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0" r:id="rId1"/>
  </p:sldMasterIdLst>
  <p:notesMasterIdLst>
    <p:notesMasterId r:id="rId37"/>
  </p:notesMasterIdLst>
  <p:handoutMasterIdLst>
    <p:handoutMasterId r:id="rId38"/>
  </p:handoutMasterIdLst>
  <p:sldIdLst>
    <p:sldId id="256" r:id="rId2"/>
    <p:sldId id="257" r:id="rId3"/>
    <p:sldId id="258" r:id="rId4"/>
    <p:sldId id="474" r:id="rId5"/>
    <p:sldId id="585" r:id="rId6"/>
    <p:sldId id="555" r:id="rId7"/>
    <p:sldId id="587" r:id="rId8"/>
    <p:sldId id="557" r:id="rId9"/>
    <p:sldId id="578" r:id="rId10"/>
    <p:sldId id="558" r:id="rId11"/>
    <p:sldId id="559" r:id="rId12"/>
    <p:sldId id="583" r:id="rId13"/>
    <p:sldId id="563" r:id="rId14"/>
    <p:sldId id="561" r:id="rId15"/>
    <p:sldId id="539" r:id="rId16"/>
    <p:sldId id="568" r:id="rId17"/>
    <p:sldId id="569" r:id="rId18"/>
    <p:sldId id="540" r:id="rId19"/>
    <p:sldId id="573" r:id="rId20"/>
    <p:sldId id="574" r:id="rId21"/>
    <p:sldId id="576" r:id="rId22"/>
    <p:sldId id="575" r:id="rId23"/>
    <p:sldId id="577" r:id="rId24"/>
    <p:sldId id="550" r:id="rId25"/>
    <p:sldId id="567" r:id="rId26"/>
    <p:sldId id="579" r:id="rId27"/>
    <p:sldId id="584" r:id="rId28"/>
    <p:sldId id="542" r:id="rId29"/>
    <p:sldId id="580" r:id="rId30"/>
    <p:sldId id="562" r:id="rId31"/>
    <p:sldId id="581" r:id="rId32"/>
    <p:sldId id="560" r:id="rId33"/>
    <p:sldId id="586" r:id="rId34"/>
    <p:sldId id="262" r:id="rId35"/>
    <p:sldId id="588"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FFFFFF"/>
    <a:srgbClr val="4472C4"/>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88912" autoAdjust="0"/>
  </p:normalViewPr>
  <p:slideViewPr>
    <p:cSldViewPr snapToGrid="0">
      <p:cViewPr varScale="1">
        <p:scale>
          <a:sx n="113" d="100"/>
          <a:sy n="113" d="100"/>
        </p:scale>
        <p:origin x="1720" y="17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4374"/>
    </p:cViewPr>
  </p:sorterViewPr>
  <p:notesViewPr>
    <p:cSldViewPr snapToGrid="0">
      <p:cViewPr varScale="1">
        <p:scale>
          <a:sx n="54" d="100"/>
          <a:sy n="54" d="100"/>
        </p:scale>
        <p:origin x="2848"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ong Lucen" userId="339b97ed69993f7b" providerId="LiveId" clId="{9EAB4EFB-9EBC-EE42-9F0D-BE4A1EF2C3EB}"/>
    <pc:docChg chg="undo redo custSel addSld delSld modSld sldOrd modMainMaster">
      <pc:chgData name="Zhong Lucen" userId="339b97ed69993f7b" providerId="LiveId" clId="{9EAB4EFB-9EBC-EE42-9F0D-BE4A1EF2C3EB}" dt="2022-11-20T02:56:32.466" v="11731" actId="14100"/>
      <pc:docMkLst>
        <pc:docMk/>
      </pc:docMkLst>
      <pc:sldChg chg="modSp mod">
        <pc:chgData name="Zhong Lucen" userId="339b97ed69993f7b" providerId="LiveId" clId="{9EAB4EFB-9EBC-EE42-9F0D-BE4A1EF2C3EB}" dt="2022-11-18T01:38:00.026" v="10619" actId="20577"/>
        <pc:sldMkLst>
          <pc:docMk/>
          <pc:sldMk cId="0" sldId="256"/>
        </pc:sldMkLst>
        <pc:spChg chg="mod">
          <ac:chgData name="Zhong Lucen" userId="339b97ed69993f7b" providerId="LiveId" clId="{9EAB4EFB-9EBC-EE42-9F0D-BE4A1EF2C3EB}" dt="2022-11-15T11:20:29.684" v="209" actId="12788"/>
          <ac:spMkLst>
            <pc:docMk/>
            <pc:sldMk cId="0" sldId="256"/>
            <ac:spMk id="11" creationId="{B1637038-C881-4F9C-B791-001C74C99722}"/>
          </ac:spMkLst>
        </pc:spChg>
        <pc:spChg chg="mod">
          <ac:chgData name="Zhong Lucen" userId="339b97ed69993f7b" providerId="LiveId" clId="{9EAB4EFB-9EBC-EE42-9F0D-BE4A1EF2C3EB}" dt="2022-11-18T01:38:00.026" v="10619" actId="20577"/>
          <ac:spMkLst>
            <pc:docMk/>
            <pc:sldMk cId="0" sldId="256"/>
            <ac:spMk id="16" creationId="{00000000-0000-0000-0000-000000000000}"/>
          </ac:spMkLst>
        </pc:spChg>
        <pc:spChg chg="mod">
          <ac:chgData name="Zhong Lucen" userId="339b97ed69993f7b" providerId="LiveId" clId="{9EAB4EFB-9EBC-EE42-9F0D-BE4A1EF2C3EB}" dt="2022-11-15T11:22:42.306" v="242" actId="20577"/>
          <ac:spMkLst>
            <pc:docMk/>
            <pc:sldMk cId="0" sldId="256"/>
            <ac:spMk id="19" creationId="{00000000-0000-0000-0000-000000000000}"/>
          </ac:spMkLst>
        </pc:spChg>
      </pc:sldChg>
      <pc:sldChg chg="modSp mod">
        <pc:chgData name="Zhong Lucen" userId="339b97ed69993f7b" providerId="LiveId" clId="{9EAB4EFB-9EBC-EE42-9F0D-BE4A1EF2C3EB}" dt="2022-11-15T11:43:11.594" v="584" actId="20577"/>
        <pc:sldMkLst>
          <pc:docMk/>
          <pc:sldMk cId="0" sldId="257"/>
        </pc:sldMkLst>
        <pc:spChg chg="mod">
          <ac:chgData name="Zhong Lucen" userId="339b97ed69993f7b" providerId="LiveId" clId="{9EAB4EFB-9EBC-EE42-9F0D-BE4A1EF2C3EB}" dt="2022-11-15T11:43:11.594" v="584" actId="20577"/>
          <ac:spMkLst>
            <pc:docMk/>
            <pc:sldMk cId="0" sldId="257"/>
            <ac:spMk id="8" creationId="{00000000-0000-0000-0000-000000000000}"/>
          </ac:spMkLst>
        </pc:spChg>
      </pc:sldChg>
      <pc:sldChg chg="modSp mod">
        <pc:chgData name="Zhong Lucen" userId="339b97ed69993f7b" providerId="LiveId" clId="{9EAB4EFB-9EBC-EE42-9F0D-BE4A1EF2C3EB}" dt="2022-11-15T11:35:03.413" v="430" actId="20577"/>
        <pc:sldMkLst>
          <pc:docMk/>
          <pc:sldMk cId="0" sldId="258"/>
        </pc:sldMkLst>
        <pc:spChg chg="mod">
          <ac:chgData name="Zhong Lucen" userId="339b97ed69993f7b" providerId="LiveId" clId="{9EAB4EFB-9EBC-EE42-9F0D-BE4A1EF2C3EB}" dt="2022-11-15T11:35:03.413" v="430" actId="20577"/>
          <ac:spMkLst>
            <pc:docMk/>
            <pc:sldMk cId="0" sldId="258"/>
            <ac:spMk id="16" creationId="{00000000-0000-0000-0000-000000000000}"/>
          </ac:spMkLst>
        </pc:spChg>
      </pc:sldChg>
      <pc:sldChg chg="modSp mod">
        <pc:chgData name="Zhong Lucen" userId="339b97ed69993f7b" providerId="LiveId" clId="{9EAB4EFB-9EBC-EE42-9F0D-BE4A1EF2C3EB}" dt="2022-11-15T11:37:16.659" v="565" actId="20577"/>
        <pc:sldMkLst>
          <pc:docMk/>
          <pc:sldMk cId="0" sldId="262"/>
        </pc:sldMkLst>
        <pc:spChg chg="mod">
          <ac:chgData name="Zhong Lucen" userId="339b97ed69993f7b" providerId="LiveId" clId="{9EAB4EFB-9EBC-EE42-9F0D-BE4A1EF2C3EB}" dt="2022-11-15T11:37:16.659" v="565" actId="20577"/>
          <ac:spMkLst>
            <pc:docMk/>
            <pc:sldMk cId="0" sldId="262"/>
            <ac:spMk id="20" creationId="{00000000-0000-0000-0000-000000000000}"/>
          </ac:spMkLst>
        </pc:spChg>
      </pc:sldChg>
      <pc:sldChg chg="del">
        <pc:chgData name="Zhong Lucen" userId="339b97ed69993f7b" providerId="LiveId" clId="{9EAB4EFB-9EBC-EE42-9F0D-BE4A1EF2C3EB}" dt="2022-11-15T11:36:35.324" v="511" actId="2696"/>
        <pc:sldMkLst>
          <pc:docMk/>
          <pc:sldMk cId="529482105" sldId="424"/>
        </pc:sldMkLst>
      </pc:sldChg>
      <pc:sldChg chg="modSp mod ord">
        <pc:chgData name="Zhong Lucen" userId="339b97ed69993f7b" providerId="LiveId" clId="{9EAB4EFB-9EBC-EE42-9F0D-BE4A1EF2C3EB}" dt="2022-11-18T06:41:02.991" v="11306" actId="12788"/>
        <pc:sldMkLst>
          <pc:docMk/>
          <pc:sldMk cId="1143553583" sldId="474"/>
        </pc:sldMkLst>
        <pc:spChg chg="mod">
          <ac:chgData name="Zhong Lucen" userId="339b97ed69993f7b" providerId="LiveId" clId="{9EAB4EFB-9EBC-EE42-9F0D-BE4A1EF2C3EB}" dt="2022-11-18T06:41:02.991" v="11306" actId="12788"/>
          <ac:spMkLst>
            <pc:docMk/>
            <pc:sldMk cId="1143553583" sldId="474"/>
            <ac:spMk id="2" creationId="{5EB77115-FDCA-43F6-A49C-52232CCBA96E}"/>
          </ac:spMkLst>
        </pc:spChg>
        <pc:spChg chg="mod">
          <ac:chgData name="Zhong Lucen" userId="339b97ed69993f7b" providerId="LiveId" clId="{9EAB4EFB-9EBC-EE42-9F0D-BE4A1EF2C3EB}" dt="2022-11-15T13:00:04.794" v="1666" actId="20577"/>
          <ac:spMkLst>
            <pc:docMk/>
            <pc:sldMk cId="1143553583" sldId="474"/>
            <ac:spMk id="22" creationId="{96B2503D-861C-7045-8A57-B09D43184DEB}"/>
          </ac:spMkLst>
        </pc:spChg>
      </pc:sldChg>
      <pc:sldChg chg="modSp del mod">
        <pc:chgData name="Zhong Lucen" userId="339b97ed69993f7b" providerId="LiveId" clId="{9EAB4EFB-9EBC-EE42-9F0D-BE4A1EF2C3EB}" dt="2022-11-15T11:36:00.517" v="488" actId="2696"/>
        <pc:sldMkLst>
          <pc:docMk/>
          <pc:sldMk cId="3093259014" sldId="485"/>
        </pc:sldMkLst>
        <pc:spChg chg="mod">
          <ac:chgData name="Zhong Lucen" userId="339b97ed69993f7b" providerId="LiveId" clId="{9EAB4EFB-9EBC-EE42-9F0D-BE4A1EF2C3EB}" dt="2022-11-15T11:35:26.152" v="457" actId="20577"/>
          <ac:spMkLst>
            <pc:docMk/>
            <pc:sldMk cId="3093259014" sldId="485"/>
            <ac:spMk id="16" creationId="{00000000-0000-0000-0000-000000000000}"/>
          </ac:spMkLst>
        </pc:spChg>
      </pc:sldChg>
      <pc:sldChg chg="del">
        <pc:chgData name="Zhong Lucen" userId="339b97ed69993f7b" providerId="LiveId" clId="{9EAB4EFB-9EBC-EE42-9F0D-BE4A1EF2C3EB}" dt="2022-11-15T11:37:07.324" v="561" actId="2696"/>
        <pc:sldMkLst>
          <pc:docMk/>
          <pc:sldMk cId="3951722119" sldId="486"/>
        </pc:sldMkLst>
      </pc:sldChg>
      <pc:sldChg chg="modSp mod">
        <pc:chgData name="Zhong Lucen" userId="339b97ed69993f7b" providerId="LiveId" clId="{9EAB4EFB-9EBC-EE42-9F0D-BE4A1EF2C3EB}" dt="2022-11-16T06:25:34.172" v="6691" actId="255"/>
        <pc:sldMkLst>
          <pc:docMk/>
          <pc:sldMk cId="610458214" sldId="539"/>
        </pc:sldMkLst>
        <pc:spChg chg="mod">
          <ac:chgData name="Zhong Lucen" userId="339b97ed69993f7b" providerId="LiveId" clId="{9EAB4EFB-9EBC-EE42-9F0D-BE4A1EF2C3EB}" dt="2022-11-15T13:04:07.076" v="1852" actId="20577"/>
          <ac:spMkLst>
            <pc:docMk/>
            <pc:sldMk cId="610458214" sldId="539"/>
            <ac:spMk id="22" creationId="{96B2503D-861C-7045-8A57-B09D43184DEB}"/>
          </ac:spMkLst>
        </pc:spChg>
        <pc:spChg chg="mod">
          <ac:chgData name="Zhong Lucen" userId="339b97ed69993f7b" providerId="LiveId" clId="{9EAB4EFB-9EBC-EE42-9F0D-BE4A1EF2C3EB}" dt="2022-11-16T06:25:34.172" v="6691" actId="255"/>
          <ac:spMkLst>
            <pc:docMk/>
            <pc:sldMk cId="610458214" sldId="539"/>
            <ac:spMk id="26" creationId="{C1272B03-D3CF-46EA-A451-032B72498874}"/>
          </ac:spMkLst>
        </pc:spChg>
      </pc:sldChg>
      <pc:sldChg chg="modSp mod">
        <pc:chgData name="Zhong Lucen" userId="339b97ed69993f7b" providerId="LiveId" clId="{9EAB4EFB-9EBC-EE42-9F0D-BE4A1EF2C3EB}" dt="2022-11-18T02:04:22.641" v="10996" actId="1076"/>
        <pc:sldMkLst>
          <pc:docMk/>
          <pc:sldMk cId="2245585157" sldId="540"/>
        </pc:sldMkLst>
        <pc:spChg chg="mod">
          <ac:chgData name="Zhong Lucen" userId="339b97ed69993f7b" providerId="LiveId" clId="{9EAB4EFB-9EBC-EE42-9F0D-BE4A1EF2C3EB}" dt="2022-11-15T13:04:44.513" v="1920" actId="20577"/>
          <ac:spMkLst>
            <pc:docMk/>
            <pc:sldMk cId="2245585157" sldId="540"/>
            <ac:spMk id="22" creationId="{96B2503D-861C-7045-8A57-B09D43184DEB}"/>
          </ac:spMkLst>
        </pc:spChg>
        <pc:spChg chg="mod">
          <ac:chgData name="Zhong Lucen" userId="339b97ed69993f7b" providerId="LiveId" clId="{9EAB4EFB-9EBC-EE42-9F0D-BE4A1EF2C3EB}" dt="2022-11-16T13:17:05.559" v="7060" actId="20577"/>
          <ac:spMkLst>
            <pc:docMk/>
            <pc:sldMk cId="2245585157" sldId="540"/>
            <ac:spMk id="37" creationId="{92B2976B-3E5A-4AE7-A138-099426D71553}"/>
          </ac:spMkLst>
        </pc:spChg>
        <pc:spChg chg="mod">
          <ac:chgData name="Zhong Lucen" userId="339b97ed69993f7b" providerId="LiveId" clId="{9EAB4EFB-9EBC-EE42-9F0D-BE4A1EF2C3EB}" dt="2022-11-18T02:04:22.641" v="10996" actId="1076"/>
          <ac:spMkLst>
            <pc:docMk/>
            <pc:sldMk cId="2245585157" sldId="540"/>
            <ac:spMk id="38" creationId="{A308B2CE-6D1F-4B0F-BE33-34767146CE3B}"/>
          </ac:spMkLst>
        </pc:spChg>
      </pc:sldChg>
      <pc:sldChg chg="modSp del mod">
        <pc:chgData name="Zhong Lucen" userId="339b97ed69993f7b" providerId="LiveId" clId="{9EAB4EFB-9EBC-EE42-9F0D-BE4A1EF2C3EB}" dt="2022-11-15T12:45:47.045" v="1531" actId="2696"/>
        <pc:sldMkLst>
          <pc:docMk/>
          <pc:sldMk cId="2432109538" sldId="541"/>
        </pc:sldMkLst>
        <pc:spChg chg="mod">
          <ac:chgData name="Zhong Lucen" userId="339b97ed69993f7b" providerId="LiveId" clId="{9EAB4EFB-9EBC-EE42-9F0D-BE4A1EF2C3EB}" dt="2022-11-15T12:45:34.210" v="1530" actId="20577"/>
          <ac:spMkLst>
            <pc:docMk/>
            <pc:sldMk cId="2432109538" sldId="541"/>
            <ac:spMk id="22" creationId="{96B2503D-861C-7045-8A57-B09D43184DEB}"/>
          </ac:spMkLst>
        </pc:spChg>
      </pc:sldChg>
      <pc:sldChg chg="addSp delSp modSp mod ord">
        <pc:chgData name="Zhong Lucen" userId="339b97ed69993f7b" providerId="LiveId" clId="{9EAB4EFB-9EBC-EE42-9F0D-BE4A1EF2C3EB}" dt="2022-11-16T14:00:38.020" v="9595" actId="20578"/>
        <pc:sldMkLst>
          <pc:docMk/>
          <pc:sldMk cId="1266533845" sldId="542"/>
        </pc:sldMkLst>
        <pc:spChg chg="mod">
          <ac:chgData name="Zhong Lucen" userId="339b97ed69993f7b" providerId="LiveId" clId="{9EAB4EFB-9EBC-EE42-9F0D-BE4A1EF2C3EB}" dt="2022-11-16T13:54:10.789" v="8952" actId="207"/>
          <ac:spMkLst>
            <pc:docMk/>
            <pc:sldMk cId="1266533845" sldId="542"/>
            <ac:spMk id="11" creationId="{0A12A872-30C7-4BEA-A90F-9CEF94357A39}"/>
          </ac:spMkLst>
        </pc:spChg>
        <pc:spChg chg="mod">
          <ac:chgData name="Zhong Lucen" userId="339b97ed69993f7b" providerId="LiveId" clId="{9EAB4EFB-9EBC-EE42-9F0D-BE4A1EF2C3EB}" dt="2022-11-16T13:40:34.228" v="8210" actId="20577"/>
          <ac:spMkLst>
            <pc:docMk/>
            <pc:sldMk cId="1266533845" sldId="542"/>
            <ac:spMk id="13" creationId="{FB52ACB8-EDF8-4DC4-B588-8AF1F080EB25}"/>
          </ac:spMkLst>
        </pc:spChg>
        <pc:spChg chg="mod">
          <ac:chgData name="Zhong Lucen" userId="339b97ed69993f7b" providerId="LiveId" clId="{9EAB4EFB-9EBC-EE42-9F0D-BE4A1EF2C3EB}" dt="2022-11-16T13:57:20.687" v="9271" actId="207"/>
          <ac:spMkLst>
            <pc:docMk/>
            <pc:sldMk cId="1266533845" sldId="542"/>
            <ac:spMk id="17" creationId="{AF6DBCC3-6DB3-42F5-AE7F-E6D0310FC44C}"/>
          </ac:spMkLst>
        </pc:spChg>
        <pc:spChg chg="mod">
          <ac:chgData name="Zhong Lucen" userId="339b97ed69993f7b" providerId="LiveId" clId="{9EAB4EFB-9EBC-EE42-9F0D-BE4A1EF2C3EB}" dt="2022-11-15T12:42:36.600" v="1502" actId="20577"/>
          <ac:spMkLst>
            <pc:docMk/>
            <pc:sldMk cId="1266533845" sldId="542"/>
            <ac:spMk id="22" creationId="{96B2503D-861C-7045-8A57-B09D43184DEB}"/>
          </ac:spMkLst>
        </pc:spChg>
        <pc:spChg chg="mod">
          <ac:chgData name="Zhong Lucen" userId="339b97ed69993f7b" providerId="LiveId" clId="{9EAB4EFB-9EBC-EE42-9F0D-BE4A1EF2C3EB}" dt="2022-11-16T13:40:39.433" v="8220" actId="20577"/>
          <ac:spMkLst>
            <pc:docMk/>
            <pc:sldMk cId="1266533845" sldId="542"/>
            <ac:spMk id="24" creationId="{674DD8A1-800F-451B-9037-32313794FB89}"/>
          </ac:spMkLst>
        </pc:spChg>
        <pc:spChg chg="mod">
          <ac:chgData name="Zhong Lucen" userId="339b97ed69993f7b" providerId="LiveId" clId="{9EAB4EFB-9EBC-EE42-9F0D-BE4A1EF2C3EB}" dt="2022-11-16T13:59:44.364" v="9592" actId="20577"/>
          <ac:spMkLst>
            <pc:docMk/>
            <pc:sldMk cId="1266533845" sldId="542"/>
            <ac:spMk id="28" creationId="{E593FB35-D8C8-47E4-8104-8A4DB1C33246}"/>
          </ac:spMkLst>
        </pc:spChg>
        <pc:spChg chg="mod">
          <ac:chgData name="Zhong Lucen" userId="339b97ed69993f7b" providerId="LiveId" clId="{9EAB4EFB-9EBC-EE42-9F0D-BE4A1EF2C3EB}" dt="2022-11-16T13:40:43.606" v="8230" actId="20577"/>
          <ac:spMkLst>
            <pc:docMk/>
            <pc:sldMk cId="1266533845" sldId="542"/>
            <ac:spMk id="30" creationId="{79D8798D-2BF1-4374-A928-441BD64E1DBF}"/>
          </ac:spMkLst>
        </pc:spChg>
        <pc:grpChg chg="add del">
          <ac:chgData name="Zhong Lucen" userId="339b97ed69993f7b" providerId="LiveId" clId="{9EAB4EFB-9EBC-EE42-9F0D-BE4A1EF2C3EB}" dt="2022-11-16T13:40:27.650" v="8195" actId="478"/>
          <ac:grpSpMkLst>
            <pc:docMk/>
            <pc:sldMk cId="1266533845" sldId="542"/>
            <ac:grpSpMk id="8" creationId="{A39A86A0-4515-40DD-8A01-C9BD7F7428FA}"/>
          </ac:grpSpMkLst>
        </pc:grpChg>
        <pc:grpChg chg="add del">
          <ac:chgData name="Zhong Lucen" userId="339b97ed69993f7b" providerId="LiveId" clId="{9EAB4EFB-9EBC-EE42-9F0D-BE4A1EF2C3EB}" dt="2022-11-16T13:40:27.114" v="8194" actId="478"/>
          <ac:grpSpMkLst>
            <pc:docMk/>
            <pc:sldMk cId="1266533845" sldId="542"/>
            <ac:grpSpMk id="14" creationId="{440474AC-94E1-44D6-AA0D-90A18821503B}"/>
          </ac:grpSpMkLst>
        </pc:grpChg>
        <pc:grpChg chg="add del">
          <ac:chgData name="Zhong Lucen" userId="339b97ed69993f7b" providerId="LiveId" clId="{9EAB4EFB-9EBC-EE42-9F0D-BE4A1EF2C3EB}" dt="2022-11-16T13:40:26.542" v="8193" actId="478"/>
          <ac:grpSpMkLst>
            <pc:docMk/>
            <pc:sldMk cId="1266533845" sldId="542"/>
            <ac:grpSpMk id="25" creationId="{945254D5-5242-4C7C-B7CE-F9F81D6BABF3}"/>
          </ac:grpSpMkLst>
        </pc:grpChg>
      </pc:sldChg>
      <pc:sldChg chg="del">
        <pc:chgData name="Zhong Lucen" userId="339b97ed69993f7b" providerId="LiveId" clId="{9EAB4EFB-9EBC-EE42-9F0D-BE4A1EF2C3EB}" dt="2022-11-15T12:43:03.047" v="1503" actId="2696"/>
        <pc:sldMkLst>
          <pc:docMk/>
          <pc:sldMk cId="3270211006" sldId="545"/>
        </pc:sldMkLst>
      </pc:sldChg>
      <pc:sldChg chg="del">
        <pc:chgData name="Zhong Lucen" userId="339b97ed69993f7b" providerId="LiveId" clId="{9EAB4EFB-9EBC-EE42-9F0D-BE4A1EF2C3EB}" dt="2022-11-15T12:43:03.047" v="1503" actId="2696"/>
        <pc:sldMkLst>
          <pc:docMk/>
          <pc:sldMk cId="2520748714" sldId="547"/>
        </pc:sldMkLst>
      </pc:sldChg>
      <pc:sldChg chg="del">
        <pc:chgData name="Zhong Lucen" userId="339b97ed69993f7b" providerId="LiveId" clId="{9EAB4EFB-9EBC-EE42-9F0D-BE4A1EF2C3EB}" dt="2022-11-15T12:43:03.047" v="1503" actId="2696"/>
        <pc:sldMkLst>
          <pc:docMk/>
          <pc:sldMk cId="613876008" sldId="548"/>
        </pc:sldMkLst>
      </pc:sldChg>
      <pc:sldChg chg="del">
        <pc:chgData name="Zhong Lucen" userId="339b97ed69993f7b" providerId="LiveId" clId="{9EAB4EFB-9EBC-EE42-9F0D-BE4A1EF2C3EB}" dt="2022-11-15T12:43:03.047" v="1503" actId="2696"/>
        <pc:sldMkLst>
          <pc:docMk/>
          <pc:sldMk cId="2006809112" sldId="549"/>
        </pc:sldMkLst>
      </pc:sldChg>
      <pc:sldChg chg="modSp mod">
        <pc:chgData name="Zhong Lucen" userId="339b97ed69993f7b" providerId="LiveId" clId="{9EAB4EFB-9EBC-EE42-9F0D-BE4A1EF2C3EB}" dt="2022-11-15T13:06:10.087" v="2022" actId="20577"/>
        <pc:sldMkLst>
          <pc:docMk/>
          <pc:sldMk cId="2195593604" sldId="550"/>
        </pc:sldMkLst>
        <pc:spChg chg="mod">
          <ac:chgData name="Zhong Lucen" userId="339b97ed69993f7b" providerId="LiveId" clId="{9EAB4EFB-9EBC-EE42-9F0D-BE4A1EF2C3EB}" dt="2022-11-15T13:06:10.087" v="2022" actId="20577"/>
          <ac:spMkLst>
            <pc:docMk/>
            <pc:sldMk cId="2195593604" sldId="550"/>
            <ac:spMk id="22" creationId="{96B2503D-861C-7045-8A57-B09D43184DEB}"/>
          </ac:spMkLst>
        </pc:spChg>
      </pc:sldChg>
      <pc:sldChg chg="del">
        <pc:chgData name="Zhong Lucen" userId="339b97ed69993f7b" providerId="LiveId" clId="{9EAB4EFB-9EBC-EE42-9F0D-BE4A1EF2C3EB}" dt="2022-11-15T12:43:03.047" v="1503" actId="2696"/>
        <pc:sldMkLst>
          <pc:docMk/>
          <pc:sldMk cId="2244304239" sldId="552"/>
        </pc:sldMkLst>
      </pc:sldChg>
      <pc:sldChg chg="del">
        <pc:chgData name="Zhong Lucen" userId="339b97ed69993f7b" providerId="LiveId" clId="{9EAB4EFB-9EBC-EE42-9F0D-BE4A1EF2C3EB}" dt="2022-11-15T12:43:03.047" v="1503" actId="2696"/>
        <pc:sldMkLst>
          <pc:docMk/>
          <pc:sldMk cId="3151922060" sldId="553"/>
        </pc:sldMkLst>
      </pc:sldChg>
      <pc:sldChg chg="modSp mod">
        <pc:chgData name="Zhong Lucen" userId="339b97ed69993f7b" providerId="LiveId" clId="{9EAB4EFB-9EBC-EE42-9F0D-BE4A1EF2C3EB}" dt="2022-11-18T01:39:00.249" v="10621" actId="12788"/>
        <pc:sldMkLst>
          <pc:docMk/>
          <pc:sldMk cId="1481016462" sldId="555"/>
        </pc:sldMkLst>
        <pc:spChg chg="mod">
          <ac:chgData name="Zhong Lucen" userId="339b97ed69993f7b" providerId="LiveId" clId="{9EAB4EFB-9EBC-EE42-9F0D-BE4A1EF2C3EB}" dt="2022-11-18T01:39:00.249" v="10621" actId="12788"/>
          <ac:spMkLst>
            <pc:docMk/>
            <pc:sldMk cId="1481016462" sldId="555"/>
            <ac:spMk id="7" creationId="{06CAC4FB-380B-47C2-B674-DE61EAD2D3EA}"/>
          </ac:spMkLst>
        </pc:spChg>
        <pc:spChg chg="mod">
          <ac:chgData name="Zhong Lucen" userId="339b97ed69993f7b" providerId="LiveId" clId="{9EAB4EFB-9EBC-EE42-9F0D-BE4A1EF2C3EB}" dt="2022-11-16T02:09:08.887" v="2907" actId="20577"/>
          <ac:spMkLst>
            <pc:docMk/>
            <pc:sldMk cId="1481016462" sldId="555"/>
            <ac:spMk id="22" creationId="{96B2503D-861C-7045-8A57-B09D43184DEB}"/>
          </ac:spMkLst>
        </pc:spChg>
      </pc:sldChg>
      <pc:sldChg chg="delSp modSp mod ord">
        <pc:chgData name="Zhong Lucen" userId="339b97ed69993f7b" providerId="LiveId" clId="{9EAB4EFB-9EBC-EE42-9F0D-BE4A1EF2C3EB}" dt="2022-11-18T07:28:47.751" v="11311" actId="20577"/>
        <pc:sldMkLst>
          <pc:docMk/>
          <pc:sldMk cId="3841423677" sldId="557"/>
        </pc:sldMkLst>
        <pc:spChg chg="mod">
          <ac:chgData name="Zhong Lucen" userId="339b97ed69993f7b" providerId="LiveId" clId="{9EAB4EFB-9EBC-EE42-9F0D-BE4A1EF2C3EB}" dt="2022-11-18T07:28:47.751" v="11311" actId="20577"/>
          <ac:spMkLst>
            <pc:docMk/>
            <pc:sldMk cId="3841423677" sldId="557"/>
            <ac:spMk id="10" creationId="{5E24C059-D2C4-4DEF-840B-A66850DBE5E2}"/>
          </ac:spMkLst>
        </pc:spChg>
        <pc:spChg chg="mod">
          <ac:chgData name="Zhong Lucen" userId="339b97ed69993f7b" providerId="LiveId" clId="{9EAB4EFB-9EBC-EE42-9F0D-BE4A1EF2C3EB}" dt="2022-11-15T12:45:29.507" v="1529" actId="20577"/>
          <ac:spMkLst>
            <pc:docMk/>
            <pc:sldMk cId="3841423677" sldId="557"/>
            <ac:spMk id="22" creationId="{96B2503D-861C-7045-8A57-B09D43184DEB}"/>
          </ac:spMkLst>
        </pc:spChg>
        <pc:spChg chg="mod">
          <ac:chgData name="Zhong Lucen" userId="339b97ed69993f7b" providerId="LiveId" clId="{9EAB4EFB-9EBC-EE42-9F0D-BE4A1EF2C3EB}" dt="2022-11-18T01:49:48.593" v="10906" actId="20577"/>
          <ac:spMkLst>
            <pc:docMk/>
            <pc:sldMk cId="3841423677" sldId="557"/>
            <ac:spMk id="36" creationId="{CF8849F2-9CE1-4519-9FE0-C1B0F9DD666A}"/>
          </ac:spMkLst>
        </pc:spChg>
        <pc:grpChg chg="mod">
          <ac:chgData name="Zhong Lucen" userId="339b97ed69993f7b" providerId="LiveId" clId="{9EAB4EFB-9EBC-EE42-9F0D-BE4A1EF2C3EB}" dt="2022-11-16T14:01:22.718" v="9598" actId="1076"/>
          <ac:grpSpMkLst>
            <pc:docMk/>
            <pc:sldMk cId="3841423677" sldId="557"/>
            <ac:grpSpMk id="5" creationId="{4E7F11AE-8739-4342-808B-95B5DD479975}"/>
          </ac:grpSpMkLst>
        </pc:grpChg>
        <pc:grpChg chg="mod">
          <ac:chgData name="Zhong Lucen" userId="339b97ed69993f7b" providerId="LiveId" clId="{9EAB4EFB-9EBC-EE42-9F0D-BE4A1EF2C3EB}" dt="2022-11-16T14:01:22.718" v="9598" actId="1076"/>
          <ac:grpSpMkLst>
            <pc:docMk/>
            <pc:sldMk cId="3841423677" sldId="557"/>
            <ac:grpSpMk id="33" creationId="{DAC8AD71-8EAA-452F-A8C2-A8146C25DB93}"/>
          </ac:grpSpMkLst>
        </pc:grpChg>
        <pc:grpChg chg="mod">
          <ac:chgData name="Zhong Lucen" userId="339b97ed69993f7b" providerId="LiveId" clId="{9EAB4EFB-9EBC-EE42-9F0D-BE4A1EF2C3EB}" dt="2022-11-16T14:01:22.718" v="9598" actId="1076"/>
          <ac:grpSpMkLst>
            <pc:docMk/>
            <pc:sldMk cId="3841423677" sldId="557"/>
            <ac:grpSpMk id="39" creationId="{E40A245C-3A48-4DF4-AFB6-7237F4021100}"/>
          </ac:grpSpMkLst>
        </pc:grpChg>
        <pc:grpChg chg="del">
          <ac:chgData name="Zhong Lucen" userId="339b97ed69993f7b" providerId="LiveId" clId="{9EAB4EFB-9EBC-EE42-9F0D-BE4A1EF2C3EB}" dt="2022-11-16T14:01:12.909" v="9597" actId="478"/>
          <ac:grpSpMkLst>
            <pc:docMk/>
            <pc:sldMk cId="3841423677" sldId="557"/>
            <ac:grpSpMk id="52" creationId="{8C7A44DB-4382-45C7-9EF6-D8DD64096CB3}"/>
          </ac:grpSpMkLst>
        </pc:grpChg>
      </pc:sldChg>
      <pc:sldChg chg="modSp mod">
        <pc:chgData name="Zhong Lucen" userId="339b97ed69993f7b" providerId="LiveId" clId="{9EAB4EFB-9EBC-EE42-9F0D-BE4A1EF2C3EB}" dt="2022-11-15T13:01:10.003" v="1739" actId="20577"/>
        <pc:sldMkLst>
          <pc:docMk/>
          <pc:sldMk cId="3058956739" sldId="558"/>
        </pc:sldMkLst>
        <pc:spChg chg="mod">
          <ac:chgData name="Zhong Lucen" userId="339b97ed69993f7b" providerId="LiveId" clId="{9EAB4EFB-9EBC-EE42-9F0D-BE4A1EF2C3EB}" dt="2022-11-15T12:50:04.098" v="1576" actId="20577"/>
          <ac:spMkLst>
            <pc:docMk/>
            <pc:sldMk cId="3058956739" sldId="558"/>
            <ac:spMk id="8" creationId="{F26D8D28-901D-4453-A779-0460FC486D81}"/>
          </ac:spMkLst>
        </pc:spChg>
        <pc:spChg chg="mod">
          <ac:chgData name="Zhong Lucen" userId="339b97ed69993f7b" providerId="LiveId" clId="{9EAB4EFB-9EBC-EE42-9F0D-BE4A1EF2C3EB}" dt="2022-11-15T13:01:10.003" v="1739" actId="20577"/>
          <ac:spMkLst>
            <pc:docMk/>
            <pc:sldMk cId="3058956739" sldId="558"/>
            <ac:spMk id="22" creationId="{96B2503D-861C-7045-8A57-B09D43184DEB}"/>
          </ac:spMkLst>
        </pc:spChg>
        <pc:spChg chg="mod">
          <ac:chgData name="Zhong Lucen" userId="339b97ed69993f7b" providerId="LiveId" clId="{9EAB4EFB-9EBC-EE42-9F0D-BE4A1EF2C3EB}" dt="2022-11-15T12:50:11.092" v="1579" actId="20577"/>
          <ac:spMkLst>
            <pc:docMk/>
            <pc:sldMk cId="3058956739" sldId="558"/>
            <ac:spMk id="24" creationId="{ADA76D78-D5D2-445D-A952-BD9BEF2C2361}"/>
          </ac:spMkLst>
        </pc:spChg>
        <pc:spChg chg="mod">
          <ac:chgData name="Zhong Lucen" userId="339b97ed69993f7b" providerId="LiveId" clId="{9EAB4EFB-9EBC-EE42-9F0D-BE4A1EF2C3EB}" dt="2022-11-15T12:50:13.525" v="1582" actId="20577"/>
          <ac:spMkLst>
            <pc:docMk/>
            <pc:sldMk cId="3058956739" sldId="558"/>
            <ac:spMk id="32" creationId="{5B07F61D-4162-4923-9BD7-3D29455DAEBB}"/>
          </ac:spMkLst>
        </pc:spChg>
        <pc:spChg chg="mod">
          <ac:chgData name="Zhong Lucen" userId="339b97ed69993f7b" providerId="LiveId" clId="{9EAB4EFB-9EBC-EE42-9F0D-BE4A1EF2C3EB}" dt="2022-11-15T12:50:15.826" v="1585" actId="20577"/>
          <ac:spMkLst>
            <pc:docMk/>
            <pc:sldMk cId="3058956739" sldId="558"/>
            <ac:spMk id="37" creationId="{6257AB56-5860-4E55-B4E4-89229F108360}"/>
          </ac:spMkLst>
        </pc:spChg>
      </pc:sldChg>
      <pc:sldChg chg="addSp delSp modSp mod">
        <pc:chgData name="Zhong Lucen" userId="339b97ed69993f7b" providerId="LiveId" clId="{9EAB4EFB-9EBC-EE42-9F0D-BE4A1EF2C3EB}" dt="2022-11-18T01:55:34.266" v="10924" actId="20577"/>
        <pc:sldMkLst>
          <pc:docMk/>
          <pc:sldMk cId="2740566339" sldId="559"/>
        </pc:sldMkLst>
        <pc:spChg chg="mod">
          <ac:chgData name="Zhong Lucen" userId="339b97ed69993f7b" providerId="LiveId" clId="{9EAB4EFB-9EBC-EE42-9F0D-BE4A1EF2C3EB}" dt="2022-11-15T12:48:58.798" v="1555"/>
          <ac:spMkLst>
            <pc:docMk/>
            <pc:sldMk cId="2740566339" sldId="559"/>
            <ac:spMk id="8" creationId="{E7837EEB-6F0C-1BE9-CD66-F0A9876A8F44}"/>
          </ac:spMkLst>
        </pc:spChg>
        <pc:spChg chg="mod">
          <ac:chgData name="Zhong Lucen" userId="339b97ed69993f7b" providerId="LiveId" clId="{9EAB4EFB-9EBC-EE42-9F0D-BE4A1EF2C3EB}" dt="2022-11-15T12:49:56.760" v="1573" actId="20577"/>
          <ac:spMkLst>
            <pc:docMk/>
            <pc:sldMk cId="2740566339" sldId="559"/>
            <ac:spMk id="9" creationId="{1D559CD2-659B-8428-A83A-299A155AAE6B}"/>
          </ac:spMkLst>
        </pc:spChg>
        <pc:spChg chg="mod">
          <ac:chgData name="Zhong Lucen" userId="339b97ed69993f7b" providerId="LiveId" clId="{9EAB4EFB-9EBC-EE42-9F0D-BE4A1EF2C3EB}" dt="2022-11-15T12:49:36.184" v="1560" actId="1076"/>
          <ac:spMkLst>
            <pc:docMk/>
            <pc:sldMk cId="2740566339" sldId="559"/>
            <ac:spMk id="11" creationId="{B527C136-9804-22C8-B5AB-2794C11C2C85}"/>
          </ac:spMkLst>
        </pc:spChg>
        <pc:spChg chg="mod">
          <ac:chgData name="Zhong Lucen" userId="339b97ed69993f7b" providerId="LiveId" clId="{9EAB4EFB-9EBC-EE42-9F0D-BE4A1EF2C3EB}" dt="2022-11-15T12:51:31.146" v="1593"/>
          <ac:spMkLst>
            <pc:docMk/>
            <pc:sldMk cId="2740566339" sldId="559"/>
            <ac:spMk id="14" creationId="{EED523A3-A7B7-4C8D-ADCC-A364A985AAA9}"/>
          </ac:spMkLst>
        </pc:spChg>
        <pc:spChg chg="mod">
          <ac:chgData name="Zhong Lucen" userId="339b97ed69993f7b" providerId="LiveId" clId="{9EAB4EFB-9EBC-EE42-9F0D-BE4A1EF2C3EB}" dt="2022-11-15T12:50:23.439" v="1591" actId="20577"/>
          <ac:spMkLst>
            <pc:docMk/>
            <pc:sldMk cId="2740566339" sldId="559"/>
            <ac:spMk id="16" creationId="{7C5044AC-06BA-40ED-B1C5-273A931773DB}"/>
          </ac:spMkLst>
        </pc:spChg>
        <pc:spChg chg="mod">
          <ac:chgData name="Zhong Lucen" userId="339b97ed69993f7b" providerId="LiveId" clId="{9EAB4EFB-9EBC-EE42-9F0D-BE4A1EF2C3EB}" dt="2022-11-15T12:52:42.603" v="1606" actId="20577"/>
          <ac:spMkLst>
            <pc:docMk/>
            <pc:sldMk cId="2740566339" sldId="559"/>
            <ac:spMk id="21" creationId="{4DEA9353-6072-280F-747A-B404CFDA1786}"/>
          </ac:spMkLst>
        </pc:spChg>
        <pc:spChg chg="mod">
          <ac:chgData name="Zhong Lucen" userId="339b97ed69993f7b" providerId="LiveId" clId="{9EAB4EFB-9EBC-EE42-9F0D-BE4A1EF2C3EB}" dt="2022-11-15T13:01:14.551" v="1742" actId="20577"/>
          <ac:spMkLst>
            <pc:docMk/>
            <pc:sldMk cId="2740566339" sldId="559"/>
            <ac:spMk id="22" creationId="{96B2503D-861C-7045-8A57-B09D43184DEB}"/>
          </ac:spMkLst>
        </pc:spChg>
        <pc:spChg chg="mod">
          <ac:chgData name="Zhong Lucen" userId="339b97ed69993f7b" providerId="LiveId" clId="{9EAB4EFB-9EBC-EE42-9F0D-BE4A1EF2C3EB}" dt="2022-11-15T12:50:21.336" v="1588" actId="20577"/>
          <ac:spMkLst>
            <pc:docMk/>
            <pc:sldMk cId="2740566339" sldId="559"/>
            <ac:spMk id="25" creationId="{87D60442-D204-4616-9057-7784ACC85A2E}"/>
          </ac:spMkLst>
        </pc:spChg>
        <pc:spChg chg="mod">
          <ac:chgData name="Zhong Lucen" userId="339b97ed69993f7b" providerId="LiveId" clId="{9EAB4EFB-9EBC-EE42-9F0D-BE4A1EF2C3EB}" dt="2022-11-15T12:49:44.370" v="1564" actId="20577"/>
          <ac:spMkLst>
            <pc:docMk/>
            <pc:sldMk cId="2740566339" sldId="559"/>
            <ac:spMk id="29" creationId="{F39D9159-3B62-4C81-8772-DC8548AFD075}"/>
          </ac:spMkLst>
        </pc:spChg>
        <pc:spChg chg="mod">
          <ac:chgData name="Zhong Lucen" userId="339b97ed69993f7b" providerId="LiveId" clId="{9EAB4EFB-9EBC-EE42-9F0D-BE4A1EF2C3EB}" dt="2022-11-16T11:02:03.281" v="7043" actId="20577"/>
          <ac:spMkLst>
            <pc:docMk/>
            <pc:sldMk cId="2740566339" sldId="559"/>
            <ac:spMk id="38" creationId="{F7545372-9A62-4AA3-AEBB-A03C05326CCD}"/>
          </ac:spMkLst>
        </pc:spChg>
        <pc:spChg chg="mod">
          <ac:chgData name="Zhong Lucen" userId="339b97ed69993f7b" providerId="LiveId" clId="{9EAB4EFB-9EBC-EE42-9F0D-BE4A1EF2C3EB}" dt="2022-11-18T01:55:34.266" v="10924" actId="20577"/>
          <ac:spMkLst>
            <pc:docMk/>
            <pc:sldMk cId="2740566339" sldId="559"/>
            <ac:spMk id="39" creationId="{D7AD425E-59DE-4E57-95DD-D7684A606CA2}"/>
          </ac:spMkLst>
        </pc:spChg>
        <pc:spChg chg="mod">
          <ac:chgData name="Zhong Lucen" userId="339b97ed69993f7b" providerId="LiveId" clId="{9EAB4EFB-9EBC-EE42-9F0D-BE4A1EF2C3EB}" dt="2022-11-16T04:06:29.421" v="6321" actId="20577"/>
          <ac:spMkLst>
            <pc:docMk/>
            <pc:sldMk cId="2740566339" sldId="559"/>
            <ac:spMk id="40" creationId="{057F340D-48C7-D683-3D2B-3893B66E44E4}"/>
          </ac:spMkLst>
        </pc:spChg>
        <pc:grpChg chg="add mod">
          <ac:chgData name="Zhong Lucen" userId="339b97ed69993f7b" providerId="LiveId" clId="{9EAB4EFB-9EBC-EE42-9F0D-BE4A1EF2C3EB}" dt="2022-11-15T12:52:36.018" v="1604" actId="555"/>
          <ac:grpSpMkLst>
            <pc:docMk/>
            <pc:sldMk cId="2740566339" sldId="559"/>
            <ac:grpSpMk id="2" creationId="{15EA3446-5565-8157-C885-E8448C4E4188}"/>
          </ac:grpSpMkLst>
        </pc:grpChg>
        <pc:grpChg chg="mod">
          <ac:chgData name="Zhong Lucen" userId="339b97ed69993f7b" providerId="LiveId" clId="{9EAB4EFB-9EBC-EE42-9F0D-BE4A1EF2C3EB}" dt="2022-11-15T12:52:36.018" v="1604" actId="555"/>
          <ac:grpSpMkLst>
            <pc:docMk/>
            <pc:sldMk cId="2740566339" sldId="559"/>
            <ac:grpSpMk id="3" creationId="{45532ABF-8A9E-465F-A985-9C4702EDE170}"/>
          </ac:grpSpMkLst>
        </pc:grpChg>
        <pc:grpChg chg="mod">
          <ac:chgData name="Zhong Lucen" userId="339b97ed69993f7b" providerId="LiveId" clId="{9EAB4EFB-9EBC-EE42-9F0D-BE4A1EF2C3EB}" dt="2022-11-15T12:51:58.916" v="1596" actId="554"/>
          <ac:grpSpMkLst>
            <pc:docMk/>
            <pc:sldMk cId="2740566339" sldId="559"/>
            <ac:grpSpMk id="5" creationId="{A2566A21-38DE-41A3-AB5E-6F216D03BFD0}"/>
          </ac:grpSpMkLst>
        </pc:grpChg>
        <pc:grpChg chg="add mod">
          <ac:chgData name="Zhong Lucen" userId="339b97ed69993f7b" providerId="LiveId" clId="{9EAB4EFB-9EBC-EE42-9F0D-BE4A1EF2C3EB}" dt="2022-11-15T12:51:58.916" v="1596" actId="554"/>
          <ac:grpSpMkLst>
            <pc:docMk/>
            <pc:sldMk cId="2740566339" sldId="559"/>
            <ac:grpSpMk id="13" creationId="{4C5B771C-9CCD-9996-245F-A89FC97F9C1D}"/>
          </ac:grpSpMkLst>
        </pc:grpChg>
        <pc:grpChg chg="del">
          <ac:chgData name="Zhong Lucen" userId="339b97ed69993f7b" providerId="LiveId" clId="{9EAB4EFB-9EBC-EE42-9F0D-BE4A1EF2C3EB}" dt="2022-11-15T12:48:48.534" v="1554" actId="478"/>
          <ac:grpSpMkLst>
            <pc:docMk/>
            <pc:sldMk cId="2740566339" sldId="559"/>
            <ac:grpSpMk id="32" creationId="{FE8131A3-9DEE-4748-ABD1-A1E5C84A69F7}"/>
          </ac:grpSpMkLst>
        </pc:grpChg>
        <pc:picChg chg="add del">
          <ac:chgData name="Zhong Lucen" userId="339b97ed69993f7b" providerId="LiveId" clId="{9EAB4EFB-9EBC-EE42-9F0D-BE4A1EF2C3EB}" dt="2022-11-16T07:14:41.271" v="6930" actId="478"/>
          <ac:picMkLst>
            <pc:docMk/>
            <pc:sldMk cId="2740566339" sldId="559"/>
            <ac:picMk id="20" creationId="{BC516F53-CADF-B646-B697-ABE9FF19E868}"/>
          </ac:picMkLst>
        </pc:picChg>
        <pc:cxnChg chg="mod">
          <ac:chgData name="Zhong Lucen" userId="339b97ed69993f7b" providerId="LiveId" clId="{9EAB4EFB-9EBC-EE42-9F0D-BE4A1EF2C3EB}" dt="2022-11-15T12:51:47.642" v="1595" actId="14100"/>
          <ac:cxnSpMkLst>
            <pc:docMk/>
            <pc:sldMk cId="2740566339" sldId="559"/>
            <ac:cxnSpMk id="4" creationId="{4C1FAB25-D424-443A-9A01-B3CBBED96E95}"/>
          </ac:cxnSpMkLst>
        </pc:cxnChg>
        <pc:cxnChg chg="mod">
          <ac:chgData name="Zhong Lucen" userId="339b97ed69993f7b" providerId="LiveId" clId="{9EAB4EFB-9EBC-EE42-9F0D-BE4A1EF2C3EB}" dt="2022-11-15T12:48:58.798" v="1555"/>
          <ac:cxnSpMkLst>
            <pc:docMk/>
            <pc:sldMk cId="2740566339" sldId="559"/>
            <ac:cxnSpMk id="10" creationId="{434126FE-EC67-19B7-AF69-70C5C514DB01}"/>
          </ac:cxnSpMkLst>
        </pc:cxnChg>
        <pc:cxnChg chg="mod">
          <ac:chgData name="Zhong Lucen" userId="339b97ed69993f7b" providerId="LiveId" clId="{9EAB4EFB-9EBC-EE42-9F0D-BE4A1EF2C3EB}" dt="2022-11-15T12:51:31.146" v="1593"/>
          <ac:cxnSpMkLst>
            <pc:docMk/>
            <pc:sldMk cId="2740566339" sldId="559"/>
            <ac:cxnSpMk id="27" creationId="{1AFC5187-4DE5-DEBA-D300-AD733AC73DB6}"/>
          </ac:cxnSpMkLst>
        </pc:cxnChg>
      </pc:sldChg>
      <pc:sldChg chg="modSp mod">
        <pc:chgData name="Zhong Lucen" userId="339b97ed69993f7b" providerId="LiveId" clId="{9EAB4EFB-9EBC-EE42-9F0D-BE4A1EF2C3EB}" dt="2022-11-16T14:46:52.514" v="10572" actId="1076"/>
        <pc:sldMkLst>
          <pc:docMk/>
          <pc:sldMk cId="1323095871" sldId="560"/>
        </pc:sldMkLst>
        <pc:spChg chg="mod">
          <ac:chgData name="Zhong Lucen" userId="339b97ed69993f7b" providerId="LiveId" clId="{9EAB4EFB-9EBC-EE42-9F0D-BE4A1EF2C3EB}" dt="2022-11-16T14:46:52.514" v="10572" actId="1076"/>
          <ac:spMkLst>
            <pc:docMk/>
            <pc:sldMk cId="1323095871" sldId="560"/>
            <ac:spMk id="2" creationId="{0451C7B3-1F13-440B-AF4B-3918E4F09532}"/>
          </ac:spMkLst>
        </pc:spChg>
        <pc:spChg chg="mod">
          <ac:chgData name="Zhong Lucen" userId="339b97ed69993f7b" providerId="LiveId" clId="{9EAB4EFB-9EBC-EE42-9F0D-BE4A1EF2C3EB}" dt="2022-11-16T02:00:10.217" v="2736" actId="20577"/>
          <ac:spMkLst>
            <pc:docMk/>
            <pc:sldMk cId="1323095871" sldId="560"/>
            <ac:spMk id="22" creationId="{96B2503D-861C-7045-8A57-B09D43184DEB}"/>
          </ac:spMkLst>
        </pc:spChg>
      </pc:sldChg>
      <pc:sldChg chg="modSp mod">
        <pc:chgData name="Zhong Lucen" userId="339b97ed69993f7b" providerId="LiveId" clId="{9EAB4EFB-9EBC-EE42-9F0D-BE4A1EF2C3EB}" dt="2022-11-18T02:03:02.361" v="10974" actId="14734"/>
        <pc:sldMkLst>
          <pc:docMk/>
          <pc:sldMk cId="1345664521" sldId="561"/>
        </pc:sldMkLst>
        <pc:spChg chg="mod">
          <ac:chgData name="Zhong Lucen" userId="339b97ed69993f7b" providerId="LiveId" clId="{9EAB4EFB-9EBC-EE42-9F0D-BE4A1EF2C3EB}" dt="2022-11-15T13:03:50.592" v="1836" actId="20577"/>
          <ac:spMkLst>
            <pc:docMk/>
            <pc:sldMk cId="1345664521" sldId="561"/>
            <ac:spMk id="22" creationId="{96B2503D-861C-7045-8A57-B09D43184DEB}"/>
          </ac:spMkLst>
        </pc:spChg>
        <pc:graphicFrameChg chg="mod modGraphic">
          <ac:chgData name="Zhong Lucen" userId="339b97ed69993f7b" providerId="LiveId" clId="{9EAB4EFB-9EBC-EE42-9F0D-BE4A1EF2C3EB}" dt="2022-11-18T02:03:02.361" v="10974" actId="14734"/>
          <ac:graphicFrameMkLst>
            <pc:docMk/>
            <pc:sldMk cId="1345664521" sldId="561"/>
            <ac:graphicFrameMk id="3" creationId="{D3DC8B6F-47BE-4F2D-ADE1-B2D96CE4F69B}"/>
          </ac:graphicFrameMkLst>
        </pc:graphicFrameChg>
      </pc:sldChg>
      <pc:sldChg chg="addSp delSp modSp mod">
        <pc:chgData name="Zhong Lucen" userId="339b97ed69993f7b" providerId="LiveId" clId="{9EAB4EFB-9EBC-EE42-9F0D-BE4A1EF2C3EB}" dt="2022-11-18T02:23:39.254" v="11305" actId="20577"/>
        <pc:sldMkLst>
          <pc:docMk/>
          <pc:sldMk cId="1716828384" sldId="562"/>
        </pc:sldMkLst>
        <pc:spChg chg="mod">
          <ac:chgData name="Zhong Lucen" userId="339b97ed69993f7b" providerId="LiveId" clId="{9EAB4EFB-9EBC-EE42-9F0D-BE4A1EF2C3EB}" dt="2022-11-18T02:23:39.254" v="11305" actId="20577"/>
          <ac:spMkLst>
            <pc:docMk/>
            <pc:sldMk cId="1716828384" sldId="562"/>
            <ac:spMk id="2" creationId="{836BCAAA-82F9-4BA3-8766-6400B7853EE0}"/>
          </ac:spMkLst>
        </pc:spChg>
        <pc:spChg chg="mod">
          <ac:chgData name="Zhong Lucen" userId="339b97ed69993f7b" providerId="LiveId" clId="{9EAB4EFB-9EBC-EE42-9F0D-BE4A1EF2C3EB}" dt="2022-11-15T11:48:20.445" v="610" actId="20577"/>
          <ac:spMkLst>
            <pc:docMk/>
            <pc:sldMk cId="1716828384" sldId="562"/>
            <ac:spMk id="22" creationId="{96B2503D-861C-7045-8A57-B09D43184DEB}"/>
          </ac:spMkLst>
        </pc:spChg>
        <pc:picChg chg="add mod">
          <ac:chgData name="Zhong Lucen" userId="339b97ed69993f7b" providerId="LiveId" clId="{9EAB4EFB-9EBC-EE42-9F0D-BE4A1EF2C3EB}" dt="2022-11-15T12:08:57.690" v="1097" actId="1076"/>
          <ac:picMkLst>
            <pc:docMk/>
            <pc:sldMk cId="1716828384" sldId="562"/>
            <ac:picMk id="5" creationId="{33F1D7B5-CDA2-75B3-ABD2-0295E9757829}"/>
          </ac:picMkLst>
        </pc:picChg>
        <pc:picChg chg="add del mod">
          <ac:chgData name="Zhong Lucen" userId="339b97ed69993f7b" providerId="LiveId" clId="{9EAB4EFB-9EBC-EE42-9F0D-BE4A1EF2C3EB}" dt="2022-11-15T12:08:11.413" v="1091" actId="478"/>
          <ac:picMkLst>
            <pc:docMk/>
            <pc:sldMk cId="1716828384" sldId="562"/>
            <ac:picMk id="7" creationId="{16894B23-5322-3CB2-BCB2-C44DA11A98A6}"/>
          </ac:picMkLst>
        </pc:picChg>
        <pc:picChg chg="add mod modCrop">
          <ac:chgData name="Zhong Lucen" userId="339b97ed69993f7b" providerId="LiveId" clId="{9EAB4EFB-9EBC-EE42-9F0D-BE4A1EF2C3EB}" dt="2022-11-15T12:08:53.539" v="1096" actId="1076"/>
          <ac:picMkLst>
            <pc:docMk/>
            <pc:sldMk cId="1716828384" sldId="562"/>
            <ac:picMk id="8" creationId="{F5E03B99-C4BC-A60F-F439-B974E661F77D}"/>
          </ac:picMkLst>
        </pc:picChg>
      </pc:sldChg>
      <pc:sldChg chg="modSp mod">
        <pc:chgData name="Zhong Lucen" userId="339b97ed69993f7b" providerId="LiveId" clId="{9EAB4EFB-9EBC-EE42-9F0D-BE4A1EF2C3EB}" dt="2022-11-15T13:03:41.226" v="1835" actId="20577"/>
        <pc:sldMkLst>
          <pc:docMk/>
          <pc:sldMk cId="1833583033" sldId="563"/>
        </pc:sldMkLst>
        <pc:spChg chg="mod">
          <ac:chgData name="Zhong Lucen" userId="339b97ed69993f7b" providerId="LiveId" clId="{9EAB4EFB-9EBC-EE42-9F0D-BE4A1EF2C3EB}" dt="2022-11-15T13:03:41.226" v="1835" actId="20577"/>
          <ac:spMkLst>
            <pc:docMk/>
            <pc:sldMk cId="1833583033" sldId="563"/>
            <ac:spMk id="22" creationId="{96B2503D-861C-7045-8A57-B09D43184DEB}"/>
          </ac:spMkLst>
        </pc:spChg>
      </pc:sldChg>
      <pc:sldChg chg="modSp mod">
        <pc:chgData name="Zhong Lucen" userId="339b97ed69993f7b" providerId="LiveId" clId="{9EAB4EFB-9EBC-EE42-9F0D-BE4A1EF2C3EB}" dt="2022-11-18T02:11:02.310" v="11208" actId="14100"/>
        <pc:sldMkLst>
          <pc:docMk/>
          <pc:sldMk cId="3839967411" sldId="567"/>
        </pc:sldMkLst>
        <pc:spChg chg="mod">
          <ac:chgData name="Zhong Lucen" userId="339b97ed69993f7b" providerId="LiveId" clId="{9EAB4EFB-9EBC-EE42-9F0D-BE4A1EF2C3EB}" dt="2022-11-18T02:11:02.310" v="11208" actId="14100"/>
          <ac:spMkLst>
            <pc:docMk/>
            <pc:sldMk cId="3839967411" sldId="567"/>
            <ac:spMk id="8" creationId="{D11C2302-1E94-4640-8B18-7C6EC5E4971B}"/>
          </ac:spMkLst>
        </pc:spChg>
        <pc:spChg chg="mod">
          <ac:chgData name="Zhong Lucen" userId="339b97ed69993f7b" providerId="LiveId" clId="{9EAB4EFB-9EBC-EE42-9F0D-BE4A1EF2C3EB}" dt="2022-11-15T12:54:13.197" v="1637" actId="20577"/>
          <ac:spMkLst>
            <pc:docMk/>
            <pc:sldMk cId="3839967411" sldId="567"/>
            <ac:spMk id="22" creationId="{96B2503D-861C-7045-8A57-B09D43184DEB}"/>
          </ac:spMkLst>
        </pc:spChg>
      </pc:sldChg>
      <pc:sldChg chg="modSp mod">
        <pc:chgData name="Zhong Lucen" userId="339b97ed69993f7b" providerId="LiveId" clId="{9EAB4EFB-9EBC-EE42-9F0D-BE4A1EF2C3EB}" dt="2022-11-16T06:25:39.796" v="6692" actId="255"/>
        <pc:sldMkLst>
          <pc:docMk/>
          <pc:sldMk cId="4175984941" sldId="568"/>
        </pc:sldMkLst>
        <pc:spChg chg="mod">
          <ac:chgData name="Zhong Lucen" userId="339b97ed69993f7b" providerId="LiveId" clId="{9EAB4EFB-9EBC-EE42-9F0D-BE4A1EF2C3EB}" dt="2022-11-15T13:04:17.792" v="1864" actId="20577"/>
          <ac:spMkLst>
            <pc:docMk/>
            <pc:sldMk cId="4175984941" sldId="568"/>
            <ac:spMk id="22" creationId="{96B2503D-861C-7045-8A57-B09D43184DEB}"/>
          </ac:spMkLst>
        </pc:spChg>
        <pc:spChg chg="mod">
          <ac:chgData name="Zhong Lucen" userId="339b97ed69993f7b" providerId="LiveId" clId="{9EAB4EFB-9EBC-EE42-9F0D-BE4A1EF2C3EB}" dt="2022-11-16T06:25:39.796" v="6692" actId="255"/>
          <ac:spMkLst>
            <pc:docMk/>
            <pc:sldMk cId="4175984941" sldId="568"/>
            <ac:spMk id="26" creationId="{C1272B03-D3CF-46EA-A451-032B72498874}"/>
          </ac:spMkLst>
        </pc:spChg>
      </pc:sldChg>
      <pc:sldChg chg="addSp delSp modSp mod">
        <pc:chgData name="Zhong Lucen" userId="339b97ed69993f7b" providerId="LiveId" clId="{9EAB4EFB-9EBC-EE42-9F0D-BE4A1EF2C3EB}" dt="2022-11-16T06:27:14.409" v="6926" actId="20577"/>
        <pc:sldMkLst>
          <pc:docMk/>
          <pc:sldMk cId="424754245" sldId="569"/>
        </pc:sldMkLst>
        <pc:spChg chg="mod">
          <ac:chgData name="Zhong Lucen" userId="339b97ed69993f7b" providerId="LiveId" clId="{9EAB4EFB-9EBC-EE42-9F0D-BE4A1EF2C3EB}" dt="2022-11-15T13:04:28.509" v="1887" actId="20577"/>
          <ac:spMkLst>
            <pc:docMk/>
            <pc:sldMk cId="424754245" sldId="569"/>
            <ac:spMk id="22" creationId="{96B2503D-861C-7045-8A57-B09D43184DEB}"/>
          </ac:spMkLst>
        </pc:spChg>
        <pc:spChg chg="mod">
          <ac:chgData name="Zhong Lucen" userId="339b97ed69993f7b" providerId="LiveId" clId="{9EAB4EFB-9EBC-EE42-9F0D-BE4A1EF2C3EB}" dt="2022-11-16T06:27:14.409" v="6926" actId="20577"/>
          <ac:spMkLst>
            <pc:docMk/>
            <pc:sldMk cId="424754245" sldId="569"/>
            <ac:spMk id="26" creationId="{C1272B03-D3CF-46EA-A451-032B72498874}"/>
          </ac:spMkLst>
        </pc:spChg>
        <pc:grpChg chg="del">
          <ac:chgData name="Zhong Lucen" userId="339b97ed69993f7b" providerId="LiveId" clId="{9EAB4EFB-9EBC-EE42-9F0D-BE4A1EF2C3EB}" dt="2022-11-16T03:36:14.919" v="5244" actId="165"/>
          <ac:grpSpMkLst>
            <pc:docMk/>
            <pc:sldMk cId="424754245" sldId="569"/>
            <ac:grpSpMk id="6" creationId="{FF7E518B-4CA0-4089-89FB-DA0866683D45}"/>
          </ac:grpSpMkLst>
        </pc:grpChg>
        <pc:grpChg chg="add mod">
          <ac:chgData name="Zhong Lucen" userId="339b97ed69993f7b" providerId="LiveId" clId="{9EAB4EFB-9EBC-EE42-9F0D-BE4A1EF2C3EB}" dt="2022-11-16T03:36:44.257" v="5255" actId="1076"/>
          <ac:grpSpMkLst>
            <pc:docMk/>
            <pc:sldMk cId="424754245" sldId="569"/>
            <ac:grpSpMk id="8" creationId="{7F399939-95C2-04ED-E85F-54CEC66F7340}"/>
          </ac:grpSpMkLst>
        </pc:grpChg>
        <pc:picChg chg="del mod topLvl">
          <ac:chgData name="Zhong Lucen" userId="339b97ed69993f7b" providerId="LiveId" clId="{9EAB4EFB-9EBC-EE42-9F0D-BE4A1EF2C3EB}" dt="2022-11-16T03:36:17.054" v="5245" actId="478"/>
          <ac:picMkLst>
            <pc:docMk/>
            <pc:sldMk cId="424754245" sldId="569"/>
            <ac:picMk id="4" creationId="{ABBC2EE3-8081-4A3D-B921-D5395E6A08CD}"/>
          </ac:picMkLst>
        </pc:picChg>
        <pc:picChg chg="mod topLvl">
          <ac:chgData name="Zhong Lucen" userId="339b97ed69993f7b" providerId="LiveId" clId="{9EAB4EFB-9EBC-EE42-9F0D-BE4A1EF2C3EB}" dt="2022-11-16T03:36:41.650" v="5254" actId="164"/>
          <ac:picMkLst>
            <pc:docMk/>
            <pc:sldMk cId="424754245" sldId="569"/>
            <ac:picMk id="5" creationId="{F083092B-9757-4CC8-8D12-AA4F05C7672C}"/>
          </ac:picMkLst>
        </pc:picChg>
        <pc:picChg chg="add mod">
          <ac:chgData name="Zhong Lucen" userId="339b97ed69993f7b" providerId="LiveId" clId="{9EAB4EFB-9EBC-EE42-9F0D-BE4A1EF2C3EB}" dt="2022-11-16T03:36:41.650" v="5254" actId="164"/>
          <ac:picMkLst>
            <pc:docMk/>
            <pc:sldMk cId="424754245" sldId="569"/>
            <ac:picMk id="7" creationId="{4252015C-E7EA-839B-2324-D30145C8007E}"/>
          </ac:picMkLst>
        </pc:picChg>
      </pc:sldChg>
      <pc:sldChg chg="modSp mod">
        <pc:chgData name="Zhong Lucen" userId="339b97ed69993f7b" providerId="LiveId" clId="{9EAB4EFB-9EBC-EE42-9F0D-BE4A1EF2C3EB}" dt="2022-11-18T02:04:38.324" v="11011" actId="20577"/>
        <pc:sldMkLst>
          <pc:docMk/>
          <pc:sldMk cId="2832332239" sldId="573"/>
        </pc:sldMkLst>
        <pc:spChg chg="mod">
          <ac:chgData name="Zhong Lucen" userId="339b97ed69993f7b" providerId="LiveId" clId="{9EAB4EFB-9EBC-EE42-9F0D-BE4A1EF2C3EB}" dt="2022-11-15T13:04:54.654" v="1937" actId="20577"/>
          <ac:spMkLst>
            <pc:docMk/>
            <pc:sldMk cId="2832332239" sldId="573"/>
            <ac:spMk id="22" creationId="{96B2503D-861C-7045-8A57-B09D43184DEB}"/>
          </ac:spMkLst>
        </pc:spChg>
        <pc:spChg chg="mod">
          <ac:chgData name="Zhong Lucen" userId="339b97ed69993f7b" providerId="LiveId" clId="{9EAB4EFB-9EBC-EE42-9F0D-BE4A1EF2C3EB}" dt="2022-11-18T02:04:32.369" v="11003" actId="20577"/>
          <ac:spMkLst>
            <pc:docMk/>
            <pc:sldMk cId="2832332239" sldId="573"/>
            <ac:spMk id="34" creationId="{B7F1C29F-CA5F-431E-A7AE-B3694DBA847F}"/>
          </ac:spMkLst>
        </pc:spChg>
        <pc:spChg chg="mod">
          <ac:chgData name="Zhong Lucen" userId="339b97ed69993f7b" providerId="LiveId" clId="{9EAB4EFB-9EBC-EE42-9F0D-BE4A1EF2C3EB}" dt="2022-11-18T02:04:38.324" v="11011" actId="20577"/>
          <ac:spMkLst>
            <pc:docMk/>
            <pc:sldMk cId="2832332239" sldId="573"/>
            <ac:spMk id="44" creationId="{C7E25449-1E31-4F43-92E9-ED352D48544B}"/>
          </ac:spMkLst>
        </pc:spChg>
      </pc:sldChg>
      <pc:sldChg chg="modSp mod">
        <pc:chgData name="Zhong Lucen" userId="339b97ed69993f7b" providerId="LiveId" clId="{9EAB4EFB-9EBC-EE42-9F0D-BE4A1EF2C3EB}" dt="2022-11-15T13:05:21.257" v="1964" actId="20577"/>
        <pc:sldMkLst>
          <pc:docMk/>
          <pc:sldMk cId="2356155965" sldId="574"/>
        </pc:sldMkLst>
        <pc:spChg chg="mod">
          <ac:chgData name="Zhong Lucen" userId="339b97ed69993f7b" providerId="LiveId" clId="{9EAB4EFB-9EBC-EE42-9F0D-BE4A1EF2C3EB}" dt="2022-11-15T13:05:21.257" v="1964" actId="20577"/>
          <ac:spMkLst>
            <pc:docMk/>
            <pc:sldMk cId="2356155965" sldId="574"/>
            <ac:spMk id="22" creationId="{96B2503D-861C-7045-8A57-B09D43184DEB}"/>
          </ac:spMkLst>
        </pc:spChg>
      </pc:sldChg>
      <pc:sldChg chg="modSp mod">
        <pc:chgData name="Zhong Lucen" userId="339b97ed69993f7b" providerId="LiveId" clId="{9EAB4EFB-9EBC-EE42-9F0D-BE4A1EF2C3EB}" dt="2022-11-18T02:07:00.188" v="11030" actId="20577"/>
        <pc:sldMkLst>
          <pc:docMk/>
          <pc:sldMk cId="1779541301" sldId="575"/>
        </pc:sldMkLst>
        <pc:spChg chg="mod">
          <ac:chgData name="Zhong Lucen" userId="339b97ed69993f7b" providerId="LiveId" clId="{9EAB4EFB-9EBC-EE42-9F0D-BE4A1EF2C3EB}" dt="2022-11-18T02:07:00.188" v="11030" actId="20577"/>
          <ac:spMkLst>
            <pc:docMk/>
            <pc:sldMk cId="1779541301" sldId="575"/>
            <ac:spMk id="3" creationId="{DEEA4C17-F000-472B-858E-2E354EAACF6C}"/>
          </ac:spMkLst>
        </pc:spChg>
        <pc:spChg chg="mod">
          <ac:chgData name="Zhong Lucen" userId="339b97ed69993f7b" providerId="LiveId" clId="{9EAB4EFB-9EBC-EE42-9F0D-BE4A1EF2C3EB}" dt="2022-11-15T13:05:54.219" v="2020" actId="20577"/>
          <ac:spMkLst>
            <pc:docMk/>
            <pc:sldMk cId="1779541301" sldId="575"/>
            <ac:spMk id="22" creationId="{96B2503D-861C-7045-8A57-B09D43184DEB}"/>
          </ac:spMkLst>
        </pc:spChg>
        <pc:spChg chg="mod">
          <ac:chgData name="Zhong Lucen" userId="339b97ed69993f7b" providerId="LiveId" clId="{9EAB4EFB-9EBC-EE42-9F0D-BE4A1EF2C3EB}" dt="2022-11-18T02:06:55.502" v="11023" actId="20577"/>
          <ac:spMkLst>
            <pc:docMk/>
            <pc:sldMk cId="1779541301" sldId="575"/>
            <ac:spMk id="24" creationId="{09DF96E3-7F4E-4785-8AD9-4A298D55CE5C}"/>
          </ac:spMkLst>
        </pc:spChg>
      </pc:sldChg>
      <pc:sldChg chg="modSp mod">
        <pc:chgData name="Zhong Lucen" userId="339b97ed69993f7b" providerId="LiveId" clId="{9EAB4EFB-9EBC-EE42-9F0D-BE4A1EF2C3EB}" dt="2022-11-18T02:06:42.751" v="11016" actId="20577"/>
        <pc:sldMkLst>
          <pc:docMk/>
          <pc:sldMk cId="3038503133" sldId="576"/>
        </pc:sldMkLst>
        <pc:spChg chg="mod">
          <ac:chgData name="Zhong Lucen" userId="339b97ed69993f7b" providerId="LiveId" clId="{9EAB4EFB-9EBC-EE42-9F0D-BE4A1EF2C3EB}" dt="2022-11-18T02:06:42.751" v="11016" actId="20577"/>
          <ac:spMkLst>
            <pc:docMk/>
            <pc:sldMk cId="3038503133" sldId="576"/>
            <ac:spMk id="4" creationId="{7A9EB880-885E-4ED0-B5C7-6FD4018797C8}"/>
          </ac:spMkLst>
        </pc:spChg>
        <pc:spChg chg="mod">
          <ac:chgData name="Zhong Lucen" userId="339b97ed69993f7b" providerId="LiveId" clId="{9EAB4EFB-9EBC-EE42-9F0D-BE4A1EF2C3EB}" dt="2022-11-15T13:05:30.155" v="1983" actId="20577"/>
          <ac:spMkLst>
            <pc:docMk/>
            <pc:sldMk cId="3038503133" sldId="576"/>
            <ac:spMk id="22" creationId="{96B2503D-861C-7045-8A57-B09D43184DEB}"/>
          </ac:spMkLst>
        </pc:spChg>
      </pc:sldChg>
      <pc:sldChg chg="modSp mod">
        <pc:chgData name="Zhong Lucen" userId="339b97ed69993f7b" providerId="LiveId" clId="{9EAB4EFB-9EBC-EE42-9F0D-BE4A1EF2C3EB}" dt="2022-11-15T13:06:00.782" v="2021" actId="20577"/>
        <pc:sldMkLst>
          <pc:docMk/>
          <pc:sldMk cId="3713471644" sldId="577"/>
        </pc:sldMkLst>
        <pc:spChg chg="mod">
          <ac:chgData name="Zhong Lucen" userId="339b97ed69993f7b" providerId="LiveId" clId="{9EAB4EFB-9EBC-EE42-9F0D-BE4A1EF2C3EB}" dt="2022-11-15T13:06:00.782" v="2021" actId="20577"/>
          <ac:spMkLst>
            <pc:docMk/>
            <pc:sldMk cId="3713471644" sldId="577"/>
            <ac:spMk id="22" creationId="{96B2503D-861C-7045-8A57-B09D43184DEB}"/>
          </ac:spMkLst>
        </pc:spChg>
      </pc:sldChg>
      <pc:sldChg chg="modSp add del mod ord setBg">
        <pc:chgData name="Zhong Lucen" userId="339b97ed69993f7b" providerId="LiveId" clId="{9EAB4EFB-9EBC-EE42-9F0D-BE4A1EF2C3EB}" dt="2022-11-15T11:35:53.849" v="487" actId="20577"/>
        <pc:sldMkLst>
          <pc:docMk/>
          <pc:sldMk cId="3180006714" sldId="578"/>
        </pc:sldMkLst>
        <pc:spChg chg="mod">
          <ac:chgData name="Zhong Lucen" userId="339b97ed69993f7b" providerId="LiveId" clId="{9EAB4EFB-9EBC-EE42-9F0D-BE4A1EF2C3EB}" dt="2022-11-15T11:35:53.849" v="487" actId="20577"/>
          <ac:spMkLst>
            <pc:docMk/>
            <pc:sldMk cId="3180006714" sldId="578"/>
            <ac:spMk id="16" creationId="{00000000-0000-0000-0000-000000000000}"/>
          </ac:spMkLst>
        </pc:spChg>
        <pc:spChg chg="mod">
          <ac:chgData name="Zhong Lucen" userId="339b97ed69993f7b" providerId="LiveId" clId="{9EAB4EFB-9EBC-EE42-9F0D-BE4A1EF2C3EB}" dt="2022-11-15T11:35:47.342" v="461" actId="20577"/>
          <ac:spMkLst>
            <pc:docMk/>
            <pc:sldMk cId="3180006714" sldId="578"/>
            <ac:spMk id="17" creationId="{00000000-0000-0000-0000-000000000000}"/>
          </ac:spMkLst>
        </pc:spChg>
        <pc:spChg chg="mod">
          <ac:chgData name="Zhong Lucen" userId="339b97ed69993f7b" providerId="LiveId" clId="{9EAB4EFB-9EBC-EE42-9F0D-BE4A1EF2C3EB}" dt="2022-11-15T11:19:03.279" v="192" actId="20577"/>
          <ac:spMkLst>
            <pc:docMk/>
            <pc:sldMk cId="3180006714" sldId="578"/>
            <ac:spMk id="19" creationId="{00000000-0000-0000-0000-000000000000}"/>
          </ac:spMkLst>
        </pc:spChg>
      </pc:sldChg>
      <pc:sldChg chg="modSp add mod ord">
        <pc:chgData name="Zhong Lucen" userId="339b97ed69993f7b" providerId="LiveId" clId="{9EAB4EFB-9EBC-EE42-9F0D-BE4A1EF2C3EB}" dt="2022-11-18T08:08:06.531" v="11313" actId="20577"/>
        <pc:sldMkLst>
          <pc:docMk/>
          <pc:sldMk cId="3734467026" sldId="579"/>
        </pc:sldMkLst>
        <pc:spChg chg="mod">
          <ac:chgData name="Zhong Lucen" userId="339b97ed69993f7b" providerId="LiveId" clId="{9EAB4EFB-9EBC-EE42-9F0D-BE4A1EF2C3EB}" dt="2022-11-15T11:36:29.065" v="510" actId="20577"/>
          <ac:spMkLst>
            <pc:docMk/>
            <pc:sldMk cId="3734467026" sldId="579"/>
            <ac:spMk id="16" creationId="{00000000-0000-0000-0000-000000000000}"/>
          </ac:spMkLst>
        </pc:spChg>
        <pc:spChg chg="mod">
          <ac:chgData name="Zhong Lucen" userId="339b97ed69993f7b" providerId="LiveId" clId="{9EAB4EFB-9EBC-EE42-9F0D-BE4A1EF2C3EB}" dt="2022-11-18T08:08:06.531" v="11313" actId="20577"/>
          <ac:spMkLst>
            <pc:docMk/>
            <pc:sldMk cId="3734467026" sldId="579"/>
            <ac:spMk id="17" creationId="{00000000-0000-0000-0000-000000000000}"/>
          </ac:spMkLst>
        </pc:spChg>
      </pc:sldChg>
      <pc:sldChg chg="modSp add mod ord">
        <pc:chgData name="Zhong Lucen" userId="339b97ed69993f7b" providerId="LiveId" clId="{9EAB4EFB-9EBC-EE42-9F0D-BE4A1EF2C3EB}" dt="2022-11-18T08:08:11.072" v="11315" actId="20577"/>
        <pc:sldMkLst>
          <pc:docMk/>
          <pc:sldMk cId="3997183945" sldId="580"/>
        </pc:sldMkLst>
        <pc:spChg chg="mod">
          <ac:chgData name="Zhong Lucen" userId="339b97ed69993f7b" providerId="LiveId" clId="{9EAB4EFB-9EBC-EE42-9F0D-BE4A1EF2C3EB}" dt="2022-11-15T11:37:01.077" v="560" actId="14100"/>
          <ac:spMkLst>
            <pc:docMk/>
            <pc:sldMk cId="3997183945" sldId="580"/>
            <ac:spMk id="16" creationId="{00000000-0000-0000-0000-000000000000}"/>
          </ac:spMkLst>
        </pc:spChg>
        <pc:spChg chg="mod">
          <ac:chgData name="Zhong Lucen" userId="339b97ed69993f7b" providerId="LiveId" clId="{9EAB4EFB-9EBC-EE42-9F0D-BE4A1EF2C3EB}" dt="2022-11-18T08:08:11.072" v="11315" actId="20577"/>
          <ac:spMkLst>
            <pc:docMk/>
            <pc:sldMk cId="3997183945" sldId="580"/>
            <ac:spMk id="17" creationId="{00000000-0000-0000-0000-000000000000}"/>
          </ac:spMkLst>
        </pc:spChg>
      </pc:sldChg>
      <pc:sldChg chg="addSp modSp add mod">
        <pc:chgData name="Zhong Lucen" userId="339b97ed69993f7b" providerId="LiveId" clId="{9EAB4EFB-9EBC-EE42-9F0D-BE4A1EF2C3EB}" dt="2022-11-16T14:48:33.282" v="10595" actId="20577"/>
        <pc:sldMkLst>
          <pc:docMk/>
          <pc:sldMk cId="423861135" sldId="581"/>
        </pc:sldMkLst>
        <pc:spChg chg="mod">
          <ac:chgData name="Zhong Lucen" userId="339b97ed69993f7b" providerId="LiveId" clId="{9EAB4EFB-9EBC-EE42-9F0D-BE4A1EF2C3EB}" dt="2022-11-16T14:48:33.282" v="10595" actId="20577"/>
          <ac:spMkLst>
            <pc:docMk/>
            <pc:sldMk cId="423861135" sldId="581"/>
            <ac:spMk id="2" creationId="{836BCAAA-82F9-4BA3-8766-6400B7853EE0}"/>
          </ac:spMkLst>
        </pc:spChg>
        <pc:spChg chg="add mod">
          <ac:chgData name="Zhong Lucen" userId="339b97ed69993f7b" providerId="LiveId" clId="{9EAB4EFB-9EBC-EE42-9F0D-BE4A1EF2C3EB}" dt="2022-11-16T14:15:31.997" v="10557" actId="164"/>
          <ac:spMkLst>
            <pc:docMk/>
            <pc:sldMk cId="423861135" sldId="581"/>
            <ac:spMk id="5" creationId="{EF177F21-1A87-5FA4-308F-2500D231B72B}"/>
          </ac:spMkLst>
        </pc:spChg>
        <pc:spChg chg="mod">
          <ac:chgData name="Zhong Lucen" userId="339b97ed69993f7b" providerId="LiveId" clId="{9EAB4EFB-9EBC-EE42-9F0D-BE4A1EF2C3EB}" dt="2022-11-15T11:48:24.248" v="611" actId="20577"/>
          <ac:spMkLst>
            <pc:docMk/>
            <pc:sldMk cId="423861135" sldId="581"/>
            <ac:spMk id="22" creationId="{96B2503D-861C-7045-8A57-B09D43184DEB}"/>
          </ac:spMkLst>
        </pc:spChg>
        <pc:grpChg chg="add mod">
          <ac:chgData name="Zhong Lucen" userId="339b97ed69993f7b" providerId="LiveId" clId="{9EAB4EFB-9EBC-EE42-9F0D-BE4A1EF2C3EB}" dt="2022-11-16T14:15:48.306" v="10561" actId="12789"/>
          <ac:grpSpMkLst>
            <pc:docMk/>
            <pc:sldMk cId="423861135" sldId="581"/>
            <ac:grpSpMk id="6" creationId="{CA58F267-0479-1D41-9936-2EFD4981980C}"/>
          </ac:grpSpMkLst>
        </pc:grpChg>
      </pc:sldChg>
      <pc:sldChg chg="delSp modSp add del mod">
        <pc:chgData name="Zhong Lucen" userId="339b97ed69993f7b" providerId="LiveId" clId="{9EAB4EFB-9EBC-EE42-9F0D-BE4A1EF2C3EB}" dt="2022-11-16T14:00:03.043" v="9593" actId="2696"/>
        <pc:sldMkLst>
          <pc:docMk/>
          <pc:sldMk cId="2469952237" sldId="582"/>
        </pc:sldMkLst>
        <pc:spChg chg="mod">
          <ac:chgData name="Zhong Lucen" userId="339b97ed69993f7b" providerId="LiveId" clId="{9EAB4EFB-9EBC-EE42-9F0D-BE4A1EF2C3EB}" dt="2022-11-15T12:43:47.440" v="1514" actId="20577"/>
          <ac:spMkLst>
            <pc:docMk/>
            <pc:sldMk cId="2469952237" sldId="582"/>
            <ac:spMk id="22" creationId="{96B2503D-861C-7045-8A57-B09D43184DEB}"/>
          </ac:spMkLst>
        </pc:spChg>
        <pc:grpChg chg="del">
          <ac:chgData name="Zhong Lucen" userId="339b97ed69993f7b" providerId="LiveId" clId="{9EAB4EFB-9EBC-EE42-9F0D-BE4A1EF2C3EB}" dt="2022-11-15T12:43:51.991" v="1515" actId="478"/>
          <ac:grpSpMkLst>
            <pc:docMk/>
            <pc:sldMk cId="2469952237" sldId="582"/>
            <ac:grpSpMk id="8" creationId="{A39A86A0-4515-40DD-8A01-C9BD7F7428FA}"/>
          </ac:grpSpMkLst>
        </pc:grpChg>
        <pc:grpChg chg="del">
          <ac:chgData name="Zhong Lucen" userId="339b97ed69993f7b" providerId="LiveId" clId="{9EAB4EFB-9EBC-EE42-9F0D-BE4A1EF2C3EB}" dt="2022-11-15T12:43:51.991" v="1515" actId="478"/>
          <ac:grpSpMkLst>
            <pc:docMk/>
            <pc:sldMk cId="2469952237" sldId="582"/>
            <ac:grpSpMk id="14" creationId="{440474AC-94E1-44D6-AA0D-90A18821503B}"/>
          </ac:grpSpMkLst>
        </pc:grpChg>
        <pc:grpChg chg="del">
          <ac:chgData name="Zhong Lucen" userId="339b97ed69993f7b" providerId="LiveId" clId="{9EAB4EFB-9EBC-EE42-9F0D-BE4A1EF2C3EB}" dt="2022-11-15T12:43:51.991" v="1515" actId="478"/>
          <ac:grpSpMkLst>
            <pc:docMk/>
            <pc:sldMk cId="2469952237" sldId="582"/>
            <ac:grpSpMk id="25" creationId="{945254D5-5242-4C7C-B7CE-F9F81D6BABF3}"/>
          </ac:grpSpMkLst>
        </pc:grpChg>
      </pc:sldChg>
      <pc:sldChg chg="addSp delSp modSp add mod">
        <pc:chgData name="Zhong Lucen" userId="339b97ed69993f7b" providerId="LiveId" clId="{9EAB4EFB-9EBC-EE42-9F0D-BE4A1EF2C3EB}" dt="2022-11-18T01:51:56.909" v="10908" actId="255"/>
        <pc:sldMkLst>
          <pc:docMk/>
          <pc:sldMk cId="1734415195" sldId="583"/>
        </pc:sldMkLst>
        <pc:spChg chg="add del mod">
          <ac:chgData name="Zhong Lucen" userId="339b97ed69993f7b" providerId="LiveId" clId="{9EAB4EFB-9EBC-EE42-9F0D-BE4A1EF2C3EB}" dt="2022-11-16T03:20:59.652" v="4384" actId="478"/>
          <ac:spMkLst>
            <pc:docMk/>
            <pc:sldMk cId="1734415195" sldId="583"/>
            <ac:spMk id="2" creationId="{D11835BB-CC1F-11A0-FCFF-5750E6DF6D0D}"/>
          </ac:spMkLst>
        </pc:spChg>
        <pc:spChg chg="add mod">
          <ac:chgData name="Zhong Lucen" userId="339b97ed69993f7b" providerId="LiveId" clId="{9EAB4EFB-9EBC-EE42-9F0D-BE4A1EF2C3EB}" dt="2022-11-18T01:51:56.909" v="10908" actId="255"/>
          <ac:spMkLst>
            <pc:docMk/>
            <pc:sldMk cId="1734415195" sldId="583"/>
            <ac:spMk id="3" creationId="{4EA93B81-2CCA-0511-90E2-4A7D35D6B4A4}"/>
          </ac:spMkLst>
        </pc:spChg>
        <pc:spChg chg="add del mod">
          <ac:chgData name="Zhong Lucen" userId="339b97ed69993f7b" providerId="LiveId" clId="{9EAB4EFB-9EBC-EE42-9F0D-BE4A1EF2C3EB}" dt="2022-11-16T03:52:14.306" v="6126"/>
          <ac:spMkLst>
            <pc:docMk/>
            <pc:sldMk cId="1734415195" sldId="583"/>
            <ac:spMk id="4" creationId="{423C1871-2102-8B6B-92A4-1EEE1884BCDA}"/>
          </ac:spMkLst>
        </pc:spChg>
        <pc:spChg chg="mod">
          <ac:chgData name="Zhong Lucen" userId="339b97ed69993f7b" providerId="LiveId" clId="{9EAB4EFB-9EBC-EE42-9F0D-BE4A1EF2C3EB}" dt="2022-11-15T12:48:35.388" v="1549" actId="20577"/>
          <ac:spMkLst>
            <pc:docMk/>
            <pc:sldMk cId="1734415195" sldId="583"/>
            <ac:spMk id="22" creationId="{96B2503D-861C-7045-8A57-B09D43184DEB}"/>
          </ac:spMkLst>
        </pc:spChg>
        <pc:grpChg chg="del">
          <ac:chgData name="Zhong Lucen" userId="339b97ed69993f7b" providerId="LiveId" clId="{9EAB4EFB-9EBC-EE42-9F0D-BE4A1EF2C3EB}" dt="2022-11-15T12:48:39.945" v="1550" actId="478"/>
          <ac:grpSpMkLst>
            <pc:docMk/>
            <pc:sldMk cId="1734415195" sldId="583"/>
            <ac:grpSpMk id="3" creationId="{45532ABF-8A9E-465F-A985-9C4702EDE170}"/>
          </ac:grpSpMkLst>
        </pc:grpChg>
        <pc:grpChg chg="del">
          <ac:chgData name="Zhong Lucen" userId="339b97ed69993f7b" providerId="LiveId" clId="{9EAB4EFB-9EBC-EE42-9F0D-BE4A1EF2C3EB}" dt="2022-11-15T12:48:42.461" v="1551" actId="478"/>
          <ac:grpSpMkLst>
            <pc:docMk/>
            <pc:sldMk cId="1734415195" sldId="583"/>
            <ac:grpSpMk id="5" creationId="{A2566A21-38DE-41A3-AB5E-6F216D03BFD0}"/>
          </ac:grpSpMkLst>
        </pc:grpChg>
        <pc:grpChg chg="del">
          <ac:chgData name="Zhong Lucen" userId="339b97ed69993f7b" providerId="LiveId" clId="{9EAB4EFB-9EBC-EE42-9F0D-BE4A1EF2C3EB}" dt="2022-11-15T12:48:45.131" v="1553" actId="478"/>
          <ac:grpSpMkLst>
            <pc:docMk/>
            <pc:sldMk cId="1734415195" sldId="583"/>
            <ac:grpSpMk id="6" creationId="{022C44BD-30C8-4C5E-9F7E-7A0F30197676}"/>
          </ac:grpSpMkLst>
        </pc:grpChg>
        <pc:grpChg chg="del">
          <ac:chgData name="Zhong Lucen" userId="339b97ed69993f7b" providerId="LiveId" clId="{9EAB4EFB-9EBC-EE42-9F0D-BE4A1EF2C3EB}" dt="2022-11-16T03:27:42.832" v="4989" actId="478"/>
          <ac:grpSpMkLst>
            <pc:docMk/>
            <pc:sldMk cId="1734415195" sldId="583"/>
            <ac:grpSpMk id="32" creationId="{FE8131A3-9DEE-4748-ABD1-A1E5C84A69F7}"/>
          </ac:grpSpMkLst>
        </pc:grpChg>
        <pc:cxnChg chg="del">
          <ac:chgData name="Zhong Lucen" userId="339b97ed69993f7b" providerId="LiveId" clId="{9EAB4EFB-9EBC-EE42-9F0D-BE4A1EF2C3EB}" dt="2022-11-15T12:48:43.680" v="1552" actId="478"/>
          <ac:cxnSpMkLst>
            <pc:docMk/>
            <pc:sldMk cId="1734415195" sldId="583"/>
            <ac:cxnSpMk id="4" creationId="{4C1FAB25-D424-443A-9A01-B3CBBED96E95}"/>
          </ac:cxnSpMkLst>
        </pc:cxnChg>
      </pc:sldChg>
      <pc:sldChg chg="addSp delSp modSp add mod ord">
        <pc:chgData name="Zhong Lucen" userId="339b97ed69993f7b" providerId="LiveId" clId="{9EAB4EFB-9EBC-EE42-9F0D-BE4A1EF2C3EB}" dt="2022-11-18T02:22:25.275" v="11212" actId="207"/>
        <pc:sldMkLst>
          <pc:docMk/>
          <pc:sldMk cId="2940167113" sldId="584"/>
        </pc:sldMkLst>
        <pc:spChg chg="add mod">
          <ac:chgData name="Zhong Lucen" userId="339b97ed69993f7b" providerId="LiveId" clId="{9EAB4EFB-9EBC-EE42-9F0D-BE4A1EF2C3EB}" dt="2022-11-18T02:22:25.275" v="11212" actId="207"/>
          <ac:spMkLst>
            <pc:docMk/>
            <pc:sldMk cId="2940167113" sldId="584"/>
            <ac:spMk id="2" creationId="{84CB5386-046A-5C4B-8CC3-6A1051ABDF90}"/>
          </ac:spMkLst>
        </pc:spChg>
        <pc:spChg chg="add del mod">
          <ac:chgData name="Zhong Lucen" userId="339b97ed69993f7b" providerId="LiveId" clId="{9EAB4EFB-9EBC-EE42-9F0D-BE4A1EF2C3EB}" dt="2022-11-16T13:48:40.196" v="8599"/>
          <ac:spMkLst>
            <pc:docMk/>
            <pc:sldMk cId="2940167113" sldId="584"/>
            <ac:spMk id="4" creationId="{3117A876-F7B2-A8BC-82CB-9EE4809E315E}"/>
          </ac:spMkLst>
        </pc:spChg>
        <pc:spChg chg="del">
          <ac:chgData name="Zhong Lucen" userId="339b97ed69993f7b" providerId="LiveId" clId="{9EAB4EFB-9EBC-EE42-9F0D-BE4A1EF2C3EB}" dt="2022-11-15T12:54:36.592" v="1647" actId="478"/>
          <ac:spMkLst>
            <pc:docMk/>
            <pc:sldMk cId="2940167113" sldId="584"/>
            <ac:spMk id="8" creationId="{D11C2302-1E94-4640-8B18-7C6EC5E4971B}"/>
          </ac:spMkLst>
        </pc:spChg>
        <pc:spChg chg="mod">
          <ac:chgData name="Zhong Lucen" userId="339b97ed69993f7b" providerId="LiveId" clId="{9EAB4EFB-9EBC-EE42-9F0D-BE4A1EF2C3EB}" dt="2022-11-15T12:54:33.359" v="1646" actId="20577"/>
          <ac:spMkLst>
            <pc:docMk/>
            <pc:sldMk cId="2940167113" sldId="584"/>
            <ac:spMk id="22" creationId="{96B2503D-861C-7045-8A57-B09D43184DEB}"/>
          </ac:spMkLst>
        </pc:spChg>
      </pc:sldChg>
      <pc:sldChg chg="addSp delSp modSp add mod ord">
        <pc:chgData name="Zhong Lucen" userId="339b97ed69993f7b" providerId="LiveId" clId="{9EAB4EFB-9EBC-EE42-9F0D-BE4A1EF2C3EB}" dt="2022-11-16T02:09:16.981" v="2911" actId="20577"/>
        <pc:sldMkLst>
          <pc:docMk/>
          <pc:sldMk cId="721407693" sldId="585"/>
        </pc:sldMkLst>
        <pc:spChg chg="mod">
          <ac:chgData name="Zhong Lucen" userId="339b97ed69993f7b" providerId="LiveId" clId="{9EAB4EFB-9EBC-EE42-9F0D-BE4A1EF2C3EB}" dt="2022-11-16T02:08:29.342" v="2868" actId="164"/>
          <ac:spMkLst>
            <pc:docMk/>
            <pc:sldMk cId="721407693" sldId="585"/>
            <ac:spMk id="2" creationId="{5EB77115-FDCA-43F6-A49C-52232CCBA96E}"/>
          </ac:spMkLst>
        </pc:spChg>
        <pc:spChg chg="add mod">
          <ac:chgData name="Zhong Lucen" userId="339b97ed69993f7b" providerId="LiveId" clId="{9EAB4EFB-9EBC-EE42-9F0D-BE4A1EF2C3EB}" dt="2022-11-16T01:55:59.395" v="2668" actId="164"/>
          <ac:spMkLst>
            <pc:docMk/>
            <pc:sldMk cId="721407693" sldId="585"/>
            <ac:spMk id="7" creationId="{F3FEA33E-FFA8-5C30-049E-025729B8DE21}"/>
          </ac:spMkLst>
        </pc:spChg>
        <pc:spChg chg="mod">
          <ac:chgData name="Zhong Lucen" userId="339b97ed69993f7b" providerId="LiveId" clId="{9EAB4EFB-9EBC-EE42-9F0D-BE4A1EF2C3EB}" dt="2022-11-16T02:09:16.981" v="2911" actId="20577"/>
          <ac:spMkLst>
            <pc:docMk/>
            <pc:sldMk cId="721407693" sldId="585"/>
            <ac:spMk id="22" creationId="{96B2503D-861C-7045-8A57-B09D43184DEB}"/>
          </ac:spMkLst>
        </pc:spChg>
        <pc:grpChg chg="add mod">
          <ac:chgData name="Zhong Lucen" userId="339b97ed69993f7b" providerId="LiveId" clId="{9EAB4EFB-9EBC-EE42-9F0D-BE4A1EF2C3EB}" dt="2022-11-16T02:08:29.342" v="2868" actId="164"/>
          <ac:grpSpMkLst>
            <pc:docMk/>
            <pc:sldMk cId="721407693" sldId="585"/>
            <ac:grpSpMk id="8" creationId="{C05D2444-D852-40E5-926C-579E233F42CB}"/>
          </ac:grpSpMkLst>
        </pc:grpChg>
        <pc:grpChg chg="add mod">
          <ac:chgData name="Zhong Lucen" userId="339b97ed69993f7b" providerId="LiveId" clId="{9EAB4EFB-9EBC-EE42-9F0D-BE4A1EF2C3EB}" dt="2022-11-16T02:08:29.342" v="2868" actId="164"/>
          <ac:grpSpMkLst>
            <pc:docMk/>
            <pc:sldMk cId="721407693" sldId="585"/>
            <ac:grpSpMk id="9" creationId="{7E4F0369-BC06-48EC-8184-6EAF4C6DFFD2}"/>
          </ac:grpSpMkLst>
        </pc:grpChg>
        <pc:picChg chg="add del mod">
          <ac:chgData name="Zhong Lucen" userId="339b97ed69993f7b" providerId="LiveId" clId="{9EAB4EFB-9EBC-EE42-9F0D-BE4A1EF2C3EB}" dt="2022-11-16T01:54:25.577" v="2584" actId="478"/>
          <ac:picMkLst>
            <pc:docMk/>
            <pc:sldMk cId="721407693" sldId="585"/>
            <ac:picMk id="5" creationId="{7450BA98-46F1-B025-98CD-A4B5DF7944DD}"/>
          </ac:picMkLst>
        </pc:picChg>
        <pc:picChg chg="add mod">
          <ac:chgData name="Zhong Lucen" userId="339b97ed69993f7b" providerId="LiveId" clId="{9EAB4EFB-9EBC-EE42-9F0D-BE4A1EF2C3EB}" dt="2022-11-16T01:55:59.395" v="2668" actId="164"/>
          <ac:picMkLst>
            <pc:docMk/>
            <pc:sldMk cId="721407693" sldId="585"/>
            <ac:picMk id="6" creationId="{C77C46C8-8BD7-C2A6-1B13-3D6D88BBC193}"/>
          </ac:picMkLst>
        </pc:picChg>
      </pc:sldChg>
      <pc:sldChg chg="modSp add mod">
        <pc:chgData name="Zhong Lucen" userId="339b97ed69993f7b" providerId="LiveId" clId="{9EAB4EFB-9EBC-EE42-9F0D-BE4A1EF2C3EB}" dt="2022-11-16T14:47:56.161" v="10575" actId="11"/>
        <pc:sldMkLst>
          <pc:docMk/>
          <pc:sldMk cId="389290856" sldId="586"/>
        </pc:sldMkLst>
        <pc:spChg chg="mod">
          <ac:chgData name="Zhong Lucen" userId="339b97ed69993f7b" providerId="LiveId" clId="{9EAB4EFB-9EBC-EE42-9F0D-BE4A1EF2C3EB}" dt="2022-11-16T14:47:56.161" v="10575" actId="11"/>
          <ac:spMkLst>
            <pc:docMk/>
            <pc:sldMk cId="389290856" sldId="586"/>
            <ac:spMk id="2" creationId="{0451C7B3-1F13-440B-AF4B-3918E4F09532}"/>
          </ac:spMkLst>
        </pc:spChg>
        <pc:spChg chg="mod">
          <ac:chgData name="Zhong Lucen" userId="339b97ed69993f7b" providerId="LiveId" clId="{9EAB4EFB-9EBC-EE42-9F0D-BE4A1EF2C3EB}" dt="2022-11-16T02:00:27.394" v="2741" actId="20577"/>
          <ac:spMkLst>
            <pc:docMk/>
            <pc:sldMk cId="389290856" sldId="586"/>
            <ac:spMk id="22" creationId="{96B2503D-861C-7045-8A57-B09D43184DEB}"/>
          </ac:spMkLst>
        </pc:spChg>
      </pc:sldChg>
      <pc:sldChg chg="addSp delSp modSp add mod">
        <pc:chgData name="Zhong Lucen" userId="339b97ed69993f7b" providerId="LiveId" clId="{9EAB4EFB-9EBC-EE42-9F0D-BE4A1EF2C3EB}" dt="2022-11-18T01:44:14.280" v="10796" actId="1076"/>
        <pc:sldMkLst>
          <pc:docMk/>
          <pc:sldMk cId="3739122337" sldId="587"/>
        </pc:sldMkLst>
        <pc:spChg chg="add mod">
          <ac:chgData name="Zhong Lucen" userId="339b97ed69993f7b" providerId="LiveId" clId="{9EAB4EFB-9EBC-EE42-9F0D-BE4A1EF2C3EB}" dt="2022-11-18T01:44:14.280" v="10796" actId="1076"/>
          <ac:spMkLst>
            <pc:docMk/>
            <pc:sldMk cId="3739122337" sldId="587"/>
            <ac:spMk id="4" creationId="{5232A38F-9560-27D5-A351-7147F38B224B}"/>
          </ac:spMkLst>
        </pc:spChg>
        <pc:spChg chg="del">
          <ac:chgData name="Zhong Lucen" userId="339b97ed69993f7b" providerId="LiveId" clId="{9EAB4EFB-9EBC-EE42-9F0D-BE4A1EF2C3EB}" dt="2022-11-16T02:09:50.537" v="2925" actId="478"/>
          <ac:spMkLst>
            <pc:docMk/>
            <pc:sldMk cId="3739122337" sldId="587"/>
            <ac:spMk id="7" creationId="{06CAC4FB-380B-47C2-B674-DE61EAD2D3EA}"/>
          </ac:spMkLst>
        </pc:spChg>
        <pc:spChg chg="mod">
          <ac:chgData name="Zhong Lucen" userId="339b97ed69993f7b" providerId="LiveId" clId="{9EAB4EFB-9EBC-EE42-9F0D-BE4A1EF2C3EB}" dt="2022-11-16T02:09:46.395" v="2924" actId="20577"/>
          <ac:spMkLst>
            <pc:docMk/>
            <pc:sldMk cId="3739122337" sldId="587"/>
            <ac:spMk id="22" creationId="{96B2503D-861C-7045-8A57-B09D43184DEB}"/>
          </ac:spMkLst>
        </pc:spChg>
        <pc:grpChg chg="add mod">
          <ac:chgData name="Zhong Lucen" userId="339b97ed69993f7b" providerId="LiveId" clId="{9EAB4EFB-9EBC-EE42-9F0D-BE4A1EF2C3EB}" dt="2022-11-18T01:44:14.280" v="10796" actId="1076"/>
          <ac:grpSpMkLst>
            <pc:docMk/>
            <pc:sldMk cId="3739122337" sldId="587"/>
            <ac:grpSpMk id="2" creationId="{C5DCFF61-7A1F-F9EA-EC2B-CEE3E655146E}"/>
          </ac:grpSpMkLst>
        </pc:grpChg>
        <pc:grpChg chg="add mod">
          <ac:chgData name="Zhong Lucen" userId="339b97ed69993f7b" providerId="LiveId" clId="{9EAB4EFB-9EBC-EE42-9F0D-BE4A1EF2C3EB}" dt="2022-11-18T01:44:14.280" v="10796" actId="1076"/>
          <ac:grpSpMkLst>
            <pc:docMk/>
            <pc:sldMk cId="3739122337" sldId="587"/>
            <ac:grpSpMk id="5" creationId="{62DC0BAF-E737-8B37-4C2D-301621B1C9CF}"/>
          </ac:grpSpMkLst>
        </pc:grpChg>
        <pc:picChg chg="add mod">
          <ac:chgData name="Zhong Lucen" userId="339b97ed69993f7b" providerId="LiveId" clId="{9EAB4EFB-9EBC-EE42-9F0D-BE4A1EF2C3EB}" dt="2022-11-18T01:44:14.280" v="10796" actId="1076"/>
          <ac:picMkLst>
            <pc:docMk/>
            <pc:sldMk cId="3739122337" sldId="587"/>
            <ac:picMk id="1026" creationId="{1A109734-868C-F500-65FE-70C22DB2B3FC}"/>
          </ac:picMkLst>
        </pc:picChg>
        <pc:picChg chg="add mod">
          <ac:chgData name="Zhong Lucen" userId="339b97ed69993f7b" providerId="LiveId" clId="{9EAB4EFB-9EBC-EE42-9F0D-BE4A1EF2C3EB}" dt="2022-11-18T01:44:14.280" v="10796" actId="1076"/>
          <ac:picMkLst>
            <pc:docMk/>
            <pc:sldMk cId="3739122337" sldId="587"/>
            <ac:picMk id="1028" creationId="{86A61F6C-B3D8-1D7F-3079-124420A33066}"/>
          </ac:picMkLst>
        </pc:picChg>
      </pc:sldChg>
      <pc:sldChg chg="add del">
        <pc:chgData name="Zhong Lucen" userId="339b97ed69993f7b" providerId="LiveId" clId="{9EAB4EFB-9EBC-EE42-9F0D-BE4A1EF2C3EB}" dt="2022-11-16T07:12:57.100" v="6928"/>
        <pc:sldMkLst>
          <pc:docMk/>
          <pc:sldMk cId="39605925" sldId="588"/>
        </pc:sldMkLst>
      </pc:sldChg>
      <pc:sldChg chg="addSp delSp modSp new mod">
        <pc:chgData name="Zhong Lucen" userId="339b97ed69993f7b" providerId="LiveId" clId="{9EAB4EFB-9EBC-EE42-9F0D-BE4A1EF2C3EB}" dt="2022-11-20T02:56:32.466" v="11731" actId="14100"/>
        <pc:sldMkLst>
          <pc:docMk/>
          <pc:sldMk cId="3103576354" sldId="588"/>
        </pc:sldMkLst>
        <pc:spChg chg="del">
          <ac:chgData name="Zhong Lucen" userId="339b97ed69993f7b" providerId="LiveId" clId="{9EAB4EFB-9EBC-EE42-9F0D-BE4A1EF2C3EB}" dt="2022-11-18T08:56:27.857" v="11317" actId="478"/>
          <ac:spMkLst>
            <pc:docMk/>
            <pc:sldMk cId="3103576354" sldId="588"/>
            <ac:spMk id="2" creationId="{24A49C5E-23A2-F62D-14EA-98A67BF3CA32}"/>
          </ac:spMkLst>
        </pc:spChg>
        <pc:spChg chg="del mod">
          <ac:chgData name="Zhong Lucen" userId="339b97ed69993f7b" providerId="LiveId" clId="{9EAB4EFB-9EBC-EE42-9F0D-BE4A1EF2C3EB}" dt="2022-11-18T08:56:29.880" v="11319" actId="478"/>
          <ac:spMkLst>
            <pc:docMk/>
            <pc:sldMk cId="3103576354" sldId="588"/>
            <ac:spMk id="3" creationId="{CAE8BE4E-58FA-B4C2-AF2B-66D4E380A7A4}"/>
          </ac:spMkLst>
        </pc:spChg>
        <pc:spChg chg="add mod">
          <ac:chgData name="Zhong Lucen" userId="339b97ed69993f7b" providerId="LiveId" clId="{9EAB4EFB-9EBC-EE42-9F0D-BE4A1EF2C3EB}" dt="2022-11-20T02:56:32.466" v="11731" actId="14100"/>
          <ac:spMkLst>
            <pc:docMk/>
            <pc:sldMk cId="3103576354" sldId="588"/>
            <ac:spMk id="5" creationId="{CF1ED6E4-CAFF-CE6C-829D-308DC278E96C}"/>
          </ac:spMkLst>
        </pc:spChg>
      </pc:sldChg>
      <pc:sldMasterChg chg="modSldLayout">
        <pc:chgData name="Zhong Lucen" userId="339b97ed69993f7b" providerId="LiveId" clId="{9EAB4EFB-9EBC-EE42-9F0D-BE4A1EF2C3EB}" dt="2022-11-16T04:02:50.464" v="6270" actId="20577"/>
        <pc:sldMasterMkLst>
          <pc:docMk/>
          <pc:sldMasterMk cId="1705028850" sldId="2147483660"/>
        </pc:sldMasterMkLst>
        <pc:sldLayoutChg chg="modSp mod">
          <pc:chgData name="Zhong Lucen" userId="339b97ed69993f7b" providerId="LiveId" clId="{9EAB4EFB-9EBC-EE42-9F0D-BE4A1EF2C3EB}" dt="2022-11-16T04:02:50.464" v="6270" actId="20577"/>
          <pc:sldLayoutMkLst>
            <pc:docMk/>
            <pc:sldMasterMk cId="1705028850" sldId="2147483660"/>
            <pc:sldLayoutMk cId="551535512" sldId="2147483661"/>
          </pc:sldLayoutMkLst>
          <pc:spChg chg="mod">
            <ac:chgData name="Zhong Lucen" userId="339b97ed69993f7b" providerId="LiveId" clId="{9EAB4EFB-9EBC-EE42-9F0D-BE4A1EF2C3EB}" dt="2022-11-16T04:02:50.464" v="6270" actId="20577"/>
            <ac:spMkLst>
              <pc:docMk/>
              <pc:sldMasterMk cId="1705028850" sldId="2147483660"/>
              <pc:sldLayoutMk cId="551535512" sldId="2147483661"/>
              <ac:spMk id="5" creationId="{D4BC4E0A-1CA8-0E4A-A158-84A23D684720}"/>
            </ac:spMkLst>
          </pc:spChg>
        </pc:sldLayoutChg>
        <pc:sldLayoutChg chg="delSp">
          <pc:chgData name="Zhong Lucen" userId="339b97ed69993f7b" providerId="LiveId" clId="{9EAB4EFB-9EBC-EE42-9F0D-BE4A1EF2C3EB}" dt="2022-11-16T04:01:45.378" v="6229" actId="478"/>
          <pc:sldLayoutMkLst>
            <pc:docMk/>
            <pc:sldMasterMk cId="1705028850" sldId="2147483660"/>
            <pc:sldLayoutMk cId="560152251" sldId="2147483664"/>
          </pc:sldLayoutMkLst>
          <pc:picChg chg="del">
            <ac:chgData name="Zhong Lucen" userId="339b97ed69993f7b" providerId="LiveId" clId="{9EAB4EFB-9EBC-EE42-9F0D-BE4A1EF2C3EB}" dt="2022-11-16T04:01:45.378" v="6229" actId="478"/>
            <ac:picMkLst>
              <pc:docMk/>
              <pc:sldMasterMk cId="1705028850" sldId="2147483660"/>
              <pc:sldLayoutMk cId="560152251" sldId="2147483664"/>
              <ac:picMk id="8" creationId="{3E807F21-4086-3846-9807-388FCC20B929}"/>
            </ac:picMkLst>
          </pc:picChg>
        </pc:sldLayoutChg>
        <pc:sldLayoutChg chg="delSp">
          <pc:chgData name="Zhong Lucen" userId="339b97ed69993f7b" providerId="LiveId" clId="{9EAB4EFB-9EBC-EE42-9F0D-BE4A1EF2C3EB}" dt="2022-11-16T04:01:50.571" v="6230" actId="478"/>
          <pc:sldLayoutMkLst>
            <pc:docMk/>
            <pc:sldMasterMk cId="1705028850" sldId="2147483660"/>
            <pc:sldLayoutMk cId="1855815221" sldId="2147483665"/>
          </pc:sldLayoutMkLst>
          <pc:picChg chg="del">
            <ac:chgData name="Zhong Lucen" userId="339b97ed69993f7b" providerId="LiveId" clId="{9EAB4EFB-9EBC-EE42-9F0D-BE4A1EF2C3EB}" dt="2022-11-16T04:01:50.571" v="6230" actId="478"/>
            <ac:picMkLst>
              <pc:docMk/>
              <pc:sldMasterMk cId="1705028850" sldId="2147483660"/>
              <pc:sldLayoutMk cId="1855815221" sldId="2147483665"/>
              <ac:picMk id="10" creationId="{C2FD7AE2-E1B9-F84C-9401-6AC044070101}"/>
            </ac:picMkLst>
          </pc:picChg>
        </pc:sldLayoutChg>
        <pc:sldLayoutChg chg="delSp">
          <pc:chgData name="Zhong Lucen" userId="339b97ed69993f7b" providerId="LiveId" clId="{9EAB4EFB-9EBC-EE42-9F0D-BE4A1EF2C3EB}" dt="2022-11-16T04:01:53.171" v="6231" actId="478"/>
          <pc:sldLayoutMkLst>
            <pc:docMk/>
            <pc:sldMasterMk cId="1705028850" sldId="2147483660"/>
            <pc:sldLayoutMk cId="176437452" sldId="2147483666"/>
          </pc:sldLayoutMkLst>
          <pc:picChg chg="del">
            <ac:chgData name="Zhong Lucen" userId="339b97ed69993f7b" providerId="LiveId" clId="{9EAB4EFB-9EBC-EE42-9F0D-BE4A1EF2C3EB}" dt="2022-11-16T04:01:53.171" v="6231" actId="478"/>
            <ac:picMkLst>
              <pc:docMk/>
              <pc:sldMasterMk cId="1705028850" sldId="2147483660"/>
              <pc:sldLayoutMk cId="176437452" sldId="2147483666"/>
              <ac:picMk id="6" creationId="{86043BA7-185F-9949-9FD5-69FE09ED2728}"/>
            </ac:picMkLst>
          </pc:picChg>
        </pc:sldLayoutChg>
        <pc:sldLayoutChg chg="delSp">
          <pc:chgData name="Zhong Lucen" userId="339b97ed69993f7b" providerId="LiveId" clId="{9EAB4EFB-9EBC-EE42-9F0D-BE4A1EF2C3EB}" dt="2022-11-16T04:01:55.446" v="6232" actId="478"/>
          <pc:sldLayoutMkLst>
            <pc:docMk/>
            <pc:sldMasterMk cId="1705028850" sldId="2147483660"/>
            <pc:sldLayoutMk cId="2102251506" sldId="2147483667"/>
          </pc:sldLayoutMkLst>
          <pc:picChg chg="del">
            <ac:chgData name="Zhong Lucen" userId="339b97ed69993f7b" providerId="LiveId" clId="{9EAB4EFB-9EBC-EE42-9F0D-BE4A1EF2C3EB}" dt="2022-11-16T04:01:55.446" v="6232" actId="478"/>
            <ac:picMkLst>
              <pc:docMk/>
              <pc:sldMasterMk cId="1705028850" sldId="2147483660"/>
              <pc:sldLayoutMk cId="2102251506" sldId="2147483667"/>
              <ac:picMk id="5" creationId="{813F8D2F-112A-1F45-B849-121CFB9371A5}"/>
            </ac:picMkLst>
          </pc:picChg>
        </pc:sldLayoutChg>
        <pc:sldLayoutChg chg="delSp">
          <pc:chgData name="Zhong Lucen" userId="339b97ed69993f7b" providerId="LiveId" clId="{9EAB4EFB-9EBC-EE42-9F0D-BE4A1EF2C3EB}" dt="2022-11-16T04:01:58.336" v="6233" actId="478"/>
          <pc:sldLayoutMkLst>
            <pc:docMk/>
            <pc:sldMasterMk cId="1705028850" sldId="2147483660"/>
            <pc:sldLayoutMk cId="448863240" sldId="2147483668"/>
          </pc:sldLayoutMkLst>
          <pc:picChg chg="del">
            <ac:chgData name="Zhong Lucen" userId="339b97ed69993f7b" providerId="LiveId" clId="{9EAB4EFB-9EBC-EE42-9F0D-BE4A1EF2C3EB}" dt="2022-11-16T04:01:58.336" v="6233" actId="478"/>
            <ac:picMkLst>
              <pc:docMk/>
              <pc:sldMasterMk cId="1705028850" sldId="2147483660"/>
              <pc:sldLayoutMk cId="448863240" sldId="2147483668"/>
              <ac:picMk id="8" creationId="{2EC4F9D0-DB79-EB48-A3AB-FA5879AFB423}"/>
            </ac:picMkLst>
          </pc:picChg>
        </pc:sldLayoutChg>
        <pc:sldLayoutChg chg="delSp">
          <pc:chgData name="Zhong Lucen" userId="339b97ed69993f7b" providerId="LiveId" clId="{9EAB4EFB-9EBC-EE42-9F0D-BE4A1EF2C3EB}" dt="2022-11-16T04:02:00.359" v="6234" actId="478"/>
          <pc:sldLayoutMkLst>
            <pc:docMk/>
            <pc:sldMasterMk cId="1705028850" sldId="2147483660"/>
            <pc:sldLayoutMk cId="838504058" sldId="2147483669"/>
          </pc:sldLayoutMkLst>
          <pc:picChg chg="del">
            <ac:chgData name="Zhong Lucen" userId="339b97ed69993f7b" providerId="LiveId" clId="{9EAB4EFB-9EBC-EE42-9F0D-BE4A1EF2C3EB}" dt="2022-11-16T04:02:00.359" v="6234" actId="478"/>
            <ac:picMkLst>
              <pc:docMk/>
              <pc:sldMasterMk cId="1705028850" sldId="2147483660"/>
              <pc:sldLayoutMk cId="838504058" sldId="2147483669"/>
              <ac:picMk id="8" creationId="{E82AC5E2-466D-284E-A049-8953CAD92BB5}"/>
            </ac:picMkLst>
          </pc:picChg>
        </pc:sldLayoutChg>
        <pc:sldLayoutChg chg="delSp">
          <pc:chgData name="Zhong Lucen" userId="339b97ed69993f7b" providerId="LiveId" clId="{9EAB4EFB-9EBC-EE42-9F0D-BE4A1EF2C3EB}" dt="2022-11-16T04:02:02.436" v="6235" actId="478"/>
          <pc:sldLayoutMkLst>
            <pc:docMk/>
            <pc:sldMasterMk cId="1705028850" sldId="2147483660"/>
            <pc:sldLayoutMk cId="765829719" sldId="2147483670"/>
          </pc:sldLayoutMkLst>
          <pc:picChg chg="del">
            <ac:chgData name="Zhong Lucen" userId="339b97ed69993f7b" providerId="LiveId" clId="{9EAB4EFB-9EBC-EE42-9F0D-BE4A1EF2C3EB}" dt="2022-11-16T04:02:02.436" v="6235" actId="478"/>
            <ac:picMkLst>
              <pc:docMk/>
              <pc:sldMasterMk cId="1705028850" sldId="2147483660"/>
              <pc:sldLayoutMk cId="765829719" sldId="2147483670"/>
              <ac:picMk id="7" creationId="{CD6C847B-95F9-2240-9FA6-1985E1CC9C5D}"/>
            </ac:picMkLst>
          </pc:picChg>
        </pc:sldLayoutChg>
        <pc:sldLayoutChg chg="delSp">
          <pc:chgData name="Zhong Lucen" userId="339b97ed69993f7b" providerId="LiveId" clId="{9EAB4EFB-9EBC-EE42-9F0D-BE4A1EF2C3EB}" dt="2022-11-16T04:02:04.959" v="6236" actId="478"/>
          <pc:sldLayoutMkLst>
            <pc:docMk/>
            <pc:sldMasterMk cId="1705028850" sldId="2147483660"/>
            <pc:sldLayoutMk cId="694387184" sldId="2147483671"/>
          </pc:sldLayoutMkLst>
          <pc:picChg chg="del">
            <ac:chgData name="Zhong Lucen" userId="339b97ed69993f7b" providerId="LiveId" clId="{9EAB4EFB-9EBC-EE42-9F0D-BE4A1EF2C3EB}" dt="2022-11-16T04:02:04.959" v="6236" actId="478"/>
            <ac:picMkLst>
              <pc:docMk/>
              <pc:sldMasterMk cId="1705028850" sldId="2147483660"/>
              <pc:sldLayoutMk cId="694387184" sldId="2147483671"/>
              <ac:picMk id="7" creationId="{75E4BE1C-3EEE-F647-A712-0F2A6BFD10A9}"/>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F42D9B2-20DC-F04D-86B2-81CB2923CE3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CC01F853-5CC2-7841-9401-90D7CA51C2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2C2FB2-43E4-964B-BF9C-381730D70355}" type="datetimeFigureOut">
              <a:rPr kumimoji="1" lang="zh-CN" altLang="en-US" smtClean="0"/>
              <a:t>2022/11/20</a:t>
            </a:fld>
            <a:endParaRPr kumimoji="1" lang="zh-CN" altLang="en-US"/>
          </a:p>
        </p:txBody>
      </p:sp>
      <p:sp>
        <p:nvSpPr>
          <p:cNvPr id="4" name="页脚占位符 3">
            <a:extLst>
              <a:ext uri="{FF2B5EF4-FFF2-40B4-BE49-F238E27FC236}">
                <a16:creationId xmlns:a16="http://schemas.microsoft.com/office/drawing/2014/main" id="{2345A922-15A4-FC44-82CC-EBBCD33D98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B6A3F7C4-1345-0C45-AA5F-31962AA3DB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011399-246F-4F41-B5FC-478D9D4414F1}" type="slidenum">
              <a:rPr kumimoji="1" lang="zh-CN" altLang="en-US" smtClean="0"/>
              <a:t>‹#›</a:t>
            </a:fld>
            <a:endParaRPr kumimoji="1" lang="zh-CN" altLang="en-US"/>
          </a:p>
        </p:txBody>
      </p:sp>
    </p:spTree>
    <p:extLst>
      <p:ext uri="{BB962C8B-B14F-4D97-AF65-F5344CB8AC3E}">
        <p14:creationId xmlns:p14="http://schemas.microsoft.com/office/powerpoint/2010/main" val="2603550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BEA11D55-59F1-4801-9E89-B9E10F8791C0}" type="datetimeFigureOut">
              <a:rPr lang="zh-CN" altLang="en-US" smtClean="0"/>
              <a:t>2022/11/20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09BF7BD-8C5F-4F0C-83E1-4E200CF5A64B}" type="slidenum">
              <a:rPr lang="zh-CN" altLang="en-US" smtClean="0"/>
              <a:t>‹#›</a:t>
            </a:fld>
            <a:endParaRPr lang="zh-CN" altLang="en-US" dirty="0"/>
          </a:p>
        </p:txBody>
      </p:sp>
    </p:spTree>
    <p:extLst>
      <p:ext uri="{BB962C8B-B14F-4D97-AF65-F5344CB8AC3E}">
        <p14:creationId xmlns:p14="http://schemas.microsoft.com/office/powerpoint/2010/main" val="3311056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10</a:t>
            </a:fld>
            <a:endParaRPr lang="zh-CN" altLang="en-US" dirty="0"/>
          </a:p>
        </p:txBody>
      </p:sp>
    </p:spTree>
    <p:extLst>
      <p:ext uri="{BB962C8B-B14F-4D97-AF65-F5344CB8AC3E}">
        <p14:creationId xmlns:p14="http://schemas.microsoft.com/office/powerpoint/2010/main" val="3432313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11</a:t>
            </a:fld>
            <a:endParaRPr lang="zh-CN" altLang="en-US" dirty="0"/>
          </a:p>
        </p:txBody>
      </p:sp>
    </p:spTree>
    <p:extLst>
      <p:ext uri="{BB962C8B-B14F-4D97-AF65-F5344CB8AC3E}">
        <p14:creationId xmlns:p14="http://schemas.microsoft.com/office/powerpoint/2010/main" val="1908528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12</a:t>
            </a:fld>
            <a:endParaRPr lang="zh-CN" altLang="en-US" dirty="0"/>
          </a:p>
        </p:txBody>
      </p:sp>
    </p:spTree>
    <p:extLst>
      <p:ext uri="{BB962C8B-B14F-4D97-AF65-F5344CB8AC3E}">
        <p14:creationId xmlns:p14="http://schemas.microsoft.com/office/powerpoint/2010/main" val="3861822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13</a:t>
            </a:fld>
            <a:endParaRPr lang="zh-CN" altLang="en-US" dirty="0"/>
          </a:p>
        </p:txBody>
      </p:sp>
    </p:spTree>
    <p:extLst>
      <p:ext uri="{BB962C8B-B14F-4D97-AF65-F5344CB8AC3E}">
        <p14:creationId xmlns:p14="http://schemas.microsoft.com/office/powerpoint/2010/main" val="1031754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14</a:t>
            </a:fld>
            <a:endParaRPr lang="zh-CN" altLang="en-US" dirty="0"/>
          </a:p>
        </p:txBody>
      </p:sp>
    </p:spTree>
    <p:extLst>
      <p:ext uri="{BB962C8B-B14F-4D97-AF65-F5344CB8AC3E}">
        <p14:creationId xmlns:p14="http://schemas.microsoft.com/office/powerpoint/2010/main" val="4248291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15</a:t>
            </a:fld>
            <a:endParaRPr lang="zh-CN" altLang="en-US" dirty="0"/>
          </a:p>
        </p:txBody>
      </p:sp>
    </p:spTree>
    <p:extLst>
      <p:ext uri="{BB962C8B-B14F-4D97-AF65-F5344CB8AC3E}">
        <p14:creationId xmlns:p14="http://schemas.microsoft.com/office/powerpoint/2010/main" val="2456443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16</a:t>
            </a:fld>
            <a:endParaRPr lang="zh-CN" altLang="en-US" dirty="0"/>
          </a:p>
        </p:txBody>
      </p:sp>
    </p:spTree>
    <p:extLst>
      <p:ext uri="{BB962C8B-B14F-4D97-AF65-F5344CB8AC3E}">
        <p14:creationId xmlns:p14="http://schemas.microsoft.com/office/powerpoint/2010/main" val="3896229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17</a:t>
            </a:fld>
            <a:endParaRPr lang="zh-CN" altLang="en-US" dirty="0"/>
          </a:p>
        </p:txBody>
      </p:sp>
    </p:spTree>
    <p:extLst>
      <p:ext uri="{BB962C8B-B14F-4D97-AF65-F5344CB8AC3E}">
        <p14:creationId xmlns:p14="http://schemas.microsoft.com/office/powerpoint/2010/main" val="1302671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18</a:t>
            </a:fld>
            <a:endParaRPr lang="zh-CN" altLang="en-US" dirty="0"/>
          </a:p>
        </p:txBody>
      </p:sp>
    </p:spTree>
    <p:extLst>
      <p:ext uri="{BB962C8B-B14F-4D97-AF65-F5344CB8AC3E}">
        <p14:creationId xmlns:p14="http://schemas.microsoft.com/office/powerpoint/2010/main" val="3703123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19</a:t>
            </a:fld>
            <a:endParaRPr lang="zh-CN" altLang="en-US" dirty="0"/>
          </a:p>
        </p:txBody>
      </p:sp>
    </p:spTree>
    <p:extLst>
      <p:ext uri="{BB962C8B-B14F-4D97-AF65-F5344CB8AC3E}">
        <p14:creationId xmlns:p14="http://schemas.microsoft.com/office/powerpoint/2010/main" val="392650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2</a:t>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20</a:t>
            </a:fld>
            <a:endParaRPr lang="zh-CN" altLang="en-US" dirty="0"/>
          </a:p>
        </p:txBody>
      </p:sp>
    </p:spTree>
    <p:extLst>
      <p:ext uri="{BB962C8B-B14F-4D97-AF65-F5344CB8AC3E}">
        <p14:creationId xmlns:p14="http://schemas.microsoft.com/office/powerpoint/2010/main" val="584652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21</a:t>
            </a:fld>
            <a:endParaRPr lang="zh-CN" altLang="en-US" dirty="0"/>
          </a:p>
        </p:txBody>
      </p:sp>
    </p:spTree>
    <p:extLst>
      <p:ext uri="{BB962C8B-B14F-4D97-AF65-F5344CB8AC3E}">
        <p14:creationId xmlns:p14="http://schemas.microsoft.com/office/powerpoint/2010/main" val="2904936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22</a:t>
            </a:fld>
            <a:endParaRPr lang="zh-CN" altLang="en-US" dirty="0"/>
          </a:p>
        </p:txBody>
      </p:sp>
    </p:spTree>
    <p:extLst>
      <p:ext uri="{BB962C8B-B14F-4D97-AF65-F5344CB8AC3E}">
        <p14:creationId xmlns:p14="http://schemas.microsoft.com/office/powerpoint/2010/main" val="3439789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23</a:t>
            </a:fld>
            <a:endParaRPr lang="zh-CN" altLang="en-US" dirty="0"/>
          </a:p>
        </p:txBody>
      </p:sp>
    </p:spTree>
    <p:extLst>
      <p:ext uri="{BB962C8B-B14F-4D97-AF65-F5344CB8AC3E}">
        <p14:creationId xmlns:p14="http://schemas.microsoft.com/office/powerpoint/2010/main" val="708747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24</a:t>
            </a:fld>
            <a:endParaRPr lang="zh-CN" altLang="en-US" dirty="0"/>
          </a:p>
        </p:txBody>
      </p:sp>
    </p:spTree>
    <p:extLst>
      <p:ext uri="{BB962C8B-B14F-4D97-AF65-F5344CB8AC3E}">
        <p14:creationId xmlns:p14="http://schemas.microsoft.com/office/powerpoint/2010/main" val="577898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25</a:t>
            </a:fld>
            <a:endParaRPr lang="zh-CN" altLang="en-US" dirty="0"/>
          </a:p>
        </p:txBody>
      </p:sp>
    </p:spTree>
    <p:extLst>
      <p:ext uri="{BB962C8B-B14F-4D97-AF65-F5344CB8AC3E}">
        <p14:creationId xmlns:p14="http://schemas.microsoft.com/office/powerpoint/2010/main" val="1891644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26</a:t>
            </a:fld>
            <a:endParaRPr lang="zh-CN" altLang="en-US" dirty="0"/>
          </a:p>
        </p:txBody>
      </p:sp>
    </p:spTree>
    <p:extLst>
      <p:ext uri="{BB962C8B-B14F-4D97-AF65-F5344CB8AC3E}">
        <p14:creationId xmlns:p14="http://schemas.microsoft.com/office/powerpoint/2010/main" val="2699154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27</a:t>
            </a:fld>
            <a:endParaRPr lang="zh-CN" altLang="en-US" dirty="0"/>
          </a:p>
        </p:txBody>
      </p:sp>
    </p:spTree>
    <p:extLst>
      <p:ext uri="{BB962C8B-B14F-4D97-AF65-F5344CB8AC3E}">
        <p14:creationId xmlns:p14="http://schemas.microsoft.com/office/powerpoint/2010/main" val="36969829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28</a:t>
            </a:fld>
            <a:endParaRPr lang="zh-CN" altLang="en-US" dirty="0"/>
          </a:p>
        </p:txBody>
      </p:sp>
    </p:spTree>
    <p:extLst>
      <p:ext uri="{BB962C8B-B14F-4D97-AF65-F5344CB8AC3E}">
        <p14:creationId xmlns:p14="http://schemas.microsoft.com/office/powerpoint/2010/main" val="8755571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29</a:t>
            </a:fld>
            <a:endParaRPr lang="zh-CN" altLang="en-US" dirty="0"/>
          </a:p>
        </p:txBody>
      </p:sp>
    </p:spTree>
    <p:extLst>
      <p:ext uri="{BB962C8B-B14F-4D97-AF65-F5344CB8AC3E}">
        <p14:creationId xmlns:p14="http://schemas.microsoft.com/office/powerpoint/2010/main" val="3183778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3</a:t>
            </a:fld>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30</a:t>
            </a:fld>
            <a:endParaRPr lang="zh-CN" altLang="en-US" dirty="0"/>
          </a:p>
        </p:txBody>
      </p:sp>
    </p:spTree>
    <p:extLst>
      <p:ext uri="{BB962C8B-B14F-4D97-AF65-F5344CB8AC3E}">
        <p14:creationId xmlns:p14="http://schemas.microsoft.com/office/powerpoint/2010/main" val="457586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31</a:t>
            </a:fld>
            <a:endParaRPr lang="zh-CN" altLang="en-US" dirty="0"/>
          </a:p>
        </p:txBody>
      </p:sp>
    </p:spTree>
    <p:extLst>
      <p:ext uri="{BB962C8B-B14F-4D97-AF65-F5344CB8AC3E}">
        <p14:creationId xmlns:p14="http://schemas.microsoft.com/office/powerpoint/2010/main" val="2457574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32</a:t>
            </a:fld>
            <a:endParaRPr lang="zh-CN" altLang="en-US" dirty="0"/>
          </a:p>
        </p:txBody>
      </p:sp>
    </p:spTree>
    <p:extLst>
      <p:ext uri="{BB962C8B-B14F-4D97-AF65-F5344CB8AC3E}">
        <p14:creationId xmlns:p14="http://schemas.microsoft.com/office/powerpoint/2010/main" val="273265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33</a:t>
            </a:fld>
            <a:endParaRPr lang="zh-CN" altLang="en-US" dirty="0"/>
          </a:p>
        </p:txBody>
      </p:sp>
    </p:spTree>
    <p:extLst>
      <p:ext uri="{BB962C8B-B14F-4D97-AF65-F5344CB8AC3E}">
        <p14:creationId xmlns:p14="http://schemas.microsoft.com/office/powerpoint/2010/main" val="25986788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t>34</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4</a:t>
            </a:fld>
            <a:endParaRPr lang="zh-CN" altLang="en-US" dirty="0"/>
          </a:p>
        </p:txBody>
      </p:sp>
    </p:spTree>
    <p:extLst>
      <p:ext uri="{BB962C8B-B14F-4D97-AF65-F5344CB8AC3E}">
        <p14:creationId xmlns:p14="http://schemas.microsoft.com/office/powerpoint/2010/main" val="2952554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5</a:t>
            </a:fld>
            <a:endParaRPr lang="zh-CN" altLang="en-US" dirty="0"/>
          </a:p>
        </p:txBody>
      </p:sp>
    </p:spTree>
    <p:extLst>
      <p:ext uri="{BB962C8B-B14F-4D97-AF65-F5344CB8AC3E}">
        <p14:creationId xmlns:p14="http://schemas.microsoft.com/office/powerpoint/2010/main" val="1628297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6</a:t>
            </a:fld>
            <a:endParaRPr lang="zh-CN" altLang="en-US" dirty="0"/>
          </a:p>
        </p:txBody>
      </p:sp>
    </p:spTree>
    <p:extLst>
      <p:ext uri="{BB962C8B-B14F-4D97-AF65-F5344CB8AC3E}">
        <p14:creationId xmlns:p14="http://schemas.microsoft.com/office/powerpoint/2010/main" val="495288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7</a:t>
            </a:fld>
            <a:endParaRPr lang="zh-CN" altLang="en-US" dirty="0"/>
          </a:p>
        </p:txBody>
      </p:sp>
    </p:spTree>
    <p:extLst>
      <p:ext uri="{BB962C8B-B14F-4D97-AF65-F5344CB8AC3E}">
        <p14:creationId xmlns:p14="http://schemas.microsoft.com/office/powerpoint/2010/main" val="4003928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8</a:t>
            </a:fld>
            <a:endParaRPr lang="zh-CN" altLang="en-US" dirty="0"/>
          </a:p>
        </p:txBody>
      </p:sp>
    </p:spTree>
    <p:extLst>
      <p:ext uri="{BB962C8B-B14F-4D97-AF65-F5344CB8AC3E}">
        <p14:creationId xmlns:p14="http://schemas.microsoft.com/office/powerpoint/2010/main" val="2451136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9BF7BD-8C5F-4F0C-83E1-4E200CF5A64B}" type="slidenum">
              <a:rPr lang="zh-CN" altLang="en-US" smtClean="0"/>
              <a:t>9</a:t>
            </a:fld>
            <a:endParaRPr lang="zh-CN" altLang="en-US" dirty="0"/>
          </a:p>
        </p:txBody>
      </p:sp>
    </p:spTree>
    <p:extLst>
      <p:ext uri="{BB962C8B-B14F-4D97-AF65-F5344CB8AC3E}">
        <p14:creationId xmlns:p14="http://schemas.microsoft.com/office/powerpoint/2010/main" val="156618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E7F5E5-C40A-F843-9029-FCDC0A98C1F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C3F3D87-53FE-044D-8684-7A5EA42755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1D456E3-D080-4E4C-BB5B-D061D432E69B}"/>
              </a:ext>
            </a:extLst>
          </p:cNvPr>
          <p:cNvSpPr>
            <a:spLocks noGrp="1"/>
          </p:cNvSpPr>
          <p:nvPr>
            <p:ph type="dt" sz="half" idx="10"/>
          </p:nvPr>
        </p:nvSpPr>
        <p:spPr/>
        <p:txBody>
          <a:bodyPr/>
          <a:lstStyle/>
          <a:p>
            <a:fld id="{44CFD26A-7E0E-4071-8FEE-950E4CBA7DE3}" type="datetime1">
              <a:rPr lang="zh-CN" altLang="en-US" smtClean="0"/>
              <a:t>2022/11/20</a:t>
            </a:fld>
            <a:endParaRPr lang="zh-CN" altLang="en-US"/>
          </a:p>
        </p:txBody>
      </p:sp>
      <p:sp>
        <p:nvSpPr>
          <p:cNvPr id="5" name="页脚占位符 4">
            <a:extLst>
              <a:ext uri="{FF2B5EF4-FFF2-40B4-BE49-F238E27FC236}">
                <a16:creationId xmlns:a16="http://schemas.microsoft.com/office/drawing/2014/main" id="{D4BC4E0A-1CA8-0E4A-A158-84A23D684720}"/>
              </a:ext>
            </a:extLst>
          </p:cNvPr>
          <p:cNvSpPr>
            <a:spLocks noGrp="1"/>
          </p:cNvSpPr>
          <p:nvPr>
            <p:ph type="ftr" sz="quarter" idx="11"/>
          </p:nvPr>
        </p:nvSpPr>
        <p:spPr/>
        <p:txBody>
          <a:bodyPr/>
          <a:lstStyle/>
          <a:p>
            <a:r>
              <a:rPr lang="zh-CN" altLang="en-US" dirty="0"/>
              <a:t>端到端任务型对话预训练</a:t>
            </a:r>
          </a:p>
        </p:txBody>
      </p:sp>
      <p:sp>
        <p:nvSpPr>
          <p:cNvPr id="6" name="灯片编号占位符 5">
            <a:extLst>
              <a:ext uri="{FF2B5EF4-FFF2-40B4-BE49-F238E27FC236}">
                <a16:creationId xmlns:a16="http://schemas.microsoft.com/office/drawing/2014/main" id="{DE3C5D5B-F3EF-774C-9401-4459C4111CF4}"/>
              </a:ext>
            </a:extLst>
          </p:cNvPr>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55153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1634D-C510-234C-807A-79619951852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C47EF3C-8569-DB47-A7C0-3C013D89BE1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4CC5DB3-A204-164E-BF67-A09E3971F14F}"/>
              </a:ext>
            </a:extLst>
          </p:cNvPr>
          <p:cNvSpPr>
            <a:spLocks noGrp="1"/>
          </p:cNvSpPr>
          <p:nvPr>
            <p:ph type="dt" sz="half" idx="10"/>
          </p:nvPr>
        </p:nvSpPr>
        <p:spPr/>
        <p:txBody>
          <a:bodyPr/>
          <a:lstStyle/>
          <a:p>
            <a:fld id="{DBF075AD-3BFD-4B29-9E36-825E47537B02}" type="datetime1">
              <a:rPr lang="zh-CN" altLang="en-US" smtClean="0"/>
              <a:t>2022/11/20</a:t>
            </a:fld>
            <a:endParaRPr lang="zh-CN" altLang="en-US"/>
          </a:p>
        </p:txBody>
      </p:sp>
      <p:sp>
        <p:nvSpPr>
          <p:cNvPr id="5" name="页脚占位符 4">
            <a:extLst>
              <a:ext uri="{FF2B5EF4-FFF2-40B4-BE49-F238E27FC236}">
                <a16:creationId xmlns:a16="http://schemas.microsoft.com/office/drawing/2014/main" id="{6C474144-1241-0E4C-981C-E3A3823EF3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E7926E-48FC-A84A-AF9F-4F5B47E22A23}"/>
              </a:ext>
            </a:extLst>
          </p:cNvPr>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765829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839A9ED-3CFC-4E44-8B63-9E8D4F89C06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39B007A-2FE5-E14F-A107-87054AD76501}"/>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E6DE9E1-C52D-414A-A0AB-936BDB81A1AE}"/>
              </a:ext>
            </a:extLst>
          </p:cNvPr>
          <p:cNvSpPr>
            <a:spLocks noGrp="1"/>
          </p:cNvSpPr>
          <p:nvPr>
            <p:ph type="dt" sz="half" idx="10"/>
          </p:nvPr>
        </p:nvSpPr>
        <p:spPr/>
        <p:txBody>
          <a:bodyPr/>
          <a:lstStyle/>
          <a:p>
            <a:fld id="{4015ED2D-F9A0-470E-8F98-3A1A987E6AC4}" type="datetime1">
              <a:rPr lang="zh-CN" altLang="en-US" smtClean="0"/>
              <a:t>2022/11/20</a:t>
            </a:fld>
            <a:endParaRPr lang="zh-CN" altLang="en-US"/>
          </a:p>
        </p:txBody>
      </p:sp>
      <p:sp>
        <p:nvSpPr>
          <p:cNvPr id="5" name="页脚占位符 4">
            <a:extLst>
              <a:ext uri="{FF2B5EF4-FFF2-40B4-BE49-F238E27FC236}">
                <a16:creationId xmlns:a16="http://schemas.microsoft.com/office/drawing/2014/main" id="{6F7AC5A0-B184-5246-A0D0-23887DAF3E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15E73A-5D40-3148-B02A-8BF9CA7487BF}"/>
              </a:ext>
            </a:extLst>
          </p:cNvPr>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694387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EC4A5-E355-C444-ABF2-DFB4174735B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326EEE6-EE7A-6745-A401-3A25B04362A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7F4C383-BCA8-6D4C-A86E-AC18E3FFB73E}"/>
              </a:ext>
            </a:extLst>
          </p:cNvPr>
          <p:cNvSpPr>
            <a:spLocks noGrp="1"/>
          </p:cNvSpPr>
          <p:nvPr>
            <p:ph type="dt" sz="half" idx="10"/>
          </p:nvPr>
        </p:nvSpPr>
        <p:spPr/>
        <p:txBody>
          <a:bodyPr/>
          <a:lstStyle/>
          <a:p>
            <a:fld id="{E390DBAF-F98F-4CB4-89EC-246D5D3A1E15}" type="datetime1">
              <a:rPr lang="zh-CN" altLang="en-US" smtClean="0"/>
              <a:t>2022/11/20</a:t>
            </a:fld>
            <a:endParaRPr lang="zh-CN" altLang="en-US"/>
          </a:p>
        </p:txBody>
      </p:sp>
      <p:sp>
        <p:nvSpPr>
          <p:cNvPr id="5" name="页脚占位符 4">
            <a:extLst>
              <a:ext uri="{FF2B5EF4-FFF2-40B4-BE49-F238E27FC236}">
                <a16:creationId xmlns:a16="http://schemas.microsoft.com/office/drawing/2014/main" id="{2BCE17DD-EC32-D948-8522-74EB15675B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76D81F-0CDD-3D4E-99A7-91F715AD6140}"/>
              </a:ext>
            </a:extLst>
          </p:cNvPr>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76330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6D099-5414-804A-B0B3-2B628F2844E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0FD93032-E789-8940-873F-D3B3DDAC6E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9B59F20-384A-3D4C-A47E-D1C0F5D5FC30}"/>
              </a:ext>
            </a:extLst>
          </p:cNvPr>
          <p:cNvSpPr>
            <a:spLocks noGrp="1"/>
          </p:cNvSpPr>
          <p:nvPr>
            <p:ph type="dt" sz="half" idx="10"/>
          </p:nvPr>
        </p:nvSpPr>
        <p:spPr/>
        <p:txBody>
          <a:bodyPr/>
          <a:lstStyle/>
          <a:p>
            <a:fld id="{2F45F757-081C-45FA-9E86-6496358FCDF5}" type="datetime1">
              <a:rPr lang="zh-CN" altLang="en-US" smtClean="0"/>
              <a:t>2022/11/20</a:t>
            </a:fld>
            <a:endParaRPr lang="zh-CN" altLang="en-US"/>
          </a:p>
        </p:txBody>
      </p:sp>
      <p:sp>
        <p:nvSpPr>
          <p:cNvPr id="5" name="页脚占位符 4">
            <a:extLst>
              <a:ext uri="{FF2B5EF4-FFF2-40B4-BE49-F238E27FC236}">
                <a16:creationId xmlns:a16="http://schemas.microsoft.com/office/drawing/2014/main" id="{E90C3CD6-DB93-8449-9ED4-BAAB9E5564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474392-6B6B-AF43-B8BF-AFE4E9243F91}"/>
              </a:ext>
            </a:extLst>
          </p:cNvPr>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193080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34D1F3-7D36-2E4E-88BE-01959407C2D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0B4667B-2646-3A43-A695-FF4E097825BC}"/>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E4EFECB4-11CD-234A-AD00-3178CCAACEF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294F059-58A3-E74A-917B-DC53ED64B985}"/>
              </a:ext>
            </a:extLst>
          </p:cNvPr>
          <p:cNvSpPr>
            <a:spLocks noGrp="1"/>
          </p:cNvSpPr>
          <p:nvPr>
            <p:ph type="dt" sz="half" idx="10"/>
          </p:nvPr>
        </p:nvSpPr>
        <p:spPr/>
        <p:txBody>
          <a:bodyPr/>
          <a:lstStyle/>
          <a:p>
            <a:fld id="{DF0BA35F-E6EC-4254-B83D-23AB1A0338AF}" type="datetime1">
              <a:rPr lang="zh-CN" altLang="en-US" smtClean="0"/>
              <a:t>2022/11/20</a:t>
            </a:fld>
            <a:endParaRPr lang="zh-CN" altLang="en-US"/>
          </a:p>
        </p:txBody>
      </p:sp>
      <p:sp>
        <p:nvSpPr>
          <p:cNvPr id="6" name="页脚占位符 5">
            <a:extLst>
              <a:ext uri="{FF2B5EF4-FFF2-40B4-BE49-F238E27FC236}">
                <a16:creationId xmlns:a16="http://schemas.microsoft.com/office/drawing/2014/main" id="{083C9C4C-FDEF-1840-BE82-DAD3D1C4CB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E36CC8-9547-3640-B533-9E127F7494CF}"/>
              </a:ext>
            </a:extLst>
          </p:cNvPr>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560152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401F0A-017E-C64B-834F-3A60ED27582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A09F519-FF97-674B-93E5-6B1D3878F0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30D99226-F988-2941-815D-931A23CC8DD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F72EB81-3B8D-0B45-9E60-E7D3F42223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E68B718F-9DE2-9947-BB5E-A153F0898D39}"/>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A22F54D-93CF-9646-93A8-6A9D825892DD}"/>
              </a:ext>
            </a:extLst>
          </p:cNvPr>
          <p:cNvSpPr>
            <a:spLocks noGrp="1"/>
          </p:cNvSpPr>
          <p:nvPr>
            <p:ph type="dt" sz="half" idx="10"/>
          </p:nvPr>
        </p:nvSpPr>
        <p:spPr/>
        <p:txBody>
          <a:bodyPr/>
          <a:lstStyle/>
          <a:p>
            <a:fld id="{95DAA598-B4C7-420A-879F-C8F3DF2C9C39}" type="datetime1">
              <a:rPr lang="zh-CN" altLang="en-US" smtClean="0"/>
              <a:t>2022/11/20</a:t>
            </a:fld>
            <a:endParaRPr lang="zh-CN" altLang="en-US"/>
          </a:p>
        </p:txBody>
      </p:sp>
      <p:sp>
        <p:nvSpPr>
          <p:cNvPr id="8" name="页脚占位符 7">
            <a:extLst>
              <a:ext uri="{FF2B5EF4-FFF2-40B4-BE49-F238E27FC236}">
                <a16:creationId xmlns:a16="http://schemas.microsoft.com/office/drawing/2014/main" id="{5966F9AE-8473-3D48-978C-7018781E4E7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9123B9-EE12-BB42-A374-D6E23843BE85}"/>
              </a:ext>
            </a:extLst>
          </p:cNvPr>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185581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85712-D805-C045-9F41-AB26BE0B0A7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67985E2-A8F1-3B4A-997E-2BB54CCCFF49}"/>
              </a:ext>
            </a:extLst>
          </p:cNvPr>
          <p:cNvSpPr>
            <a:spLocks noGrp="1"/>
          </p:cNvSpPr>
          <p:nvPr>
            <p:ph type="dt" sz="half" idx="10"/>
          </p:nvPr>
        </p:nvSpPr>
        <p:spPr/>
        <p:txBody>
          <a:bodyPr/>
          <a:lstStyle/>
          <a:p>
            <a:fld id="{42CA73B4-2EEB-4EE8-9094-BB16A40BAD19}" type="datetime1">
              <a:rPr lang="zh-CN" altLang="en-US" smtClean="0"/>
              <a:t>2022/11/20</a:t>
            </a:fld>
            <a:endParaRPr lang="zh-CN" altLang="en-US"/>
          </a:p>
        </p:txBody>
      </p:sp>
      <p:sp>
        <p:nvSpPr>
          <p:cNvPr id="4" name="页脚占位符 3">
            <a:extLst>
              <a:ext uri="{FF2B5EF4-FFF2-40B4-BE49-F238E27FC236}">
                <a16:creationId xmlns:a16="http://schemas.microsoft.com/office/drawing/2014/main" id="{BB3A8BFE-F852-1340-917A-C8E2D37540D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FC82DE6-8D34-5748-B63B-7E0ACE8DD739}"/>
              </a:ext>
            </a:extLst>
          </p:cNvPr>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176437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EF0BFF-8455-0F48-852B-5591E9AE7BED}"/>
              </a:ext>
            </a:extLst>
          </p:cNvPr>
          <p:cNvSpPr>
            <a:spLocks noGrp="1"/>
          </p:cNvSpPr>
          <p:nvPr>
            <p:ph type="dt" sz="half" idx="10"/>
          </p:nvPr>
        </p:nvSpPr>
        <p:spPr/>
        <p:txBody>
          <a:bodyPr/>
          <a:lstStyle/>
          <a:p>
            <a:fld id="{64D78657-B407-431F-B4BB-1269114F4E97}" type="datetime1">
              <a:rPr lang="zh-CN" altLang="en-US" smtClean="0"/>
              <a:t>2022/11/20</a:t>
            </a:fld>
            <a:endParaRPr lang="zh-CN" altLang="en-US"/>
          </a:p>
        </p:txBody>
      </p:sp>
      <p:sp>
        <p:nvSpPr>
          <p:cNvPr id="3" name="页脚占位符 2">
            <a:extLst>
              <a:ext uri="{FF2B5EF4-FFF2-40B4-BE49-F238E27FC236}">
                <a16:creationId xmlns:a16="http://schemas.microsoft.com/office/drawing/2014/main" id="{A797F007-B15B-E94E-B267-BFC764BB0DD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5D0B82-503D-394D-B54C-0C644B94AC0B}"/>
              </a:ext>
            </a:extLst>
          </p:cNvPr>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210225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22678-8B77-0046-A782-4D0E79796BC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8262496-C5DB-3846-9517-DB60AD9100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74C7972-0BB3-D34E-BA7A-39F79D9D7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590FAFC-4308-EA46-AB03-F3A1AB4A9F78}"/>
              </a:ext>
            </a:extLst>
          </p:cNvPr>
          <p:cNvSpPr>
            <a:spLocks noGrp="1"/>
          </p:cNvSpPr>
          <p:nvPr>
            <p:ph type="dt" sz="half" idx="10"/>
          </p:nvPr>
        </p:nvSpPr>
        <p:spPr/>
        <p:txBody>
          <a:bodyPr/>
          <a:lstStyle/>
          <a:p>
            <a:fld id="{FAB33F97-0E48-4E63-8A52-7B7328E6DCEF}" type="datetime1">
              <a:rPr lang="zh-CN" altLang="en-US" smtClean="0"/>
              <a:t>2022/11/20</a:t>
            </a:fld>
            <a:endParaRPr lang="zh-CN" altLang="en-US"/>
          </a:p>
        </p:txBody>
      </p:sp>
      <p:sp>
        <p:nvSpPr>
          <p:cNvPr id="6" name="页脚占位符 5">
            <a:extLst>
              <a:ext uri="{FF2B5EF4-FFF2-40B4-BE49-F238E27FC236}">
                <a16:creationId xmlns:a16="http://schemas.microsoft.com/office/drawing/2014/main" id="{13A28AC5-068E-514B-B285-B3ABB6B0F5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F8499B-042A-364F-AB2C-0A24DFAF77F7}"/>
              </a:ext>
            </a:extLst>
          </p:cNvPr>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448863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14B39-6123-BB4D-81EE-9D4B3BF6BCC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A33BB161-5450-7443-AE83-D4BB7B299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4111BACD-C6F7-5F48-A4FB-1DE500D1C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8300AAD-1F57-D245-ABDF-4048CEEC539A}"/>
              </a:ext>
            </a:extLst>
          </p:cNvPr>
          <p:cNvSpPr>
            <a:spLocks noGrp="1"/>
          </p:cNvSpPr>
          <p:nvPr>
            <p:ph type="dt" sz="half" idx="10"/>
          </p:nvPr>
        </p:nvSpPr>
        <p:spPr/>
        <p:txBody>
          <a:bodyPr/>
          <a:lstStyle/>
          <a:p>
            <a:fld id="{B1B2FED4-0A87-4B12-BF89-5FD3C48FE40E}" type="datetime1">
              <a:rPr lang="zh-CN" altLang="en-US" smtClean="0"/>
              <a:t>2022/11/20</a:t>
            </a:fld>
            <a:endParaRPr lang="zh-CN" altLang="en-US"/>
          </a:p>
        </p:txBody>
      </p:sp>
      <p:sp>
        <p:nvSpPr>
          <p:cNvPr id="6" name="页脚占位符 5">
            <a:extLst>
              <a:ext uri="{FF2B5EF4-FFF2-40B4-BE49-F238E27FC236}">
                <a16:creationId xmlns:a16="http://schemas.microsoft.com/office/drawing/2014/main" id="{45D66C4B-C2C9-1A49-9B55-8CD41EBEF7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A07C35-24AE-1C47-BFC7-422DB9FE3446}"/>
              </a:ext>
            </a:extLst>
          </p:cNvPr>
          <p:cNvSpPr>
            <a:spLocks noGrp="1"/>
          </p:cNvSpPr>
          <p:nvPr>
            <p:ph type="sldNum" sz="quarter" idx="12"/>
          </p:nvPr>
        </p:nvSpPr>
        <p:spPr/>
        <p:txBody>
          <a:bodyPr/>
          <a:lstStyle/>
          <a:p>
            <a:fld id="{A330ECBB-EFA0-4B67-A466-676224D8611D}" type="slidenum">
              <a:rPr lang="zh-CN" altLang="en-US" smtClean="0"/>
              <a:t>‹#›</a:t>
            </a:fld>
            <a:endParaRPr lang="zh-CN" altLang="en-US"/>
          </a:p>
        </p:txBody>
      </p:sp>
    </p:spTree>
    <p:extLst>
      <p:ext uri="{BB962C8B-B14F-4D97-AF65-F5344CB8AC3E}">
        <p14:creationId xmlns:p14="http://schemas.microsoft.com/office/powerpoint/2010/main" val="838504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39CFCEA-E9D0-C047-AABE-E237801A1C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A14752E-23E3-B44D-B4F8-AAE4AEA40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9CF3FF5-967E-8449-A533-6A1C3C7BD1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68B58-755D-4A30-93F4-1D3BF0D2E1B4}" type="datetime1">
              <a:rPr lang="zh-CN" altLang="en-US" smtClean="0"/>
              <a:t>2022/11/20</a:t>
            </a:fld>
            <a:endParaRPr lang="zh-CN" altLang="en-US" dirty="0"/>
          </a:p>
        </p:txBody>
      </p:sp>
      <p:sp>
        <p:nvSpPr>
          <p:cNvPr id="5" name="页脚占位符 4">
            <a:extLst>
              <a:ext uri="{FF2B5EF4-FFF2-40B4-BE49-F238E27FC236}">
                <a16:creationId xmlns:a16="http://schemas.microsoft.com/office/drawing/2014/main" id="{CE585B06-AED9-BD42-8164-C107C08FC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a:extLst>
              <a:ext uri="{FF2B5EF4-FFF2-40B4-BE49-F238E27FC236}">
                <a16:creationId xmlns:a16="http://schemas.microsoft.com/office/drawing/2014/main" id="{96DBD50B-4A03-BE45-89FB-CEFA24E02A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0ECBB-EFA0-4B67-A466-676224D8611D}" type="slidenum">
              <a:rPr lang="zh-CN" altLang="en-US" smtClean="0"/>
              <a:t>‹#›</a:t>
            </a:fld>
            <a:endParaRPr lang="zh-CN" altLang="en-US" dirty="0"/>
          </a:p>
        </p:txBody>
      </p:sp>
    </p:spTree>
    <p:extLst>
      <p:ext uri="{BB962C8B-B14F-4D97-AF65-F5344CB8AC3E}">
        <p14:creationId xmlns:p14="http://schemas.microsoft.com/office/powerpoint/2010/main" val="17050288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0.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5" name="组合 14"/>
          <p:cNvGrpSpPr/>
          <p:nvPr/>
        </p:nvGrpSpPr>
        <p:grpSpPr>
          <a:xfrm>
            <a:off x="0" y="3725502"/>
            <a:ext cx="3657600" cy="3132498"/>
            <a:chOff x="0" y="3725502"/>
            <a:chExt cx="3657600" cy="3132498"/>
          </a:xfrm>
        </p:grpSpPr>
        <p:sp>
          <p:nvSpPr>
            <p:cNvPr id="4" name="直角三角形 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任意多边形: 形状 6"/>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7926147" y="0"/>
            <a:ext cx="3210129" cy="1420238"/>
            <a:chOff x="7926147" y="0"/>
            <a:chExt cx="3210129" cy="1420238"/>
          </a:xfrm>
        </p:grpSpPr>
        <p:sp>
          <p:nvSpPr>
            <p:cNvPr id="13" name="任意多边形: 形状 12"/>
            <p:cNvSpPr/>
            <p:nvPr/>
          </p:nvSpPr>
          <p:spPr>
            <a:xfrm rot="10800000">
              <a:off x="7926147" y="0"/>
              <a:ext cx="3210129" cy="1420238"/>
            </a:xfrm>
            <a:custGeom>
              <a:avLst/>
              <a:gdLst>
                <a:gd name="connsiteX0" fmla="*/ 3692727 w 3692727"/>
                <a:gd name="connsiteY0" fmla="*/ 2088816 h 2088816"/>
                <a:gd name="connsiteX1" fmla="*/ 3239331 w 3692727"/>
                <a:gd name="connsiteY1" fmla="*/ 2088816 h 2088816"/>
                <a:gd name="connsiteX2" fmla="*/ 1846364 w 3692727"/>
                <a:gd name="connsiteY2" fmla="*/ 512934 h 2088816"/>
                <a:gd name="connsiteX3" fmla="*/ 453397 w 3692727"/>
                <a:gd name="connsiteY3" fmla="*/ 2088816 h 2088816"/>
                <a:gd name="connsiteX4" fmla="*/ 0 w 3692727"/>
                <a:gd name="connsiteY4" fmla="*/ 2088816 h 2088816"/>
                <a:gd name="connsiteX5" fmla="*/ 1846363 w 3692727"/>
                <a:gd name="connsiteY5" fmla="*/ 0 h 208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2727" h="2088816">
                  <a:moveTo>
                    <a:pt x="3692727" y="2088816"/>
                  </a:moveTo>
                  <a:lnTo>
                    <a:pt x="3239331" y="2088816"/>
                  </a:lnTo>
                  <a:lnTo>
                    <a:pt x="1846364" y="512934"/>
                  </a:lnTo>
                  <a:lnTo>
                    <a:pt x="453397" y="2088816"/>
                  </a:lnTo>
                  <a:lnTo>
                    <a:pt x="0" y="2088816"/>
                  </a:lnTo>
                  <a:lnTo>
                    <a:pt x="184636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p:nvSpPr>
          <p:spPr>
            <a:xfrm rot="10800000">
              <a:off x="8498431" y="0"/>
              <a:ext cx="2065564" cy="914400"/>
            </a:xfrm>
            <a:custGeom>
              <a:avLst/>
              <a:gdLst>
                <a:gd name="connsiteX0" fmla="*/ 2065564 w 2065564"/>
                <a:gd name="connsiteY0" fmla="*/ 1168400 h 1168400"/>
                <a:gd name="connsiteX1" fmla="*/ 0 w 2065564"/>
                <a:gd name="connsiteY1" fmla="*/ 1168400 h 1168400"/>
                <a:gd name="connsiteX2" fmla="*/ 1032782 w 2065564"/>
                <a:gd name="connsiteY2" fmla="*/ 0 h 1168400"/>
              </a:gdLst>
              <a:ahLst/>
              <a:cxnLst>
                <a:cxn ang="0">
                  <a:pos x="connsiteX0" y="connsiteY0"/>
                </a:cxn>
                <a:cxn ang="0">
                  <a:pos x="connsiteX1" y="connsiteY1"/>
                </a:cxn>
                <a:cxn ang="0">
                  <a:pos x="connsiteX2" y="connsiteY2"/>
                </a:cxn>
              </a:cxnLst>
              <a:rect l="l" t="t" r="r" b="b"/>
              <a:pathLst>
                <a:path w="2065564" h="1168400">
                  <a:moveTo>
                    <a:pt x="2065564" y="1168400"/>
                  </a:moveTo>
                  <a:lnTo>
                    <a:pt x="0" y="1168400"/>
                  </a:lnTo>
                  <a:lnTo>
                    <a:pt x="103278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9" name="文本框 21"/>
          <p:cNvSpPr txBox="1"/>
          <p:nvPr/>
        </p:nvSpPr>
        <p:spPr>
          <a:xfrm>
            <a:off x="7685844" y="5000197"/>
            <a:ext cx="3095263" cy="1289905"/>
          </a:xfrm>
          <a:prstGeom prst="rect">
            <a:avLst/>
          </a:prstGeom>
          <a:noFill/>
        </p:spPr>
        <p:txBody>
          <a:bodyPr wrap="square" rtlCol="0">
            <a:spAutoFit/>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汇报人：   钟鹭岑</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指导老师：王小捷</a:t>
            </a: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汇报时间：</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2022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月</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日</a:t>
            </a:r>
          </a:p>
        </p:txBody>
      </p:sp>
      <p:grpSp>
        <p:nvGrpSpPr>
          <p:cNvPr id="20" name="组合 19">
            <a:extLst>
              <a:ext uri="{FF2B5EF4-FFF2-40B4-BE49-F238E27FC236}">
                <a16:creationId xmlns:a16="http://schemas.microsoft.com/office/drawing/2014/main" id="{34E30CF9-9001-4EEF-A07B-14DD04AA4429}"/>
              </a:ext>
            </a:extLst>
          </p:cNvPr>
          <p:cNvGrpSpPr/>
          <p:nvPr/>
        </p:nvGrpSpPr>
        <p:grpSpPr>
          <a:xfrm>
            <a:off x="1767444" y="2082661"/>
            <a:ext cx="9738232" cy="2349682"/>
            <a:chOff x="1767444" y="2082661"/>
            <a:chExt cx="9738232" cy="2349682"/>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7444" y="2517767"/>
              <a:ext cx="1689831" cy="1689831"/>
            </a:xfrm>
            <a:prstGeom prst="rect">
              <a:avLst/>
            </a:prstGeom>
          </p:spPr>
        </p:pic>
        <p:sp>
          <p:nvSpPr>
            <p:cNvPr id="5" name="矩形 4"/>
            <p:cNvSpPr/>
            <p:nvPr/>
          </p:nvSpPr>
          <p:spPr>
            <a:xfrm>
              <a:off x="3634830" y="2573549"/>
              <a:ext cx="100031" cy="1578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a:extLst>
                <a:ext uri="{FF2B5EF4-FFF2-40B4-BE49-F238E27FC236}">
                  <a16:creationId xmlns:a16="http://schemas.microsoft.com/office/drawing/2014/main" id="{126C8CA6-A634-4B85-8ACB-E451CFE055E1}"/>
                </a:ext>
              </a:extLst>
            </p:cNvPr>
            <p:cNvGrpSpPr/>
            <p:nvPr/>
          </p:nvGrpSpPr>
          <p:grpSpPr>
            <a:xfrm>
              <a:off x="3866012" y="2082661"/>
              <a:ext cx="7639664" cy="2349682"/>
              <a:chOff x="3866012" y="1982450"/>
              <a:chExt cx="7639664" cy="2349682"/>
            </a:xfrm>
          </p:grpSpPr>
          <p:sp>
            <p:nvSpPr>
              <p:cNvPr id="16" name="文本框 15"/>
              <p:cNvSpPr txBox="1"/>
              <p:nvPr/>
            </p:nvSpPr>
            <p:spPr>
              <a:xfrm>
                <a:off x="4253368" y="1982450"/>
                <a:ext cx="6864951" cy="1446550"/>
              </a:xfrm>
              <a:prstGeom prst="rect">
                <a:avLst/>
              </a:prstGeom>
              <a:noFill/>
            </p:spPr>
            <p:txBody>
              <a:bodyPr wrap="square" rtlCol="0">
                <a:spAutoFit/>
              </a:bodyPr>
              <a:lstStyle/>
              <a:p>
                <a:pPr algn="ctr"/>
                <a:r>
                  <a:rPr lang="zh-CN" altLang="en-US" sz="4400" b="1" dirty="0">
                    <a:solidFill>
                      <a:schemeClr val="tx1">
                        <a:lumMod val="65000"/>
                        <a:lumOff val="35000"/>
                      </a:schemeClr>
                    </a:solidFill>
                    <a:latin typeface="微软雅黑" panose="020B0503020204020204" pitchFamily="34" charset="-122"/>
                    <a:ea typeface="微软雅黑" panose="020B0503020204020204" pitchFamily="34" charset="-122"/>
                  </a:rPr>
                  <a:t>基于策略建模的任务型对话预训练研究与应用</a:t>
                </a:r>
              </a:p>
            </p:txBody>
          </p:sp>
          <p:cxnSp>
            <p:nvCxnSpPr>
              <p:cNvPr id="8" name="直接连接符 7">
                <a:extLst>
                  <a:ext uri="{FF2B5EF4-FFF2-40B4-BE49-F238E27FC236}">
                    <a16:creationId xmlns:a16="http://schemas.microsoft.com/office/drawing/2014/main" id="{874C10C5-FB6B-4611-888F-6B627EE7166E}"/>
                  </a:ext>
                </a:extLst>
              </p:cNvPr>
              <p:cNvCxnSpPr>
                <a:cxnSpLocks/>
              </p:cNvCxnSpPr>
              <p:nvPr/>
            </p:nvCxnSpPr>
            <p:spPr>
              <a:xfrm>
                <a:off x="3972382" y="3362682"/>
                <a:ext cx="742692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1637038-C881-4F9C-B791-001C74C99722}"/>
                  </a:ext>
                </a:extLst>
              </p:cNvPr>
              <p:cNvSpPr txBox="1"/>
              <p:nvPr/>
            </p:nvSpPr>
            <p:spPr>
              <a:xfrm>
                <a:off x="3866012" y="3429000"/>
                <a:ext cx="7639664" cy="903132"/>
              </a:xfrm>
              <a:prstGeom prst="rect">
                <a:avLst/>
              </a:prstGeom>
              <a:noFill/>
            </p:spPr>
            <p:txBody>
              <a:bodyPr wrap="square" rtlCol="0">
                <a:spAutoFit/>
              </a:bodyPr>
              <a:lstStyle/>
              <a:p>
                <a:pPr algn="ctr">
                  <a:lnSpc>
                    <a:spcPct val="120000"/>
                  </a:lnSpc>
                </a:pPr>
                <a:r>
                  <a:rPr lang="zh-CN" altLang="en-US" sz="48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开题汇报</a:t>
                </a:r>
              </a:p>
            </p:txBody>
          </p:sp>
        </p:grpSp>
      </p:gr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现有研究（一）</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cxnSp>
        <p:nvCxnSpPr>
          <p:cNvPr id="4" name="直接连接符 3">
            <a:extLst>
              <a:ext uri="{FF2B5EF4-FFF2-40B4-BE49-F238E27FC236}">
                <a16:creationId xmlns:a16="http://schemas.microsoft.com/office/drawing/2014/main" id="{4C1FAB25-D424-443A-9A01-B3CBBED96E95}"/>
              </a:ext>
            </a:extLst>
          </p:cNvPr>
          <p:cNvCxnSpPr>
            <a:cxnSpLocks/>
          </p:cNvCxnSpPr>
          <p:nvPr/>
        </p:nvCxnSpPr>
        <p:spPr>
          <a:xfrm>
            <a:off x="1091381" y="3429000"/>
            <a:ext cx="11100619"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484C75A6-4EA9-4951-9E07-EC93DD11A033}"/>
              </a:ext>
            </a:extLst>
          </p:cNvPr>
          <p:cNvGrpSpPr/>
          <p:nvPr/>
        </p:nvGrpSpPr>
        <p:grpSpPr>
          <a:xfrm>
            <a:off x="2696567" y="1719833"/>
            <a:ext cx="3628103" cy="1745166"/>
            <a:chOff x="3238933" y="1719833"/>
            <a:chExt cx="3628103" cy="1745166"/>
          </a:xfrm>
        </p:grpSpPr>
        <p:sp>
          <p:nvSpPr>
            <p:cNvPr id="21" name="椭圆 20">
              <a:extLst>
                <a:ext uri="{FF2B5EF4-FFF2-40B4-BE49-F238E27FC236}">
                  <a16:creationId xmlns:a16="http://schemas.microsoft.com/office/drawing/2014/main" id="{F6000586-F8E6-4687-AC8B-17419AADA45D}"/>
                </a:ext>
              </a:extLst>
            </p:cNvPr>
            <p:cNvSpPr/>
            <p:nvPr/>
          </p:nvSpPr>
          <p:spPr>
            <a:xfrm>
              <a:off x="5016984" y="3392999"/>
              <a:ext cx="72000" cy="72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ADA76D78-D5D2-445D-A952-BD9BEF2C2361}"/>
                </a:ext>
              </a:extLst>
            </p:cNvPr>
            <p:cNvSpPr txBox="1"/>
            <p:nvPr/>
          </p:nvSpPr>
          <p:spPr>
            <a:xfrm>
              <a:off x="3887861" y="2723936"/>
              <a:ext cx="2330246" cy="395749"/>
            </a:xfrm>
            <a:prstGeom prst="rect">
              <a:avLst/>
            </a:prstGeom>
            <a:noFill/>
          </p:spPr>
          <p:txBody>
            <a:bodyPr wrap="square" rtlCol="0">
              <a:spAutoFit/>
            </a:bodyPr>
            <a:lstStyle/>
            <a:p>
              <a:pPr algn="ctr">
                <a:lnSpc>
                  <a:spcPct val="120000"/>
                </a:lnSpc>
              </a:pPr>
              <a:r>
                <a:rPr lang="en-US" altLang="zh-CN" b="1" dirty="0">
                  <a:solidFill>
                    <a:schemeClr val="accent1"/>
                  </a:solidFill>
                  <a:latin typeface="Times New Roman" panose="02020603050405020304" pitchFamily="18" charset="0"/>
                  <a:ea typeface="楷体" panose="02010609060101010101" pitchFamily="49" charset="-122"/>
                </a:rPr>
                <a:t>2020.04</a:t>
              </a:r>
            </a:p>
          </p:txBody>
        </p:sp>
        <p:cxnSp>
          <p:nvCxnSpPr>
            <p:cNvPr id="25" name="直接连接符 24">
              <a:extLst>
                <a:ext uri="{FF2B5EF4-FFF2-40B4-BE49-F238E27FC236}">
                  <a16:creationId xmlns:a16="http://schemas.microsoft.com/office/drawing/2014/main" id="{FBCBCC38-8615-427A-9628-AE37AABC718E}"/>
                </a:ext>
              </a:extLst>
            </p:cNvPr>
            <p:cNvCxnSpPr>
              <a:cxnSpLocks/>
            </p:cNvCxnSpPr>
            <p:nvPr/>
          </p:nvCxnSpPr>
          <p:spPr>
            <a:xfrm flipV="1">
              <a:off x="5052984" y="3104999"/>
              <a:ext cx="0" cy="288000"/>
            </a:xfrm>
            <a:prstGeom prst="line">
              <a:avLst/>
            </a:prstGeom>
            <a:ln w="127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D1CAB042-222B-4189-821B-34CD353C569A}"/>
                </a:ext>
              </a:extLst>
            </p:cNvPr>
            <p:cNvSpPr/>
            <p:nvPr/>
          </p:nvSpPr>
          <p:spPr>
            <a:xfrm>
              <a:off x="3238933" y="1719833"/>
              <a:ext cx="3628103" cy="1057725"/>
            </a:xfrm>
            <a:prstGeom prst="rect">
              <a:avLst/>
            </a:prstGeom>
          </p:spPr>
          <p:txBody>
            <a:bodyPr wrap="square">
              <a:spAutoFit/>
            </a:bodyPr>
            <a:lstStyle/>
            <a:p>
              <a:pPr>
                <a:lnSpc>
                  <a:spcPct val="120000"/>
                </a:lnSpc>
              </a:pPr>
              <a:r>
                <a:rPr lang="en-US" altLang="zh-CN" dirty="0">
                  <a:latin typeface="Times New Roman" panose="02020603050405020304" pitchFamily="18" charset="0"/>
                  <a:ea typeface="楷体" panose="02010609060101010101" pitchFamily="49" charset="-122"/>
                </a:rPr>
                <a:t>TOD-BERT</a:t>
              </a:r>
              <a:r>
                <a:rPr lang="zh-CN" altLang="en-US" dirty="0">
                  <a:latin typeface="Times New Roman" panose="02020603050405020304" pitchFamily="18" charset="0"/>
                  <a:ea typeface="楷体" panose="02010609060101010101" pitchFamily="49" charset="-122"/>
                </a:rPr>
                <a:t>：</a:t>
              </a:r>
              <a:r>
                <a:rPr lang="zh-CN" altLang="en-US" dirty="0">
                  <a:solidFill>
                    <a:srgbClr val="C00000"/>
                  </a:solidFill>
                  <a:latin typeface="Times New Roman" panose="02020603050405020304" pitchFamily="18" charset="0"/>
                  <a:ea typeface="楷体" panose="02010609060101010101" pitchFamily="49" charset="-122"/>
                </a:rPr>
                <a:t>面向对话理解和回复选择任务</a:t>
              </a:r>
              <a:r>
                <a:rPr lang="zh-CN" altLang="en-US" dirty="0">
                  <a:latin typeface="Times New Roman" panose="02020603050405020304" pitchFamily="18" charset="0"/>
                  <a:ea typeface="楷体" panose="02010609060101010101" pitchFamily="49" charset="-122"/>
                </a:rPr>
                <a:t>，联合</a:t>
              </a:r>
              <a:r>
                <a:rPr lang="en-US" altLang="zh-CN" dirty="0">
                  <a:latin typeface="Times New Roman" panose="02020603050405020304" pitchFamily="18" charset="0"/>
                  <a:ea typeface="楷体" panose="02010609060101010101" pitchFamily="49" charset="-122"/>
                </a:rPr>
                <a:t>9</a:t>
              </a:r>
              <a:r>
                <a:rPr lang="zh-CN" altLang="en-US" dirty="0">
                  <a:latin typeface="Times New Roman" panose="02020603050405020304" pitchFamily="18" charset="0"/>
                  <a:ea typeface="楷体" panose="02010609060101010101" pitchFamily="49" charset="-122"/>
                </a:rPr>
                <a:t>个任务型对话数据集对</a:t>
              </a:r>
              <a:r>
                <a:rPr lang="en-US" altLang="zh-CN" dirty="0">
                  <a:latin typeface="Times New Roman" panose="02020603050405020304" pitchFamily="18" charset="0"/>
                  <a:ea typeface="楷体" panose="02010609060101010101" pitchFamily="49" charset="-122"/>
                </a:rPr>
                <a:t>BERT</a:t>
              </a:r>
              <a:r>
                <a:rPr lang="zh-CN" altLang="en-US" dirty="0">
                  <a:latin typeface="Times New Roman" panose="02020603050405020304" pitchFamily="18" charset="0"/>
                  <a:ea typeface="楷体" panose="02010609060101010101" pitchFamily="49" charset="-122"/>
                </a:rPr>
                <a:t>进行进一步的预训练</a:t>
              </a:r>
              <a:endParaRPr lang="en-US" altLang="zh-CN" dirty="0">
                <a:latin typeface="Times New Roman" panose="02020603050405020304" pitchFamily="18" charset="0"/>
                <a:ea typeface="楷体" panose="02010609060101010101" pitchFamily="49" charset="-122"/>
              </a:endParaRPr>
            </a:p>
          </p:txBody>
        </p:sp>
      </p:grpSp>
      <p:grpSp>
        <p:nvGrpSpPr>
          <p:cNvPr id="11" name="组合 10">
            <a:extLst>
              <a:ext uri="{FF2B5EF4-FFF2-40B4-BE49-F238E27FC236}">
                <a16:creationId xmlns:a16="http://schemas.microsoft.com/office/drawing/2014/main" id="{B5453A7B-E0F5-4397-8FE0-4C5DCBDA3DC7}"/>
              </a:ext>
            </a:extLst>
          </p:cNvPr>
          <p:cNvGrpSpPr/>
          <p:nvPr/>
        </p:nvGrpSpPr>
        <p:grpSpPr>
          <a:xfrm>
            <a:off x="442810" y="3393000"/>
            <a:ext cx="3074679" cy="2075051"/>
            <a:chOff x="442810" y="3393000"/>
            <a:chExt cx="3074679" cy="2075051"/>
          </a:xfrm>
        </p:grpSpPr>
        <p:sp>
          <p:nvSpPr>
            <p:cNvPr id="7" name="椭圆 6">
              <a:extLst>
                <a:ext uri="{FF2B5EF4-FFF2-40B4-BE49-F238E27FC236}">
                  <a16:creationId xmlns:a16="http://schemas.microsoft.com/office/drawing/2014/main" id="{1E039342-E18C-44E0-96A3-F3B065382F23}"/>
                </a:ext>
              </a:extLst>
            </p:cNvPr>
            <p:cNvSpPr/>
            <p:nvPr/>
          </p:nvSpPr>
          <p:spPr>
            <a:xfrm>
              <a:off x="1944149" y="3393000"/>
              <a:ext cx="72000" cy="72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F26D8D28-901D-4453-A779-0460FC486D81}"/>
                </a:ext>
              </a:extLst>
            </p:cNvPr>
            <p:cNvSpPr txBox="1"/>
            <p:nvPr/>
          </p:nvSpPr>
          <p:spPr>
            <a:xfrm>
              <a:off x="906154" y="3753464"/>
              <a:ext cx="2330246" cy="395749"/>
            </a:xfrm>
            <a:prstGeom prst="rect">
              <a:avLst/>
            </a:prstGeom>
            <a:noFill/>
          </p:spPr>
          <p:txBody>
            <a:bodyPr wrap="square" rtlCol="0">
              <a:spAutoFit/>
            </a:bodyPr>
            <a:lstStyle/>
            <a:p>
              <a:pPr algn="ctr">
                <a:lnSpc>
                  <a:spcPct val="120000"/>
                </a:lnSpc>
              </a:pPr>
              <a:r>
                <a:rPr lang="en-US" altLang="zh-CN" b="1" dirty="0">
                  <a:solidFill>
                    <a:schemeClr val="accent1"/>
                  </a:solidFill>
                  <a:latin typeface="Times New Roman" panose="02020603050405020304" pitchFamily="18" charset="0"/>
                  <a:ea typeface="楷体" panose="02010609060101010101" pitchFamily="49" charset="-122"/>
                </a:rPr>
                <a:t>2020.02</a:t>
              </a:r>
            </a:p>
          </p:txBody>
        </p:sp>
        <p:cxnSp>
          <p:nvCxnSpPr>
            <p:cNvPr id="10" name="直接连接符 9">
              <a:extLst>
                <a:ext uri="{FF2B5EF4-FFF2-40B4-BE49-F238E27FC236}">
                  <a16:creationId xmlns:a16="http://schemas.microsoft.com/office/drawing/2014/main" id="{947A4347-B347-48F3-8D9A-F22DDB15BDD0}"/>
                </a:ext>
              </a:extLst>
            </p:cNvPr>
            <p:cNvCxnSpPr>
              <a:cxnSpLocks/>
            </p:cNvCxnSpPr>
            <p:nvPr/>
          </p:nvCxnSpPr>
          <p:spPr>
            <a:xfrm>
              <a:off x="1980149" y="3465000"/>
              <a:ext cx="0" cy="288464"/>
            </a:xfrm>
            <a:prstGeom prst="line">
              <a:avLst/>
            </a:prstGeom>
            <a:ln w="127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726BD830-25B1-4344-BDEC-9CE4F0E1451B}"/>
                </a:ext>
              </a:extLst>
            </p:cNvPr>
            <p:cNvSpPr/>
            <p:nvPr/>
          </p:nvSpPr>
          <p:spPr>
            <a:xfrm>
              <a:off x="442810" y="4077927"/>
              <a:ext cx="3074679" cy="1390124"/>
            </a:xfrm>
            <a:prstGeom prst="rect">
              <a:avLst/>
            </a:prstGeom>
          </p:spPr>
          <p:txBody>
            <a:bodyPr wrap="square">
              <a:spAutoFit/>
            </a:bodyPr>
            <a:lstStyle/>
            <a:p>
              <a:pPr>
                <a:lnSpc>
                  <a:spcPct val="120000"/>
                </a:lnSpc>
              </a:pPr>
              <a:r>
                <a:rPr lang="en-US" altLang="zh-CN" dirty="0">
                  <a:latin typeface="Times New Roman" panose="02020603050405020304" pitchFamily="18" charset="0"/>
                  <a:ea typeface="楷体" panose="02010609060101010101" pitchFamily="49" charset="-122"/>
                </a:rPr>
                <a:t>SC-GPT</a:t>
              </a:r>
              <a:r>
                <a:rPr lang="zh-CN" altLang="en-US" dirty="0">
                  <a:latin typeface="Times New Roman" panose="02020603050405020304" pitchFamily="18" charset="0"/>
                  <a:ea typeface="楷体" panose="02010609060101010101" pitchFamily="49" charset="-122"/>
                </a:rPr>
                <a:t>：针对基于管道方法（</a:t>
              </a:r>
              <a:r>
                <a:rPr lang="en-US" altLang="zh-CN" dirty="0">
                  <a:latin typeface="Times New Roman" panose="02020603050405020304" pitchFamily="18" charset="0"/>
                  <a:ea typeface="楷体" panose="02010609060101010101" pitchFamily="49" charset="-122"/>
                </a:rPr>
                <a:t>pipeline method</a:t>
              </a:r>
              <a:r>
                <a:rPr lang="zh-CN" altLang="en-US" dirty="0">
                  <a:latin typeface="Times New Roman" panose="02020603050405020304" pitchFamily="18" charset="0"/>
                  <a:ea typeface="楷体" panose="02010609060101010101" pitchFamily="49" charset="-122"/>
                </a:rPr>
                <a:t>）的任务型对话系统中的</a:t>
              </a:r>
              <a:r>
                <a:rPr lang="zh-CN" altLang="en-US" dirty="0">
                  <a:solidFill>
                    <a:srgbClr val="C00000"/>
                  </a:solidFill>
                  <a:latin typeface="Times New Roman" panose="02020603050405020304" pitchFamily="18" charset="0"/>
                  <a:ea typeface="楷体" panose="02010609060101010101" pitchFamily="49" charset="-122"/>
                </a:rPr>
                <a:t>自然语言生成（</a:t>
              </a:r>
              <a:r>
                <a:rPr lang="en-US" altLang="zh-CN" dirty="0">
                  <a:solidFill>
                    <a:srgbClr val="C00000"/>
                  </a:solidFill>
                  <a:latin typeface="Times New Roman" panose="02020603050405020304" pitchFamily="18" charset="0"/>
                  <a:ea typeface="楷体" panose="02010609060101010101" pitchFamily="49" charset="-122"/>
                </a:rPr>
                <a:t>NLG</a:t>
              </a:r>
              <a:r>
                <a:rPr lang="zh-CN" altLang="en-US" dirty="0">
                  <a:solidFill>
                    <a:srgbClr val="C00000"/>
                  </a:solidFill>
                  <a:latin typeface="Times New Roman" panose="02020603050405020304" pitchFamily="18" charset="0"/>
                  <a:ea typeface="楷体" panose="02010609060101010101" pitchFamily="49" charset="-122"/>
                </a:rPr>
                <a:t>）模块进行预训练</a:t>
              </a:r>
            </a:p>
          </p:txBody>
        </p:sp>
      </p:grpSp>
      <p:grpSp>
        <p:nvGrpSpPr>
          <p:cNvPr id="12" name="组合 11">
            <a:extLst>
              <a:ext uri="{FF2B5EF4-FFF2-40B4-BE49-F238E27FC236}">
                <a16:creationId xmlns:a16="http://schemas.microsoft.com/office/drawing/2014/main" id="{ABEC7F45-A017-4F9E-A707-62B74707FC40}"/>
              </a:ext>
            </a:extLst>
          </p:cNvPr>
          <p:cNvGrpSpPr/>
          <p:nvPr/>
        </p:nvGrpSpPr>
        <p:grpSpPr>
          <a:xfrm>
            <a:off x="8187015" y="1417178"/>
            <a:ext cx="3523156" cy="2044786"/>
            <a:chOff x="8349296" y="1420213"/>
            <a:chExt cx="3523156" cy="2044786"/>
          </a:xfrm>
        </p:grpSpPr>
        <p:sp>
          <p:nvSpPr>
            <p:cNvPr id="36" name="椭圆 35">
              <a:extLst>
                <a:ext uri="{FF2B5EF4-FFF2-40B4-BE49-F238E27FC236}">
                  <a16:creationId xmlns:a16="http://schemas.microsoft.com/office/drawing/2014/main" id="{15291E83-9C41-46B5-AA6C-AAE2909765D3}"/>
                </a:ext>
              </a:extLst>
            </p:cNvPr>
            <p:cNvSpPr/>
            <p:nvPr/>
          </p:nvSpPr>
          <p:spPr>
            <a:xfrm>
              <a:off x="10074874" y="3392999"/>
              <a:ext cx="72000" cy="72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6257AB56-5860-4E55-B4E4-89229F108360}"/>
                </a:ext>
              </a:extLst>
            </p:cNvPr>
            <p:cNvSpPr txBox="1"/>
            <p:nvPr/>
          </p:nvSpPr>
          <p:spPr>
            <a:xfrm>
              <a:off x="8945751" y="2723935"/>
              <a:ext cx="2330246" cy="395749"/>
            </a:xfrm>
            <a:prstGeom prst="rect">
              <a:avLst/>
            </a:prstGeom>
            <a:noFill/>
          </p:spPr>
          <p:txBody>
            <a:bodyPr wrap="square" rtlCol="0">
              <a:spAutoFit/>
            </a:bodyPr>
            <a:lstStyle/>
            <a:p>
              <a:pPr lvl="0" algn="ctr">
                <a:lnSpc>
                  <a:spcPct val="120000"/>
                </a:lnSpc>
              </a:pPr>
              <a:r>
                <a:rPr lang="en-US" altLang="zh-CN" b="1" dirty="0">
                  <a:solidFill>
                    <a:srgbClr val="4472C4"/>
                  </a:solidFill>
                  <a:latin typeface="Times New Roman" panose="02020603050405020304" pitchFamily="18" charset="0"/>
                  <a:ea typeface="楷体" panose="02010609060101010101" pitchFamily="49" charset="-122"/>
                </a:rPr>
                <a:t>2020.05</a:t>
              </a:r>
            </a:p>
          </p:txBody>
        </p:sp>
        <p:cxnSp>
          <p:nvCxnSpPr>
            <p:cNvPr id="38" name="直接连接符 37">
              <a:extLst>
                <a:ext uri="{FF2B5EF4-FFF2-40B4-BE49-F238E27FC236}">
                  <a16:creationId xmlns:a16="http://schemas.microsoft.com/office/drawing/2014/main" id="{83006F65-97ED-4046-8B5E-845C6A95A22D}"/>
                </a:ext>
              </a:extLst>
            </p:cNvPr>
            <p:cNvCxnSpPr>
              <a:cxnSpLocks/>
            </p:cNvCxnSpPr>
            <p:nvPr/>
          </p:nvCxnSpPr>
          <p:spPr>
            <a:xfrm flipV="1">
              <a:off x="10110874" y="3103100"/>
              <a:ext cx="0" cy="288000"/>
            </a:xfrm>
            <a:prstGeom prst="line">
              <a:avLst/>
            </a:prstGeom>
            <a:ln w="127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87BE2A41-3AA2-46A9-8B09-3D7C768B0CB4}"/>
                </a:ext>
              </a:extLst>
            </p:cNvPr>
            <p:cNvSpPr/>
            <p:nvPr/>
          </p:nvSpPr>
          <p:spPr>
            <a:xfrm>
              <a:off x="8349296" y="1420213"/>
              <a:ext cx="3523156" cy="1390124"/>
            </a:xfrm>
            <a:prstGeom prst="rect">
              <a:avLst/>
            </a:prstGeom>
          </p:spPr>
          <p:txBody>
            <a:bodyPr wrap="square">
              <a:spAutoFit/>
            </a:bodyPr>
            <a:lstStyle/>
            <a:p>
              <a:pPr>
                <a:lnSpc>
                  <a:spcPct val="120000"/>
                </a:lnSpc>
              </a:pPr>
              <a:r>
                <a:rPr lang="en-US" altLang="zh-CN" dirty="0">
                  <a:latin typeface="Times New Roman" panose="02020603050405020304" pitchFamily="18" charset="0"/>
                  <a:ea typeface="楷体" panose="02010609060101010101" pitchFamily="49" charset="-122"/>
                </a:rPr>
                <a:t>SOLOIST</a:t>
              </a:r>
              <a:r>
                <a:rPr lang="zh-CN" altLang="en-US" dirty="0">
                  <a:latin typeface="Times New Roman" panose="02020603050405020304" pitchFamily="18" charset="0"/>
                  <a:ea typeface="楷体" panose="02010609060101010101" pitchFamily="49" charset="-122"/>
                </a:rPr>
                <a:t>：提出了通过预训练一个通用的</a:t>
              </a:r>
              <a:r>
                <a:rPr lang="zh-CN" altLang="en-US" dirty="0">
                  <a:solidFill>
                    <a:srgbClr val="C00000"/>
                  </a:solidFill>
                  <a:latin typeface="Times New Roman" panose="02020603050405020304" pitchFamily="18" charset="0"/>
                  <a:ea typeface="楷体" panose="02010609060101010101" pitchFamily="49" charset="-122"/>
                </a:rPr>
                <a:t>端到端（</a:t>
              </a:r>
              <a:r>
                <a:rPr lang="en-US" altLang="zh-CN" dirty="0">
                  <a:solidFill>
                    <a:srgbClr val="C00000"/>
                  </a:solidFill>
                  <a:latin typeface="Times New Roman" panose="02020603050405020304" pitchFamily="18" charset="0"/>
                  <a:ea typeface="楷体" panose="02010609060101010101" pitchFamily="49" charset="-122"/>
                </a:rPr>
                <a:t>end-to-end</a:t>
              </a:r>
              <a:r>
                <a:rPr lang="zh-CN" altLang="en-US" dirty="0">
                  <a:solidFill>
                    <a:srgbClr val="C00000"/>
                  </a:solidFill>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任务型对话系统，并通过迁移学习和机器教学使其适应新的任务</a:t>
              </a:r>
              <a:endParaRPr lang="en-US" altLang="zh-CN" dirty="0">
                <a:latin typeface="Times New Roman" panose="02020603050405020304" pitchFamily="18" charset="0"/>
                <a:ea typeface="楷体" panose="02010609060101010101" pitchFamily="49" charset="-122"/>
              </a:endParaRPr>
            </a:p>
          </p:txBody>
        </p:sp>
      </p:grpSp>
      <p:grpSp>
        <p:nvGrpSpPr>
          <p:cNvPr id="13" name="组合 12">
            <a:extLst>
              <a:ext uri="{FF2B5EF4-FFF2-40B4-BE49-F238E27FC236}">
                <a16:creationId xmlns:a16="http://schemas.microsoft.com/office/drawing/2014/main" id="{267F0060-3336-46D7-B192-65FB648A0F06}"/>
              </a:ext>
            </a:extLst>
          </p:cNvPr>
          <p:cNvGrpSpPr/>
          <p:nvPr/>
        </p:nvGrpSpPr>
        <p:grpSpPr>
          <a:xfrm>
            <a:off x="5503748" y="3393000"/>
            <a:ext cx="3504188" cy="2111183"/>
            <a:chOff x="6045391" y="3393000"/>
            <a:chExt cx="3504188" cy="2111183"/>
          </a:xfrm>
        </p:grpSpPr>
        <p:sp>
          <p:nvSpPr>
            <p:cNvPr id="31" name="椭圆 30">
              <a:extLst>
                <a:ext uri="{FF2B5EF4-FFF2-40B4-BE49-F238E27FC236}">
                  <a16:creationId xmlns:a16="http://schemas.microsoft.com/office/drawing/2014/main" id="{6F446D75-10B8-40B7-9160-C2369768B555}"/>
                </a:ext>
              </a:extLst>
            </p:cNvPr>
            <p:cNvSpPr/>
            <p:nvPr/>
          </p:nvSpPr>
          <p:spPr>
            <a:xfrm>
              <a:off x="7761485" y="3393000"/>
              <a:ext cx="72000" cy="72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5B07F61D-4162-4923-9BD7-3D29455DAEBB}"/>
                </a:ext>
              </a:extLst>
            </p:cNvPr>
            <p:cNvSpPr txBox="1"/>
            <p:nvPr/>
          </p:nvSpPr>
          <p:spPr>
            <a:xfrm>
              <a:off x="6632362" y="3753464"/>
              <a:ext cx="2330246" cy="395749"/>
            </a:xfrm>
            <a:prstGeom prst="rect">
              <a:avLst/>
            </a:prstGeom>
            <a:noFill/>
          </p:spPr>
          <p:txBody>
            <a:bodyPr wrap="square" rtlCol="0">
              <a:spAutoFit/>
            </a:bodyPr>
            <a:lstStyle/>
            <a:p>
              <a:pPr algn="ctr">
                <a:lnSpc>
                  <a:spcPct val="120000"/>
                </a:lnSpc>
              </a:pPr>
              <a:r>
                <a:rPr lang="en-US" altLang="zh-CN" b="1" dirty="0">
                  <a:solidFill>
                    <a:schemeClr val="accent1"/>
                  </a:solidFill>
                  <a:latin typeface="Times New Roman" panose="02020603050405020304" pitchFamily="18" charset="0"/>
                  <a:ea typeface="楷体" panose="02010609060101010101" pitchFamily="49" charset="-122"/>
                </a:rPr>
                <a:t>2020.04</a:t>
              </a:r>
            </a:p>
          </p:txBody>
        </p:sp>
        <p:cxnSp>
          <p:nvCxnSpPr>
            <p:cNvPr id="33" name="直接连接符 32">
              <a:extLst>
                <a:ext uri="{FF2B5EF4-FFF2-40B4-BE49-F238E27FC236}">
                  <a16:creationId xmlns:a16="http://schemas.microsoft.com/office/drawing/2014/main" id="{E2EA0FF8-6969-449F-A2F9-063D34F8E60E}"/>
                </a:ext>
              </a:extLst>
            </p:cNvPr>
            <p:cNvCxnSpPr>
              <a:cxnSpLocks/>
            </p:cNvCxnSpPr>
            <p:nvPr/>
          </p:nvCxnSpPr>
          <p:spPr>
            <a:xfrm>
              <a:off x="7797485" y="3465000"/>
              <a:ext cx="0" cy="288464"/>
            </a:xfrm>
            <a:prstGeom prst="line">
              <a:avLst/>
            </a:prstGeom>
            <a:ln w="127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DF9843E0-4237-4785-A738-E56AAF750B37}"/>
                </a:ext>
              </a:extLst>
            </p:cNvPr>
            <p:cNvSpPr/>
            <p:nvPr/>
          </p:nvSpPr>
          <p:spPr>
            <a:xfrm>
              <a:off x="6045391" y="4114059"/>
              <a:ext cx="3504188" cy="1390124"/>
            </a:xfrm>
            <a:prstGeom prst="rect">
              <a:avLst/>
            </a:prstGeom>
          </p:spPr>
          <p:txBody>
            <a:bodyPr wrap="square">
              <a:spAutoFit/>
            </a:bodyPr>
            <a:lstStyle/>
            <a:p>
              <a:pPr>
                <a:lnSpc>
                  <a:spcPct val="120000"/>
                </a:lnSpc>
              </a:pPr>
              <a:r>
                <a:rPr lang="en-US" altLang="zh-CN" dirty="0">
                  <a:latin typeface="Times New Roman" panose="02020603050405020304" pitchFamily="18" charset="0"/>
                  <a:ea typeface="楷体" panose="02010609060101010101" pitchFamily="49" charset="-122"/>
                </a:rPr>
                <a:t>PRAL</a:t>
              </a:r>
              <a:r>
                <a:rPr lang="zh-CN" altLang="en-US" dirty="0">
                  <a:latin typeface="Times New Roman" panose="02020603050405020304" pitchFamily="18" charset="0"/>
                  <a:ea typeface="楷体" panose="02010609060101010101" pitchFamily="49" charset="-122"/>
                </a:rPr>
                <a:t>：处理了</a:t>
              </a:r>
              <a:r>
                <a:rPr lang="en-US" altLang="zh-CN" dirty="0">
                  <a:latin typeface="Times New Roman" panose="02020603050405020304" pitchFamily="18" charset="0"/>
                  <a:ea typeface="楷体" panose="02010609060101010101" pitchFamily="49" charset="-122"/>
                </a:rPr>
                <a:t>13</a:t>
              </a:r>
              <a:r>
                <a:rPr lang="zh-CN" altLang="en-US" dirty="0">
                  <a:latin typeface="Times New Roman" panose="02020603050405020304" pitchFamily="18" charset="0"/>
                  <a:ea typeface="楷体" panose="02010609060101010101" pitchFamily="49" charset="-122"/>
                </a:rPr>
                <a:t>个对话数据集，基于</a:t>
              </a:r>
              <a:r>
                <a:rPr lang="en-US" altLang="zh-CN" dirty="0">
                  <a:latin typeface="Times New Roman" panose="02020603050405020304" pitchFamily="18" charset="0"/>
                  <a:ea typeface="楷体" panose="02010609060101010101" pitchFamily="49" charset="-122"/>
                </a:rPr>
                <a:t>GPT</a:t>
              </a:r>
              <a:r>
                <a:rPr lang="zh-CN" altLang="en-US" dirty="0">
                  <a:latin typeface="Times New Roman" panose="02020603050405020304" pitchFamily="18" charset="0"/>
                  <a:ea typeface="楷体" panose="02010609060101010101" pitchFamily="49" charset="-122"/>
                </a:rPr>
                <a:t>的双编码器模型进行预训练，并在</a:t>
              </a:r>
              <a:r>
                <a:rPr lang="zh-CN" altLang="en-US" dirty="0">
                  <a:solidFill>
                    <a:srgbClr val="C00000"/>
                  </a:solidFill>
                  <a:latin typeface="Times New Roman" panose="02020603050405020304" pitchFamily="18" charset="0"/>
                  <a:ea typeface="楷体" panose="02010609060101010101" pitchFamily="49" charset="-122"/>
                </a:rPr>
                <a:t>回复生成任务</a:t>
              </a:r>
              <a:r>
                <a:rPr lang="zh-CN" altLang="en-US" dirty="0">
                  <a:latin typeface="Times New Roman" panose="02020603050405020304" pitchFamily="18" charset="0"/>
                  <a:ea typeface="楷体" panose="02010609060101010101" pitchFamily="49" charset="-122"/>
                </a:rPr>
                <a:t>上进行进行评测</a:t>
              </a:r>
              <a:endParaRPr lang="zh-CN" altLang="en-US" dirty="0">
                <a:solidFill>
                  <a:srgbClr val="C00000"/>
                </a:solidFill>
                <a:latin typeface="Times New Roman" panose="02020603050405020304" pitchFamily="18" charset="0"/>
                <a:ea typeface="楷体" panose="02010609060101010101" pitchFamily="49" charset="-122"/>
              </a:endParaRPr>
            </a:p>
          </p:txBody>
        </p:sp>
      </p:grpSp>
      <p:sp>
        <p:nvSpPr>
          <p:cNvPr id="5" name="灯片编号占位符 4">
            <a:extLst>
              <a:ext uri="{FF2B5EF4-FFF2-40B4-BE49-F238E27FC236}">
                <a16:creationId xmlns:a16="http://schemas.microsoft.com/office/drawing/2014/main" id="{EB4ECBB9-83EC-484E-A138-8AE8AEDF89DE}"/>
              </a:ext>
            </a:extLst>
          </p:cNvPr>
          <p:cNvSpPr>
            <a:spLocks noGrp="1"/>
          </p:cNvSpPr>
          <p:nvPr>
            <p:ph type="sldNum" sz="quarter" idx="12"/>
          </p:nvPr>
        </p:nvSpPr>
        <p:spPr/>
        <p:txBody>
          <a:bodyPr/>
          <a:lstStyle/>
          <a:p>
            <a:fld id="{A330ECBB-EFA0-4B67-A466-676224D8611D}" type="slidenum">
              <a:rPr lang="zh-CN" altLang="en-US" smtClean="0"/>
              <a:t>10</a:t>
            </a:fld>
            <a:endParaRPr lang="zh-CN" altLang="en-US"/>
          </a:p>
        </p:txBody>
      </p:sp>
    </p:spTree>
    <p:extLst>
      <p:ext uri="{BB962C8B-B14F-4D97-AF65-F5344CB8AC3E}">
        <p14:creationId xmlns:p14="http://schemas.microsoft.com/office/powerpoint/2010/main" val="3058956739"/>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现有研究（二）</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cxnSp>
        <p:nvCxnSpPr>
          <p:cNvPr id="4" name="直接连接符 3">
            <a:extLst>
              <a:ext uri="{FF2B5EF4-FFF2-40B4-BE49-F238E27FC236}">
                <a16:creationId xmlns:a16="http://schemas.microsoft.com/office/drawing/2014/main" id="{4C1FAB25-D424-443A-9A01-B3CBBED96E95}"/>
              </a:ext>
            </a:extLst>
          </p:cNvPr>
          <p:cNvCxnSpPr>
            <a:cxnSpLocks/>
          </p:cNvCxnSpPr>
          <p:nvPr/>
        </p:nvCxnSpPr>
        <p:spPr>
          <a:xfrm flipV="1">
            <a:off x="0" y="3421453"/>
            <a:ext cx="11067996" cy="754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022C44BD-30C8-4C5E-9F7E-7A0F30197676}"/>
              </a:ext>
            </a:extLst>
          </p:cNvPr>
          <p:cNvGrpSpPr/>
          <p:nvPr/>
        </p:nvGrpSpPr>
        <p:grpSpPr>
          <a:xfrm>
            <a:off x="160149" y="3391257"/>
            <a:ext cx="3449420" cy="1744796"/>
            <a:chOff x="160149" y="3391257"/>
            <a:chExt cx="3449420" cy="1744796"/>
          </a:xfrm>
        </p:grpSpPr>
        <p:sp>
          <p:nvSpPr>
            <p:cNvPr id="15" name="椭圆 14">
              <a:extLst>
                <a:ext uri="{FF2B5EF4-FFF2-40B4-BE49-F238E27FC236}">
                  <a16:creationId xmlns:a16="http://schemas.microsoft.com/office/drawing/2014/main" id="{2ACAC0E5-4D08-45BE-9764-F5CD69DC50FA}"/>
                </a:ext>
              </a:extLst>
            </p:cNvPr>
            <p:cNvSpPr/>
            <p:nvPr/>
          </p:nvSpPr>
          <p:spPr>
            <a:xfrm>
              <a:off x="1848859" y="3391257"/>
              <a:ext cx="72000" cy="72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7C5044AC-06BA-40ED-B1C5-273A931773DB}"/>
                </a:ext>
              </a:extLst>
            </p:cNvPr>
            <p:cNvSpPr txBox="1"/>
            <p:nvPr/>
          </p:nvSpPr>
          <p:spPr>
            <a:xfrm>
              <a:off x="719736" y="3751721"/>
              <a:ext cx="2330246" cy="395749"/>
            </a:xfrm>
            <a:prstGeom prst="rect">
              <a:avLst/>
            </a:prstGeom>
            <a:noFill/>
          </p:spPr>
          <p:txBody>
            <a:bodyPr wrap="square" rtlCol="0">
              <a:spAutoFit/>
            </a:bodyPr>
            <a:lstStyle/>
            <a:p>
              <a:pPr algn="ctr">
                <a:lnSpc>
                  <a:spcPct val="120000"/>
                </a:lnSpc>
              </a:pPr>
              <a:r>
                <a:rPr lang="en-US" altLang="zh-CN" b="1" dirty="0">
                  <a:solidFill>
                    <a:schemeClr val="accent1"/>
                  </a:solidFill>
                  <a:latin typeface="Times New Roman" panose="02020603050405020304" pitchFamily="18" charset="0"/>
                  <a:ea typeface="楷体" panose="02010609060101010101" pitchFamily="49" charset="-122"/>
                </a:rPr>
                <a:t>2021.09</a:t>
              </a:r>
            </a:p>
          </p:txBody>
        </p:sp>
        <p:cxnSp>
          <p:nvCxnSpPr>
            <p:cNvPr id="17" name="直接连接符 16">
              <a:extLst>
                <a:ext uri="{FF2B5EF4-FFF2-40B4-BE49-F238E27FC236}">
                  <a16:creationId xmlns:a16="http://schemas.microsoft.com/office/drawing/2014/main" id="{BDF20826-3DB0-44A6-B302-0D5C3CBE67D5}"/>
                </a:ext>
              </a:extLst>
            </p:cNvPr>
            <p:cNvCxnSpPr>
              <a:cxnSpLocks/>
            </p:cNvCxnSpPr>
            <p:nvPr/>
          </p:nvCxnSpPr>
          <p:spPr>
            <a:xfrm>
              <a:off x="1884859" y="3463257"/>
              <a:ext cx="0" cy="288464"/>
            </a:xfrm>
            <a:prstGeom prst="line">
              <a:avLst/>
            </a:prstGeom>
            <a:ln w="127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62FE9F63-B061-4CBA-9BA6-182A5FC7FDAF}"/>
                </a:ext>
              </a:extLst>
            </p:cNvPr>
            <p:cNvSpPr/>
            <p:nvPr/>
          </p:nvSpPr>
          <p:spPr>
            <a:xfrm>
              <a:off x="160149" y="4078328"/>
              <a:ext cx="3449420" cy="1057725"/>
            </a:xfrm>
            <a:prstGeom prst="rect">
              <a:avLst/>
            </a:prstGeom>
          </p:spPr>
          <p:txBody>
            <a:bodyPr wrap="square">
              <a:spAutoFit/>
            </a:bodyPr>
            <a:lstStyle/>
            <a:p>
              <a:pPr>
                <a:lnSpc>
                  <a:spcPct val="120000"/>
                </a:lnSpc>
              </a:pPr>
              <a:r>
                <a:rPr lang="en-US" altLang="zh-CN" dirty="0">
                  <a:latin typeface="Times New Roman" panose="02020603050405020304" pitchFamily="18" charset="0"/>
                  <a:ea typeface="楷体" panose="02010609060101010101" pitchFamily="49" charset="-122"/>
                </a:rPr>
                <a:t>PPTOD</a:t>
              </a:r>
              <a:r>
                <a:rPr lang="zh-CN" altLang="en-US" dirty="0">
                  <a:latin typeface="Times New Roman" panose="02020603050405020304" pitchFamily="18" charset="0"/>
                  <a:ea typeface="楷体" panose="02010609060101010101" pitchFamily="49" charset="-122"/>
                </a:rPr>
                <a:t>：以</a:t>
              </a:r>
              <a:r>
                <a:rPr lang="en-US" altLang="zh-CN" dirty="0">
                  <a:latin typeface="Times New Roman" panose="02020603050405020304" pitchFamily="18" charset="0"/>
                  <a:ea typeface="楷体" panose="02010609060101010101" pitchFamily="49" charset="-122"/>
                </a:rPr>
                <a:t>T5</a:t>
              </a:r>
              <a:r>
                <a:rPr lang="zh-CN" altLang="en-US" dirty="0">
                  <a:latin typeface="Times New Roman" panose="02020603050405020304" pitchFamily="18" charset="0"/>
                  <a:ea typeface="楷体" panose="02010609060101010101" pitchFamily="49" charset="-122"/>
                </a:rPr>
                <a:t>模型为基础，采用</a:t>
              </a:r>
              <a:r>
                <a:rPr lang="en-US" altLang="zh-CN" dirty="0">
                  <a:latin typeface="Times New Roman" panose="02020603050405020304" pitchFamily="18" charset="0"/>
                  <a:ea typeface="楷体" panose="02010609060101010101" pitchFamily="49" charset="-122"/>
                </a:rPr>
                <a:t>prompt</a:t>
              </a:r>
              <a:r>
                <a:rPr lang="zh-CN" altLang="en-US" dirty="0">
                  <a:latin typeface="Times New Roman" panose="02020603050405020304" pitchFamily="18" charset="0"/>
                  <a:ea typeface="楷体" panose="02010609060101010101" pitchFamily="49" charset="-122"/>
                </a:rPr>
                <a:t>方法构建了一个</a:t>
              </a:r>
              <a:r>
                <a:rPr lang="zh-CN" altLang="en-US" dirty="0">
                  <a:solidFill>
                    <a:srgbClr val="C00000"/>
                  </a:solidFill>
                  <a:latin typeface="Times New Roman" panose="02020603050405020304" pitchFamily="18" charset="0"/>
                  <a:ea typeface="楷体" panose="02010609060101010101" pitchFamily="49" charset="-122"/>
                </a:rPr>
                <a:t>通用</a:t>
              </a:r>
              <a:r>
                <a:rPr lang="zh-CN" altLang="en-US" dirty="0">
                  <a:latin typeface="Times New Roman" panose="02020603050405020304" pitchFamily="18" charset="0"/>
                  <a:ea typeface="楷体" panose="02010609060101010101" pitchFamily="49" charset="-122"/>
                </a:rPr>
                <a:t>的任务型对话预训练模型</a:t>
              </a:r>
              <a:endParaRPr lang="zh-CN" altLang="en-US" dirty="0">
                <a:solidFill>
                  <a:srgbClr val="C00000"/>
                </a:solidFill>
                <a:latin typeface="Times New Roman" panose="02020603050405020304" pitchFamily="18" charset="0"/>
                <a:ea typeface="楷体" panose="02010609060101010101" pitchFamily="49" charset="-122"/>
              </a:endParaRPr>
            </a:p>
          </p:txBody>
        </p:sp>
      </p:grpSp>
      <p:grpSp>
        <p:nvGrpSpPr>
          <p:cNvPr id="5" name="组合 4">
            <a:extLst>
              <a:ext uri="{FF2B5EF4-FFF2-40B4-BE49-F238E27FC236}">
                <a16:creationId xmlns:a16="http://schemas.microsoft.com/office/drawing/2014/main" id="{A2566A21-38DE-41A3-AB5E-6F216D03BFD0}"/>
              </a:ext>
            </a:extLst>
          </p:cNvPr>
          <p:cNvGrpSpPr/>
          <p:nvPr/>
        </p:nvGrpSpPr>
        <p:grpSpPr>
          <a:xfrm>
            <a:off x="4169156" y="3391257"/>
            <a:ext cx="3449420" cy="1747554"/>
            <a:chOff x="4169156" y="3391257"/>
            <a:chExt cx="3449420" cy="1747554"/>
          </a:xfrm>
        </p:grpSpPr>
        <p:sp>
          <p:nvSpPr>
            <p:cNvPr id="28" name="椭圆 27">
              <a:extLst>
                <a:ext uri="{FF2B5EF4-FFF2-40B4-BE49-F238E27FC236}">
                  <a16:creationId xmlns:a16="http://schemas.microsoft.com/office/drawing/2014/main" id="{0EA6D0BE-9CFA-4C51-9657-94476D83C6B0}"/>
                </a:ext>
              </a:extLst>
            </p:cNvPr>
            <p:cNvSpPr/>
            <p:nvPr/>
          </p:nvSpPr>
          <p:spPr>
            <a:xfrm>
              <a:off x="5857866" y="3391257"/>
              <a:ext cx="72000" cy="72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F39D9159-3B62-4C81-8772-DC8548AFD075}"/>
                </a:ext>
              </a:extLst>
            </p:cNvPr>
            <p:cNvSpPr txBox="1"/>
            <p:nvPr/>
          </p:nvSpPr>
          <p:spPr>
            <a:xfrm>
              <a:off x="4728743" y="3751721"/>
              <a:ext cx="2330246" cy="395749"/>
            </a:xfrm>
            <a:prstGeom prst="rect">
              <a:avLst/>
            </a:prstGeom>
            <a:noFill/>
          </p:spPr>
          <p:txBody>
            <a:bodyPr wrap="square" rtlCol="0">
              <a:spAutoFit/>
            </a:bodyPr>
            <a:lstStyle/>
            <a:p>
              <a:pPr algn="ctr">
                <a:lnSpc>
                  <a:spcPct val="120000"/>
                </a:lnSpc>
              </a:pPr>
              <a:r>
                <a:rPr lang="en-US" altLang="zh-CN" b="1" dirty="0">
                  <a:solidFill>
                    <a:schemeClr val="accent1"/>
                  </a:solidFill>
                  <a:latin typeface="Times New Roman" panose="02020603050405020304" pitchFamily="18" charset="0"/>
                  <a:ea typeface="楷体" panose="02010609060101010101" pitchFamily="49" charset="-122"/>
                </a:rPr>
                <a:t>2022.03</a:t>
              </a:r>
            </a:p>
          </p:txBody>
        </p:sp>
        <p:cxnSp>
          <p:nvCxnSpPr>
            <p:cNvPr id="30" name="直接连接符 29">
              <a:extLst>
                <a:ext uri="{FF2B5EF4-FFF2-40B4-BE49-F238E27FC236}">
                  <a16:creationId xmlns:a16="http://schemas.microsoft.com/office/drawing/2014/main" id="{3E4709D3-1F04-496F-A216-45DE46A44D23}"/>
                </a:ext>
              </a:extLst>
            </p:cNvPr>
            <p:cNvCxnSpPr>
              <a:cxnSpLocks/>
            </p:cNvCxnSpPr>
            <p:nvPr/>
          </p:nvCxnSpPr>
          <p:spPr>
            <a:xfrm>
              <a:off x="5893866" y="3463257"/>
              <a:ext cx="0" cy="288464"/>
            </a:xfrm>
            <a:prstGeom prst="line">
              <a:avLst/>
            </a:prstGeom>
            <a:ln w="127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F7545372-9A62-4AA3-AEBB-A03C05326CCD}"/>
                </a:ext>
              </a:extLst>
            </p:cNvPr>
            <p:cNvSpPr/>
            <p:nvPr/>
          </p:nvSpPr>
          <p:spPr>
            <a:xfrm>
              <a:off x="4169156" y="4078328"/>
              <a:ext cx="3449420" cy="1060483"/>
            </a:xfrm>
            <a:prstGeom prst="rect">
              <a:avLst/>
            </a:prstGeom>
          </p:spPr>
          <p:txBody>
            <a:bodyPr wrap="square">
              <a:spAutoFit/>
            </a:bodyPr>
            <a:lstStyle/>
            <a:p>
              <a:pPr>
                <a:lnSpc>
                  <a:spcPct val="120000"/>
                </a:lnSpc>
              </a:pPr>
              <a:r>
                <a:rPr lang="en-US" altLang="zh-CN" dirty="0">
                  <a:latin typeface="Times New Roman" panose="02020603050405020304" pitchFamily="18" charset="0"/>
                  <a:ea typeface="楷体" panose="02010609060101010101" pitchFamily="49" charset="-122"/>
                </a:rPr>
                <a:t>SPACE 2.0</a:t>
              </a:r>
              <a:r>
                <a:rPr lang="zh-CN" altLang="en-US" dirty="0">
                  <a:latin typeface="Times New Roman" panose="02020603050405020304" pitchFamily="18" charset="0"/>
                  <a:ea typeface="楷体" panose="02010609060101010101" pitchFamily="49" charset="-122"/>
                </a:rPr>
                <a:t>：基于</a:t>
              </a:r>
              <a:r>
                <a:rPr lang="en-US" altLang="zh-CN" dirty="0">
                  <a:latin typeface="Times New Roman" panose="02020603050405020304" pitchFamily="18" charset="0"/>
                  <a:ea typeface="楷体" panose="02010609060101010101" pitchFamily="49" charset="-122"/>
                </a:rPr>
                <a:t>UniLM</a:t>
              </a:r>
              <a:r>
                <a:rPr lang="zh-CN" altLang="en-US" dirty="0">
                  <a:latin typeface="Times New Roman" panose="02020603050405020304" pitchFamily="18" charset="0"/>
                  <a:ea typeface="楷体" panose="02010609060101010101" pitchFamily="49" charset="-122"/>
                </a:rPr>
                <a:t>的建模语义树结构信息的对话理解的预训练模型</a:t>
              </a:r>
              <a:endParaRPr lang="zh-CN" altLang="en-US" dirty="0">
                <a:solidFill>
                  <a:srgbClr val="C00000"/>
                </a:solidFill>
                <a:latin typeface="Times New Roman" panose="02020603050405020304" pitchFamily="18" charset="0"/>
                <a:ea typeface="楷体" panose="02010609060101010101" pitchFamily="49" charset="-122"/>
              </a:endParaRPr>
            </a:p>
          </p:txBody>
        </p:sp>
      </p:grpSp>
      <p:grpSp>
        <p:nvGrpSpPr>
          <p:cNvPr id="3" name="组合 2">
            <a:extLst>
              <a:ext uri="{FF2B5EF4-FFF2-40B4-BE49-F238E27FC236}">
                <a16:creationId xmlns:a16="http://schemas.microsoft.com/office/drawing/2014/main" id="{45532ABF-8A9E-465F-A985-9C4702EDE170}"/>
              </a:ext>
            </a:extLst>
          </p:cNvPr>
          <p:cNvGrpSpPr/>
          <p:nvPr/>
        </p:nvGrpSpPr>
        <p:grpSpPr>
          <a:xfrm>
            <a:off x="2164653" y="1780979"/>
            <a:ext cx="3449420" cy="1682278"/>
            <a:chOff x="1988457" y="1780979"/>
            <a:chExt cx="3449420" cy="1682278"/>
          </a:xfrm>
        </p:grpSpPr>
        <p:sp>
          <p:nvSpPr>
            <p:cNvPr id="24" name="椭圆 23">
              <a:extLst>
                <a:ext uri="{FF2B5EF4-FFF2-40B4-BE49-F238E27FC236}">
                  <a16:creationId xmlns:a16="http://schemas.microsoft.com/office/drawing/2014/main" id="{5B4D10C6-5BE2-4D4C-8E1D-2AD308DEFC53}"/>
                </a:ext>
              </a:extLst>
            </p:cNvPr>
            <p:cNvSpPr/>
            <p:nvPr/>
          </p:nvSpPr>
          <p:spPr>
            <a:xfrm>
              <a:off x="3677167" y="3391257"/>
              <a:ext cx="72000" cy="72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87D60442-D204-4616-9057-7784ACC85A2E}"/>
                </a:ext>
              </a:extLst>
            </p:cNvPr>
            <p:cNvSpPr txBox="1"/>
            <p:nvPr/>
          </p:nvSpPr>
          <p:spPr>
            <a:xfrm>
              <a:off x="2548044" y="2761151"/>
              <a:ext cx="2330246" cy="395749"/>
            </a:xfrm>
            <a:prstGeom prst="rect">
              <a:avLst/>
            </a:prstGeom>
            <a:noFill/>
          </p:spPr>
          <p:txBody>
            <a:bodyPr wrap="square" rtlCol="0">
              <a:spAutoFit/>
            </a:bodyPr>
            <a:lstStyle/>
            <a:p>
              <a:pPr algn="ctr">
                <a:lnSpc>
                  <a:spcPct val="120000"/>
                </a:lnSpc>
              </a:pPr>
              <a:r>
                <a:rPr lang="en-US" altLang="zh-CN" b="1" dirty="0">
                  <a:solidFill>
                    <a:schemeClr val="accent1"/>
                  </a:solidFill>
                  <a:latin typeface="Times New Roman" panose="02020603050405020304" pitchFamily="18" charset="0"/>
                  <a:ea typeface="楷体" panose="02010609060101010101" pitchFamily="49" charset="-122"/>
                </a:rPr>
                <a:t>2021.11</a:t>
              </a:r>
            </a:p>
          </p:txBody>
        </p:sp>
        <p:cxnSp>
          <p:nvCxnSpPr>
            <p:cNvPr id="26" name="直接连接符 25">
              <a:extLst>
                <a:ext uri="{FF2B5EF4-FFF2-40B4-BE49-F238E27FC236}">
                  <a16:creationId xmlns:a16="http://schemas.microsoft.com/office/drawing/2014/main" id="{418B06C9-3721-4C2A-9169-82CFD21EC314}"/>
                </a:ext>
              </a:extLst>
            </p:cNvPr>
            <p:cNvCxnSpPr>
              <a:cxnSpLocks/>
            </p:cNvCxnSpPr>
            <p:nvPr/>
          </p:nvCxnSpPr>
          <p:spPr>
            <a:xfrm flipV="1">
              <a:off x="3713167" y="3103257"/>
              <a:ext cx="0" cy="288000"/>
            </a:xfrm>
            <a:prstGeom prst="line">
              <a:avLst/>
            </a:prstGeom>
            <a:ln w="127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D7AD425E-59DE-4E57-95DD-D7684A606CA2}"/>
                </a:ext>
              </a:extLst>
            </p:cNvPr>
            <p:cNvSpPr/>
            <p:nvPr/>
          </p:nvSpPr>
          <p:spPr>
            <a:xfrm>
              <a:off x="1988457" y="1780979"/>
              <a:ext cx="3449420" cy="1057725"/>
            </a:xfrm>
            <a:prstGeom prst="rect">
              <a:avLst/>
            </a:prstGeom>
          </p:spPr>
          <p:txBody>
            <a:bodyPr wrap="square">
              <a:spAutoFit/>
            </a:bodyPr>
            <a:lstStyle/>
            <a:p>
              <a:pPr>
                <a:lnSpc>
                  <a:spcPct val="120000"/>
                </a:lnSpc>
              </a:pPr>
              <a:r>
                <a:rPr lang="en-US" altLang="zh-CN" dirty="0">
                  <a:latin typeface="Times New Roman" panose="02020603050405020304" pitchFamily="18" charset="0"/>
                  <a:ea typeface="楷体" panose="02010609060101010101" pitchFamily="49" charset="-122"/>
                </a:rPr>
                <a:t>Galaxy</a:t>
              </a:r>
              <a:r>
                <a:rPr lang="zh-CN" altLang="en-US" dirty="0">
                  <a:latin typeface="Times New Roman" panose="02020603050405020304" pitchFamily="18" charset="0"/>
                  <a:ea typeface="楷体" panose="02010609060101010101" pitchFamily="49" charset="-122"/>
                </a:rPr>
                <a:t>：基于</a:t>
              </a:r>
              <a:r>
                <a:rPr lang="en-US" altLang="zh-CN" dirty="0" err="1">
                  <a:latin typeface="Times New Roman" panose="02020603050405020304" pitchFamily="18" charset="0"/>
                  <a:ea typeface="楷体" panose="02010609060101010101" pitchFamily="49" charset="-122"/>
                </a:rPr>
                <a:t>UniLM</a:t>
              </a:r>
              <a:r>
                <a:rPr lang="zh-CN" altLang="en-US" dirty="0">
                  <a:latin typeface="Times New Roman" panose="02020603050405020304" pitchFamily="18" charset="0"/>
                  <a:ea typeface="楷体" panose="02010609060101010101" pitchFamily="49" charset="-122"/>
                </a:rPr>
                <a:t>的显式建模对话策略的半监督任务型对话</a:t>
              </a:r>
              <a:r>
                <a:rPr lang="zh-CN" altLang="en-US" dirty="0">
                  <a:solidFill>
                    <a:srgbClr val="C00000"/>
                  </a:solidFill>
                  <a:latin typeface="Times New Roman" panose="02020603050405020304" pitchFamily="18" charset="0"/>
                  <a:ea typeface="楷体" panose="02010609060101010101" pitchFamily="49" charset="-122"/>
                </a:rPr>
                <a:t>生成式预训练模型</a:t>
              </a:r>
            </a:p>
          </p:txBody>
        </p:sp>
      </p:grpSp>
      <p:sp>
        <p:nvSpPr>
          <p:cNvPr id="7" name="灯片编号占位符 6">
            <a:extLst>
              <a:ext uri="{FF2B5EF4-FFF2-40B4-BE49-F238E27FC236}">
                <a16:creationId xmlns:a16="http://schemas.microsoft.com/office/drawing/2014/main" id="{B0736435-AF5F-4034-B38B-DEB585AD3D32}"/>
              </a:ext>
            </a:extLst>
          </p:cNvPr>
          <p:cNvSpPr>
            <a:spLocks noGrp="1"/>
          </p:cNvSpPr>
          <p:nvPr>
            <p:ph type="sldNum" sz="quarter" idx="12"/>
          </p:nvPr>
        </p:nvSpPr>
        <p:spPr/>
        <p:txBody>
          <a:bodyPr/>
          <a:lstStyle/>
          <a:p>
            <a:fld id="{A330ECBB-EFA0-4B67-A466-676224D8611D}" type="slidenum">
              <a:rPr lang="zh-CN" altLang="en-US" smtClean="0"/>
              <a:t>11</a:t>
            </a:fld>
            <a:endParaRPr lang="zh-CN" altLang="en-US" dirty="0"/>
          </a:p>
        </p:txBody>
      </p:sp>
      <p:grpSp>
        <p:nvGrpSpPr>
          <p:cNvPr id="2" name="组合 1">
            <a:extLst>
              <a:ext uri="{FF2B5EF4-FFF2-40B4-BE49-F238E27FC236}">
                <a16:creationId xmlns:a16="http://schemas.microsoft.com/office/drawing/2014/main" id="{15EA3446-5565-8157-C885-E8448C4E4188}"/>
              </a:ext>
            </a:extLst>
          </p:cNvPr>
          <p:cNvGrpSpPr/>
          <p:nvPr/>
        </p:nvGrpSpPr>
        <p:grpSpPr>
          <a:xfrm>
            <a:off x="6541929" y="1453501"/>
            <a:ext cx="3449420" cy="2009756"/>
            <a:chOff x="1988457" y="1453501"/>
            <a:chExt cx="3449420" cy="2009756"/>
          </a:xfrm>
        </p:grpSpPr>
        <p:sp>
          <p:nvSpPr>
            <p:cNvPr id="8" name="椭圆 7">
              <a:extLst>
                <a:ext uri="{FF2B5EF4-FFF2-40B4-BE49-F238E27FC236}">
                  <a16:creationId xmlns:a16="http://schemas.microsoft.com/office/drawing/2014/main" id="{E7837EEB-6F0C-1BE9-CD66-F0A9876A8F44}"/>
                </a:ext>
              </a:extLst>
            </p:cNvPr>
            <p:cNvSpPr/>
            <p:nvPr/>
          </p:nvSpPr>
          <p:spPr>
            <a:xfrm>
              <a:off x="3677167" y="3391257"/>
              <a:ext cx="72000" cy="72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D559CD2-659B-8428-A83A-299A155AAE6B}"/>
                </a:ext>
              </a:extLst>
            </p:cNvPr>
            <p:cNvSpPr txBox="1"/>
            <p:nvPr/>
          </p:nvSpPr>
          <p:spPr>
            <a:xfrm>
              <a:off x="2548044" y="2761151"/>
              <a:ext cx="2330246" cy="395749"/>
            </a:xfrm>
            <a:prstGeom prst="rect">
              <a:avLst/>
            </a:prstGeom>
            <a:noFill/>
          </p:spPr>
          <p:txBody>
            <a:bodyPr wrap="square" rtlCol="0">
              <a:spAutoFit/>
            </a:bodyPr>
            <a:lstStyle/>
            <a:p>
              <a:pPr algn="ctr">
                <a:lnSpc>
                  <a:spcPct val="120000"/>
                </a:lnSpc>
              </a:pPr>
              <a:r>
                <a:rPr lang="en-US" altLang="zh-CN" b="1" dirty="0">
                  <a:solidFill>
                    <a:schemeClr val="accent1"/>
                  </a:solidFill>
                  <a:latin typeface="Times New Roman" panose="02020603050405020304" pitchFamily="18" charset="0"/>
                  <a:ea typeface="楷体" panose="02010609060101010101" pitchFamily="49" charset="-122"/>
                </a:rPr>
                <a:t>2022.06</a:t>
              </a:r>
            </a:p>
          </p:txBody>
        </p:sp>
        <p:cxnSp>
          <p:nvCxnSpPr>
            <p:cNvPr id="10" name="直接连接符 25">
              <a:extLst>
                <a:ext uri="{FF2B5EF4-FFF2-40B4-BE49-F238E27FC236}">
                  <a16:creationId xmlns:a16="http://schemas.microsoft.com/office/drawing/2014/main" id="{434126FE-EC67-19B7-AF69-70C5C514DB01}"/>
                </a:ext>
              </a:extLst>
            </p:cNvPr>
            <p:cNvCxnSpPr>
              <a:cxnSpLocks/>
            </p:cNvCxnSpPr>
            <p:nvPr/>
          </p:nvCxnSpPr>
          <p:spPr>
            <a:xfrm flipV="1">
              <a:off x="3713167" y="3103257"/>
              <a:ext cx="0" cy="288000"/>
            </a:xfrm>
            <a:prstGeom prst="line">
              <a:avLst/>
            </a:prstGeom>
            <a:ln w="127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B527C136-9804-22C8-B5AB-2794C11C2C85}"/>
                </a:ext>
              </a:extLst>
            </p:cNvPr>
            <p:cNvSpPr/>
            <p:nvPr/>
          </p:nvSpPr>
          <p:spPr>
            <a:xfrm>
              <a:off x="1988457" y="1453501"/>
              <a:ext cx="3449420" cy="1390124"/>
            </a:xfrm>
            <a:prstGeom prst="rect">
              <a:avLst/>
            </a:prstGeom>
          </p:spPr>
          <p:txBody>
            <a:bodyPr wrap="square">
              <a:spAutoFit/>
            </a:bodyPr>
            <a:lstStyle/>
            <a:p>
              <a:pPr>
                <a:lnSpc>
                  <a:spcPct val="120000"/>
                </a:lnSpc>
              </a:pPr>
              <a:r>
                <a:rPr lang="en-US" altLang="zh-CN" dirty="0">
                  <a:latin typeface="Times New Roman" panose="02020603050405020304" pitchFamily="18" charset="0"/>
                  <a:ea typeface="楷体" panose="02010609060101010101" pitchFamily="49" charset="-122"/>
                </a:rPr>
                <a:t>SPACE 3.0</a:t>
              </a:r>
              <a:r>
                <a:rPr lang="zh-CN" altLang="en-US" dirty="0">
                  <a:latin typeface="Times New Roman" panose="02020603050405020304" pitchFamily="18" charset="0"/>
                  <a:ea typeface="楷体" panose="02010609060101010101" pitchFamily="49" charset="-122"/>
                </a:rPr>
                <a:t>：基于</a:t>
              </a:r>
              <a:r>
                <a:rPr lang="en-US" altLang="zh-CN" dirty="0">
                  <a:latin typeface="Times New Roman" panose="02020603050405020304" pitchFamily="18" charset="0"/>
                  <a:ea typeface="楷体" panose="02010609060101010101" pitchFamily="49" charset="-122"/>
                </a:rPr>
                <a:t>UniLM</a:t>
              </a:r>
              <a:r>
                <a:rPr lang="zh-CN" altLang="en-US" dirty="0">
                  <a:latin typeface="Times New Roman" panose="02020603050405020304" pitchFamily="18" charset="0"/>
                  <a:ea typeface="楷体" panose="02010609060101010101" pitchFamily="49" charset="-122"/>
                </a:rPr>
                <a:t>的统一对话理解、对话策略和对话生成的端到端任务型对话系统，且模型</a:t>
              </a:r>
              <a:r>
                <a:rPr lang="zh-CN" altLang="en-US" dirty="0">
                  <a:solidFill>
                    <a:srgbClr val="C00000"/>
                  </a:solidFill>
                  <a:latin typeface="Times New Roman" panose="02020603050405020304" pitchFamily="18" charset="0"/>
                  <a:ea typeface="楷体" panose="02010609060101010101" pitchFamily="49" charset="-122"/>
                </a:rPr>
                <a:t>维持了对话中的任务流信息</a:t>
              </a:r>
            </a:p>
          </p:txBody>
        </p:sp>
      </p:grpSp>
      <p:grpSp>
        <p:nvGrpSpPr>
          <p:cNvPr id="13" name="组合 12">
            <a:extLst>
              <a:ext uri="{FF2B5EF4-FFF2-40B4-BE49-F238E27FC236}">
                <a16:creationId xmlns:a16="http://schemas.microsoft.com/office/drawing/2014/main" id="{4C5B771C-9CCD-9996-245F-A89FC97F9C1D}"/>
              </a:ext>
            </a:extLst>
          </p:cNvPr>
          <p:cNvGrpSpPr/>
          <p:nvPr/>
        </p:nvGrpSpPr>
        <p:grpSpPr>
          <a:xfrm>
            <a:off x="8178163" y="3391257"/>
            <a:ext cx="3449420" cy="2409530"/>
            <a:chOff x="4169156" y="3391257"/>
            <a:chExt cx="3449420" cy="2409530"/>
          </a:xfrm>
        </p:grpSpPr>
        <p:sp>
          <p:nvSpPr>
            <p:cNvPr id="14" name="椭圆 13">
              <a:extLst>
                <a:ext uri="{FF2B5EF4-FFF2-40B4-BE49-F238E27FC236}">
                  <a16:creationId xmlns:a16="http://schemas.microsoft.com/office/drawing/2014/main" id="{EED523A3-A7B7-4C8D-ADCC-A364A985AAA9}"/>
                </a:ext>
              </a:extLst>
            </p:cNvPr>
            <p:cNvSpPr/>
            <p:nvPr/>
          </p:nvSpPr>
          <p:spPr>
            <a:xfrm>
              <a:off x="5857866" y="3391257"/>
              <a:ext cx="72000" cy="720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4DEA9353-6072-280F-747A-B404CFDA1786}"/>
                </a:ext>
              </a:extLst>
            </p:cNvPr>
            <p:cNvSpPr txBox="1"/>
            <p:nvPr/>
          </p:nvSpPr>
          <p:spPr>
            <a:xfrm>
              <a:off x="4728743" y="3751721"/>
              <a:ext cx="2330246" cy="395749"/>
            </a:xfrm>
            <a:prstGeom prst="rect">
              <a:avLst/>
            </a:prstGeom>
            <a:noFill/>
          </p:spPr>
          <p:txBody>
            <a:bodyPr wrap="square" rtlCol="0">
              <a:spAutoFit/>
            </a:bodyPr>
            <a:lstStyle/>
            <a:p>
              <a:pPr algn="ctr">
                <a:lnSpc>
                  <a:spcPct val="120000"/>
                </a:lnSpc>
              </a:pPr>
              <a:r>
                <a:rPr lang="en-US" altLang="zh-CN" b="1" dirty="0">
                  <a:solidFill>
                    <a:schemeClr val="accent1"/>
                  </a:solidFill>
                  <a:latin typeface="Times New Roman" panose="02020603050405020304" pitchFamily="18" charset="0"/>
                  <a:ea typeface="楷体" panose="02010609060101010101" pitchFamily="49" charset="-122"/>
                </a:rPr>
                <a:t>2022.09</a:t>
              </a:r>
            </a:p>
          </p:txBody>
        </p:sp>
        <p:cxnSp>
          <p:nvCxnSpPr>
            <p:cNvPr id="27" name="直接连接符 29">
              <a:extLst>
                <a:ext uri="{FF2B5EF4-FFF2-40B4-BE49-F238E27FC236}">
                  <a16:creationId xmlns:a16="http://schemas.microsoft.com/office/drawing/2014/main" id="{1AFC5187-4DE5-DEBA-D300-AD733AC73DB6}"/>
                </a:ext>
              </a:extLst>
            </p:cNvPr>
            <p:cNvCxnSpPr>
              <a:cxnSpLocks/>
            </p:cNvCxnSpPr>
            <p:nvPr/>
          </p:nvCxnSpPr>
          <p:spPr>
            <a:xfrm>
              <a:off x="5893866" y="3463257"/>
              <a:ext cx="0" cy="288464"/>
            </a:xfrm>
            <a:prstGeom prst="line">
              <a:avLst/>
            </a:prstGeom>
            <a:ln w="127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057F340D-48C7-D683-3D2B-3893B66E44E4}"/>
                </a:ext>
              </a:extLst>
            </p:cNvPr>
            <p:cNvSpPr/>
            <p:nvPr/>
          </p:nvSpPr>
          <p:spPr>
            <a:xfrm>
              <a:off x="4169156" y="4078328"/>
              <a:ext cx="3449420" cy="1722459"/>
            </a:xfrm>
            <a:prstGeom prst="rect">
              <a:avLst/>
            </a:prstGeom>
          </p:spPr>
          <p:txBody>
            <a:bodyPr wrap="square">
              <a:spAutoFit/>
            </a:bodyPr>
            <a:lstStyle/>
            <a:p>
              <a:pPr>
                <a:lnSpc>
                  <a:spcPct val="120000"/>
                </a:lnSpc>
              </a:pPr>
              <a:r>
                <a:rPr lang="en-US" altLang="zh-CN" dirty="0">
                  <a:latin typeface="Times New Roman" panose="02020603050405020304" pitchFamily="18" charset="0"/>
                  <a:ea typeface="楷体" panose="02010609060101010101" pitchFamily="49" charset="-122"/>
                </a:rPr>
                <a:t>OPAL</a:t>
              </a:r>
              <a:r>
                <a:rPr lang="zh-CN" altLang="en-US" dirty="0">
                  <a:latin typeface="Times New Roman" panose="02020603050405020304" pitchFamily="18" charset="0"/>
                  <a:ea typeface="楷体" panose="02010609060101010101" pitchFamily="49" charset="-122"/>
                </a:rPr>
                <a:t>：利用了一个</a:t>
              </a:r>
              <a:r>
                <a:rPr lang="zh-CN" altLang="en-US" dirty="0">
                  <a:solidFill>
                    <a:srgbClr val="C00000"/>
                  </a:solidFill>
                  <a:latin typeface="Times New Roman" panose="02020603050405020304" pitchFamily="18" charset="0"/>
                  <a:ea typeface="楷体" panose="02010609060101010101" pitchFamily="49" charset="-122"/>
                </a:rPr>
                <a:t>外部的工具</a:t>
              </a:r>
              <a:r>
                <a:rPr lang="en" altLang="zh-CN" dirty="0" err="1">
                  <a:latin typeface="Times New Roman" panose="02020603050405020304" pitchFamily="18" charset="0"/>
                  <a:ea typeface="楷体" panose="02010609060101010101" pitchFamily="49" charset="-122"/>
                </a:rPr>
                <a:t>OpenIE</a:t>
              </a:r>
              <a:r>
                <a:rPr lang="zh-CN" altLang="en-US" dirty="0">
                  <a:latin typeface="Times New Roman" panose="02020603050405020304" pitchFamily="18" charset="0"/>
                  <a:ea typeface="楷体" panose="02010609060101010101" pitchFamily="49" charset="-122"/>
                </a:rPr>
                <a:t>来对</a:t>
              </a:r>
              <a:r>
                <a:rPr lang="en" altLang="zh-CN" dirty="0">
                  <a:latin typeface="Times New Roman" panose="02020603050405020304" pitchFamily="18" charset="0"/>
                  <a:ea typeface="楷体" panose="02010609060101010101" pitchFamily="49" charset="-122"/>
                </a:rPr>
                <a:t>Wikipedia</a:t>
              </a: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corpus</a:t>
              </a:r>
              <a:r>
                <a:rPr lang="zh-CN" altLang="en-US" dirty="0">
                  <a:latin typeface="Times New Roman" panose="02020603050405020304" pitchFamily="18" charset="0"/>
                  <a:ea typeface="楷体" panose="02010609060101010101" pitchFamily="49" charset="-122"/>
                </a:rPr>
                <a:t>进行了实体的抽取，用来模拟对话状态。分别利用</a:t>
              </a:r>
              <a:r>
                <a:rPr lang="en-US" altLang="zh-CN" dirty="0">
                  <a:latin typeface="Times New Roman" panose="02020603050405020304" pitchFamily="18" charset="0"/>
                  <a:ea typeface="楷体" panose="02010609060101010101" pitchFamily="49" charset="-122"/>
                </a:rPr>
                <a:t>chit-chat</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TOD</a:t>
              </a:r>
              <a:r>
                <a:rPr lang="zh-CN" altLang="en-US" dirty="0">
                  <a:latin typeface="Times New Roman" panose="02020603050405020304" pitchFamily="18" charset="0"/>
                  <a:ea typeface="楷体" panose="02010609060101010101" pitchFamily="49" charset="-122"/>
                </a:rPr>
                <a:t>数据进行了两阶段的预训练</a:t>
              </a:r>
            </a:p>
          </p:txBody>
        </p:sp>
      </p:grpSp>
    </p:spTree>
    <p:extLst>
      <p:ext uri="{BB962C8B-B14F-4D97-AF65-F5344CB8AC3E}">
        <p14:creationId xmlns:p14="http://schemas.microsoft.com/office/powerpoint/2010/main" val="2740566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发展趋势</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7" name="灯片编号占位符 6">
            <a:extLst>
              <a:ext uri="{FF2B5EF4-FFF2-40B4-BE49-F238E27FC236}">
                <a16:creationId xmlns:a16="http://schemas.microsoft.com/office/drawing/2014/main" id="{B0736435-AF5F-4034-B38B-DEB585AD3D32}"/>
              </a:ext>
            </a:extLst>
          </p:cNvPr>
          <p:cNvSpPr>
            <a:spLocks noGrp="1"/>
          </p:cNvSpPr>
          <p:nvPr>
            <p:ph type="sldNum" sz="quarter" idx="12"/>
          </p:nvPr>
        </p:nvSpPr>
        <p:spPr/>
        <p:txBody>
          <a:bodyPr/>
          <a:lstStyle/>
          <a:p>
            <a:fld id="{A330ECBB-EFA0-4B67-A466-676224D8611D}" type="slidenum">
              <a:rPr lang="zh-CN" altLang="en-US" smtClean="0"/>
              <a:t>12</a:t>
            </a:fld>
            <a:endParaRPr lang="zh-CN" altLang="en-US"/>
          </a:p>
        </p:txBody>
      </p:sp>
      <p:sp>
        <p:nvSpPr>
          <p:cNvPr id="3" name="文本框 2">
            <a:extLst>
              <a:ext uri="{FF2B5EF4-FFF2-40B4-BE49-F238E27FC236}">
                <a16:creationId xmlns:a16="http://schemas.microsoft.com/office/drawing/2014/main" id="{4EA93B81-2CCA-0511-90E2-4A7D35D6B4A4}"/>
              </a:ext>
            </a:extLst>
          </p:cNvPr>
          <p:cNvSpPr txBox="1"/>
          <p:nvPr/>
        </p:nvSpPr>
        <p:spPr>
          <a:xfrm>
            <a:off x="1240075" y="1071021"/>
            <a:ext cx="9711850" cy="5037213"/>
          </a:xfrm>
          <a:prstGeom prst="rect">
            <a:avLst/>
          </a:prstGeom>
          <a:noFill/>
        </p:spPr>
        <p:txBody>
          <a:bodyPr wrap="square" rtlCol="0">
            <a:spAutoFit/>
          </a:bodyPr>
          <a:lstStyle/>
          <a:p>
            <a:pPr algn="l">
              <a:lnSpc>
                <a:spcPct val="120000"/>
              </a:lnSpc>
            </a:pPr>
            <a:r>
              <a:rPr kumimoji="1" lang="zh-CN" altLang="en-US" b="1" dirty="0">
                <a:solidFill>
                  <a:schemeClr val="accent1"/>
                </a:solidFill>
                <a:latin typeface="Times New Roman" panose="02020603050405020304" pitchFamily="18" charset="0"/>
                <a:ea typeface="楷体" panose="02010609060101010101" pitchFamily="49" charset="-122"/>
              </a:rPr>
              <a:t>现有研究发展趋势</a:t>
            </a:r>
            <a:endParaRPr kumimoji="1" lang="en-US" altLang="zh-CN" b="1" dirty="0">
              <a:solidFill>
                <a:schemeClr val="accent1"/>
              </a:solidFill>
              <a:latin typeface="Times New Roman" panose="02020603050405020304" pitchFamily="18" charset="0"/>
              <a:ea typeface="楷体" panose="02010609060101010101" pitchFamily="49" charset="-122"/>
            </a:endParaRPr>
          </a:p>
          <a:p>
            <a:pPr marL="285750" indent="-285750">
              <a:lnSpc>
                <a:spcPct val="120000"/>
              </a:lnSpc>
              <a:spcBef>
                <a:spcPts val="600"/>
              </a:spcBef>
              <a:buFont typeface="Wingdings" pitchFamily="2" charset="2"/>
              <a:buChar char="Ø"/>
            </a:pPr>
            <a:r>
              <a:rPr kumimoji="1" lang="en-US" altLang="zh-CN" dirty="0">
                <a:latin typeface="Times New Roman" panose="02020603050405020304" pitchFamily="18" charset="0"/>
                <a:ea typeface="楷体" panose="02010609060101010101" pitchFamily="49" charset="-122"/>
              </a:rPr>
              <a:t>pipeline-based</a:t>
            </a:r>
            <a:r>
              <a:rPr kumimoji="1" lang="zh-CN" altLang="en-US" dirty="0">
                <a:latin typeface="Times New Roman" panose="02020603050405020304" pitchFamily="18" charset="0"/>
                <a:ea typeface="楷体" panose="02010609060101010101" pitchFamily="49" charset="-122"/>
              </a:rPr>
              <a:t>（管道方法） </a:t>
            </a:r>
            <a:r>
              <a:rPr lang="zh-CN" altLang="en-US" sz="1800" dirty="0">
                <a:latin typeface="Times New Roman" panose="02020603050405020304" pitchFamily="18" charset="0"/>
                <a:ea typeface="楷体" panose="02010609060101010101" pitchFamily="49" charset="-122"/>
                <a:sym typeface="Wingdings" panose="05000000000000000000" pitchFamily="2" charset="2"/>
              </a:rPr>
              <a:t>  </a:t>
            </a:r>
            <a:r>
              <a:rPr lang="en-US" altLang="zh-CN" sz="1800" dirty="0">
                <a:latin typeface="Times New Roman" panose="02020603050405020304" pitchFamily="18" charset="0"/>
                <a:ea typeface="楷体" panose="02010609060101010101" pitchFamily="49" charset="-122"/>
                <a:sym typeface="Wingdings" panose="05000000000000000000" pitchFamily="2" charset="2"/>
              </a:rPr>
              <a:t>end-to-end</a:t>
            </a:r>
            <a:r>
              <a:rPr lang="zh-CN" altLang="en-US" sz="1800" dirty="0">
                <a:latin typeface="Times New Roman" panose="02020603050405020304" pitchFamily="18" charset="0"/>
                <a:ea typeface="楷体" panose="02010609060101010101" pitchFamily="49" charset="-122"/>
                <a:sym typeface="Wingdings" panose="05000000000000000000" pitchFamily="2" charset="2"/>
              </a:rPr>
              <a:t>（端到端方法）</a:t>
            </a:r>
            <a:endParaRPr kumimoji="1" lang="en-US" altLang="zh-CN" dirty="0">
              <a:latin typeface="Times New Roman" panose="02020603050405020304" pitchFamily="18" charset="0"/>
              <a:ea typeface="楷体" panose="02010609060101010101" pitchFamily="49" charset="-122"/>
              <a:sym typeface="Wingdings" panose="05000000000000000000" pitchFamily="2" charset="2"/>
            </a:endParaRPr>
          </a:p>
          <a:p>
            <a:pPr lvl="1">
              <a:lnSpc>
                <a:spcPct val="120000"/>
              </a:lnSpc>
              <a:spcAft>
                <a:spcPts val="600"/>
              </a:spcAft>
            </a:pPr>
            <a:r>
              <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2020</a:t>
            </a:r>
            <a:r>
              <a:rPr lang="zh-CN" altLang="en-US"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年主要基于</a:t>
            </a:r>
            <a:r>
              <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pipeline</a:t>
            </a:r>
            <a:r>
              <a:rPr lang="zh-CN" altLang="en-US"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系统中的某个模块进行预训练，</a:t>
            </a:r>
            <a:r>
              <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2021</a:t>
            </a:r>
            <a:r>
              <a:rPr lang="zh-CN" altLang="en-US"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年之后都转为端到端的预训练。</a:t>
            </a:r>
            <a:endPar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endParaRPr>
          </a:p>
          <a:p>
            <a:pPr marL="285750" indent="-285750">
              <a:lnSpc>
                <a:spcPct val="120000"/>
              </a:lnSpc>
              <a:spcBef>
                <a:spcPts val="600"/>
              </a:spcBef>
              <a:buFont typeface="Wingdings" pitchFamily="2" charset="2"/>
              <a:buChar char="Ø"/>
            </a:pPr>
            <a:r>
              <a:rPr kumimoji="1" lang="zh-CN" altLang="en-US" dirty="0">
                <a:latin typeface="Times New Roman" panose="02020603050405020304" pitchFamily="18" charset="0"/>
                <a:ea typeface="楷体" panose="02010609060101010101" pitchFamily="49" charset="-122"/>
                <a:sym typeface="Wingdings" panose="05000000000000000000" pitchFamily="2" charset="2"/>
              </a:rPr>
              <a:t>专用预训练模型  通用预训练模型</a:t>
            </a:r>
            <a:endParaRPr kumimoji="1" lang="en-US" altLang="zh-CN" dirty="0">
              <a:latin typeface="Times New Roman" panose="02020603050405020304" pitchFamily="18" charset="0"/>
              <a:ea typeface="楷体" panose="02010609060101010101" pitchFamily="49" charset="-122"/>
              <a:sym typeface="Wingdings" panose="05000000000000000000" pitchFamily="2" charset="2"/>
            </a:endParaRPr>
          </a:p>
          <a:p>
            <a:pPr lvl="1">
              <a:lnSpc>
                <a:spcPct val="120000"/>
              </a:lnSpc>
              <a:spcAft>
                <a:spcPts val="600"/>
              </a:spcAft>
            </a:pPr>
            <a:r>
              <a:rPr lang="zh-CN" altLang="en-US"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大部分模型只能完成</a:t>
            </a:r>
            <a:r>
              <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TOD</a:t>
            </a:r>
            <a:r>
              <a:rPr lang="zh-CN" altLang="en-US"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中某一个特定的任务，而最新的</a:t>
            </a:r>
            <a:r>
              <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PPTOD</a:t>
            </a:r>
            <a:r>
              <a:rPr lang="zh-CN" altLang="en-US"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a:t>
            </a:r>
            <a:r>
              <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SPACE3.0</a:t>
            </a:r>
            <a:r>
              <a:rPr lang="zh-CN" altLang="en-US"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可以完成多个下游任务</a:t>
            </a:r>
            <a:endPar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endParaRPr>
          </a:p>
          <a:p>
            <a:pPr marL="285750" indent="-285750">
              <a:lnSpc>
                <a:spcPct val="120000"/>
              </a:lnSpc>
              <a:spcBef>
                <a:spcPts val="600"/>
              </a:spcBef>
              <a:buFont typeface="Wingdings" pitchFamily="2" charset="2"/>
              <a:buChar char="Ø"/>
            </a:pPr>
            <a:r>
              <a:rPr kumimoji="1" lang="zh-CN" altLang="en-US" dirty="0">
                <a:latin typeface="Times New Roman" panose="02020603050405020304" pitchFamily="18" charset="0"/>
                <a:ea typeface="楷体" panose="02010609060101010101" pitchFamily="49" charset="-122"/>
                <a:sym typeface="Wingdings" panose="05000000000000000000" pitchFamily="2" charset="2"/>
              </a:rPr>
              <a:t>单一数据预训练  混合数据预训练  外部知识库</a:t>
            </a:r>
            <a:r>
              <a:rPr kumimoji="1" lang="en-US" altLang="zh-CN" dirty="0">
                <a:latin typeface="Times New Roman" panose="02020603050405020304" pitchFamily="18" charset="0"/>
                <a:ea typeface="楷体" panose="02010609060101010101" pitchFamily="49" charset="-122"/>
                <a:sym typeface="Wingdings" panose="05000000000000000000" pitchFamily="2" charset="2"/>
              </a:rPr>
              <a:t>/</a:t>
            </a:r>
            <a:r>
              <a:rPr kumimoji="1" lang="zh-CN" altLang="en-US" dirty="0">
                <a:latin typeface="Times New Roman" panose="02020603050405020304" pitchFamily="18" charset="0"/>
                <a:ea typeface="楷体" panose="02010609060101010101" pitchFamily="49" charset="-122"/>
                <a:sym typeface="Wingdings" panose="05000000000000000000" pitchFamily="2" charset="2"/>
              </a:rPr>
              <a:t>工具</a:t>
            </a:r>
            <a:endParaRPr kumimoji="1" lang="en-US" altLang="zh-CN" dirty="0">
              <a:latin typeface="Times New Roman" panose="02020603050405020304" pitchFamily="18" charset="0"/>
              <a:ea typeface="楷体" panose="02010609060101010101" pitchFamily="49" charset="-122"/>
              <a:sym typeface="Wingdings" panose="05000000000000000000" pitchFamily="2" charset="2"/>
            </a:endParaRPr>
          </a:p>
          <a:p>
            <a:pPr marR="0" lvl="1" indent="0" fontAlgn="auto">
              <a:lnSpc>
                <a:spcPct val="120000"/>
              </a:lnSpc>
              <a:spcAft>
                <a:spcPts val="600"/>
              </a:spcAft>
              <a:buClrTx/>
              <a:buSzTx/>
              <a:buFontTx/>
              <a:buNone/>
              <a:tabLst/>
              <a:defRPr/>
            </a:pPr>
            <a:r>
              <a:rPr lang="zh-CN" altLang="en-US"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最开始只使用</a:t>
            </a:r>
            <a:r>
              <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TOD</a:t>
            </a:r>
            <a:r>
              <a:rPr lang="zh-CN" altLang="en-US"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数据，之后很多工作倾向于使用闲聊</a:t>
            </a:r>
            <a:r>
              <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+TOD</a:t>
            </a:r>
            <a:r>
              <a:rPr lang="zh-CN" altLang="en-US"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数据同时预训练，最新的</a:t>
            </a:r>
            <a:r>
              <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OPAL</a:t>
            </a:r>
            <a:r>
              <a:rPr lang="zh-CN" altLang="en-US"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rPr>
              <a:t>更近一步用外部工具对闲聊数据进行了“改造”，使其更像任务型数据</a:t>
            </a:r>
            <a:endParaRPr lang="en-US" altLang="zh-CN" sz="1600" dirty="0">
              <a:solidFill>
                <a:schemeClr val="bg1">
                  <a:lumMod val="50000"/>
                </a:schemeClr>
              </a:solidFill>
              <a:latin typeface="Times New Roman" panose="02020603050405020304" pitchFamily="18" charset="0"/>
              <a:ea typeface="楷体" panose="02010609060101010101" pitchFamily="49" charset="-122"/>
              <a:sym typeface="Wingdings" panose="05000000000000000000" pitchFamily="2" charset="2"/>
            </a:endParaRPr>
          </a:p>
          <a:p>
            <a:pPr algn="l">
              <a:lnSpc>
                <a:spcPct val="120000"/>
              </a:lnSpc>
            </a:pPr>
            <a:endParaRPr kumimoji="1" lang="en-US" altLang="zh-CN" sz="2000" b="1" dirty="0">
              <a:solidFill>
                <a:schemeClr val="accent1"/>
              </a:solidFill>
              <a:latin typeface="Times New Roman" panose="02020603050405020304" pitchFamily="18" charset="0"/>
              <a:ea typeface="楷体" panose="02010609060101010101" pitchFamily="49" charset="-122"/>
              <a:sym typeface="Wingdings" panose="05000000000000000000" pitchFamily="2" charset="2"/>
            </a:endParaRPr>
          </a:p>
          <a:p>
            <a:pPr algn="l">
              <a:lnSpc>
                <a:spcPct val="120000"/>
              </a:lnSpc>
            </a:pPr>
            <a:r>
              <a:rPr kumimoji="1" lang="zh-CN" altLang="en-US" b="1" dirty="0">
                <a:solidFill>
                  <a:schemeClr val="accent1"/>
                </a:solidFill>
                <a:latin typeface="Times New Roman" panose="02020603050405020304" pitchFamily="18" charset="0"/>
                <a:ea typeface="楷体" panose="02010609060101010101" pitchFamily="49" charset="-122"/>
                <a:sym typeface="Wingdings" panose="05000000000000000000" pitchFamily="2" charset="2"/>
              </a:rPr>
              <a:t>未来可能的研究方向</a:t>
            </a:r>
            <a:endParaRPr kumimoji="1" lang="en-US" altLang="zh-CN" b="1" dirty="0">
              <a:solidFill>
                <a:schemeClr val="accent1"/>
              </a:solidFill>
              <a:latin typeface="Times New Roman" panose="02020603050405020304" pitchFamily="18" charset="0"/>
              <a:ea typeface="楷体" panose="02010609060101010101" pitchFamily="49" charset="-122"/>
              <a:sym typeface="Wingdings" panose="05000000000000000000" pitchFamily="2" charset="2"/>
            </a:endParaRPr>
          </a:p>
          <a:p>
            <a:pPr marL="285750" indent="-285750">
              <a:lnSpc>
                <a:spcPct val="120000"/>
              </a:lnSpc>
              <a:spcBef>
                <a:spcPts val="600"/>
              </a:spcBef>
              <a:buFont typeface="Wingdings" pitchFamily="2" charset="2"/>
              <a:buChar char="Ø"/>
            </a:pPr>
            <a:r>
              <a:rPr kumimoji="1" lang="zh-CN" altLang="en-US" dirty="0">
                <a:latin typeface="Times New Roman" panose="02020603050405020304" pitchFamily="18" charset="0"/>
                <a:ea typeface="楷体" panose="02010609060101010101" pitchFamily="49" charset="-122"/>
                <a:sym typeface="Wingdings" panose="05000000000000000000" pitchFamily="2" charset="2"/>
              </a:rPr>
              <a:t>数据方面：通过外部知识库引入知识，通过外部工具构建更多的训练数据</a:t>
            </a:r>
            <a:endParaRPr kumimoji="1" lang="en-US" altLang="zh-CN" dirty="0">
              <a:latin typeface="Times New Roman" panose="02020603050405020304" pitchFamily="18" charset="0"/>
              <a:ea typeface="楷体" panose="02010609060101010101" pitchFamily="49" charset="-122"/>
              <a:sym typeface="Wingdings" panose="05000000000000000000" pitchFamily="2" charset="2"/>
            </a:endParaRPr>
          </a:p>
          <a:p>
            <a:pPr marL="285750" indent="-285750">
              <a:lnSpc>
                <a:spcPct val="120000"/>
              </a:lnSpc>
              <a:spcBef>
                <a:spcPts val="600"/>
              </a:spcBef>
              <a:buFont typeface="Wingdings" pitchFamily="2" charset="2"/>
              <a:buChar char="Ø"/>
            </a:pPr>
            <a:r>
              <a:rPr kumimoji="1" lang="zh-CN" altLang="en-US" dirty="0">
                <a:latin typeface="Times New Roman" panose="02020603050405020304" pitchFamily="18" charset="0"/>
                <a:ea typeface="楷体" panose="02010609060101010101" pitchFamily="49" charset="-122"/>
                <a:sym typeface="Wingdings" panose="05000000000000000000" pitchFamily="2" charset="2"/>
              </a:rPr>
              <a:t>任务方面：设计预训练任务建模任务型对话的任务信息，如：对话策略、对话结构等</a:t>
            </a:r>
            <a:endParaRPr kumimoji="1" lang="en-US" altLang="zh-CN" dirty="0">
              <a:latin typeface="Times New Roman" panose="02020603050405020304" pitchFamily="18" charset="0"/>
              <a:ea typeface="楷体" panose="02010609060101010101" pitchFamily="49" charset="-122"/>
              <a:sym typeface="Wingdings" panose="05000000000000000000" pitchFamily="2" charset="2"/>
            </a:endParaRPr>
          </a:p>
          <a:p>
            <a:pPr marL="285750" indent="-285750">
              <a:lnSpc>
                <a:spcPct val="120000"/>
              </a:lnSpc>
              <a:spcBef>
                <a:spcPts val="600"/>
              </a:spcBef>
              <a:buFont typeface="Wingdings" pitchFamily="2" charset="2"/>
              <a:buChar char="Ø"/>
            </a:pPr>
            <a:r>
              <a:rPr kumimoji="1" lang="zh-CN" altLang="en-US" dirty="0">
                <a:latin typeface="Times New Roman" panose="02020603050405020304" pitchFamily="18" charset="0"/>
                <a:ea typeface="楷体" panose="02010609060101010101" pitchFamily="49" charset="-122"/>
                <a:sym typeface="Wingdings" panose="05000000000000000000" pitchFamily="2" charset="2"/>
              </a:rPr>
              <a:t>领域方面：模型在跨领域</a:t>
            </a:r>
            <a:r>
              <a:rPr kumimoji="1" lang="en-US" altLang="zh-CN" dirty="0">
                <a:latin typeface="Times New Roman" panose="02020603050405020304" pitchFamily="18" charset="0"/>
                <a:ea typeface="楷体" panose="02010609060101010101" pitchFamily="49" charset="-122"/>
                <a:sym typeface="Wingdings" panose="05000000000000000000" pitchFamily="2" charset="2"/>
              </a:rPr>
              <a:t>/</a:t>
            </a:r>
            <a:r>
              <a:rPr kumimoji="1" lang="zh-CN" altLang="en-US" dirty="0">
                <a:latin typeface="Times New Roman" panose="02020603050405020304" pitchFamily="18" charset="0"/>
                <a:ea typeface="楷体" panose="02010609060101010101" pitchFamily="49" charset="-122"/>
                <a:sym typeface="Wingdings" panose="05000000000000000000" pitchFamily="2" charset="2"/>
              </a:rPr>
              <a:t>跨任务迁移上的研究</a:t>
            </a:r>
            <a:endParaRPr kumimoji="1" lang="en-US" altLang="zh-CN" dirty="0">
              <a:latin typeface="Times New Roman" panose="02020603050405020304" pitchFamily="18" charset="0"/>
              <a:ea typeface="楷体" panose="02010609060101010101" pitchFamily="49" charset="-122"/>
              <a:sym typeface="Wingdings" panose="05000000000000000000" pitchFamily="2" charset="2"/>
            </a:endParaRPr>
          </a:p>
        </p:txBody>
      </p:sp>
    </p:spTree>
    <p:extLst>
      <p:ext uri="{BB962C8B-B14F-4D97-AF65-F5344CB8AC3E}">
        <p14:creationId xmlns:p14="http://schemas.microsoft.com/office/powerpoint/2010/main" val="1734415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任务型对话研究归类</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9" name="箭头: 右 8">
            <a:extLst>
              <a:ext uri="{FF2B5EF4-FFF2-40B4-BE49-F238E27FC236}">
                <a16:creationId xmlns:a16="http://schemas.microsoft.com/office/drawing/2014/main" id="{AF57FD19-72F2-46C5-A21C-30728183D20D}"/>
              </a:ext>
            </a:extLst>
          </p:cNvPr>
          <p:cNvSpPr/>
          <p:nvPr/>
        </p:nvSpPr>
        <p:spPr>
          <a:xfrm>
            <a:off x="7709447" y="1548582"/>
            <a:ext cx="288000" cy="14748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9FD1BA4-BD73-495D-91BD-4D016976132F}"/>
              </a:ext>
            </a:extLst>
          </p:cNvPr>
          <p:cNvSpPr txBox="1"/>
          <p:nvPr/>
        </p:nvSpPr>
        <p:spPr>
          <a:xfrm>
            <a:off x="8072265" y="1425859"/>
            <a:ext cx="2118869" cy="392928"/>
          </a:xfrm>
          <a:prstGeom prst="rect">
            <a:avLst/>
          </a:prstGeom>
          <a:noFill/>
        </p:spPr>
        <p:txBody>
          <a:bodyPr wrap="square" rtlCol="0">
            <a:spAutoFit/>
          </a:bodyPr>
          <a:lstStyle/>
          <a:p>
            <a:pPr algn="l">
              <a:lnSpc>
                <a:spcPct val="120000"/>
              </a:lnSpc>
            </a:pPr>
            <a:r>
              <a:rPr lang="zh-CN" altLang="en-US" dirty="0">
                <a:latin typeface="Times New Roman" panose="02020603050405020304" pitchFamily="18" charset="0"/>
                <a:ea typeface="楷体" panose="02010609060101010101" pitchFamily="49" charset="-122"/>
              </a:rPr>
              <a:t>选用那些数据集？</a:t>
            </a:r>
            <a:endParaRPr lang="en-US" altLang="zh-CN" dirty="0">
              <a:latin typeface="Times New Roman" panose="02020603050405020304" pitchFamily="18" charset="0"/>
              <a:ea typeface="楷体" panose="02010609060101010101" pitchFamily="49" charset="-122"/>
            </a:endParaRPr>
          </a:p>
        </p:txBody>
      </p:sp>
      <p:sp>
        <p:nvSpPr>
          <p:cNvPr id="24" name="箭头: 右 23">
            <a:extLst>
              <a:ext uri="{FF2B5EF4-FFF2-40B4-BE49-F238E27FC236}">
                <a16:creationId xmlns:a16="http://schemas.microsoft.com/office/drawing/2014/main" id="{1E15654B-7579-418B-AC81-C3D6A4AB9C52}"/>
              </a:ext>
            </a:extLst>
          </p:cNvPr>
          <p:cNvSpPr/>
          <p:nvPr/>
        </p:nvSpPr>
        <p:spPr>
          <a:xfrm>
            <a:off x="7709447" y="3038168"/>
            <a:ext cx="288000" cy="14748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F08CBED5-7B60-4933-8AED-D6DAB6FC6333}"/>
              </a:ext>
            </a:extLst>
          </p:cNvPr>
          <p:cNvSpPr txBox="1"/>
          <p:nvPr/>
        </p:nvSpPr>
        <p:spPr>
          <a:xfrm>
            <a:off x="8072266" y="2915445"/>
            <a:ext cx="3000636" cy="392928"/>
          </a:xfrm>
          <a:prstGeom prst="rect">
            <a:avLst/>
          </a:prstGeom>
          <a:noFill/>
        </p:spPr>
        <p:txBody>
          <a:bodyPr wrap="square" rtlCol="0">
            <a:spAutoFit/>
          </a:bodyPr>
          <a:lstStyle/>
          <a:p>
            <a:pPr algn="l">
              <a:lnSpc>
                <a:spcPct val="120000"/>
              </a:lnSpc>
            </a:pPr>
            <a:r>
              <a:rPr lang="zh-CN" altLang="en-US" dirty="0">
                <a:latin typeface="Times New Roman" panose="02020603050405020304" pitchFamily="18" charset="0"/>
                <a:ea typeface="楷体" panose="02010609060101010101" pitchFamily="49" charset="-122"/>
              </a:rPr>
              <a:t>选哪个模型作为</a:t>
            </a:r>
            <a:r>
              <a:rPr lang="en-US" altLang="zh-CN" dirty="0">
                <a:latin typeface="Times New Roman" panose="02020603050405020304" pitchFamily="18" charset="0"/>
                <a:ea typeface="楷体" panose="02010609060101010101" pitchFamily="49" charset="-122"/>
              </a:rPr>
              <a:t>backbone</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p:txBody>
      </p:sp>
      <p:sp>
        <p:nvSpPr>
          <p:cNvPr id="27" name="箭头: 右 26">
            <a:extLst>
              <a:ext uri="{FF2B5EF4-FFF2-40B4-BE49-F238E27FC236}">
                <a16:creationId xmlns:a16="http://schemas.microsoft.com/office/drawing/2014/main" id="{BE930D17-254F-481E-AC4D-3416F7A60372}"/>
              </a:ext>
            </a:extLst>
          </p:cNvPr>
          <p:cNvSpPr/>
          <p:nvPr/>
        </p:nvSpPr>
        <p:spPr>
          <a:xfrm>
            <a:off x="7709447" y="4494571"/>
            <a:ext cx="288000" cy="14748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D97797D3-B147-44BA-B476-3038D213FBBB}"/>
              </a:ext>
            </a:extLst>
          </p:cNvPr>
          <p:cNvSpPr txBox="1"/>
          <p:nvPr/>
        </p:nvSpPr>
        <p:spPr>
          <a:xfrm>
            <a:off x="8072265" y="4371848"/>
            <a:ext cx="3547029" cy="392928"/>
          </a:xfrm>
          <a:prstGeom prst="rect">
            <a:avLst/>
          </a:prstGeom>
          <a:noFill/>
        </p:spPr>
        <p:txBody>
          <a:bodyPr wrap="square" rtlCol="0">
            <a:spAutoFit/>
          </a:bodyPr>
          <a:lstStyle/>
          <a:p>
            <a:pPr algn="l">
              <a:lnSpc>
                <a:spcPct val="120000"/>
              </a:lnSpc>
            </a:pPr>
            <a:r>
              <a:rPr lang="zh-CN" altLang="en-US" dirty="0">
                <a:latin typeface="Times New Roman" panose="02020603050405020304" pitchFamily="18" charset="0"/>
                <a:ea typeface="楷体" panose="02010609060101010101" pitchFamily="49" charset="-122"/>
              </a:rPr>
              <a:t>怎样建模数据中任务相关的信息？</a:t>
            </a:r>
            <a:endParaRPr lang="en-US" altLang="zh-CN" dirty="0">
              <a:latin typeface="Times New Roman" panose="02020603050405020304" pitchFamily="18" charset="0"/>
              <a:ea typeface="楷体" panose="02010609060101010101" pitchFamily="49" charset="-122"/>
            </a:endParaRPr>
          </a:p>
        </p:txBody>
      </p:sp>
      <p:grpSp>
        <p:nvGrpSpPr>
          <p:cNvPr id="12" name="组合 11">
            <a:extLst>
              <a:ext uri="{FF2B5EF4-FFF2-40B4-BE49-F238E27FC236}">
                <a16:creationId xmlns:a16="http://schemas.microsoft.com/office/drawing/2014/main" id="{7DB31556-2357-4085-99F2-21D2201B89E2}"/>
              </a:ext>
            </a:extLst>
          </p:cNvPr>
          <p:cNvGrpSpPr/>
          <p:nvPr/>
        </p:nvGrpSpPr>
        <p:grpSpPr>
          <a:xfrm>
            <a:off x="283338" y="943898"/>
            <a:ext cx="7407282" cy="5395168"/>
            <a:chOff x="504564" y="943898"/>
            <a:chExt cx="7407282" cy="5395168"/>
          </a:xfrm>
        </p:grpSpPr>
        <p:pic>
          <p:nvPicPr>
            <p:cNvPr id="5" name="图片 4">
              <a:extLst>
                <a:ext uri="{FF2B5EF4-FFF2-40B4-BE49-F238E27FC236}">
                  <a16:creationId xmlns:a16="http://schemas.microsoft.com/office/drawing/2014/main" id="{4D39126B-9914-4822-8CEC-D7F029FFE48C}"/>
                </a:ext>
              </a:extLst>
            </p:cNvPr>
            <p:cNvPicPr>
              <a:picLocks noChangeAspect="1"/>
            </p:cNvPicPr>
            <p:nvPr/>
          </p:nvPicPr>
          <p:blipFill rotWithShape="1">
            <a:blip r:embed="rId4">
              <a:extLst>
                <a:ext uri="{28A0092B-C50C-407E-A947-70E740481C1C}">
                  <a14:useLocalDpi xmlns:a14="http://schemas.microsoft.com/office/drawing/2010/main" val="0"/>
                </a:ext>
              </a:extLst>
            </a:blip>
            <a:srcRect t="4604"/>
            <a:stretch/>
          </p:blipFill>
          <p:spPr>
            <a:xfrm>
              <a:off x="504564" y="1010265"/>
              <a:ext cx="7407282" cy="5328801"/>
            </a:xfrm>
            <a:prstGeom prst="rect">
              <a:avLst/>
            </a:prstGeom>
          </p:spPr>
        </p:pic>
        <p:sp>
          <p:nvSpPr>
            <p:cNvPr id="6" name="矩形: 圆角 5">
              <a:extLst>
                <a:ext uri="{FF2B5EF4-FFF2-40B4-BE49-F238E27FC236}">
                  <a16:creationId xmlns:a16="http://schemas.microsoft.com/office/drawing/2014/main" id="{652D4279-1C9C-416E-AD39-F1177CF3690E}"/>
                </a:ext>
              </a:extLst>
            </p:cNvPr>
            <p:cNvSpPr/>
            <p:nvPr/>
          </p:nvSpPr>
          <p:spPr>
            <a:xfrm>
              <a:off x="4420238" y="943898"/>
              <a:ext cx="3234175" cy="1356850"/>
            </a:xfrm>
            <a:prstGeom prst="roundRect">
              <a:avLst/>
            </a:prstGeom>
            <a:noFill/>
            <a:ln w="190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1F54C6D7-9652-4A68-A572-EDE33EEDDF18}"/>
                </a:ext>
              </a:extLst>
            </p:cNvPr>
            <p:cNvSpPr/>
            <p:nvPr/>
          </p:nvSpPr>
          <p:spPr>
            <a:xfrm>
              <a:off x="4414412" y="2603090"/>
              <a:ext cx="3234175" cy="1017639"/>
            </a:xfrm>
            <a:prstGeom prst="roundRect">
              <a:avLst/>
            </a:prstGeom>
            <a:noFill/>
            <a:ln w="190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5E7D89CF-F5A6-4861-A2F7-BECD35A7F298}"/>
                </a:ext>
              </a:extLst>
            </p:cNvPr>
            <p:cNvSpPr/>
            <p:nvPr/>
          </p:nvSpPr>
          <p:spPr>
            <a:xfrm>
              <a:off x="4414412" y="3923071"/>
              <a:ext cx="3234175" cy="1290483"/>
            </a:xfrm>
            <a:prstGeom prst="roundRect">
              <a:avLst/>
            </a:prstGeom>
            <a:noFill/>
            <a:ln w="190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D50083DD-0F93-4B8B-8931-EA50AE432197}"/>
                </a:ext>
              </a:extLst>
            </p:cNvPr>
            <p:cNvSpPr/>
            <p:nvPr/>
          </p:nvSpPr>
          <p:spPr>
            <a:xfrm>
              <a:off x="4414412" y="5582264"/>
              <a:ext cx="3234175" cy="626807"/>
            </a:xfrm>
            <a:prstGeom prst="roundRect">
              <a:avLst/>
            </a:prstGeom>
            <a:noFill/>
            <a:ln w="190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箭头: 右 29">
            <a:extLst>
              <a:ext uri="{FF2B5EF4-FFF2-40B4-BE49-F238E27FC236}">
                <a16:creationId xmlns:a16="http://schemas.microsoft.com/office/drawing/2014/main" id="{597DFF33-C3A8-4236-9986-B4C4DDDC7724}"/>
              </a:ext>
            </a:extLst>
          </p:cNvPr>
          <p:cNvSpPr/>
          <p:nvPr/>
        </p:nvSpPr>
        <p:spPr>
          <a:xfrm>
            <a:off x="7709447" y="5821926"/>
            <a:ext cx="288000" cy="14748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9AE95151-A709-4EDA-8B25-6650E2E9EE83}"/>
              </a:ext>
            </a:extLst>
          </p:cNvPr>
          <p:cNvSpPr txBox="1"/>
          <p:nvPr/>
        </p:nvSpPr>
        <p:spPr>
          <a:xfrm>
            <a:off x="8072265" y="5699203"/>
            <a:ext cx="3465051" cy="392928"/>
          </a:xfrm>
          <a:prstGeom prst="rect">
            <a:avLst/>
          </a:prstGeom>
          <a:noFill/>
        </p:spPr>
        <p:txBody>
          <a:bodyPr wrap="square" rtlCol="0">
            <a:spAutoFit/>
          </a:bodyPr>
          <a:lstStyle/>
          <a:p>
            <a:pPr algn="l">
              <a:lnSpc>
                <a:spcPct val="120000"/>
              </a:lnSpc>
            </a:pPr>
            <a:r>
              <a:rPr lang="zh-CN" altLang="en-US" dirty="0">
                <a:latin typeface="Times New Roman" panose="02020603050405020304" pitchFamily="18" charset="0"/>
                <a:ea typeface="楷体" panose="02010609060101010101" pitchFamily="49" charset="-122"/>
              </a:rPr>
              <a:t>怎样解决零样本、小样本的问题？</a:t>
            </a:r>
            <a:endParaRPr lang="en-US" altLang="zh-CN" dirty="0">
              <a:latin typeface="Times New Roman" panose="02020603050405020304" pitchFamily="18" charset="0"/>
              <a:ea typeface="楷体" panose="02010609060101010101" pitchFamily="49" charset="-122"/>
            </a:endParaRPr>
          </a:p>
        </p:txBody>
      </p:sp>
      <p:sp>
        <p:nvSpPr>
          <p:cNvPr id="3" name="灯片编号占位符 2">
            <a:extLst>
              <a:ext uri="{FF2B5EF4-FFF2-40B4-BE49-F238E27FC236}">
                <a16:creationId xmlns:a16="http://schemas.microsoft.com/office/drawing/2014/main" id="{BA0AE8FD-E061-4EBA-A8DA-A42E4829084F}"/>
              </a:ext>
            </a:extLst>
          </p:cNvPr>
          <p:cNvSpPr>
            <a:spLocks noGrp="1"/>
          </p:cNvSpPr>
          <p:nvPr>
            <p:ph type="sldNum" sz="quarter" idx="12"/>
          </p:nvPr>
        </p:nvSpPr>
        <p:spPr/>
        <p:txBody>
          <a:bodyPr/>
          <a:lstStyle/>
          <a:p>
            <a:fld id="{A330ECBB-EFA0-4B67-A466-676224D8611D}" type="slidenum">
              <a:rPr lang="zh-CN" altLang="en-US" smtClean="0"/>
              <a:t>13</a:t>
            </a:fld>
            <a:endParaRPr lang="zh-CN" altLang="en-US"/>
          </a:p>
        </p:txBody>
      </p:sp>
    </p:spTree>
    <p:extLst>
      <p:ext uri="{BB962C8B-B14F-4D97-AF65-F5344CB8AC3E}">
        <p14:creationId xmlns:p14="http://schemas.microsoft.com/office/powerpoint/2010/main" val="1833583033"/>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预训练数据集</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aphicFrame>
        <p:nvGraphicFramePr>
          <p:cNvPr id="3" name="表格 2">
            <a:extLst>
              <a:ext uri="{FF2B5EF4-FFF2-40B4-BE49-F238E27FC236}">
                <a16:creationId xmlns:a16="http://schemas.microsoft.com/office/drawing/2014/main" id="{D3DC8B6F-47BE-4F2D-ADE1-B2D96CE4F69B}"/>
              </a:ext>
            </a:extLst>
          </p:cNvPr>
          <p:cNvGraphicFramePr>
            <a:graphicFrameLocks noGrp="1"/>
          </p:cNvGraphicFramePr>
          <p:nvPr>
            <p:extLst>
              <p:ext uri="{D42A27DB-BD31-4B8C-83A1-F6EECF244321}">
                <p14:modId xmlns:p14="http://schemas.microsoft.com/office/powerpoint/2010/main" val="2533676089"/>
              </p:ext>
            </p:extLst>
          </p:nvPr>
        </p:nvGraphicFramePr>
        <p:xfrm>
          <a:off x="964483" y="1377235"/>
          <a:ext cx="10263033" cy="4572000"/>
        </p:xfrm>
        <a:graphic>
          <a:graphicData uri="http://schemas.openxmlformats.org/drawingml/2006/table">
            <a:tbl>
              <a:tblPr firstRow="1" bandRow="1">
                <a:tableStyleId>{5C22544A-7EE6-4342-B048-85BDC9FD1C3A}</a:tableStyleId>
              </a:tblPr>
              <a:tblGrid>
                <a:gridCol w="1598428">
                  <a:extLst>
                    <a:ext uri="{9D8B030D-6E8A-4147-A177-3AD203B41FA5}">
                      <a16:colId xmlns:a16="http://schemas.microsoft.com/office/drawing/2014/main" val="1501925072"/>
                    </a:ext>
                  </a:extLst>
                </a:gridCol>
                <a:gridCol w="3382392">
                  <a:extLst>
                    <a:ext uri="{9D8B030D-6E8A-4147-A177-3AD203B41FA5}">
                      <a16:colId xmlns:a16="http://schemas.microsoft.com/office/drawing/2014/main" val="2877579704"/>
                    </a:ext>
                  </a:extLst>
                </a:gridCol>
                <a:gridCol w="5282213">
                  <a:extLst>
                    <a:ext uri="{9D8B030D-6E8A-4147-A177-3AD203B41FA5}">
                      <a16:colId xmlns:a16="http://schemas.microsoft.com/office/drawing/2014/main" val="1783193799"/>
                    </a:ext>
                  </a:extLst>
                </a:gridCol>
              </a:tblGrid>
              <a:tr h="335134">
                <a:tc>
                  <a:txBody>
                    <a:bodyPr/>
                    <a:lstStyle/>
                    <a:p>
                      <a:pPr algn="ctr"/>
                      <a:r>
                        <a:rPr lang="zh-CN" altLang="en-US" dirty="0">
                          <a:latin typeface="Times New Roman" panose="02020603050405020304" pitchFamily="18" charset="0"/>
                          <a:cs typeface="Times New Roman" panose="02020603050405020304" pitchFamily="18" charset="0"/>
                        </a:rPr>
                        <a:t>模型</a:t>
                      </a:r>
                    </a:p>
                  </a:txBody>
                  <a:tcPr/>
                </a:tc>
                <a:tc>
                  <a:txBody>
                    <a:bodyPr/>
                    <a:lstStyle/>
                    <a:p>
                      <a:pPr algn="ctr"/>
                      <a:r>
                        <a:rPr lang="zh-CN" altLang="en-US" dirty="0"/>
                        <a:t>预训练数据</a:t>
                      </a:r>
                    </a:p>
                  </a:txBody>
                  <a:tcPr/>
                </a:tc>
                <a:tc>
                  <a:txBody>
                    <a:bodyPr/>
                    <a:lstStyle/>
                    <a:p>
                      <a:pPr algn="ctr"/>
                      <a:r>
                        <a:rPr lang="zh-CN" altLang="en-US" dirty="0"/>
                        <a:t>贡献点</a:t>
                      </a:r>
                    </a:p>
                  </a:txBody>
                  <a:tcPr/>
                </a:tc>
                <a:extLst>
                  <a:ext uri="{0D108BD9-81ED-4DB2-BD59-A6C34878D82A}">
                    <a16:rowId xmlns:a16="http://schemas.microsoft.com/office/drawing/2014/main" val="1044708806"/>
                  </a:ext>
                </a:extLst>
              </a:tr>
              <a:tr h="370840">
                <a:tc>
                  <a:txBody>
                    <a:bodyPr/>
                    <a:lstStyle/>
                    <a:p>
                      <a:pPr algn="ctr"/>
                      <a:r>
                        <a:rPr lang="en-US" altLang="zh-CN" dirty="0">
                          <a:latin typeface="Times New Roman" panose="02020603050405020304" pitchFamily="18" charset="0"/>
                          <a:cs typeface="Times New Roman" panose="02020603050405020304" pitchFamily="18" charset="0"/>
                        </a:rPr>
                        <a:t>SC-GPT</a:t>
                      </a:r>
                    </a:p>
                  </a:txBody>
                  <a:tcPr anchor="ctr"/>
                </a:tc>
                <a:tc>
                  <a:txBody>
                    <a:bodyPr/>
                    <a:lstStyle/>
                    <a:p>
                      <a:pPr algn="ctr"/>
                      <a:r>
                        <a:rPr lang="en-US" altLang="zh-CN" sz="1600" baseline="0" dirty="0">
                          <a:latin typeface="Times New Roman" panose="02020603050405020304" pitchFamily="18" charset="0"/>
                          <a:ea typeface="楷体" panose="02010609060101010101" pitchFamily="49" charset="-122"/>
                        </a:rPr>
                        <a:t>4</a:t>
                      </a:r>
                      <a:r>
                        <a:rPr lang="zh-CN" altLang="en-US" sz="1600" baseline="0" dirty="0">
                          <a:latin typeface="Times New Roman" panose="02020603050405020304" pitchFamily="18" charset="0"/>
                          <a:ea typeface="楷体" panose="02010609060101010101" pitchFamily="49" charset="-122"/>
                        </a:rPr>
                        <a:t>个有对话策略标注的</a:t>
                      </a:r>
                      <a:r>
                        <a:rPr lang="en-US" altLang="zh-CN" sz="1600" baseline="0" dirty="0">
                          <a:latin typeface="Times New Roman" panose="02020603050405020304" pitchFamily="18" charset="0"/>
                          <a:ea typeface="楷体" panose="02010609060101010101" pitchFamily="49" charset="-122"/>
                        </a:rPr>
                        <a:t>TOD</a:t>
                      </a:r>
                      <a:r>
                        <a:rPr lang="zh-CN" altLang="en-US" sz="1600" baseline="0" dirty="0">
                          <a:latin typeface="Times New Roman" panose="02020603050405020304" pitchFamily="18" charset="0"/>
                          <a:ea typeface="楷体" panose="02010609060101010101" pitchFamily="49" charset="-122"/>
                        </a:rPr>
                        <a:t>数据集</a:t>
                      </a:r>
                    </a:p>
                  </a:txBody>
                  <a:tcPr anchor="ctr"/>
                </a:tc>
                <a:tc>
                  <a:txBody>
                    <a:bodyPr/>
                    <a:lstStyle/>
                    <a:p>
                      <a:pPr marL="285750" indent="-285750" algn="l">
                        <a:buFont typeface="Arial" panose="020B0604020202020204" pitchFamily="34" charset="0"/>
                        <a:buChar char="•"/>
                      </a:pPr>
                      <a:r>
                        <a:rPr lang="zh-CN" altLang="en-US" sz="1600" baseline="0" dirty="0">
                          <a:latin typeface="Times New Roman" panose="02020603050405020304" pitchFamily="18" charset="0"/>
                          <a:ea typeface="楷体" panose="02010609060101010101" pitchFamily="49" charset="-122"/>
                        </a:rPr>
                        <a:t>首次提出用</a:t>
                      </a:r>
                      <a:r>
                        <a:rPr lang="en-US" altLang="zh-CN" sz="1600" baseline="0" dirty="0">
                          <a:latin typeface="Times New Roman" panose="02020603050405020304" pitchFamily="18" charset="0"/>
                          <a:ea typeface="楷体" panose="02010609060101010101" pitchFamily="49" charset="-122"/>
                        </a:rPr>
                        <a:t>TOD</a:t>
                      </a:r>
                      <a:r>
                        <a:rPr lang="zh-CN" altLang="en-US" sz="1600" baseline="0" dirty="0">
                          <a:latin typeface="Times New Roman" panose="02020603050405020304" pitchFamily="18" charset="0"/>
                          <a:ea typeface="楷体" panose="02010609060101010101" pitchFamily="49" charset="-122"/>
                        </a:rPr>
                        <a:t>数据集对</a:t>
                      </a:r>
                      <a:r>
                        <a:rPr lang="en-US" altLang="zh-CN" sz="1600" baseline="0" dirty="0">
                          <a:latin typeface="Times New Roman" panose="02020603050405020304" pitchFamily="18" charset="0"/>
                          <a:ea typeface="楷体" panose="02010609060101010101" pitchFamily="49" charset="-122"/>
                        </a:rPr>
                        <a:t>NLG</a:t>
                      </a:r>
                      <a:r>
                        <a:rPr lang="zh-CN" altLang="en-US" sz="1600" baseline="0" dirty="0">
                          <a:latin typeface="Times New Roman" panose="02020603050405020304" pitchFamily="18" charset="0"/>
                          <a:ea typeface="楷体" panose="02010609060101010101" pitchFamily="49" charset="-122"/>
                        </a:rPr>
                        <a:t>模型进行预训练</a:t>
                      </a:r>
                    </a:p>
                  </a:txBody>
                  <a:tcPr anchor="ctr"/>
                </a:tc>
                <a:extLst>
                  <a:ext uri="{0D108BD9-81ED-4DB2-BD59-A6C34878D82A}">
                    <a16:rowId xmlns:a16="http://schemas.microsoft.com/office/drawing/2014/main" val="3781650935"/>
                  </a:ext>
                </a:extLst>
              </a:tr>
              <a:tr h="370840">
                <a:tc>
                  <a:txBody>
                    <a:bodyPr/>
                    <a:lstStyle/>
                    <a:p>
                      <a:pPr algn="ctr"/>
                      <a:r>
                        <a:rPr lang="en-US" altLang="zh-CN" dirty="0">
                          <a:latin typeface="Times New Roman" panose="02020603050405020304" pitchFamily="18" charset="0"/>
                          <a:cs typeface="Times New Roman" panose="02020603050405020304" pitchFamily="18" charset="0"/>
                        </a:rPr>
                        <a:t>TOD-BERT</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baseline="0" dirty="0">
                          <a:latin typeface="Times New Roman" panose="02020603050405020304" pitchFamily="18" charset="0"/>
                          <a:ea typeface="楷体" panose="02010609060101010101" pitchFamily="49" charset="-122"/>
                        </a:rPr>
                        <a:t>9</a:t>
                      </a:r>
                      <a:r>
                        <a:rPr lang="zh-CN" altLang="en-US" sz="1600" baseline="0" dirty="0">
                          <a:latin typeface="Times New Roman" panose="02020603050405020304" pitchFamily="18" charset="0"/>
                          <a:ea typeface="楷体" panose="02010609060101010101" pitchFamily="49" charset="-122"/>
                        </a:rPr>
                        <a:t>个</a:t>
                      </a:r>
                      <a:r>
                        <a:rPr lang="en-US" altLang="zh-CN" sz="1600" baseline="0" dirty="0">
                          <a:latin typeface="Times New Roman" panose="02020603050405020304" pitchFamily="18" charset="0"/>
                          <a:ea typeface="楷体" panose="02010609060101010101" pitchFamily="49" charset="-122"/>
                        </a:rPr>
                        <a:t>TOD</a:t>
                      </a:r>
                      <a:r>
                        <a:rPr lang="zh-CN" altLang="en-US" sz="1600" baseline="0" dirty="0">
                          <a:latin typeface="Times New Roman" panose="02020603050405020304" pitchFamily="18" charset="0"/>
                          <a:ea typeface="楷体" panose="02010609060101010101" pitchFamily="49" charset="-122"/>
                        </a:rPr>
                        <a:t>数据集（不需要标注信息）</a:t>
                      </a:r>
                    </a:p>
                  </a:txBody>
                  <a:tcPr anchor="ctr"/>
                </a:tc>
                <a:tc>
                  <a:txBody>
                    <a:bodyPr/>
                    <a:lstStyle/>
                    <a:p>
                      <a:pPr marL="285750" indent="-285750" algn="l">
                        <a:buFont typeface="Arial" panose="020B0604020202020204" pitchFamily="34" charset="0"/>
                        <a:buChar char="•"/>
                      </a:pPr>
                      <a:r>
                        <a:rPr lang="zh-CN" altLang="en-US" sz="1600" baseline="0" dirty="0">
                          <a:latin typeface="Times New Roman" panose="02020603050405020304" pitchFamily="18" charset="0"/>
                          <a:ea typeface="楷体" panose="02010609060101010101" pitchFamily="49" charset="-122"/>
                        </a:rPr>
                        <a:t>联合多个</a:t>
                      </a:r>
                      <a:r>
                        <a:rPr lang="en-US" altLang="zh-CN" sz="1600" baseline="0" dirty="0">
                          <a:latin typeface="Times New Roman" panose="02020603050405020304" pitchFamily="18" charset="0"/>
                          <a:ea typeface="楷体" panose="02010609060101010101" pitchFamily="49" charset="-122"/>
                        </a:rPr>
                        <a:t>TOD</a:t>
                      </a:r>
                      <a:r>
                        <a:rPr lang="zh-CN" altLang="en-US" sz="1600" baseline="0" dirty="0">
                          <a:latin typeface="Times New Roman" panose="02020603050405020304" pitchFamily="18" charset="0"/>
                          <a:ea typeface="楷体" panose="02010609060101010101" pitchFamily="49" charset="-122"/>
                        </a:rPr>
                        <a:t>数据集进行自监督预训练</a:t>
                      </a:r>
                    </a:p>
                  </a:txBody>
                  <a:tcPr anchor="ctr"/>
                </a:tc>
                <a:extLst>
                  <a:ext uri="{0D108BD9-81ED-4DB2-BD59-A6C34878D82A}">
                    <a16:rowId xmlns:a16="http://schemas.microsoft.com/office/drawing/2014/main" val="3323972446"/>
                  </a:ext>
                </a:extLst>
              </a:tr>
              <a:tr h="370840">
                <a:tc>
                  <a:txBody>
                    <a:bodyPr/>
                    <a:lstStyle/>
                    <a:p>
                      <a:pPr algn="ctr"/>
                      <a:r>
                        <a:rPr lang="en-US" altLang="zh-CN" dirty="0">
                          <a:latin typeface="Times New Roman" panose="02020603050405020304" pitchFamily="18" charset="0"/>
                          <a:cs typeface="Times New Roman" panose="02020603050405020304" pitchFamily="18" charset="0"/>
                        </a:rPr>
                        <a:t>PRAL</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baseline="0" dirty="0">
                          <a:latin typeface="Times New Roman" panose="02020603050405020304" pitchFamily="18" charset="0"/>
                          <a:ea typeface="楷体" panose="02010609060101010101" pitchFamily="49" charset="-122"/>
                        </a:rPr>
                        <a:t>13</a:t>
                      </a:r>
                      <a:r>
                        <a:rPr lang="zh-CN" altLang="en-US" sz="1600" baseline="0" dirty="0">
                          <a:latin typeface="Times New Roman" panose="02020603050405020304" pitchFamily="18" charset="0"/>
                          <a:ea typeface="楷体" panose="02010609060101010101" pitchFamily="49" charset="-122"/>
                        </a:rPr>
                        <a:t>个高质量的</a:t>
                      </a:r>
                      <a:r>
                        <a:rPr lang="en-US" altLang="zh-CN" sz="1600" baseline="0" dirty="0">
                          <a:latin typeface="Times New Roman" panose="02020603050405020304" pitchFamily="18" charset="0"/>
                          <a:ea typeface="楷体" panose="02010609060101010101" pitchFamily="49" charset="-122"/>
                        </a:rPr>
                        <a:t>ChitChat</a:t>
                      </a:r>
                      <a:r>
                        <a:rPr lang="zh-CN" altLang="en-US" sz="1600" baseline="0" dirty="0">
                          <a:latin typeface="Times New Roman" panose="02020603050405020304" pitchFamily="18" charset="0"/>
                          <a:ea typeface="楷体" panose="02010609060101010101" pitchFamily="49" charset="-122"/>
                        </a:rPr>
                        <a:t>、</a:t>
                      </a:r>
                      <a:r>
                        <a:rPr lang="en-US" altLang="zh-CN" sz="1600" baseline="0" dirty="0">
                          <a:latin typeface="Times New Roman" panose="02020603050405020304" pitchFamily="18" charset="0"/>
                          <a:ea typeface="楷体" panose="02010609060101010101" pitchFamily="49" charset="-122"/>
                        </a:rPr>
                        <a:t>TOD</a:t>
                      </a:r>
                      <a:r>
                        <a:rPr lang="zh-CN" altLang="en-US" sz="1600" baseline="0" dirty="0">
                          <a:latin typeface="Times New Roman" panose="02020603050405020304" pitchFamily="18" charset="0"/>
                          <a:ea typeface="楷体" panose="02010609060101010101" pitchFamily="49" charset="-122"/>
                        </a:rPr>
                        <a:t>数据集</a:t>
                      </a:r>
                    </a:p>
                  </a:txBody>
                  <a:tcPr anchor="ctr"/>
                </a:tc>
                <a:tc>
                  <a:txBody>
                    <a:bodyPr/>
                    <a:lstStyle/>
                    <a:p>
                      <a:pPr marL="285750" indent="-285750" algn="l">
                        <a:buFont typeface="Arial" panose="020B0604020202020204" pitchFamily="34" charset="0"/>
                        <a:buChar char="•"/>
                      </a:pPr>
                      <a:r>
                        <a:rPr lang="zh-CN" altLang="en-US" sz="1600" baseline="0" dirty="0">
                          <a:latin typeface="Times New Roman" panose="02020603050405020304" pitchFamily="18" charset="0"/>
                          <a:ea typeface="楷体" panose="02010609060101010101" pitchFamily="49" charset="-122"/>
                        </a:rPr>
                        <a:t>首次同时利用</a:t>
                      </a:r>
                      <a:r>
                        <a:rPr lang="en-US" altLang="zh-CN" sz="1600" baseline="0" dirty="0">
                          <a:latin typeface="Times New Roman" panose="02020603050405020304" pitchFamily="18" charset="0"/>
                          <a:ea typeface="楷体" panose="02010609060101010101" pitchFamily="49" charset="-122"/>
                        </a:rPr>
                        <a:t>ChitChat</a:t>
                      </a:r>
                      <a:r>
                        <a:rPr lang="zh-CN" altLang="en-US" sz="1600" baseline="0" dirty="0">
                          <a:latin typeface="Times New Roman" panose="02020603050405020304" pitchFamily="18" charset="0"/>
                          <a:ea typeface="楷体" panose="02010609060101010101" pitchFamily="49" charset="-122"/>
                        </a:rPr>
                        <a:t>、</a:t>
                      </a:r>
                      <a:r>
                        <a:rPr lang="en-US" altLang="zh-CN" sz="1600" baseline="0" dirty="0">
                          <a:latin typeface="Times New Roman" panose="02020603050405020304" pitchFamily="18" charset="0"/>
                          <a:ea typeface="楷体" panose="02010609060101010101" pitchFamily="49" charset="-122"/>
                        </a:rPr>
                        <a:t>TOD</a:t>
                      </a:r>
                      <a:r>
                        <a:rPr lang="zh-CN" altLang="en-US" sz="1600" baseline="0" dirty="0">
                          <a:latin typeface="Times New Roman" panose="02020603050405020304" pitchFamily="18" charset="0"/>
                          <a:ea typeface="楷体" panose="02010609060101010101" pitchFamily="49" charset="-122"/>
                        </a:rPr>
                        <a:t>数据集进行自监督预训练</a:t>
                      </a:r>
                    </a:p>
                  </a:txBody>
                  <a:tcPr anchor="ctr"/>
                </a:tc>
                <a:extLst>
                  <a:ext uri="{0D108BD9-81ED-4DB2-BD59-A6C34878D82A}">
                    <a16:rowId xmlns:a16="http://schemas.microsoft.com/office/drawing/2014/main" val="3915557940"/>
                  </a:ext>
                </a:extLst>
              </a:tr>
              <a:tr h="370840">
                <a:tc>
                  <a:txBody>
                    <a:bodyPr/>
                    <a:lstStyle/>
                    <a:p>
                      <a:pPr algn="ctr"/>
                      <a:r>
                        <a:rPr lang="en-US" altLang="zh-CN" dirty="0">
                          <a:latin typeface="Times New Roman" panose="02020603050405020304" pitchFamily="18" charset="0"/>
                          <a:cs typeface="Times New Roman" panose="02020603050405020304" pitchFamily="18" charset="0"/>
                        </a:rPr>
                        <a:t>SOLOIST</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baseline="0" dirty="0">
                          <a:latin typeface="Times New Roman" panose="02020603050405020304" pitchFamily="18" charset="0"/>
                          <a:ea typeface="楷体" panose="02010609060101010101" pitchFamily="49" charset="-122"/>
                        </a:rPr>
                        <a:t>2</a:t>
                      </a:r>
                      <a:r>
                        <a:rPr lang="zh-CN" altLang="en-US" sz="1600" baseline="0" dirty="0">
                          <a:latin typeface="Times New Roman" panose="02020603050405020304" pitchFamily="18" charset="0"/>
                          <a:ea typeface="楷体" panose="02010609060101010101" pitchFamily="49" charset="-122"/>
                        </a:rPr>
                        <a:t>个</a:t>
                      </a:r>
                      <a:r>
                        <a:rPr lang="en-US" altLang="zh-CN" sz="1600" baseline="0" dirty="0">
                          <a:latin typeface="Times New Roman" panose="02020603050405020304" pitchFamily="18" charset="0"/>
                          <a:ea typeface="楷体" panose="02010609060101010101" pitchFamily="49" charset="-122"/>
                        </a:rPr>
                        <a:t>TOD</a:t>
                      </a:r>
                      <a:r>
                        <a:rPr lang="zh-CN" altLang="en-US" sz="1600" baseline="0" dirty="0">
                          <a:latin typeface="Times New Roman" panose="02020603050405020304" pitchFamily="18" charset="0"/>
                          <a:ea typeface="楷体" panose="02010609060101010101" pitchFamily="49" charset="-122"/>
                        </a:rPr>
                        <a:t>数据集（需要对话状态标注）</a:t>
                      </a:r>
                    </a:p>
                  </a:txBody>
                  <a:tcPr anchor="ctr"/>
                </a:tc>
                <a:tc>
                  <a:txBody>
                    <a:bodyPr/>
                    <a:lstStyle/>
                    <a:p>
                      <a:pPr marL="285750" indent="-285750" algn="l">
                        <a:buFont typeface="Arial" panose="020B0604020202020204" pitchFamily="34" charset="0"/>
                        <a:buChar char="•"/>
                      </a:pPr>
                      <a:r>
                        <a:rPr lang="en-US" altLang="zh-CN" sz="1600" baseline="0" dirty="0">
                          <a:latin typeface="Times New Roman" panose="02020603050405020304" pitchFamily="18" charset="0"/>
                          <a:ea typeface="楷体" panose="02010609060101010101" pitchFamily="49" charset="-122"/>
                        </a:rPr>
                        <a:t>/</a:t>
                      </a:r>
                      <a:endParaRPr lang="zh-CN" altLang="en-US" sz="1600" baseline="0" dirty="0">
                        <a:latin typeface="Times New Roman" panose="02020603050405020304" pitchFamily="18" charset="0"/>
                        <a:ea typeface="楷体" panose="02010609060101010101" pitchFamily="49" charset="-122"/>
                      </a:endParaRPr>
                    </a:p>
                  </a:txBody>
                  <a:tcPr anchor="ctr"/>
                </a:tc>
                <a:extLst>
                  <a:ext uri="{0D108BD9-81ED-4DB2-BD59-A6C34878D82A}">
                    <a16:rowId xmlns:a16="http://schemas.microsoft.com/office/drawing/2014/main" val="2961082035"/>
                  </a:ext>
                </a:extLst>
              </a:tr>
              <a:tr h="370840">
                <a:tc>
                  <a:txBody>
                    <a:bodyPr/>
                    <a:lstStyle/>
                    <a:p>
                      <a:pPr algn="ctr"/>
                      <a:r>
                        <a:rPr lang="en-US" altLang="zh-CN" dirty="0">
                          <a:latin typeface="Times New Roman" panose="02020603050405020304" pitchFamily="18" charset="0"/>
                          <a:cs typeface="Times New Roman" panose="02020603050405020304" pitchFamily="18" charset="0"/>
                        </a:rPr>
                        <a:t>PPTOD</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baseline="0" dirty="0">
                          <a:latin typeface="Times New Roman" panose="02020603050405020304" pitchFamily="18" charset="0"/>
                          <a:ea typeface="楷体" panose="02010609060101010101" pitchFamily="49" charset="-122"/>
                        </a:rPr>
                        <a:t>11</a:t>
                      </a:r>
                      <a:r>
                        <a:rPr lang="zh-CN" altLang="en-US" sz="1600" baseline="0" dirty="0">
                          <a:latin typeface="Times New Roman" panose="02020603050405020304" pitchFamily="18" charset="0"/>
                          <a:ea typeface="楷体" panose="02010609060101010101" pitchFamily="49" charset="-122"/>
                        </a:rPr>
                        <a:t>个部分标注的</a:t>
                      </a:r>
                      <a:r>
                        <a:rPr lang="en-US" altLang="zh-CN" sz="1600" baseline="0" dirty="0">
                          <a:latin typeface="Times New Roman" panose="02020603050405020304" pitchFamily="18" charset="0"/>
                          <a:ea typeface="楷体" panose="02010609060101010101" pitchFamily="49" charset="-122"/>
                        </a:rPr>
                        <a:t>TOD</a:t>
                      </a:r>
                      <a:r>
                        <a:rPr lang="zh-CN" altLang="en-US" sz="1600" baseline="0" dirty="0">
                          <a:latin typeface="Times New Roman" panose="02020603050405020304" pitchFamily="18" charset="0"/>
                          <a:ea typeface="楷体" panose="02010609060101010101" pitchFamily="49" charset="-122"/>
                        </a:rPr>
                        <a:t>数据集</a:t>
                      </a:r>
                    </a:p>
                  </a:txBody>
                  <a:tcPr anchor="ctr"/>
                </a:tc>
                <a:tc>
                  <a:txBody>
                    <a:bodyPr/>
                    <a:lstStyle/>
                    <a:p>
                      <a:pPr marL="285750" indent="-285750" algn="l">
                        <a:buFont typeface="Arial" panose="020B0604020202020204" pitchFamily="34" charset="0"/>
                        <a:buChar char="•"/>
                      </a:pPr>
                      <a:r>
                        <a:rPr lang="zh-CN" altLang="en-US" sz="1600" baseline="0" dirty="0">
                          <a:latin typeface="Times New Roman" panose="02020603050405020304" pitchFamily="18" charset="0"/>
                          <a:ea typeface="楷体" panose="02010609060101010101" pitchFamily="49" charset="-122"/>
                        </a:rPr>
                        <a:t>首个提出使用部分标注数据进行预训练</a:t>
                      </a:r>
                    </a:p>
                  </a:txBody>
                  <a:tcPr anchor="ctr"/>
                </a:tc>
                <a:extLst>
                  <a:ext uri="{0D108BD9-81ED-4DB2-BD59-A6C34878D82A}">
                    <a16:rowId xmlns:a16="http://schemas.microsoft.com/office/drawing/2014/main" val="886637752"/>
                  </a:ext>
                </a:extLst>
              </a:tr>
              <a:tr h="370840">
                <a:tc>
                  <a:txBody>
                    <a:bodyPr/>
                    <a:lstStyle/>
                    <a:p>
                      <a:pPr algn="ctr"/>
                      <a:r>
                        <a:rPr lang="en-US" altLang="zh-CN" dirty="0">
                          <a:latin typeface="Times New Roman" panose="02020603050405020304" pitchFamily="18" charset="0"/>
                          <a:cs typeface="Times New Roman" panose="02020603050405020304" pitchFamily="18" charset="0"/>
                        </a:rPr>
                        <a:t>GALAXY</a:t>
                      </a:r>
                    </a:p>
                  </a:txBody>
                  <a:tcPr anchor="ctr"/>
                </a:tc>
                <a:tc>
                  <a:txBody>
                    <a:bodyPr/>
                    <a:lstStyle/>
                    <a:p>
                      <a:pPr algn="ctr"/>
                      <a:r>
                        <a:rPr lang="en-US" altLang="zh-CN" sz="1600" baseline="0" dirty="0">
                          <a:latin typeface="Times New Roman" panose="02020603050405020304" pitchFamily="18" charset="0"/>
                          <a:ea typeface="楷体" panose="02010609060101010101" pitchFamily="49" charset="-122"/>
                        </a:rPr>
                        <a:t>8</a:t>
                      </a:r>
                      <a:r>
                        <a:rPr lang="zh-CN" altLang="en-US" sz="1600" baseline="0" dirty="0">
                          <a:latin typeface="Times New Roman" panose="02020603050405020304" pitchFamily="18" charset="0"/>
                          <a:ea typeface="楷体" panose="02010609060101010101" pitchFamily="49" charset="-122"/>
                        </a:rPr>
                        <a:t>个</a:t>
                      </a:r>
                      <a:r>
                        <a:rPr lang="en-US" altLang="zh-CN" sz="1600" baseline="0" dirty="0">
                          <a:latin typeface="Times New Roman" panose="02020603050405020304" pitchFamily="18" charset="0"/>
                          <a:ea typeface="楷体" panose="02010609060101010101" pitchFamily="49" charset="-122"/>
                        </a:rPr>
                        <a:t>TOD</a:t>
                      </a:r>
                      <a:r>
                        <a:rPr lang="zh-CN" altLang="en-US" sz="1600" baseline="0" dirty="0">
                          <a:latin typeface="Times New Roman" panose="02020603050405020304" pitchFamily="18" charset="0"/>
                          <a:ea typeface="楷体" panose="02010609060101010101" pitchFamily="49" charset="-122"/>
                        </a:rPr>
                        <a:t>数据集（有统一的</a:t>
                      </a:r>
                      <a:r>
                        <a:rPr lang="en-US" altLang="zh-CN" sz="1600" baseline="0" dirty="0">
                          <a:latin typeface="Times New Roman" panose="02020603050405020304" pitchFamily="18" charset="0"/>
                          <a:ea typeface="楷体" panose="02010609060101010101" pitchFamily="49" charset="-122"/>
                        </a:rPr>
                        <a:t>DA</a:t>
                      </a:r>
                      <a:r>
                        <a:rPr lang="zh-CN" altLang="en-US" sz="1600" baseline="0" dirty="0">
                          <a:latin typeface="Times New Roman" panose="02020603050405020304" pitchFamily="18" charset="0"/>
                          <a:ea typeface="楷体" panose="02010609060101010101" pitchFamily="49" charset="-122"/>
                        </a:rPr>
                        <a:t>标注）</a:t>
                      </a:r>
                      <a:r>
                        <a:rPr lang="en-US" altLang="zh-CN" sz="1600" baseline="0" dirty="0">
                          <a:latin typeface="Times New Roman" panose="02020603050405020304" pitchFamily="18" charset="0"/>
                          <a:ea typeface="楷体" panose="02010609060101010101" pitchFamily="49" charset="-122"/>
                        </a:rPr>
                        <a:t>+ 14</a:t>
                      </a:r>
                      <a:r>
                        <a:rPr lang="zh-CN" altLang="en-US" sz="1600" baseline="0" dirty="0">
                          <a:latin typeface="Times New Roman" panose="02020603050405020304" pitchFamily="18" charset="0"/>
                          <a:ea typeface="楷体" panose="02010609060101010101" pitchFamily="49" charset="-122"/>
                        </a:rPr>
                        <a:t>个</a:t>
                      </a:r>
                      <a:r>
                        <a:rPr lang="en-US" altLang="zh-CN" sz="1600" baseline="0" dirty="0">
                          <a:latin typeface="Times New Roman" panose="02020603050405020304" pitchFamily="18" charset="0"/>
                          <a:ea typeface="楷体" panose="02010609060101010101" pitchFamily="49" charset="-122"/>
                        </a:rPr>
                        <a:t>ChitChat</a:t>
                      </a:r>
                      <a:r>
                        <a:rPr lang="zh-CN" altLang="en-US" sz="1600" baseline="0" dirty="0">
                          <a:latin typeface="Times New Roman" panose="02020603050405020304" pitchFamily="18" charset="0"/>
                          <a:ea typeface="楷体" panose="02010609060101010101" pitchFamily="49" charset="-122"/>
                        </a:rPr>
                        <a:t>数据集</a:t>
                      </a:r>
                    </a:p>
                  </a:txBody>
                  <a:tcPr anchor="ctr"/>
                </a:tc>
                <a:tc>
                  <a:txBody>
                    <a:bodyPr/>
                    <a:lstStyle/>
                    <a:p>
                      <a:pPr marL="285750" indent="-285750" algn="l">
                        <a:buFont typeface="Arial" panose="020B0604020202020204" pitchFamily="34" charset="0"/>
                        <a:buChar char="•"/>
                      </a:pPr>
                      <a:r>
                        <a:rPr lang="zh-CN" altLang="en-US" sz="1600" baseline="0" dirty="0">
                          <a:latin typeface="Times New Roman" panose="02020603050405020304" pitchFamily="18" charset="0"/>
                          <a:ea typeface="楷体" panose="02010609060101010101" pitchFamily="49" charset="-122"/>
                        </a:rPr>
                        <a:t>提出了统一的</a:t>
                      </a:r>
                      <a:r>
                        <a:rPr lang="en-US" altLang="zh-CN" sz="1600" baseline="0" dirty="0">
                          <a:latin typeface="Times New Roman" panose="02020603050405020304" pitchFamily="18" charset="0"/>
                          <a:ea typeface="楷体" panose="02010609060101010101" pitchFamily="49" charset="-122"/>
                        </a:rPr>
                        <a:t>DA</a:t>
                      </a:r>
                      <a:r>
                        <a:rPr lang="zh-CN" altLang="en-US" sz="1600" baseline="0" dirty="0">
                          <a:latin typeface="Times New Roman" panose="02020603050405020304" pitchFamily="18" charset="0"/>
                          <a:ea typeface="楷体" panose="02010609060101010101" pitchFamily="49" charset="-122"/>
                        </a:rPr>
                        <a:t>标注方法，构建了一个有统一</a:t>
                      </a:r>
                      <a:r>
                        <a:rPr lang="en-US" altLang="zh-CN" sz="1600" baseline="0" dirty="0">
                          <a:latin typeface="Times New Roman" panose="02020603050405020304" pitchFamily="18" charset="0"/>
                          <a:ea typeface="楷体" panose="02010609060101010101" pitchFamily="49" charset="-122"/>
                        </a:rPr>
                        <a:t>DA</a:t>
                      </a:r>
                      <a:r>
                        <a:rPr lang="zh-CN" altLang="en-US" sz="1600" baseline="0" dirty="0">
                          <a:latin typeface="Times New Roman" panose="02020603050405020304" pitchFamily="18" charset="0"/>
                          <a:ea typeface="楷体" panose="02010609060101010101" pitchFamily="49" charset="-122"/>
                        </a:rPr>
                        <a:t>标注的数据集（ </a:t>
                      </a:r>
                      <a:r>
                        <a:rPr lang="en-US" altLang="zh-CN" sz="1600" baseline="0" dirty="0">
                          <a:latin typeface="Times New Roman" panose="02020603050405020304" pitchFamily="18" charset="0"/>
                          <a:ea typeface="楷体" panose="02010609060101010101" pitchFamily="49" charset="-122"/>
                        </a:rPr>
                        <a:t>UniDA </a:t>
                      </a:r>
                      <a:r>
                        <a:rPr lang="zh-CN" altLang="en-US" sz="1600" baseline="0" dirty="0">
                          <a:latin typeface="Times New Roman" panose="02020603050405020304" pitchFamily="18" charset="0"/>
                          <a:ea typeface="楷体" panose="02010609060101010101" pitchFamily="49" charset="-122"/>
                        </a:rPr>
                        <a:t>）</a:t>
                      </a:r>
                      <a:endParaRPr lang="en-US" altLang="zh-CN" sz="1600" baseline="0" dirty="0">
                        <a:latin typeface="Times New Roman" panose="02020603050405020304" pitchFamily="18" charset="0"/>
                        <a:ea typeface="楷体" panose="02010609060101010101" pitchFamily="49" charset="-122"/>
                      </a:endParaRPr>
                    </a:p>
                    <a:p>
                      <a:pPr marL="285750" indent="-285750" algn="l">
                        <a:buFont typeface="Arial" panose="020B0604020202020204" pitchFamily="34" charset="0"/>
                        <a:buChar char="•"/>
                      </a:pPr>
                      <a:r>
                        <a:rPr lang="zh-CN" altLang="en-US" sz="1600" baseline="0" dirty="0">
                          <a:latin typeface="Times New Roman" panose="02020603050405020304" pitchFamily="18" charset="0"/>
                          <a:ea typeface="楷体" panose="02010609060101010101" pitchFamily="49" charset="-122"/>
                        </a:rPr>
                        <a:t>收集了一个大规模无标注闲聊对话数据集（</a:t>
                      </a:r>
                      <a:r>
                        <a:rPr lang="en-US" altLang="zh-CN" sz="1600" baseline="0" dirty="0">
                          <a:latin typeface="Times New Roman" panose="02020603050405020304" pitchFamily="18" charset="0"/>
                          <a:ea typeface="楷体" panose="02010609060101010101" pitchFamily="49" charset="-122"/>
                        </a:rPr>
                        <a:t>UnDial</a:t>
                      </a:r>
                      <a:r>
                        <a:rPr lang="zh-CN" altLang="en-US" sz="1600" baseline="0" dirty="0">
                          <a:latin typeface="Times New Roman" panose="02020603050405020304" pitchFamily="18" charset="0"/>
                          <a:ea typeface="楷体" panose="02010609060101010101" pitchFamily="49" charset="-122"/>
                        </a:rPr>
                        <a:t>）</a:t>
                      </a:r>
                    </a:p>
                  </a:txBody>
                  <a:tcPr anchor="ctr"/>
                </a:tc>
                <a:extLst>
                  <a:ext uri="{0D108BD9-81ED-4DB2-BD59-A6C34878D82A}">
                    <a16:rowId xmlns:a16="http://schemas.microsoft.com/office/drawing/2014/main" val="4263112263"/>
                  </a:ext>
                </a:extLst>
              </a:tr>
              <a:tr h="370840">
                <a:tc>
                  <a:txBody>
                    <a:bodyPr/>
                    <a:lstStyle/>
                    <a:p>
                      <a:pPr algn="ctr"/>
                      <a:r>
                        <a:rPr lang="en-US" altLang="zh-CN" dirty="0">
                          <a:latin typeface="Times New Roman" panose="02020603050405020304" pitchFamily="18" charset="0"/>
                          <a:cs typeface="Times New Roman" panose="02020603050405020304" pitchFamily="18" charset="0"/>
                        </a:rPr>
                        <a:t>SPACE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aseline="0" dirty="0">
                          <a:latin typeface="Times New Roman" panose="02020603050405020304" pitchFamily="18" charset="0"/>
                          <a:ea typeface="楷体" panose="02010609060101010101" pitchFamily="49" charset="-122"/>
                        </a:rPr>
                        <a:t>32</a:t>
                      </a:r>
                      <a:r>
                        <a:rPr lang="zh-CN" altLang="en-US" sz="1600" baseline="0" dirty="0">
                          <a:latin typeface="Times New Roman" panose="02020603050405020304" pitchFamily="18" charset="0"/>
                          <a:ea typeface="楷体" panose="02010609060101010101" pitchFamily="49" charset="-122"/>
                        </a:rPr>
                        <a:t>个</a:t>
                      </a:r>
                      <a:r>
                        <a:rPr lang="en-US" altLang="zh-CN" sz="1600" baseline="0" dirty="0">
                          <a:latin typeface="Times New Roman" panose="02020603050405020304" pitchFamily="18" charset="0"/>
                          <a:ea typeface="楷体" panose="02010609060101010101" pitchFamily="49" charset="-122"/>
                        </a:rPr>
                        <a:t>TOD</a:t>
                      </a:r>
                      <a:r>
                        <a:rPr lang="zh-CN" altLang="en-US" sz="1600" baseline="0" dirty="0">
                          <a:latin typeface="Times New Roman" panose="02020603050405020304" pitchFamily="18" charset="0"/>
                          <a:ea typeface="楷体" panose="02010609060101010101" pitchFamily="49" charset="-122"/>
                        </a:rPr>
                        <a:t>数据集（带有结构语义标注信息） </a:t>
                      </a:r>
                      <a:r>
                        <a:rPr lang="en-US" altLang="zh-CN" sz="1600" baseline="0" dirty="0">
                          <a:latin typeface="Times New Roman" panose="02020603050405020304" pitchFamily="18" charset="0"/>
                          <a:ea typeface="楷体" panose="02010609060101010101" pitchFamily="49" charset="-122"/>
                        </a:rPr>
                        <a:t>+ 21</a:t>
                      </a:r>
                      <a:r>
                        <a:rPr lang="zh-CN" altLang="en-US" sz="1600" baseline="0" dirty="0">
                          <a:latin typeface="Times New Roman" panose="02020603050405020304" pitchFamily="18" charset="0"/>
                          <a:ea typeface="楷体" panose="02010609060101010101" pitchFamily="49" charset="-122"/>
                        </a:rPr>
                        <a:t>个</a:t>
                      </a:r>
                      <a:r>
                        <a:rPr lang="en-US" altLang="zh-CN" sz="1600" baseline="0" dirty="0" err="1">
                          <a:latin typeface="Times New Roman" panose="02020603050405020304" pitchFamily="18" charset="0"/>
                          <a:ea typeface="楷体" panose="02010609060101010101" pitchFamily="49" charset="-122"/>
                        </a:rPr>
                        <a:t>ChitChat</a:t>
                      </a:r>
                      <a:r>
                        <a:rPr lang="zh-CN" altLang="en-US" sz="1600" baseline="0" dirty="0">
                          <a:latin typeface="Times New Roman" panose="02020603050405020304" pitchFamily="18" charset="0"/>
                          <a:ea typeface="楷体" panose="02010609060101010101" pitchFamily="49" charset="-122"/>
                        </a:rPr>
                        <a:t>数据集</a:t>
                      </a:r>
                    </a:p>
                  </a:txBody>
                  <a:tcPr anchor="ctr"/>
                </a:tc>
                <a:tc>
                  <a:txBody>
                    <a:bodyPr/>
                    <a:lstStyle/>
                    <a:p>
                      <a:pPr marL="285750" indent="-285750" algn="l">
                        <a:buFont typeface="Arial" panose="020B0604020202020204" pitchFamily="34" charset="0"/>
                        <a:buChar char="•"/>
                      </a:pPr>
                      <a:r>
                        <a:rPr lang="zh-CN" altLang="en-US" sz="1600" baseline="0" dirty="0">
                          <a:latin typeface="Times New Roman" panose="02020603050405020304" pitchFamily="18" charset="0"/>
                          <a:ea typeface="楷体" panose="02010609060101010101" pitchFamily="49" charset="-122"/>
                        </a:rPr>
                        <a:t>构建了一个带有结构语义标注的数据集（</a:t>
                      </a:r>
                      <a:r>
                        <a:rPr lang="en-US" altLang="zh-CN" sz="1600" baseline="0" dirty="0" err="1">
                          <a:latin typeface="Times New Roman" panose="02020603050405020304" pitchFamily="18" charset="0"/>
                          <a:ea typeface="楷体" panose="02010609060101010101" pitchFamily="49" charset="-122"/>
                        </a:rPr>
                        <a:t>AnPreDial</a:t>
                      </a:r>
                      <a:r>
                        <a:rPr lang="zh-CN" altLang="en-US" sz="1600" baseline="0" dirty="0">
                          <a:latin typeface="Times New Roman" panose="02020603050405020304" pitchFamily="18" charset="0"/>
                          <a:ea typeface="楷体" panose="02010609060101010101" pitchFamily="49" charset="-122"/>
                        </a:rPr>
                        <a:t>）</a:t>
                      </a:r>
                      <a:endParaRPr lang="en-US" altLang="zh-CN" sz="1600" baseline="0" dirty="0">
                        <a:latin typeface="Times New Roman" panose="02020603050405020304" pitchFamily="18" charset="0"/>
                        <a:ea typeface="楷体" panose="02010609060101010101" pitchFamily="49" charset="-122"/>
                      </a:endParaRPr>
                    </a:p>
                    <a:p>
                      <a:pPr marL="285750" indent="-285750" algn="l">
                        <a:buFont typeface="Arial" panose="020B0604020202020204" pitchFamily="34" charset="0"/>
                        <a:buChar char="•"/>
                      </a:pPr>
                      <a:r>
                        <a:rPr lang="zh-CN" altLang="en-US" sz="1600" baseline="0" dirty="0">
                          <a:latin typeface="Times New Roman" panose="02020603050405020304" pitchFamily="18" charset="0"/>
                          <a:ea typeface="楷体" panose="02010609060101010101" pitchFamily="49" charset="-122"/>
                        </a:rPr>
                        <a:t>构建了一个大规模的无标签对话语料（</a:t>
                      </a:r>
                      <a:r>
                        <a:rPr lang="en-US" altLang="zh-CN" sz="1600" baseline="0" dirty="0" err="1">
                          <a:latin typeface="Times New Roman" panose="02020603050405020304" pitchFamily="18" charset="0"/>
                          <a:ea typeface="楷体" panose="02010609060101010101" pitchFamily="49" charset="-122"/>
                        </a:rPr>
                        <a:t>UnPreDial</a:t>
                      </a:r>
                      <a:r>
                        <a:rPr lang="zh-CN" altLang="en-US" sz="1600" baseline="0" dirty="0">
                          <a:latin typeface="Times New Roman" panose="02020603050405020304" pitchFamily="18" charset="0"/>
                          <a:ea typeface="楷体" panose="02010609060101010101" pitchFamily="49" charset="-122"/>
                        </a:rPr>
                        <a:t>）</a:t>
                      </a:r>
                    </a:p>
                  </a:txBody>
                  <a:tcPr anchor="ctr"/>
                </a:tc>
                <a:extLst>
                  <a:ext uri="{0D108BD9-81ED-4DB2-BD59-A6C34878D82A}">
                    <a16:rowId xmlns:a16="http://schemas.microsoft.com/office/drawing/2014/main" val="3195375410"/>
                  </a:ext>
                </a:extLst>
              </a:tr>
              <a:tr h="370840">
                <a:tc>
                  <a:txBody>
                    <a:bodyPr/>
                    <a:lstStyle/>
                    <a:p>
                      <a:pPr algn="ctr"/>
                      <a:r>
                        <a:rPr lang="en-US" altLang="zh-CN" dirty="0">
                          <a:latin typeface="Times New Roman" panose="02020603050405020304" pitchFamily="18" charset="0"/>
                          <a:cs typeface="Times New Roman" panose="02020603050405020304" pitchFamily="18" charset="0"/>
                        </a:rPr>
                        <a:t>SPACE 3.0</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600" baseline="0" dirty="0">
                          <a:latin typeface="Times New Roman" panose="02020603050405020304" pitchFamily="18" charset="0"/>
                          <a:ea typeface="楷体" panose="02010609060101010101" pitchFamily="49" charset="-122"/>
                        </a:rPr>
                        <a:t>同</a:t>
                      </a:r>
                      <a:r>
                        <a:rPr lang="en-US" altLang="zh-CN" sz="1600" baseline="0" dirty="0">
                          <a:latin typeface="Times New Roman" panose="02020603050405020304" pitchFamily="18" charset="0"/>
                          <a:ea typeface="楷体" panose="02010609060101010101" pitchFamily="49" charset="-122"/>
                        </a:rPr>
                        <a:t>SPACE</a:t>
                      </a:r>
                      <a:r>
                        <a:rPr lang="zh-CN" altLang="en-US" sz="1600" baseline="0" dirty="0">
                          <a:latin typeface="Times New Roman" panose="02020603050405020304" pitchFamily="18" charset="0"/>
                          <a:ea typeface="楷体" panose="02010609060101010101" pitchFamily="49" charset="-122"/>
                        </a:rPr>
                        <a:t> </a:t>
                      </a:r>
                      <a:r>
                        <a:rPr lang="en-US" altLang="zh-CN" sz="1600" baseline="0" dirty="0">
                          <a:latin typeface="Times New Roman" panose="02020603050405020304" pitchFamily="18" charset="0"/>
                          <a:ea typeface="楷体" panose="02010609060101010101" pitchFamily="49" charset="-122"/>
                        </a:rPr>
                        <a:t>2.0</a:t>
                      </a:r>
                      <a:endParaRPr lang="zh-CN" altLang="en-US" sz="1600" baseline="0" dirty="0">
                        <a:latin typeface="Times New Roman" panose="02020603050405020304" pitchFamily="18" charset="0"/>
                        <a:ea typeface="楷体" panose="02010609060101010101" pitchFamily="49" charset="-122"/>
                      </a:endParaRPr>
                    </a:p>
                  </a:txBody>
                  <a:tcPr anchor="ctr"/>
                </a:tc>
                <a:tc>
                  <a:txBody>
                    <a:bodyPr/>
                    <a:lstStyle/>
                    <a:p>
                      <a:pPr marL="285750" indent="-285750" algn="l">
                        <a:buFont typeface="Arial" panose="020B0604020202020204" pitchFamily="34" charset="0"/>
                        <a:buChar char="•"/>
                      </a:pPr>
                      <a:r>
                        <a:rPr lang="en-US" altLang="zh-CN" sz="1600" baseline="0" dirty="0">
                          <a:latin typeface="Times New Roman" panose="02020603050405020304" pitchFamily="18" charset="0"/>
                          <a:ea typeface="楷体" panose="02010609060101010101" pitchFamily="49" charset="-122"/>
                        </a:rPr>
                        <a:t>/</a:t>
                      </a:r>
                      <a:endParaRPr lang="zh-CN" altLang="en-US" sz="1600" baseline="0" dirty="0">
                        <a:latin typeface="Times New Roman" panose="02020603050405020304" pitchFamily="18" charset="0"/>
                        <a:ea typeface="楷体" panose="02010609060101010101" pitchFamily="49" charset="-122"/>
                      </a:endParaRPr>
                    </a:p>
                  </a:txBody>
                  <a:tcPr anchor="ctr"/>
                </a:tc>
                <a:extLst>
                  <a:ext uri="{0D108BD9-81ED-4DB2-BD59-A6C34878D82A}">
                    <a16:rowId xmlns:a16="http://schemas.microsoft.com/office/drawing/2014/main" val="2201192549"/>
                  </a:ext>
                </a:extLst>
              </a:tr>
              <a:tr h="370840">
                <a:tc>
                  <a:txBody>
                    <a:bodyPr/>
                    <a:lstStyle/>
                    <a:p>
                      <a:pPr algn="ctr"/>
                      <a:r>
                        <a:rPr lang="en-US" altLang="zh-CN" dirty="0">
                          <a:latin typeface="Times New Roman" panose="02020603050405020304" pitchFamily="18" charset="0"/>
                          <a:cs typeface="Times New Roman" panose="02020603050405020304" pitchFamily="18" charset="0"/>
                        </a:rPr>
                        <a:t>OPAL</a:t>
                      </a:r>
                      <a:endParaRPr lang="zh-CN" alt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baseline="0" dirty="0">
                          <a:latin typeface="Times New Roman" panose="02020603050405020304" pitchFamily="18" charset="0"/>
                          <a:ea typeface="楷体" panose="02010609060101010101" pitchFamily="49" charset="-122"/>
                        </a:rPr>
                        <a:t>5</a:t>
                      </a:r>
                      <a:r>
                        <a:rPr lang="zh-CN" altLang="en-US" sz="1600" baseline="0" dirty="0">
                          <a:latin typeface="Times New Roman" panose="02020603050405020304" pitchFamily="18" charset="0"/>
                          <a:ea typeface="楷体" panose="02010609060101010101" pitchFamily="49" charset="-122"/>
                        </a:rPr>
                        <a:t>个</a:t>
                      </a:r>
                      <a:r>
                        <a:rPr lang="en-US" altLang="zh-CN" sz="1600" baseline="0" dirty="0">
                          <a:latin typeface="Times New Roman" panose="02020603050405020304" pitchFamily="18" charset="0"/>
                          <a:ea typeface="楷体" panose="02010609060101010101" pitchFamily="49" charset="-122"/>
                        </a:rPr>
                        <a:t>TOD</a:t>
                      </a:r>
                      <a:r>
                        <a:rPr lang="zh-CN" altLang="en-US" sz="1600" baseline="0" dirty="0">
                          <a:latin typeface="Times New Roman" panose="02020603050405020304" pitchFamily="18" charset="0"/>
                          <a:ea typeface="楷体" panose="02010609060101010101" pitchFamily="49" charset="-122"/>
                        </a:rPr>
                        <a:t>数据集</a:t>
                      </a:r>
                      <a:r>
                        <a:rPr lang="en-US" altLang="zh-CN" sz="1600" baseline="0" dirty="0">
                          <a:latin typeface="Times New Roman" panose="02020603050405020304" pitchFamily="18" charset="0"/>
                          <a:ea typeface="楷体" panose="02010609060101010101" pitchFamily="49" charset="-122"/>
                        </a:rPr>
                        <a:t>+Wikipedia corpus</a:t>
                      </a:r>
                      <a:endParaRPr lang="zh-CN" altLang="en-US" sz="1600" baseline="0" dirty="0">
                        <a:latin typeface="Times New Roman" panose="02020603050405020304" pitchFamily="18" charset="0"/>
                        <a:ea typeface="楷体" panose="02010609060101010101" pitchFamily="49" charset="-122"/>
                      </a:endParaRPr>
                    </a:p>
                  </a:txBody>
                  <a:tcPr anchor="ctr"/>
                </a:tc>
                <a:tc>
                  <a:txBody>
                    <a:bodyPr/>
                    <a:lstStyle/>
                    <a:p>
                      <a:pPr marL="285750" indent="-285750" algn="l">
                        <a:buFont typeface="Arial" panose="020B0604020202020204" pitchFamily="34" charset="0"/>
                        <a:buChar char="•"/>
                      </a:pPr>
                      <a:r>
                        <a:rPr lang="zh-CN" altLang="en-US" sz="1600" baseline="0" dirty="0">
                          <a:latin typeface="Times New Roman" panose="02020603050405020304" pitchFamily="18" charset="0"/>
                          <a:ea typeface="楷体" panose="02010609060101010101" pitchFamily="49" charset="-122"/>
                        </a:rPr>
                        <a:t>利用外部工具抽取闲聊型对话中的</a:t>
                      </a:r>
                      <a:r>
                        <a:rPr lang="en-US" altLang="zh-CN" sz="1600" baseline="0" dirty="0">
                          <a:latin typeface="Times New Roman" panose="02020603050405020304" pitchFamily="18" charset="0"/>
                          <a:ea typeface="楷体" panose="02010609060101010101" pitchFamily="49" charset="-122"/>
                        </a:rPr>
                        <a:t>ontology-like</a:t>
                      </a:r>
                      <a:r>
                        <a:rPr lang="zh-CN" altLang="en-US" sz="1600" baseline="0" dirty="0">
                          <a:latin typeface="Times New Roman" panose="02020603050405020304" pitchFamily="18" charset="0"/>
                          <a:ea typeface="楷体" panose="02010609060101010101" pitchFamily="49" charset="-122"/>
                        </a:rPr>
                        <a:t>知识，用这种知识来模仿任务型对话中的对话状态</a:t>
                      </a:r>
                    </a:p>
                  </a:txBody>
                  <a:tcPr anchor="ctr"/>
                </a:tc>
                <a:extLst>
                  <a:ext uri="{0D108BD9-81ED-4DB2-BD59-A6C34878D82A}">
                    <a16:rowId xmlns:a16="http://schemas.microsoft.com/office/drawing/2014/main" val="768501461"/>
                  </a:ext>
                </a:extLst>
              </a:tr>
            </a:tbl>
          </a:graphicData>
        </a:graphic>
      </p:graphicFrame>
      <p:sp>
        <p:nvSpPr>
          <p:cNvPr id="4" name="灯片编号占位符 3">
            <a:extLst>
              <a:ext uri="{FF2B5EF4-FFF2-40B4-BE49-F238E27FC236}">
                <a16:creationId xmlns:a16="http://schemas.microsoft.com/office/drawing/2014/main" id="{E74F199B-3D13-4368-8EC6-2AFC461A6C0A}"/>
              </a:ext>
            </a:extLst>
          </p:cNvPr>
          <p:cNvSpPr>
            <a:spLocks noGrp="1"/>
          </p:cNvSpPr>
          <p:nvPr>
            <p:ph type="sldNum" sz="quarter" idx="12"/>
          </p:nvPr>
        </p:nvSpPr>
        <p:spPr/>
        <p:txBody>
          <a:bodyPr/>
          <a:lstStyle/>
          <a:p>
            <a:fld id="{A330ECBB-EFA0-4B67-A466-676224D8611D}" type="slidenum">
              <a:rPr lang="zh-CN" altLang="en-US" smtClean="0"/>
              <a:t>14</a:t>
            </a:fld>
            <a:endParaRPr lang="zh-CN" altLang="en-US"/>
          </a:p>
        </p:txBody>
      </p:sp>
    </p:spTree>
    <p:extLst>
      <p:ext uri="{BB962C8B-B14F-4D97-AF65-F5344CB8AC3E}">
        <p14:creationId xmlns:p14="http://schemas.microsoft.com/office/powerpoint/2010/main" val="1345664521"/>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模型架构（一）：编码器</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6" name="图片 5">
            <a:extLst>
              <a:ext uri="{FF2B5EF4-FFF2-40B4-BE49-F238E27FC236}">
                <a16:creationId xmlns:a16="http://schemas.microsoft.com/office/drawing/2014/main" id="{3D9C4153-110C-4C8F-B166-5AB90F1E7B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1037" y="2573551"/>
            <a:ext cx="5471300" cy="2170365"/>
          </a:xfrm>
          <a:prstGeom prst="rect">
            <a:avLst/>
          </a:prstGeom>
        </p:spPr>
      </p:pic>
      <p:grpSp>
        <p:nvGrpSpPr>
          <p:cNvPr id="7" name="组合 6">
            <a:extLst>
              <a:ext uri="{FF2B5EF4-FFF2-40B4-BE49-F238E27FC236}">
                <a16:creationId xmlns:a16="http://schemas.microsoft.com/office/drawing/2014/main" id="{0115C949-4D3B-497E-B2F8-4BF8411F43C2}"/>
              </a:ext>
            </a:extLst>
          </p:cNvPr>
          <p:cNvGrpSpPr/>
          <p:nvPr/>
        </p:nvGrpSpPr>
        <p:grpSpPr>
          <a:xfrm>
            <a:off x="937520" y="1263156"/>
            <a:ext cx="3898590" cy="4791155"/>
            <a:chOff x="937520" y="1263156"/>
            <a:chExt cx="3898590" cy="4791155"/>
          </a:xfrm>
        </p:grpSpPr>
        <p:sp>
          <p:nvSpPr>
            <p:cNvPr id="24" name="íṡḷîḓê">
              <a:extLst>
                <a:ext uri="{FF2B5EF4-FFF2-40B4-BE49-F238E27FC236}">
                  <a16:creationId xmlns:a16="http://schemas.microsoft.com/office/drawing/2014/main" id="{CA502948-06F5-4E92-9DB1-D6B83064B5E6}"/>
                </a:ext>
              </a:extLst>
            </p:cNvPr>
            <p:cNvSpPr/>
            <p:nvPr/>
          </p:nvSpPr>
          <p:spPr>
            <a:xfrm>
              <a:off x="937520" y="1263156"/>
              <a:ext cx="3898590" cy="4791155"/>
            </a:xfrm>
            <a:prstGeom prst="roundRect">
              <a:avLst>
                <a:gd name="adj" fmla="val 3000"/>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25" name="组合 24">
              <a:extLst>
                <a:ext uri="{FF2B5EF4-FFF2-40B4-BE49-F238E27FC236}">
                  <a16:creationId xmlns:a16="http://schemas.microsoft.com/office/drawing/2014/main" id="{DB4C7B24-9033-4CCE-BA6F-9020335DFF1A}"/>
                </a:ext>
              </a:extLst>
            </p:cNvPr>
            <p:cNvGrpSpPr/>
            <p:nvPr/>
          </p:nvGrpSpPr>
          <p:grpSpPr>
            <a:xfrm>
              <a:off x="1973116" y="1263156"/>
              <a:ext cx="1827399" cy="540000"/>
              <a:chOff x="1745110" y="1360750"/>
              <a:chExt cx="1827399" cy="540000"/>
            </a:xfrm>
          </p:grpSpPr>
          <p:sp>
            <p:nvSpPr>
              <p:cNvPr id="27" name="íśļiḑê">
                <a:extLst>
                  <a:ext uri="{FF2B5EF4-FFF2-40B4-BE49-F238E27FC236}">
                    <a16:creationId xmlns:a16="http://schemas.microsoft.com/office/drawing/2014/main" id="{436AAEBD-0A26-4C97-B5CA-D57986EB41C8}"/>
                  </a:ext>
                </a:extLst>
              </p:cNvPr>
              <p:cNvSpPr/>
              <p:nvPr/>
            </p:nvSpPr>
            <p:spPr>
              <a:xfrm>
                <a:off x="1758809" y="1360750"/>
                <a:ext cx="1800000" cy="540000"/>
              </a:xfrm>
              <a:prstGeom prst="roundRect">
                <a:avLst>
                  <a:gd name="adj" fmla="val 0"/>
                </a:avLst>
              </a:prstGeom>
              <a:solidFill>
                <a:schemeClr val="accent1"/>
              </a:solidFill>
              <a:ln w="12700" cap="rnd">
                <a:solidFill>
                  <a:schemeClr val="accent1"/>
                </a:solid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8" name="işḷïḑê">
                <a:extLst>
                  <a:ext uri="{FF2B5EF4-FFF2-40B4-BE49-F238E27FC236}">
                    <a16:creationId xmlns:a16="http://schemas.microsoft.com/office/drawing/2014/main" id="{1A64C242-1C8C-4A65-9676-A6BA7C072B10}"/>
                  </a:ext>
                </a:extLst>
              </p:cNvPr>
              <p:cNvSpPr txBox="1"/>
              <p:nvPr/>
            </p:nvSpPr>
            <p:spPr>
              <a:xfrm>
                <a:off x="1745110" y="1446084"/>
                <a:ext cx="1827399" cy="369332"/>
              </a:xfrm>
              <a:prstGeom prst="rect">
                <a:avLst/>
              </a:prstGeom>
              <a:noFill/>
            </p:spPr>
            <p:txBody>
              <a:bodyPr wrap="square" rtlCol="0">
                <a:spAutoFit/>
              </a:bodyPr>
              <a:lstStyle/>
              <a:p>
                <a:pPr algn="ctr"/>
                <a:r>
                  <a:rPr lang="en-US" altLang="zh-CN"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Encoder-only</a:t>
                </a:r>
                <a:endParaRPr lang="zh-CN" altLang="en-US" b="1" dirty="0">
                  <a:solidFill>
                    <a:schemeClr val="bg1"/>
                  </a:solidFill>
                  <a:latin typeface="楷体" panose="02010609060101010101" pitchFamily="49" charset="-122"/>
                  <a:ea typeface="楷体" panose="02010609060101010101" pitchFamily="49" charset="-122"/>
                </a:endParaRPr>
              </a:p>
            </p:txBody>
          </p:sp>
        </p:grpSp>
        <p:sp>
          <p:nvSpPr>
            <p:cNvPr id="26" name="矩形 25">
              <a:extLst>
                <a:ext uri="{FF2B5EF4-FFF2-40B4-BE49-F238E27FC236}">
                  <a16:creationId xmlns:a16="http://schemas.microsoft.com/office/drawing/2014/main" id="{C1272B03-D3CF-46EA-A451-032B72498874}"/>
                </a:ext>
              </a:extLst>
            </p:cNvPr>
            <p:cNvSpPr/>
            <p:nvPr/>
          </p:nvSpPr>
          <p:spPr>
            <a:xfrm>
              <a:off x="964474" y="1981028"/>
              <a:ext cx="3844682" cy="3492110"/>
            </a:xfrm>
            <a:prstGeom prst="rect">
              <a:avLst/>
            </a:prstGeom>
          </p:spPr>
          <p:txBody>
            <a:bodyPr wrap="square">
              <a:spAutoFit/>
            </a:bodyPr>
            <a:lstStyle/>
            <a:p>
              <a:pPr>
                <a:lnSpc>
                  <a:spcPct val="150000"/>
                </a:lnSpc>
              </a:pPr>
              <a:r>
                <a:rPr lang="zh-CN" altLang="en-US" b="1" dirty="0">
                  <a:solidFill>
                    <a:schemeClr val="accent1"/>
                  </a:solidFill>
                  <a:latin typeface="Times New Roman" panose="02020603050405020304" pitchFamily="18" charset="0"/>
                  <a:ea typeface="楷体" panose="02010609060101010101" pitchFamily="49" charset="-122"/>
                </a:rPr>
                <a:t>相关工作</a:t>
              </a:r>
              <a:endParaRPr lang="en-US" altLang="zh-CN" b="1" dirty="0">
                <a:solidFill>
                  <a:schemeClr val="accent1"/>
                </a:solidFill>
                <a:latin typeface="Times New Roman" panose="02020603050405020304" pitchFamily="18" charset="0"/>
                <a:ea typeface="楷体" panose="02010609060101010101" pitchFamily="49" charset="-122"/>
              </a:endParaRPr>
            </a:p>
            <a:p>
              <a:pPr>
                <a:lnSpc>
                  <a:spcPct val="150000"/>
                </a:lnSpc>
              </a:pPr>
              <a:r>
                <a:rPr lang="en-US" altLang="zh-CN" sz="1600" dirty="0">
                  <a:latin typeface="Times New Roman" panose="02020603050405020304" pitchFamily="18" charset="0"/>
                  <a:ea typeface="楷体" panose="02010609060101010101" pitchFamily="49" charset="-122"/>
                </a:rPr>
                <a:t>TOD-BERT</a:t>
              </a:r>
            </a:p>
            <a:p>
              <a:pPr>
                <a:lnSpc>
                  <a:spcPct val="150000"/>
                </a:lnSpc>
              </a:pPr>
              <a:endParaRPr lang="en-US" altLang="zh-CN" b="1" dirty="0">
                <a:solidFill>
                  <a:schemeClr val="accent1"/>
                </a:solidFill>
                <a:latin typeface="Times New Roman" panose="02020603050405020304" pitchFamily="18" charset="0"/>
                <a:ea typeface="楷体" panose="02010609060101010101" pitchFamily="49" charset="-122"/>
              </a:endParaRPr>
            </a:p>
            <a:p>
              <a:pPr>
                <a:lnSpc>
                  <a:spcPct val="150000"/>
                </a:lnSpc>
              </a:pPr>
              <a:r>
                <a:rPr lang="zh-CN" altLang="en-US" b="1" dirty="0">
                  <a:solidFill>
                    <a:schemeClr val="accent1"/>
                  </a:solidFill>
                  <a:latin typeface="Times New Roman" panose="02020603050405020304" pitchFamily="18" charset="0"/>
                  <a:ea typeface="楷体" panose="02010609060101010101" pitchFamily="49" charset="-122"/>
                </a:rPr>
                <a:t>架构分析</a:t>
              </a:r>
              <a:endParaRPr lang="en-US" altLang="zh-CN" b="1" dirty="0">
                <a:solidFill>
                  <a:schemeClr val="accent1"/>
                </a:solidFill>
                <a:latin typeface="Times New Roman" panose="02020603050405020304" pitchFamily="18" charset="0"/>
                <a:ea typeface="楷体" panose="02010609060101010101" pitchFamily="49" charset="-122"/>
              </a:endParaRPr>
            </a:p>
            <a:p>
              <a:pPr marL="285750" indent="-285750">
                <a:lnSpc>
                  <a:spcPct val="120000"/>
                </a:lnSpc>
                <a:spcBef>
                  <a:spcPts val="300"/>
                </a:spcBef>
                <a:spcAft>
                  <a:spcPts val="300"/>
                </a:spcAft>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rPr>
                <a:t>基于</a:t>
              </a:r>
              <a:r>
                <a:rPr lang="en-US" altLang="zh-CN" sz="1600" dirty="0">
                  <a:latin typeface="Times New Roman" panose="02020603050405020304" pitchFamily="18" charset="0"/>
                  <a:ea typeface="楷体" panose="02010609060101010101" pitchFamily="49" charset="-122"/>
                </a:rPr>
                <a:t>Transformer</a:t>
              </a:r>
              <a:r>
                <a:rPr lang="zh-CN" altLang="en-US" sz="1600" dirty="0">
                  <a:latin typeface="Times New Roman" panose="02020603050405020304" pitchFamily="18" charset="0"/>
                  <a:ea typeface="楷体" panose="02010609060101010101" pitchFamily="49" charset="-122"/>
                </a:rPr>
                <a:t>的双向编码器结构</a:t>
              </a:r>
              <a:endParaRPr lang="en-US" altLang="zh-CN" sz="1600" dirty="0">
                <a:latin typeface="Times New Roman" panose="02020603050405020304" pitchFamily="18" charset="0"/>
                <a:ea typeface="楷体" panose="02010609060101010101" pitchFamily="49" charset="-122"/>
              </a:endParaRPr>
            </a:p>
            <a:p>
              <a:pPr marL="285750" indent="-285750">
                <a:lnSpc>
                  <a:spcPct val="120000"/>
                </a:lnSpc>
                <a:spcBef>
                  <a:spcPts val="300"/>
                </a:spcBef>
                <a:spcAft>
                  <a:spcPts val="300"/>
                </a:spcAft>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rPr>
                <a:t>只能做对话理解类任务，如：意图识别、对话状态追踪</a:t>
              </a:r>
              <a:endParaRPr lang="en-US" altLang="zh-CN" sz="1600" dirty="0">
                <a:latin typeface="Times New Roman" panose="02020603050405020304" pitchFamily="18" charset="0"/>
                <a:ea typeface="楷体" panose="02010609060101010101" pitchFamily="49" charset="-122"/>
              </a:endParaRPr>
            </a:p>
            <a:p>
              <a:pPr marL="285750" indent="-285750">
                <a:lnSpc>
                  <a:spcPct val="120000"/>
                </a:lnSpc>
                <a:spcBef>
                  <a:spcPts val="300"/>
                </a:spcBef>
                <a:spcAft>
                  <a:spcPts val="300"/>
                </a:spcAft>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rPr>
                <a:t>缺点：限制性比较强，不通用</a:t>
              </a:r>
              <a:endParaRPr lang="en-US" altLang="zh-CN" sz="1600" dirty="0">
                <a:latin typeface="Times New Roman" panose="02020603050405020304" pitchFamily="18" charset="0"/>
                <a:ea typeface="楷体" panose="02010609060101010101" pitchFamily="49" charset="-122"/>
              </a:endParaRPr>
            </a:p>
            <a:p>
              <a:pPr marL="285750" indent="-285750">
                <a:lnSpc>
                  <a:spcPct val="150000"/>
                </a:lnSpc>
                <a:buFont typeface="Wingdings" panose="05000000000000000000" pitchFamily="2" charset="2"/>
                <a:buChar char="Ø"/>
              </a:pPr>
              <a:endParaRPr lang="en-US" altLang="zh-CN" sz="1600" dirty="0">
                <a:latin typeface="Times New Roman" panose="02020603050405020304" pitchFamily="18" charset="0"/>
                <a:ea typeface="楷体" panose="02010609060101010101" pitchFamily="49" charset="-122"/>
              </a:endParaRPr>
            </a:p>
          </p:txBody>
        </p:sp>
      </p:grpSp>
      <p:sp>
        <p:nvSpPr>
          <p:cNvPr id="3" name="灯片编号占位符 2">
            <a:extLst>
              <a:ext uri="{FF2B5EF4-FFF2-40B4-BE49-F238E27FC236}">
                <a16:creationId xmlns:a16="http://schemas.microsoft.com/office/drawing/2014/main" id="{1038B411-385F-48F5-9239-87FE0D67D384}"/>
              </a:ext>
            </a:extLst>
          </p:cNvPr>
          <p:cNvSpPr>
            <a:spLocks noGrp="1"/>
          </p:cNvSpPr>
          <p:nvPr>
            <p:ph type="sldNum" sz="quarter" idx="12"/>
          </p:nvPr>
        </p:nvSpPr>
        <p:spPr/>
        <p:txBody>
          <a:bodyPr/>
          <a:lstStyle/>
          <a:p>
            <a:fld id="{A330ECBB-EFA0-4B67-A466-676224D8611D}" type="slidenum">
              <a:rPr lang="zh-CN" altLang="en-US" smtClean="0"/>
              <a:t>15</a:t>
            </a:fld>
            <a:endParaRPr lang="zh-CN" altLang="en-US"/>
          </a:p>
        </p:txBody>
      </p:sp>
    </p:spTree>
    <p:extLst>
      <p:ext uri="{BB962C8B-B14F-4D97-AF65-F5344CB8AC3E}">
        <p14:creationId xmlns:p14="http://schemas.microsoft.com/office/powerpoint/2010/main" val="610458214"/>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模型架构（二）：解码器</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1" name="组合 20">
            <a:extLst>
              <a:ext uri="{FF2B5EF4-FFF2-40B4-BE49-F238E27FC236}">
                <a16:creationId xmlns:a16="http://schemas.microsoft.com/office/drawing/2014/main" id="{BF96A298-39EC-48D3-A982-527FFD255248}"/>
              </a:ext>
            </a:extLst>
          </p:cNvPr>
          <p:cNvGrpSpPr/>
          <p:nvPr/>
        </p:nvGrpSpPr>
        <p:grpSpPr>
          <a:xfrm>
            <a:off x="937520" y="1263156"/>
            <a:ext cx="3898590" cy="4791155"/>
            <a:chOff x="782662" y="990752"/>
            <a:chExt cx="3898590" cy="4791155"/>
          </a:xfrm>
        </p:grpSpPr>
        <p:sp>
          <p:nvSpPr>
            <p:cNvPr id="24" name="íṡḷîḓê">
              <a:extLst>
                <a:ext uri="{FF2B5EF4-FFF2-40B4-BE49-F238E27FC236}">
                  <a16:creationId xmlns:a16="http://schemas.microsoft.com/office/drawing/2014/main" id="{CA502948-06F5-4E92-9DB1-D6B83064B5E6}"/>
                </a:ext>
              </a:extLst>
            </p:cNvPr>
            <p:cNvSpPr/>
            <p:nvPr/>
          </p:nvSpPr>
          <p:spPr>
            <a:xfrm>
              <a:off x="782662" y="990752"/>
              <a:ext cx="3898590" cy="4791155"/>
            </a:xfrm>
            <a:prstGeom prst="roundRect">
              <a:avLst>
                <a:gd name="adj" fmla="val 3000"/>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25" name="组合 24">
              <a:extLst>
                <a:ext uri="{FF2B5EF4-FFF2-40B4-BE49-F238E27FC236}">
                  <a16:creationId xmlns:a16="http://schemas.microsoft.com/office/drawing/2014/main" id="{DB4C7B24-9033-4CCE-BA6F-9020335DFF1A}"/>
                </a:ext>
              </a:extLst>
            </p:cNvPr>
            <p:cNvGrpSpPr/>
            <p:nvPr/>
          </p:nvGrpSpPr>
          <p:grpSpPr>
            <a:xfrm>
              <a:off x="1818258" y="990752"/>
              <a:ext cx="1827399" cy="540000"/>
              <a:chOff x="1745110" y="1360750"/>
              <a:chExt cx="1827399" cy="540000"/>
            </a:xfrm>
          </p:grpSpPr>
          <p:sp>
            <p:nvSpPr>
              <p:cNvPr id="27" name="íśļiḑê">
                <a:extLst>
                  <a:ext uri="{FF2B5EF4-FFF2-40B4-BE49-F238E27FC236}">
                    <a16:creationId xmlns:a16="http://schemas.microsoft.com/office/drawing/2014/main" id="{436AAEBD-0A26-4C97-B5CA-D57986EB41C8}"/>
                  </a:ext>
                </a:extLst>
              </p:cNvPr>
              <p:cNvSpPr/>
              <p:nvPr/>
            </p:nvSpPr>
            <p:spPr>
              <a:xfrm>
                <a:off x="1758809" y="1360750"/>
                <a:ext cx="1800000" cy="540000"/>
              </a:xfrm>
              <a:prstGeom prst="roundRect">
                <a:avLst>
                  <a:gd name="adj" fmla="val 0"/>
                </a:avLst>
              </a:prstGeom>
              <a:solidFill>
                <a:schemeClr val="accent1"/>
              </a:solidFill>
              <a:ln w="12700" cap="rnd">
                <a:solidFill>
                  <a:schemeClr val="accent1"/>
                </a:solid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8" name="işḷïḑê">
                <a:extLst>
                  <a:ext uri="{FF2B5EF4-FFF2-40B4-BE49-F238E27FC236}">
                    <a16:creationId xmlns:a16="http://schemas.microsoft.com/office/drawing/2014/main" id="{1A64C242-1C8C-4A65-9676-A6BA7C072B10}"/>
                  </a:ext>
                </a:extLst>
              </p:cNvPr>
              <p:cNvSpPr txBox="1"/>
              <p:nvPr/>
            </p:nvSpPr>
            <p:spPr>
              <a:xfrm>
                <a:off x="1745110" y="1446084"/>
                <a:ext cx="1827399" cy="369332"/>
              </a:xfrm>
              <a:prstGeom prst="rect">
                <a:avLst/>
              </a:prstGeom>
              <a:noFill/>
            </p:spPr>
            <p:txBody>
              <a:bodyPr wrap="square" rtlCol="0">
                <a:spAutoFit/>
              </a:bodyPr>
              <a:lstStyle/>
              <a:p>
                <a:pPr algn="ctr"/>
                <a:r>
                  <a:rPr lang="en-US" altLang="zh-CN"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Decoder-only</a:t>
                </a:r>
                <a:endParaRPr lang="zh-CN" altLang="en-US" b="1" dirty="0">
                  <a:solidFill>
                    <a:schemeClr val="bg1"/>
                  </a:solidFill>
                  <a:latin typeface="楷体" panose="02010609060101010101" pitchFamily="49" charset="-122"/>
                  <a:ea typeface="楷体" panose="02010609060101010101" pitchFamily="49" charset="-122"/>
                </a:endParaRPr>
              </a:p>
            </p:txBody>
          </p:sp>
        </p:grpSp>
        <p:sp>
          <p:nvSpPr>
            <p:cNvPr id="26" name="矩形 25">
              <a:extLst>
                <a:ext uri="{FF2B5EF4-FFF2-40B4-BE49-F238E27FC236}">
                  <a16:creationId xmlns:a16="http://schemas.microsoft.com/office/drawing/2014/main" id="{C1272B03-D3CF-46EA-A451-032B72498874}"/>
                </a:ext>
              </a:extLst>
            </p:cNvPr>
            <p:cNvSpPr/>
            <p:nvPr/>
          </p:nvSpPr>
          <p:spPr>
            <a:xfrm>
              <a:off x="809616" y="1708624"/>
              <a:ext cx="3844682" cy="3986669"/>
            </a:xfrm>
            <a:prstGeom prst="rect">
              <a:avLst/>
            </a:prstGeom>
          </p:spPr>
          <p:txBody>
            <a:bodyPr wrap="square">
              <a:spAutoFit/>
            </a:bodyPr>
            <a:lstStyle/>
            <a:p>
              <a:pPr>
                <a:lnSpc>
                  <a:spcPct val="150000"/>
                </a:lnSpc>
              </a:pPr>
              <a:r>
                <a:rPr lang="zh-CN" altLang="en-US" b="1" dirty="0">
                  <a:solidFill>
                    <a:schemeClr val="accent1"/>
                  </a:solidFill>
                  <a:latin typeface="Times New Roman" panose="02020603050405020304" pitchFamily="18" charset="0"/>
                  <a:ea typeface="楷体" panose="02010609060101010101" pitchFamily="49" charset="-122"/>
                </a:rPr>
                <a:t>相关工作</a:t>
              </a:r>
              <a:endParaRPr lang="en-US" altLang="zh-CN" b="1" dirty="0">
                <a:solidFill>
                  <a:schemeClr val="accent1"/>
                </a:solidFill>
                <a:latin typeface="Times New Roman" panose="02020603050405020304" pitchFamily="18" charset="0"/>
                <a:ea typeface="楷体" panose="02010609060101010101" pitchFamily="49" charset="-122"/>
              </a:endParaRPr>
            </a:p>
            <a:p>
              <a:pPr>
                <a:lnSpc>
                  <a:spcPct val="150000"/>
                </a:lnSpc>
              </a:pPr>
              <a:r>
                <a:rPr lang="en-US" altLang="zh-CN" sz="1600" dirty="0">
                  <a:latin typeface="Times New Roman" panose="02020603050405020304" pitchFamily="18" charset="0"/>
                  <a:ea typeface="楷体" panose="02010609060101010101" pitchFamily="49" charset="-122"/>
                </a:rPr>
                <a:t>SC-GPT</a:t>
              </a:r>
              <a:r>
                <a:rPr lang="zh-CN" altLang="en-US" sz="1600" dirty="0">
                  <a:latin typeface="Times New Roman" panose="02020603050405020304" pitchFamily="18" charset="0"/>
                  <a:ea typeface="楷体" panose="02010609060101010101" pitchFamily="49" charset="-122"/>
                </a:rPr>
                <a:t>、</a:t>
              </a:r>
              <a:r>
                <a:rPr lang="en-US" altLang="zh-CN" sz="1600" dirty="0">
                  <a:latin typeface="Times New Roman" panose="02020603050405020304" pitchFamily="18" charset="0"/>
                  <a:ea typeface="楷体" panose="02010609060101010101" pitchFamily="49" charset="-122"/>
                </a:rPr>
                <a:t>PRAL</a:t>
              </a:r>
              <a:r>
                <a:rPr lang="zh-CN" altLang="en-US" sz="1600" dirty="0">
                  <a:latin typeface="Times New Roman" panose="02020603050405020304" pitchFamily="18" charset="0"/>
                  <a:ea typeface="楷体" panose="02010609060101010101" pitchFamily="49" charset="-122"/>
                </a:rPr>
                <a:t>、</a:t>
              </a:r>
              <a:r>
                <a:rPr lang="en-US" altLang="zh-CN" sz="1600" dirty="0">
                  <a:latin typeface="Times New Roman" panose="02020603050405020304" pitchFamily="18" charset="0"/>
                  <a:ea typeface="楷体" panose="02010609060101010101" pitchFamily="49" charset="-122"/>
                </a:rPr>
                <a:t>SOLOIST</a:t>
              </a:r>
            </a:p>
            <a:p>
              <a:pPr>
                <a:lnSpc>
                  <a:spcPct val="150000"/>
                </a:lnSpc>
              </a:pPr>
              <a:endParaRPr lang="en-US" altLang="zh-CN" b="1" dirty="0">
                <a:solidFill>
                  <a:schemeClr val="accent1"/>
                </a:solidFill>
                <a:latin typeface="Times New Roman" panose="02020603050405020304" pitchFamily="18" charset="0"/>
                <a:ea typeface="楷体" panose="02010609060101010101" pitchFamily="49" charset="-122"/>
              </a:endParaRPr>
            </a:p>
            <a:p>
              <a:pPr>
                <a:lnSpc>
                  <a:spcPct val="150000"/>
                </a:lnSpc>
              </a:pPr>
              <a:r>
                <a:rPr lang="zh-CN" altLang="en-US" b="1" dirty="0">
                  <a:solidFill>
                    <a:schemeClr val="accent1"/>
                  </a:solidFill>
                  <a:latin typeface="Times New Roman" panose="02020603050405020304" pitchFamily="18" charset="0"/>
                  <a:ea typeface="楷体" panose="02010609060101010101" pitchFamily="49" charset="-122"/>
                </a:rPr>
                <a:t>架构分析</a:t>
              </a:r>
              <a:endParaRPr lang="en-US" altLang="zh-CN" b="1" dirty="0">
                <a:solidFill>
                  <a:schemeClr val="accent1"/>
                </a:solidFill>
                <a:latin typeface="Times New Roman" panose="02020603050405020304" pitchFamily="18" charset="0"/>
                <a:ea typeface="楷体" panose="02010609060101010101" pitchFamily="49" charset="-122"/>
              </a:endParaRPr>
            </a:p>
            <a:p>
              <a:pPr marL="285750" indent="-285750">
                <a:lnSpc>
                  <a:spcPct val="120000"/>
                </a:lnSpc>
                <a:spcBef>
                  <a:spcPts val="300"/>
                </a:spcBef>
                <a:spcAft>
                  <a:spcPts val="300"/>
                </a:spcAft>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rPr>
                <a:t>基于</a:t>
              </a:r>
              <a:r>
                <a:rPr lang="en-US" altLang="zh-CN" sz="1600" dirty="0">
                  <a:latin typeface="Times New Roman" panose="02020603050405020304" pitchFamily="18" charset="0"/>
                  <a:ea typeface="楷体" panose="02010609060101010101" pitchFamily="49" charset="-122"/>
                </a:rPr>
                <a:t>Transformer</a:t>
              </a:r>
              <a:r>
                <a:rPr lang="zh-CN" altLang="en-US" sz="1600" dirty="0">
                  <a:latin typeface="Times New Roman" panose="02020603050405020304" pitchFamily="18" charset="0"/>
                  <a:ea typeface="楷体" panose="02010609060101010101" pitchFamily="49" charset="-122"/>
                </a:rPr>
                <a:t>的自回归结构，天然地适用于回复生成任务</a:t>
              </a:r>
              <a:endParaRPr lang="en-US" altLang="zh-CN" sz="1600" dirty="0">
                <a:latin typeface="Times New Roman" panose="02020603050405020304" pitchFamily="18" charset="0"/>
                <a:ea typeface="楷体" panose="02010609060101010101" pitchFamily="49" charset="-122"/>
              </a:endParaRPr>
            </a:p>
            <a:p>
              <a:pPr marL="285750" indent="-285750">
                <a:lnSpc>
                  <a:spcPct val="120000"/>
                </a:lnSpc>
                <a:spcBef>
                  <a:spcPts val="300"/>
                </a:spcBef>
                <a:spcAft>
                  <a:spcPts val="300"/>
                </a:spcAft>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rPr>
                <a:t>对于对话理解任务：一方面可以将其建模为生成式任务；另一方面可以利用最后一个</a:t>
              </a:r>
              <a:r>
                <a:rPr lang="en-US" altLang="zh-CN" sz="1600" dirty="0">
                  <a:latin typeface="Times New Roman" panose="02020603050405020304" pitchFamily="18" charset="0"/>
                  <a:ea typeface="楷体" panose="02010609060101010101" pitchFamily="49" charset="-122"/>
                </a:rPr>
                <a:t>token</a:t>
              </a:r>
              <a:r>
                <a:rPr lang="zh-CN" altLang="en-US" sz="1600" dirty="0">
                  <a:latin typeface="Times New Roman" panose="02020603050405020304" pitchFamily="18" charset="0"/>
                  <a:ea typeface="楷体" panose="02010609060101010101" pitchFamily="49" charset="-122"/>
                </a:rPr>
                <a:t>的表示作为全局表示进行后续任务</a:t>
              </a:r>
              <a:endParaRPr lang="en-US" altLang="zh-CN" sz="1600" dirty="0">
                <a:latin typeface="Times New Roman" panose="02020603050405020304" pitchFamily="18" charset="0"/>
                <a:ea typeface="楷体" panose="02010609060101010101" pitchFamily="49" charset="-122"/>
              </a:endParaRPr>
            </a:p>
            <a:p>
              <a:pPr marL="285750" indent="-285750">
                <a:lnSpc>
                  <a:spcPct val="120000"/>
                </a:lnSpc>
                <a:spcBef>
                  <a:spcPts val="300"/>
                </a:spcBef>
                <a:spcAft>
                  <a:spcPts val="300"/>
                </a:spcAft>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rPr>
                <a:t>缺点：对话历史的编码是单向的</a:t>
              </a:r>
              <a:endParaRPr lang="en-US" altLang="zh-CN" sz="1600" dirty="0">
                <a:latin typeface="Times New Roman" panose="02020603050405020304" pitchFamily="18" charset="0"/>
                <a:ea typeface="楷体" panose="02010609060101010101" pitchFamily="49" charset="-122"/>
              </a:endParaRPr>
            </a:p>
          </p:txBody>
        </p:sp>
      </p:grpSp>
      <p:grpSp>
        <p:nvGrpSpPr>
          <p:cNvPr id="9" name="组合 8">
            <a:extLst>
              <a:ext uri="{FF2B5EF4-FFF2-40B4-BE49-F238E27FC236}">
                <a16:creationId xmlns:a16="http://schemas.microsoft.com/office/drawing/2014/main" id="{70A1BB41-63A1-4466-BBF3-701105DFF3E6}"/>
              </a:ext>
            </a:extLst>
          </p:cNvPr>
          <p:cNvGrpSpPr/>
          <p:nvPr/>
        </p:nvGrpSpPr>
        <p:grpSpPr>
          <a:xfrm>
            <a:off x="5886336" y="1628361"/>
            <a:ext cx="5368144" cy="4060743"/>
            <a:chOff x="5973366" y="1457192"/>
            <a:chExt cx="5368144" cy="4060743"/>
          </a:xfrm>
        </p:grpSpPr>
        <p:pic>
          <p:nvPicPr>
            <p:cNvPr id="3" name="图片 2">
              <a:extLst>
                <a:ext uri="{FF2B5EF4-FFF2-40B4-BE49-F238E27FC236}">
                  <a16:creationId xmlns:a16="http://schemas.microsoft.com/office/drawing/2014/main" id="{C9061D1F-00FB-4EAC-88E9-E3603C9025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3367" y="3181848"/>
              <a:ext cx="5368143" cy="2336087"/>
            </a:xfrm>
            <a:prstGeom prst="rect">
              <a:avLst/>
            </a:prstGeom>
          </p:spPr>
        </p:pic>
        <p:pic>
          <p:nvPicPr>
            <p:cNvPr id="8" name="图片 7">
              <a:extLst>
                <a:ext uri="{FF2B5EF4-FFF2-40B4-BE49-F238E27FC236}">
                  <a16:creationId xmlns:a16="http://schemas.microsoft.com/office/drawing/2014/main" id="{64F848E4-65F3-4630-820F-DC228D99C1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3366" y="1457192"/>
              <a:ext cx="5367600" cy="1495889"/>
            </a:xfrm>
            <a:prstGeom prst="rect">
              <a:avLst/>
            </a:prstGeom>
          </p:spPr>
        </p:pic>
      </p:grpSp>
      <p:sp>
        <p:nvSpPr>
          <p:cNvPr id="4" name="灯片编号占位符 3">
            <a:extLst>
              <a:ext uri="{FF2B5EF4-FFF2-40B4-BE49-F238E27FC236}">
                <a16:creationId xmlns:a16="http://schemas.microsoft.com/office/drawing/2014/main" id="{4BDDD7B9-6F3E-4BF8-8CA0-46F0FD1EA0DF}"/>
              </a:ext>
            </a:extLst>
          </p:cNvPr>
          <p:cNvSpPr>
            <a:spLocks noGrp="1"/>
          </p:cNvSpPr>
          <p:nvPr>
            <p:ph type="sldNum" sz="quarter" idx="12"/>
          </p:nvPr>
        </p:nvSpPr>
        <p:spPr/>
        <p:txBody>
          <a:bodyPr/>
          <a:lstStyle/>
          <a:p>
            <a:fld id="{A330ECBB-EFA0-4B67-A466-676224D8611D}" type="slidenum">
              <a:rPr lang="zh-CN" altLang="en-US" smtClean="0"/>
              <a:t>16</a:t>
            </a:fld>
            <a:endParaRPr lang="zh-CN" altLang="en-US"/>
          </a:p>
        </p:txBody>
      </p:sp>
    </p:spTree>
    <p:extLst>
      <p:ext uri="{BB962C8B-B14F-4D97-AF65-F5344CB8AC3E}">
        <p14:creationId xmlns:p14="http://schemas.microsoft.com/office/powerpoint/2010/main" val="4175984941"/>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模型架构（三）：编码器</a:t>
            </a:r>
            <a:r>
              <a:rPr lang="en-US" altLang="zh-CN" sz="3200" b="1" dirty="0">
                <a:solidFill>
                  <a:srgbClr val="4472C4"/>
                </a:solidFill>
                <a:latin typeface="微软雅黑" pitchFamily="34" charset="-122"/>
                <a:ea typeface="微软雅黑" pitchFamily="34" charset="-122"/>
                <a:cs typeface="Times New Roman" pitchFamily="18" charset="0"/>
              </a:rPr>
              <a:t>-</a:t>
            </a:r>
            <a:r>
              <a:rPr lang="zh-CN" altLang="en-US" sz="3200" b="1" dirty="0">
                <a:solidFill>
                  <a:srgbClr val="4472C4"/>
                </a:solidFill>
                <a:latin typeface="微软雅黑" pitchFamily="34" charset="-122"/>
                <a:ea typeface="微软雅黑" pitchFamily="34" charset="-122"/>
                <a:cs typeface="Times New Roman" pitchFamily="18" charset="0"/>
              </a:rPr>
              <a:t>解码器</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1" name="组合 20">
            <a:extLst>
              <a:ext uri="{FF2B5EF4-FFF2-40B4-BE49-F238E27FC236}">
                <a16:creationId xmlns:a16="http://schemas.microsoft.com/office/drawing/2014/main" id="{BF96A298-39EC-48D3-A982-527FFD255248}"/>
              </a:ext>
            </a:extLst>
          </p:cNvPr>
          <p:cNvGrpSpPr/>
          <p:nvPr/>
        </p:nvGrpSpPr>
        <p:grpSpPr>
          <a:xfrm>
            <a:off x="937520" y="1263156"/>
            <a:ext cx="3898590" cy="4987118"/>
            <a:chOff x="782662" y="990752"/>
            <a:chExt cx="3898590" cy="4987118"/>
          </a:xfrm>
        </p:grpSpPr>
        <p:sp>
          <p:nvSpPr>
            <p:cNvPr id="24" name="íṡḷîḓê">
              <a:extLst>
                <a:ext uri="{FF2B5EF4-FFF2-40B4-BE49-F238E27FC236}">
                  <a16:creationId xmlns:a16="http://schemas.microsoft.com/office/drawing/2014/main" id="{CA502948-06F5-4E92-9DB1-D6B83064B5E6}"/>
                </a:ext>
              </a:extLst>
            </p:cNvPr>
            <p:cNvSpPr/>
            <p:nvPr/>
          </p:nvSpPr>
          <p:spPr>
            <a:xfrm>
              <a:off x="782662" y="990752"/>
              <a:ext cx="3898590" cy="4791155"/>
            </a:xfrm>
            <a:prstGeom prst="roundRect">
              <a:avLst>
                <a:gd name="adj" fmla="val 3000"/>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25" name="组合 24">
              <a:extLst>
                <a:ext uri="{FF2B5EF4-FFF2-40B4-BE49-F238E27FC236}">
                  <a16:creationId xmlns:a16="http://schemas.microsoft.com/office/drawing/2014/main" id="{DB4C7B24-9033-4CCE-BA6F-9020335DFF1A}"/>
                </a:ext>
              </a:extLst>
            </p:cNvPr>
            <p:cNvGrpSpPr/>
            <p:nvPr/>
          </p:nvGrpSpPr>
          <p:grpSpPr>
            <a:xfrm>
              <a:off x="1818258" y="990752"/>
              <a:ext cx="1827399" cy="540000"/>
              <a:chOff x="1745110" y="1360750"/>
              <a:chExt cx="1827399" cy="540000"/>
            </a:xfrm>
          </p:grpSpPr>
          <p:sp>
            <p:nvSpPr>
              <p:cNvPr id="27" name="íśļiḑê">
                <a:extLst>
                  <a:ext uri="{FF2B5EF4-FFF2-40B4-BE49-F238E27FC236}">
                    <a16:creationId xmlns:a16="http://schemas.microsoft.com/office/drawing/2014/main" id="{436AAEBD-0A26-4C97-B5CA-D57986EB41C8}"/>
                  </a:ext>
                </a:extLst>
              </p:cNvPr>
              <p:cNvSpPr/>
              <p:nvPr/>
            </p:nvSpPr>
            <p:spPr>
              <a:xfrm>
                <a:off x="1758809" y="1360750"/>
                <a:ext cx="1800000" cy="540000"/>
              </a:xfrm>
              <a:prstGeom prst="roundRect">
                <a:avLst>
                  <a:gd name="adj" fmla="val 0"/>
                </a:avLst>
              </a:prstGeom>
              <a:solidFill>
                <a:schemeClr val="accent1"/>
              </a:solidFill>
              <a:ln w="12700" cap="rnd">
                <a:solidFill>
                  <a:schemeClr val="accent1"/>
                </a:solid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8" name="işḷïḑê">
                <a:extLst>
                  <a:ext uri="{FF2B5EF4-FFF2-40B4-BE49-F238E27FC236}">
                    <a16:creationId xmlns:a16="http://schemas.microsoft.com/office/drawing/2014/main" id="{1A64C242-1C8C-4A65-9676-A6BA7C072B10}"/>
                  </a:ext>
                </a:extLst>
              </p:cNvPr>
              <p:cNvSpPr txBox="1"/>
              <p:nvPr/>
            </p:nvSpPr>
            <p:spPr>
              <a:xfrm>
                <a:off x="1745110" y="1446084"/>
                <a:ext cx="1827399" cy="338554"/>
              </a:xfrm>
              <a:prstGeom prst="rect">
                <a:avLst/>
              </a:prstGeom>
              <a:noFill/>
            </p:spPr>
            <p:txBody>
              <a:bodyPr wrap="square" rtlCol="0">
                <a:spAutoFit/>
              </a:bodyPr>
              <a:lstStyle/>
              <a:p>
                <a:pPr algn="ctr"/>
                <a:r>
                  <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Encoder-Decoder</a:t>
                </a:r>
                <a:endParaRPr lang="zh-CN" altLang="en-US" sz="1600" b="1" dirty="0">
                  <a:solidFill>
                    <a:schemeClr val="bg1"/>
                  </a:solidFill>
                  <a:latin typeface="楷体" panose="02010609060101010101" pitchFamily="49" charset="-122"/>
                  <a:ea typeface="楷体" panose="02010609060101010101" pitchFamily="49" charset="-122"/>
                </a:endParaRPr>
              </a:p>
            </p:txBody>
          </p:sp>
        </p:grpSp>
        <p:sp>
          <p:nvSpPr>
            <p:cNvPr id="26" name="矩形 25">
              <a:extLst>
                <a:ext uri="{FF2B5EF4-FFF2-40B4-BE49-F238E27FC236}">
                  <a16:creationId xmlns:a16="http://schemas.microsoft.com/office/drawing/2014/main" id="{C1272B03-D3CF-46EA-A451-032B72498874}"/>
                </a:ext>
              </a:extLst>
            </p:cNvPr>
            <p:cNvSpPr/>
            <p:nvPr/>
          </p:nvSpPr>
          <p:spPr>
            <a:xfrm>
              <a:off x="809616" y="1708624"/>
              <a:ext cx="3844682" cy="4269246"/>
            </a:xfrm>
            <a:prstGeom prst="rect">
              <a:avLst/>
            </a:prstGeom>
          </p:spPr>
          <p:txBody>
            <a:bodyPr wrap="square">
              <a:spAutoFit/>
            </a:bodyPr>
            <a:lstStyle/>
            <a:p>
              <a:pPr>
                <a:lnSpc>
                  <a:spcPct val="150000"/>
                </a:lnSpc>
              </a:pPr>
              <a:r>
                <a:rPr lang="zh-CN" altLang="en-US" b="1" dirty="0">
                  <a:solidFill>
                    <a:schemeClr val="accent1"/>
                  </a:solidFill>
                  <a:latin typeface="Times New Roman" panose="02020603050405020304" pitchFamily="18" charset="0"/>
                  <a:ea typeface="楷体" panose="02010609060101010101" pitchFamily="49" charset="-122"/>
                </a:rPr>
                <a:t>相关工作</a:t>
              </a:r>
              <a:endParaRPr lang="en-US" altLang="zh-CN" b="1" dirty="0">
                <a:solidFill>
                  <a:schemeClr val="accent1"/>
                </a:solidFill>
                <a:latin typeface="Times New Roman" panose="02020603050405020304" pitchFamily="18" charset="0"/>
                <a:ea typeface="楷体" panose="02010609060101010101" pitchFamily="49" charset="-122"/>
              </a:endParaRPr>
            </a:p>
            <a:p>
              <a:pPr>
                <a:lnSpc>
                  <a:spcPct val="150000"/>
                </a:lnSpc>
              </a:pPr>
              <a:r>
                <a:rPr lang="en-US" altLang="zh-CN" sz="1600" dirty="0">
                  <a:latin typeface="Times New Roman" panose="02020603050405020304" pitchFamily="18" charset="0"/>
                  <a:ea typeface="楷体" panose="02010609060101010101" pitchFamily="49" charset="-122"/>
                </a:rPr>
                <a:t>PPTOD</a:t>
              </a:r>
              <a:r>
                <a:rPr lang="zh-CN" altLang="en-US" sz="1600" dirty="0">
                  <a:latin typeface="Times New Roman" panose="02020603050405020304" pitchFamily="18" charset="0"/>
                  <a:ea typeface="楷体" panose="02010609060101010101" pitchFamily="49" charset="-122"/>
                </a:rPr>
                <a:t>、</a:t>
              </a:r>
              <a:r>
                <a:rPr lang="en-US" altLang="zh-CN" sz="1600" dirty="0">
                  <a:latin typeface="Times New Roman" panose="02020603050405020304" pitchFamily="18" charset="0"/>
                  <a:ea typeface="楷体" panose="02010609060101010101" pitchFamily="49" charset="-122"/>
                </a:rPr>
                <a:t>SPACE 1.0</a:t>
              </a:r>
              <a:r>
                <a:rPr lang="zh-CN" altLang="en-US" sz="1600" dirty="0">
                  <a:latin typeface="Times New Roman" panose="02020603050405020304" pitchFamily="18" charset="0"/>
                  <a:ea typeface="楷体" panose="02010609060101010101" pitchFamily="49" charset="-122"/>
                </a:rPr>
                <a:t>、</a:t>
              </a:r>
              <a:r>
                <a:rPr lang="en-US" altLang="zh-CN" sz="1600" dirty="0">
                  <a:latin typeface="Times New Roman" panose="02020603050405020304" pitchFamily="18" charset="0"/>
                  <a:ea typeface="楷体" panose="02010609060101010101" pitchFamily="49" charset="-122"/>
                </a:rPr>
                <a:t>SPACE 3.0</a:t>
              </a:r>
              <a:r>
                <a:rPr lang="zh-CN" altLang="en-US" sz="1600" dirty="0">
                  <a:latin typeface="Times New Roman" panose="02020603050405020304" pitchFamily="18" charset="0"/>
                  <a:ea typeface="楷体" panose="02010609060101010101" pitchFamily="49" charset="-122"/>
                </a:rPr>
                <a:t>、</a:t>
              </a:r>
              <a:r>
                <a:rPr lang="en-US" altLang="zh-CN" sz="1600" dirty="0">
                  <a:latin typeface="Times New Roman" panose="02020603050405020304" pitchFamily="18" charset="0"/>
                  <a:ea typeface="楷体" panose="02010609060101010101" pitchFamily="49" charset="-122"/>
                </a:rPr>
                <a:t>OPAL</a:t>
              </a:r>
            </a:p>
            <a:p>
              <a:pPr>
                <a:lnSpc>
                  <a:spcPct val="150000"/>
                </a:lnSpc>
              </a:pPr>
              <a:endParaRPr lang="en-US" altLang="zh-CN" sz="1600" b="1" dirty="0">
                <a:solidFill>
                  <a:schemeClr val="accent1"/>
                </a:solidFill>
                <a:latin typeface="Times New Roman" panose="02020603050405020304" pitchFamily="18" charset="0"/>
                <a:ea typeface="楷体" panose="02010609060101010101" pitchFamily="49" charset="-122"/>
              </a:endParaRPr>
            </a:p>
            <a:p>
              <a:pPr>
                <a:lnSpc>
                  <a:spcPct val="150000"/>
                </a:lnSpc>
              </a:pPr>
              <a:r>
                <a:rPr lang="zh-CN" altLang="en-US" b="1" dirty="0">
                  <a:solidFill>
                    <a:schemeClr val="accent1"/>
                  </a:solidFill>
                  <a:latin typeface="Times New Roman" panose="02020603050405020304" pitchFamily="18" charset="0"/>
                  <a:ea typeface="楷体" panose="02010609060101010101" pitchFamily="49" charset="-122"/>
                </a:rPr>
                <a:t>架构分析</a:t>
              </a:r>
              <a:endParaRPr lang="en-US" altLang="zh-CN" b="1" dirty="0">
                <a:solidFill>
                  <a:schemeClr val="accent1"/>
                </a:solidFill>
                <a:latin typeface="Times New Roman" panose="02020603050405020304" pitchFamily="18" charset="0"/>
                <a:ea typeface="楷体" panose="02010609060101010101" pitchFamily="49" charset="-122"/>
              </a:endParaRPr>
            </a:p>
            <a:p>
              <a:pPr marL="285750" indent="-285750">
                <a:lnSpc>
                  <a:spcPct val="120000"/>
                </a:lnSpc>
                <a:spcBef>
                  <a:spcPts val="300"/>
                </a:spcBef>
                <a:spcAft>
                  <a:spcPts val="300"/>
                </a:spcAft>
                <a:buFont typeface="Wingdings" panose="05000000000000000000" pitchFamily="2" charset="2"/>
                <a:buChar char="Ø"/>
              </a:pPr>
              <a:r>
                <a:rPr lang="en-US" altLang="zh-CN" sz="1600" dirty="0">
                  <a:latin typeface="Times New Roman" panose="02020603050405020304" pitchFamily="18" charset="0"/>
                  <a:ea typeface="楷体" panose="02010609060101010101" pitchFamily="49" charset="-122"/>
                </a:rPr>
                <a:t>T5</a:t>
              </a:r>
              <a:r>
                <a:rPr lang="zh-CN" altLang="en-US" sz="1600" dirty="0">
                  <a:latin typeface="Times New Roman" panose="02020603050405020304" pitchFamily="18" charset="0"/>
                  <a:ea typeface="楷体" panose="02010609060101010101" pitchFamily="49" charset="-122"/>
                </a:rPr>
                <a:t>和</a:t>
              </a:r>
              <a:r>
                <a:rPr lang="en-US" altLang="zh-CN" sz="1600" dirty="0">
                  <a:latin typeface="Times New Roman" panose="02020603050405020304" pitchFamily="18" charset="0"/>
                  <a:ea typeface="楷体" panose="02010609060101010101" pitchFamily="49" charset="-122"/>
                </a:rPr>
                <a:t>BART</a:t>
              </a:r>
              <a:r>
                <a:rPr lang="zh-CN" altLang="en-US" sz="1600" dirty="0">
                  <a:latin typeface="Times New Roman" panose="02020603050405020304" pitchFamily="18" charset="0"/>
                  <a:ea typeface="楷体" panose="02010609060101010101" pitchFamily="49" charset="-122"/>
                </a:rPr>
                <a:t>是基于</a:t>
              </a:r>
              <a:r>
                <a:rPr lang="en-US" altLang="zh-CN" sz="1600" dirty="0">
                  <a:latin typeface="Times New Roman" panose="02020603050405020304" pitchFamily="18" charset="0"/>
                  <a:ea typeface="楷体" panose="02010609060101010101" pitchFamily="49" charset="-122"/>
                </a:rPr>
                <a:t>Transformer</a:t>
              </a:r>
              <a:r>
                <a:rPr lang="zh-CN" altLang="en-US" sz="1600" dirty="0">
                  <a:latin typeface="Times New Roman" panose="02020603050405020304" pitchFamily="18" charset="0"/>
                  <a:ea typeface="楷体" panose="02010609060101010101" pitchFamily="49" charset="-122"/>
                </a:rPr>
                <a:t>原始的</a:t>
              </a:r>
              <a:r>
                <a:rPr lang="en-US" altLang="zh-CN" sz="1600" dirty="0">
                  <a:latin typeface="Times New Roman" panose="02020603050405020304" pitchFamily="18" charset="0"/>
                  <a:ea typeface="楷体" panose="02010609060101010101" pitchFamily="49" charset="-122"/>
                </a:rPr>
                <a:t>encoder-decoder</a:t>
              </a:r>
              <a:r>
                <a:rPr lang="zh-CN" altLang="en-US" sz="1600" dirty="0">
                  <a:latin typeface="Times New Roman" panose="02020603050405020304" pitchFamily="18" charset="0"/>
                  <a:ea typeface="楷体" panose="02010609060101010101" pitchFamily="49" charset="-122"/>
                </a:rPr>
                <a:t>架构；</a:t>
              </a:r>
              <a:r>
                <a:rPr lang="en-US" altLang="zh-CN" sz="1600" dirty="0" err="1">
                  <a:latin typeface="Times New Roman" panose="02020603050405020304" pitchFamily="18" charset="0"/>
                  <a:ea typeface="楷体" panose="02010609060101010101" pitchFamily="49" charset="-122"/>
                </a:rPr>
                <a:t>UniLM</a:t>
              </a:r>
              <a:r>
                <a:rPr lang="zh-CN" altLang="en-US" sz="1600" dirty="0">
                  <a:latin typeface="Times New Roman" panose="02020603050405020304" pitchFamily="18" charset="0"/>
                  <a:ea typeface="楷体" panose="02010609060101010101" pitchFamily="49" charset="-122"/>
                </a:rPr>
                <a:t>基于不同的</a:t>
              </a:r>
              <a:r>
                <a:rPr lang="en-US" altLang="zh-CN" sz="1600" dirty="0">
                  <a:latin typeface="Times New Roman" panose="02020603050405020304" pitchFamily="18" charset="0"/>
                  <a:ea typeface="楷体" panose="02010609060101010101" pitchFamily="49" charset="-122"/>
                </a:rPr>
                <a:t>attention mask</a:t>
              </a:r>
              <a:r>
                <a:rPr lang="zh-CN" altLang="en-US" sz="1600" dirty="0">
                  <a:latin typeface="Times New Roman" panose="02020603050405020304" pitchFamily="18" charset="0"/>
                  <a:ea typeface="楷体" panose="02010609060101010101" pitchFamily="49" charset="-122"/>
                </a:rPr>
                <a:t>机制实现了</a:t>
              </a:r>
              <a:r>
                <a:rPr lang="en-US" altLang="zh-CN" sz="1600" dirty="0">
                  <a:latin typeface="Times New Roman" panose="02020603050405020304" pitchFamily="18" charset="0"/>
                  <a:ea typeface="楷体" panose="02010609060101010101" pitchFamily="49" charset="-122"/>
                </a:rPr>
                <a:t>encoder-decoder</a:t>
              </a:r>
              <a:r>
                <a:rPr lang="zh-CN" altLang="en-US" sz="1600" dirty="0">
                  <a:latin typeface="Times New Roman" panose="02020603050405020304" pitchFamily="18" charset="0"/>
                  <a:ea typeface="楷体" panose="02010609060101010101" pitchFamily="49" charset="-122"/>
                </a:rPr>
                <a:t>架构</a:t>
              </a:r>
              <a:endParaRPr lang="en-US" altLang="zh-CN" sz="1600" dirty="0">
                <a:latin typeface="Times New Roman" panose="02020603050405020304" pitchFamily="18" charset="0"/>
                <a:ea typeface="楷体" panose="02010609060101010101" pitchFamily="49" charset="-122"/>
              </a:endParaRPr>
            </a:p>
            <a:p>
              <a:pPr marL="285750" indent="-285750">
                <a:lnSpc>
                  <a:spcPct val="120000"/>
                </a:lnSpc>
                <a:spcBef>
                  <a:spcPts val="300"/>
                </a:spcBef>
                <a:spcAft>
                  <a:spcPts val="300"/>
                </a:spcAft>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rPr>
                <a:t>适用于任务型对话的各种下游任务</a:t>
              </a:r>
              <a:endParaRPr lang="en-US" altLang="zh-CN" sz="1600" dirty="0">
                <a:latin typeface="Times New Roman" panose="02020603050405020304" pitchFamily="18" charset="0"/>
                <a:ea typeface="楷体" panose="02010609060101010101" pitchFamily="49" charset="-122"/>
              </a:endParaRPr>
            </a:p>
            <a:p>
              <a:pPr marL="285750" indent="-285750">
                <a:lnSpc>
                  <a:spcPct val="120000"/>
                </a:lnSpc>
                <a:spcBef>
                  <a:spcPts val="300"/>
                </a:spcBef>
                <a:spcAft>
                  <a:spcPts val="300"/>
                </a:spcAft>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rPr>
                <a:t>目前最新的工作均采用这种架构，结构上更合理</a:t>
              </a:r>
              <a:endParaRPr lang="en-US" altLang="zh-CN" sz="1600" dirty="0">
                <a:latin typeface="Times New Roman" panose="02020603050405020304" pitchFamily="18" charset="0"/>
                <a:ea typeface="楷体" panose="02010609060101010101" pitchFamily="49" charset="-122"/>
              </a:endParaRPr>
            </a:p>
            <a:p>
              <a:pPr marL="285750" indent="-285750">
                <a:lnSpc>
                  <a:spcPct val="120000"/>
                </a:lnSpc>
                <a:spcBef>
                  <a:spcPts val="300"/>
                </a:spcBef>
                <a:spcAft>
                  <a:spcPts val="300"/>
                </a:spcAft>
                <a:buFont typeface="Wingdings" panose="05000000000000000000" pitchFamily="2" charset="2"/>
                <a:buChar char="Ø"/>
              </a:pPr>
              <a:endParaRPr lang="en-US" altLang="zh-CN" sz="1600" dirty="0">
                <a:latin typeface="Times New Roman" panose="02020603050405020304" pitchFamily="18" charset="0"/>
                <a:ea typeface="楷体" panose="02010609060101010101" pitchFamily="49" charset="-122"/>
              </a:endParaRPr>
            </a:p>
          </p:txBody>
        </p:sp>
      </p:grpSp>
      <p:sp>
        <p:nvSpPr>
          <p:cNvPr id="3" name="灯片编号占位符 2">
            <a:extLst>
              <a:ext uri="{FF2B5EF4-FFF2-40B4-BE49-F238E27FC236}">
                <a16:creationId xmlns:a16="http://schemas.microsoft.com/office/drawing/2014/main" id="{EF2E5807-A84F-4941-AC7F-A586D8B51EA8}"/>
              </a:ext>
            </a:extLst>
          </p:cNvPr>
          <p:cNvSpPr>
            <a:spLocks noGrp="1"/>
          </p:cNvSpPr>
          <p:nvPr>
            <p:ph type="sldNum" sz="quarter" idx="12"/>
          </p:nvPr>
        </p:nvSpPr>
        <p:spPr/>
        <p:txBody>
          <a:bodyPr/>
          <a:lstStyle/>
          <a:p>
            <a:fld id="{A330ECBB-EFA0-4B67-A466-676224D8611D}" type="slidenum">
              <a:rPr lang="zh-CN" altLang="en-US" smtClean="0"/>
              <a:t>17</a:t>
            </a:fld>
            <a:endParaRPr lang="zh-CN" altLang="en-US" dirty="0"/>
          </a:p>
        </p:txBody>
      </p:sp>
      <p:grpSp>
        <p:nvGrpSpPr>
          <p:cNvPr id="8" name="组合 7">
            <a:extLst>
              <a:ext uri="{FF2B5EF4-FFF2-40B4-BE49-F238E27FC236}">
                <a16:creationId xmlns:a16="http://schemas.microsoft.com/office/drawing/2014/main" id="{7F399939-95C2-04ED-E85F-54CEC66F7340}"/>
              </a:ext>
            </a:extLst>
          </p:cNvPr>
          <p:cNvGrpSpPr/>
          <p:nvPr/>
        </p:nvGrpSpPr>
        <p:grpSpPr>
          <a:xfrm>
            <a:off x="5775858" y="1276105"/>
            <a:ext cx="5478622" cy="4765255"/>
            <a:chOff x="6010951" y="1263156"/>
            <a:chExt cx="5478622" cy="4765255"/>
          </a:xfrm>
        </p:grpSpPr>
        <p:pic>
          <p:nvPicPr>
            <p:cNvPr id="5" name="图片 4">
              <a:extLst>
                <a:ext uri="{FF2B5EF4-FFF2-40B4-BE49-F238E27FC236}">
                  <a16:creationId xmlns:a16="http://schemas.microsoft.com/office/drawing/2014/main" id="{F083092B-9757-4CC8-8D12-AA4F05C7672C}"/>
                </a:ext>
              </a:extLst>
            </p:cNvPr>
            <p:cNvPicPr>
              <a:picLocks noChangeAspect="1"/>
            </p:cNvPicPr>
            <p:nvPr/>
          </p:nvPicPr>
          <p:blipFill>
            <a:blip r:embed="rId4"/>
            <a:stretch>
              <a:fillRect/>
            </a:stretch>
          </p:blipFill>
          <p:spPr>
            <a:xfrm>
              <a:off x="6477104" y="3765267"/>
              <a:ext cx="4546317" cy="2263144"/>
            </a:xfrm>
            <a:prstGeom prst="rect">
              <a:avLst/>
            </a:prstGeom>
          </p:spPr>
        </p:pic>
        <p:pic>
          <p:nvPicPr>
            <p:cNvPr id="7" name="图片 6">
              <a:extLst>
                <a:ext uri="{FF2B5EF4-FFF2-40B4-BE49-F238E27FC236}">
                  <a16:creationId xmlns:a16="http://schemas.microsoft.com/office/drawing/2014/main" id="{4252015C-E7EA-839B-2324-D30145C800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0951" y="1263156"/>
              <a:ext cx="5478622" cy="2348819"/>
            </a:xfrm>
            <a:prstGeom prst="rect">
              <a:avLst/>
            </a:prstGeom>
          </p:spPr>
        </p:pic>
      </p:grpSp>
    </p:spTree>
    <p:extLst>
      <p:ext uri="{BB962C8B-B14F-4D97-AF65-F5344CB8AC3E}">
        <p14:creationId xmlns:p14="http://schemas.microsoft.com/office/powerpoint/2010/main" val="424754245"/>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对话建模（一）：角色信息建模</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EE00EF66-F33A-45F5-A588-0E5189421432}"/>
              </a:ext>
            </a:extLst>
          </p:cNvPr>
          <p:cNvSpPr txBox="1"/>
          <p:nvPr/>
        </p:nvSpPr>
        <p:spPr>
          <a:xfrm>
            <a:off x="669870" y="1086739"/>
            <a:ext cx="4768007" cy="426335"/>
          </a:xfrm>
          <a:prstGeom prst="rect">
            <a:avLst/>
          </a:prstGeom>
          <a:noFill/>
        </p:spPr>
        <p:txBody>
          <a:bodyPr wrap="square" rtlCol="0">
            <a:spAutoFit/>
          </a:bodyPr>
          <a:lstStyle/>
          <a:p>
            <a:pPr algn="l">
              <a:lnSpc>
                <a:spcPct val="120000"/>
              </a:lnSpc>
            </a:pPr>
            <a:r>
              <a:rPr lang="zh-CN" altLang="en-US" sz="2000" b="1" dirty="0">
                <a:solidFill>
                  <a:srgbClr val="4472C4"/>
                </a:solidFill>
                <a:latin typeface="Times New Roman" panose="02020603050405020304" pitchFamily="18" charset="0"/>
                <a:ea typeface="楷体" panose="02010609060101010101" pitchFamily="49" charset="-122"/>
              </a:rPr>
              <a:t>角色信息建模</a:t>
            </a:r>
            <a:endParaRPr lang="en-US" altLang="zh-CN" sz="2000" b="1" dirty="0">
              <a:solidFill>
                <a:srgbClr val="4472C4"/>
              </a:solidFill>
              <a:latin typeface="Times New Roman" panose="02020603050405020304" pitchFamily="18" charset="0"/>
              <a:ea typeface="楷体" panose="02010609060101010101" pitchFamily="49" charset="-122"/>
            </a:endParaRPr>
          </a:p>
        </p:txBody>
      </p:sp>
      <p:grpSp>
        <p:nvGrpSpPr>
          <p:cNvPr id="46" name="组合 45">
            <a:extLst>
              <a:ext uri="{FF2B5EF4-FFF2-40B4-BE49-F238E27FC236}">
                <a16:creationId xmlns:a16="http://schemas.microsoft.com/office/drawing/2014/main" id="{8BC9F398-D60C-497C-9BBE-A458EC393C67}"/>
              </a:ext>
            </a:extLst>
          </p:cNvPr>
          <p:cNvGrpSpPr/>
          <p:nvPr/>
        </p:nvGrpSpPr>
        <p:grpSpPr>
          <a:xfrm>
            <a:off x="883906" y="1609893"/>
            <a:ext cx="9593440" cy="4676141"/>
            <a:chOff x="883906" y="1609893"/>
            <a:chExt cx="9593440" cy="4676141"/>
          </a:xfrm>
        </p:grpSpPr>
        <p:grpSp>
          <p:nvGrpSpPr>
            <p:cNvPr id="40" name="组合 39">
              <a:extLst>
                <a:ext uri="{FF2B5EF4-FFF2-40B4-BE49-F238E27FC236}">
                  <a16:creationId xmlns:a16="http://schemas.microsoft.com/office/drawing/2014/main" id="{CB90EE0A-872E-496D-AF1A-6678BEB97A94}"/>
                </a:ext>
              </a:extLst>
            </p:cNvPr>
            <p:cNvGrpSpPr/>
            <p:nvPr/>
          </p:nvGrpSpPr>
          <p:grpSpPr>
            <a:xfrm>
              <a:off x="883907" y="1609893"/>
              <a:ext cx="9593439" cy="1143544"/>
              <a:chOff x="870156" y="1726771"/>
              <a:chExt cx="9593439" cy="1143544"/>
            </a:xfrm>
          </p:grpSpPr>
          <p:grpSp>
            <p:nvGrpSpPr>
              <p:cNvPr id="29" name="组合 28">
                <a:extLst>
                  <a:ext uri="{FF2B5EF4-FFF2-40B4-BE49-F238E27FC236}">
                    <a16:creationId xmlns:a16="http://schemas.microsoft.com/office/drawing/2014/main" id="{1337799C-A836-4767-B3B7-71E5F64BA5E4}"/>
                  </a:ext>
                </a:extLst>
              </p:cNvPr>
              <p:cNvGrpSpPr/>
              <p:nvPr/>
            </p:nvGrpSpPr>
            <p:grpSpPr>
              <a:xfrm>
                <a:off x="870156" y="1905615"/>
                <a:ext cx="6403794" cy="767769"/>
                <a:chOff x="870156" y="1865671"/>
                <a:chExt cx="6403794" cy="767769"/>
              </a:xfrm>
            </p:grpSpPr>
            <p:sp>
              <p:nvSpPr>
                <p:cNvPr id="3" name="文本框 2">
                  <a:extLst>
                    <a:ext uri="{FF2B5EF4-FFF2-40B4-BE49-F238E27FC236}">
                      <a16:creationId xmlns:a16="http://schemas.microsoft.com/office/drawing/2014/main" id="{C7B8D7C9-AE08-4AB6-BA37-518C9844935D}"/>
                    </a:ext>
                  </a:extLst>
                </p:cNvPr>
                <p:cNvSpPr txBox="1"/>
                <p:nvPr/>
              </p:nvSpPr>
              <p:spPr>
                <a:xfrm>
                  <a:off x="870156" y="1865671"/>
                  <a:ext cx="6197538" cy="392928"/>
                </a:xfrm>
                <a:prstGeom prst="rect">
                  <a:avLst/>
                </a:prstGeom>
                <a:noFill/>
              </p:spPr>
              <p:txBody>
                <a:bodyPr wrap="square" rtlCol="0">
                  <a:spAutoFit/>
                </a:bodyPr>
                <a:lstStyle/>
                <a:p>
                  <a:pPr marL="285750" indent="-285750" algn="l">
                    <a:lnSpc>
                      <a:spcPct val="12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在不同角色的话语前添加特殊</a:t>
                  </a:r>
                  <a:r>
                    <a:rPr lang="en-US" altLang="zh-CN" dirty="0">
                      <a:latin typeface="Times New Roman" panose="02020603050405020304" pitchFamily="18" charset="0"/>
                      <a:ea typeface="楷体" panose="02010609060101010101" pitchFamily="49" charset="-122"/>
                    </a:rPr>
                    <a:t>token</a:t>
                  </a:r>
                  <a:r>
                    <a:rPr lang="zh-CN" altLang="en-US" dirty="0">
                      <a:latin typeface="Times New Roman" panose="02020603050405020304" pitchFamily="18" charset="0"/>
                      <a:ea typeface="楷体" panose="02010609060101010101" pitchFamily="49" charset="-122"/>
                    </a:rPr>
                    <a:t>，如：</a:t>
                  </a:r>
                  <a:r>
                    <a:rPr lang="en-US" altLang="zh-CN" dirty="0">
                      <a:latin typeface="Times New Roman" panose="02020603050405020304" pitchFamily="18" charset="0"/>
                      <a:ea typeface="楷体" panose="02010609060101010101" pitchFamily="49" charset="-122"/>
                    </a:rPr>
                    <a:t>[SYS]</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[USER]</a:t>
                  </a:r>
                </a:p>
              </p:txBody>
            </p:sp>
            <p:pic>
              <p:nvPicPr>
                <p:cNvPr id="12" name="图片 11">
                  <a:extLst>
                    <a:ext uri="{FF2B5EF4-FFF2-40B4-BE49-F238E27FC236}">
                      <a16:creationId xmlns:a16="http://schemas.microsoft.com/office/drawing/2014/main" id="{05AB670F-82F2-4246-B8BC-8A634F6C6046}"/>
                    </a:ext>
                  </a:extLst>
                </p:cNvPr>
                <p:cNvPicPr>
                  <a:picLocks noChangeAspect="1"/>
                </p:cNvPicPr>
                <p:nvPr/>
              </p:nvPicPr>
              <p:blipFill rotWithShape="1">
                <a:blip r:embed="rId4">
                  <a:extLst>
                    <a:ext uri="{28A0092B-C50C-407E-A947-70E740481C1C}">
                      <a14:useLocalDpi xmlns:a14="http://schemas.microsoft.com/office/drawing/2010/main" val="0"/>
                    </a:ext>
                  </a:extLst>
                </a:blip>
                <a:srcRect l="2745" t="27665" r="8389" b="3952"/>
                <a:stretch/>
              </p:blipFill>
              <p:spPr>
                <a:xfrm>
                  <a:off x="1253490" y="2289500"/>
                  <a:ext cx="6020460" cy="343940"/>
                </a:xfrm>
                <a:prstGeom prst="rect">
                  <a:avLst/>
                </a:prstGeom>
              </p:spPr>
            </p:pic>
          </p:grpSp>
          <p:sp>
            <p:nvSpPr>
              <p:cNvPr id="28" name="箭头: 右 27">
                <a:extLst>
                  <a:ext uri="{FF2B5EF4-FFF2-40B4-BE49-F238E27FC236}">
                    <a16:creationId xmlns:a16="http://schemas.microsoft.com/office/drawing/2014/main" id="{C5309279-6FCB-4DE7-BF9A-7853D90D999E}"/>
                  </a:ext>
                </a:extLst>
              </p:cNvPr>
              <p:cNvSpPr/>
              <p:nvPr/>
            </p:nvSpPr>
            <p:spPr>
              <a:xfrm>
                <a:off x="8156856" y="2215758"/>
                <a:ext cx="288000" cy="14748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id="{92B2976B-3E5A-4AE7-A138-099426D71553}"/>
                  </a:ext>
                </a:extLst>
              </p:cNvPr>
              <p:cNvSpPr/>
              <p:nvPr/>
            </p:nvSpPr>
            <p:spPr>
              <a:xfrm>
                <a:off x="8744798" y="1726771"/>
                <a:ext cx="1718797" cy="114354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600" dirty="0">
                    <a:solidFill>
                      <a:schemeClr val="tx1"/>
                    </a:solidFill>
                    <a:latin typeface="Times New Roman" panose="02020603050405020304" pitchFamily="18" charset="0"/>
                    <a:ea typeface="楷体" panose="02010609060101010101" pitchFamily="49" charset="-122"/>
                  </a:rPr>
                  <a:t>TOD-BERT</a:t>
                </a:r>
              </a:p>
              <a:p>
                <a:pPr algn="ctr">
                  <a:lnSpc>
                    <a:spcPct val="120000"/>
                  </a:lnSpc>
                </a:pPr>
                <a:r>
                  <a:rPr lang="en-US" altLang="zh-CN" sz="1600" dirty="0">
                    <a:solidFill>
                      <a:schemeClr val="tx1"/>
                    </a:solidFill>
                    <a:latin typeface="Times New Roman" panose="02020603050405020304" pitchFamily="18" charset="0"/>
                    <a:ea typeface="楷体" panose="02010609060101010101" pitchFamily="49" charset="-122"/>
                  </a:rPr>
                  <a:t>SOLOIST</a:t>
                </a:r>
              </a:p>
              <a:p>
                <a:pPr algn="ctr">
                  <a:lnSpc>
                    <a:spcPct val="120000"/>
                  </a:lnSpc>
                </a:pPr>
                <a:r>
                  <a:rPr lang="en-US" altLang="zh-CN" sz="1600" dirty="0">
                    <a:solidFill>
                      <a:schemeClr val="tx1"/>
                    </a:solidFill>
                    <a:latin typeface="Times New Roman" panose="02020603050405020304" pitchFamily="18" charset="0"/>
                    <a:ea typeface="楷体" panose="02010609060101010101" pitchFamily="49" charset="-122"/>
                  </a:rPr>
                  <a:t>PPTOD</a:t>
                </a:r>
              </a:p>
              <a:p>
                <a:pPr algn="ctr">
                  <a:lnSpc>
                    <a:spcPct val="120000"/>
                  </a:lnSpc>
                </a:pPr>
                <a:r>
                  <a:rPr lang="en-US" altLang="zh-CN" sz="1600" dirty="0">
                    <a:solidFill>
                      <a:schemeClr val="tx1"/>
                    </a:solidFill>
                    <a:latin typeface="Times New Roman" panose="02020603050405020304" pitchFamily="18" charset="0"/>
                    <a:ea typeface="楷体" panose="02010609060101010101" pitchFamily="49" charset="-122"/>
                  </a:rPr>
                  <a:t>OPAL</a:t>
                </a:r>
                <a:endParaRPr lang="zh-CN" altLang="en-US" sz="1600" dirty="0">
                  <a:solidFill>
                    <a:schemeClr val="tx1"/>
                  </a:solidFill>
                  <a:latin typeface="Times New Roman" panose="02020603050405020304" pitchFamily="18" charset="0"/>
                  <a:ea typeface="楷体" panose="02010609060101010101" pitchFamily="49" charset="-122"/>
                </a:endParaRPr>
              </a:p>
            </p:txBody>
          </p:sp>
        </p:grpSp>
        <p:grpSp>
          <p:nvGrpSpPr>
            <p:cNvPr id="44" name="组合 43">
              <a:extLst>
                <a:ext uri="{FF2B5EF4-FFF2-40B4-BE49-F238E27FC236}">
                  <a16:creationId xmlns:a16="http://schemas.microsoft.com/office/drawing/2014/main" id="{2BCFC4C5-3706-47ED-ABD8-65FFA3FFE09C}"/>
                </a:ext>
              </a:extLst>
            </p:cNvPr>
            <p:cNvGrpSpPr/>
            <p:nvPr/>
          </p:nvGrpSpPr>
          <p:grpSpPr>
            <a:xfrm>
              <a:off x="883906" y="2668431"/>
              <a:ext cx="9593440" cy="1475293"/>
              <a:chOff x="883906" y="2668431"/>
              <a:chExt cx="9593440" cy="1475293"/>
            </a:xfrm>
          </p:grpSpPr>
          <p:grpSp>
            <p:nvGrpSpPr>
              <p:cNvPr id="30" name="组合 29">
                <a:extLst>
                  <a:ext uri="{FF2B5EF4-FFF2-40B4-BE49-F238E27FC236}">
                    <a16:creationId xmlns:a16="http://schemas.microsoft.com/office/drawing/2014/main" id="{E59C66A9-4B2A-4FFE-A8B8-8D42D732C5D6}"/>
                  </a:ext>
                </a:extLst>
              </p:cNvPr>
              <p:cNvGrpSpPr/>
              <p:nvPr/>
            </p:nvGrpSpPr>
            <p:grpSpPr>
              <a:xfrm>
                <a:off x="883906" y="2668431"/>
                <a:ext cx="6630675" cy="1475293"/>
                <a:chOff x="870155" y="2728985"/>
                <a:chExt cx="6630675" cy="1475293"/>
              </a:xfrm>
            </p:grpSpPr>
            <p:sp>
              <p:nvSpPr>
                <p:cNvPr id="4" name="矩形 3">
                  <a:extLst>
                    <a:ext uri="{FF2B5EF4-FFF2-40B4-BE49-F238E27FC236}">
                      <a16:creationId xmlns:a16="http://schemas.microsoft.com/office/drawing/2014/main" id="{0F687550-7E57-49CF-8FA8-65DC5408925E}"/>
                    </a:ext>
                  </a:extLst>
                </p:cNvPr>
                <p:cNvSpPr/>
                <p:nvPr/>
              </p:nvSpPr>
              <p:spPr>
                <a:xfrm>
                  <a:off x="870155" y="2728985"/>
                  <a:ext cx="4217484" cy="392928"/>
                </a:xfrm>
                <a:prstGeom prst="rect">
                  <a:avLst/>
                </a:prstGeom>
              </p:spPr>
              <p:txBody>
                <a:bodyPr wrap="square">
                  <a:spAutoFit/>
                </a:bodyPr>
                <a:lstStyle/>
                <a:p>
                  <a:pPr marL="285750" indent="-285750">
                    <a:lnSpc>
                      <a:spcPct val="12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添加角色编码信息，即</a:t>
                  </a:r>
                  <a:r>
                    <a:rPr lang="en-US" altLang="zh-CN" dirty="0">
                      <a:latin typeface="Times New Roman" panose="02020603050405020304" pitchFamily="18" charset="0"/>
                      <a:ea typeface="楷体" panose="02010609060101010101" pitchFamily="49" charset="-122"/>
                    </a:rPr>
                    <a:t>role embedding</a:t>
                  </a:r>
                </a:p>
              </p:txBody>
            </p:sp>
            <p:pic>
              <p:nvPicPr>
                <p:cNvPr id="10" name="图片 9">
                  <a:extLst>
                    <a:ext uri="{FF2B5EF4-FFF2-40B4-BE49-F238E27FC236}">
                      <a16:creationId xmlns:a16="http://schemas.microsoft.com/office/drawing/2014/main" id="{72D740C3-DF8D-4E72-ABF2-64D7BF2938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3490" y="3189859"/>
                  <a:ext cx="6247340" cy="1014419"/>
                </a:xfrm>
                <a:prstGeom prst="rect">
                  <a:avLst/>
                </a:prstGeom>
              </p:spPr>
            </p:pic>
          </p:grpSp>
          <p:sp>
            <p:nvSpPr>
              <p:cNvPr id="33" name="箭头: 右 32">
                <a:extLst>
                  <a:ext uri="{FF2B5EF4-FFF2-40B4-BE49-F238E27FC236}">
                    <a16:creationId xmlns:a16="http://schemas.microsoft.com/office/drawing/2014/main" id="{B2C58C8A-B9FD-47AB-9BB3-23354F5348E0}"/>
                  </a:ext>
                </a:extLst>
              </p:cNvPr>
              <p:cNvSpPr/>
              <p:nvPr/>
            </p:nvSpPr>
            <p:spPr>
              <a:xfrm>
                <a:off x="8170607" y="3528563"/>
                <a:ext cx="288000" cy="14748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角 37">
                <a:extLst>
                  <a:ext uri="{FF2B5EF4-FFF2-40B4-BE49-F238E27FC236}">
                    <a16:creationId xmlns:a16="http://schemas.microsoft.com/office/drawing/2014/main" id="{A308B2CE-6D1F-4B0F-BE33-34767146CE3B}"/>
                  </a:ext>
                </a:extLst>
              </p:cNvPr>
              <p:cNvSpPr/>
              <p:nvPr/>
            </p:nvSpPr>
            <p:spPr>
              <a:xfrm>
                <a:off x="8758549" y="3208240"/>
                <a:ext cx="1718797" cy="85654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600" dirty="0">
                    <a:solidFill>
                      <a:schemeClr val="tx1"/>
                    </a:solidFill>
                    <a:latin typeface="Times New Roman" panose="02020603050405020304" pitchFamily="18" charset="0"/>
                    <a:ea typeface="楷体" panose="02010609060101010101" pitchFamily="49" charset="-122"/>
                  </a:rPr>
                  <a:t>GALAXY</a:t>
                </a:r>
              </a:p>
              <a:p>
                <a:pPr algn="ctr">
                  <a:lnSpc>
                    <a:spcPct val="120000"/>
                  </a:lnSpc>
                </a:pPr>
                <a:r>
                  <a:rPr lang="en-US" altLang="zh-CN" sz="1600" dirty="0">
                    <a:solidFill>
                      <a:schemeClr val="tx1"/>
                    </a:solidFill>
                    <a:latin typeface="Times New Roman" panose="02020603050405020304" pitchFamily="18" charset="0"/>
                    <a:ea typeface="楷体" panose="02010609060101010101" pitchFamily="49" charset="-122"/>
                  </a:rPr>
                  <a:t>SPACE</a:t>
                </a:r>
                <a:r>
                  <a:rPr lang="zh-CN" altLang="en-US" sz="1600" dirty="0">
                    <a:solidFill>
                      <a:schemeClr val="tx1"/>
                    </a:solidFill>
                    <a:latin typeface="Times New Roman" panose="02020603050405020304" pitchFamily="18" charset="0"/>
                    <a:ea typeface="楷体" panose="02010609060101010101" pitchFamily="49" charset="-122"/>
                  </a:rPr>
                  <a:t> </a:t>
                </a:r>
                <a:r>
                  <a:rPr lang="en-US" altLang="zh-CN" sz="1600" dirty="0">
                    <a:solidFill>
                      <a:schemeClr val="tx1"/>
                    </a:solidFill>
                    <a:latin typeface="Times New Roman" panose="02020603050405020304" pitchFamily="18" charset="0"/>
                    <a:ea typeface="楷体" panose="02010609060101010101" pitchFamily="49" charset="-122"/>
                  </a:rPr>
                  <a:t>2.0</a:t>
                </a:r>
              </a:p>
              <a:p>
                <a:pPr algn="ctr">
                  <a:lnSpc>
                    <a:spcPct val="120000"/>
                  </a:lnSpc>
                </a:pPr>
                <a:r>
                  <a:rPr lang="en-US" altLang="zh-CN" sz="1600" dirty="0">
                    <a:solidFill>
                      <a:schemeClr val="tx1"/>
                    </a:solidFill>
                    <a:latin typeface="Times New Roman" panose="02020603050405020304" pitchFamily="18" charset="0"/>
                    <a:ea typeface="楷体" panose="02010609060101010101" pitchFamily="49" charset="-122"/>
                  </a:rPr>
                  <a:t>SPACE 3.0</a:t>
                </a:r>
                <a:endParaRPr lang="zh-CN" altLang="en-US" sz="1600" dirty="0">
                  <a:solidFill>
                    <a:schemeClr val="tx1"/>
                  </a:solidFill>
                  <a:latin typeface="Times New Roman" panose="02020603050405020304" pitchFamily="18" charset="0"/>
                  <a:ea typeface="楷体" panose="02010609060101010101" pitchFamily="49" charset="-122"/>
                </a:endParaRPr>
              </a:p>
            </p:txBody>
          </p:sp>
        </p:grpSp>
        <p:grpSp>
          <p:nvGrpSpPr>
            <p:cNvPr id="45" name="组合 44">
              <a:extLst>
                <a:ext uri="{FF2B5EF4-FFF2-40B4-BE49-F238E27FC236}">
                  <a16:creationId xmlns:a16="http://schemas.microsoft.com/office/drawing/2014/main" id="{C733EABC-C5B0-4F20-82A3-4867F9404FF3}"/>
                </a:ext>
              </a:extLst>
            </p:cNvPr>
            <p:cNvGrpSpPr/>
            <p:nvPr/>
          </p:nvGrpSpPr>
          <p:grpSpPr>
            <a:xfrm>
              <a:off x="883906" y="4155346"/>
              <a:ext cx="9593440" cy="2130688"/>
              <a:chOff x="883906" y="4155346"/>
              <a:chExt cx="9593440" cy="2130688"/>
            </a:xfrm>
          </p:grpSpPr>
          <p:grpSp>
            <p:nvGrpSpPr>
              <p:cNvPr id="31" name="组合 30">
                <a:extLst>
                  <a:ext uri="{FF2B5EF4-FFF2-40B4-BE49-F238E27FC236}">
                    <a16:creationId xmlns:a16="http://schemas.microsoft.com/office/drawing/2014/main" id="{4683F8C4-DF4E-48BD-989A-C545CE551415}"/>
                  </a:ext>
                </a:extLst>
              </p:cNvPr>
              <p:cNvGrpSpPr/>
              <p:nvPr/>
            </p:nvGrpSpPr>
            <p:grpSpPr>
              <a:xfrm>
                <a:off x="883906" y="4155346"/>
                <a:ext cx="4628190" cy="2130688"/>
                <a:chOff x="870155" y="4272224"/>
                <a:chExt cx="4628190" cy="2130688"/>
              </a:xfrm>
            </p:grpSpPr>
            <p:sp>
              <p:nvSpPr>
                <p:cNvPr id="5" name="矩形 4">
                  <a:extLst>
                    <a:ext uri="{FF2B5EF4-FFF2-40B4-BE49-F238E27FC236}">
                      <a16:creationId xmlns:a16="http://schemas.microsoft.com/office/drawing/2014/main" id="{DF7CAA62-73FF-41DE-9826-517D6F759CD5}"/>
                    </a:ext>
                  </a:extLst>
                </p:cNvPr>
                <p:cNvSpPr/>
                <p:nvPr/>
              </p:nvSpPr>
              <p:spPr>
                <a:xfrm>
                  <a:off x="870155" y="4272224"/>
                  <a:ext cx="4628190" cy="392928"/>
                </a:xfrm>
                <a:prstGeom prst="rect">
                  <a:avLst/>
                </a:prstGeom>
              </p:spPr>
              <p:txBody>
                <a:bodyPr wrap="none">
                  <a:spAutoFit/>
                </a:bodyPr>
                <a:lstStyle/>
                <a:p>
                  <a:pPr marL="285750" indent="-285750">
                    <a:lnSpc>
                      <a:spcPct val="12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用两个编码器分别编码系统和用户的话语</a:t>
                  </a:r>
                </a:p>
              </p:txBody>
            </p:sp>
            <p:pic>
              <p:nvPicPr>
                <p:cNvPr id="17" name="图片 16">
                  <a:extLst>
                    <a:ext uri="{FF2B5EF4-FFF2-40B4-BE49-F238E27FC236}">
                      <a16:creationId xmlns:a16="http://schemas.microsoft.com/office/drawing/2014/main" id="{1A0CB190-A63D-48E7-B4EB-BBAED7241B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3490" y="4760697"/>
                  <a:ext cx="3174131" cy="1642215"/>
                </a:xfrm>
                <a:prstGeom prst="rect">
                  <a:avLst/>
                </a:prstGeom>
              </p:spPr>
            </p:pic>
          </p:grpSp>
          <p:sp>
            <p:nvSpPr>
              <p:cNvPr id="35" name="箭头: 右 34">
                <a:extLst>
                  <a:ext uri="{FF2B5EF4-FFF2-40B4-BE49-F238E27FC236}">
                    <a16:creationId xmlns:a16="http://schemas.microsoft.com/office/drawing/2014/main" id="{D724A83A-7915-451F-80EB-47ED0F1DA6DB}"/>
                  </a:ext>
                </a:extLst>
              </p:cNvPr>
              <p:cNvSpPr/>
              <p:nvPr/>
            </p:nvSpPr>
            <p:spPr>
              <a:xfrm>
                <a:off x="8170607" y="5146949"/>
                <a:ext cx="288000" cy="14748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圆角 38">
                <a:extLst>
                  <a:ext uri="{FF2B5EF4-FFF2-40B4-BE49-F238E27FC236}">
                    <a16:creationId xmlns:a16="http://schemas.microsoft.com/office/drawing/2014/main" id="{EA2F99A6-406E-4EEB-830A-635DF7D9AF3B}"/>
                  </a:ext>
                </a:extLst>
              </p:cNvPr>
              <p:cNvSpPr/>
              <p:nvPr/>
            </p:nvSpPr>
            <p:spPr>
              <a:xfrm>
                <a:off x="8758549" y="5015467"/>
                <a:ext cx="1718797" cy="41044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600" dirty="0">
                    <a:solidFill>
                      <a:schemeClr val="tx1"/>
                    </a:solidFill>
                    <a:latin typeface="Times New Roman" panose="02020603050405020304" pitchFamily="18" charset="0"/>
                    <a:ea typeface="楷体" panose="02010609060101010101" pitchFamily="49" charset="-122"/>
                  </a:rPr>
                  <a:t>PRAL</a:t>
                </a:r>
                <a:endParaRPr lang="zh-CN" altLang="en-US" sz="1600" dirty="0">
                  <a:solidFill>
                    <a:schemeClr val="tx1"/>
                  </a:solidFill>
                  <a:latin typeface="Times New Roman" panose="02020603050405020304" pitchFamily="18" charset="0"/>
                  <a:ea typeface="楷体" panose="02010609060101010101" pitchFamily="49" charset="-122"/>
                </a:endParaRPr>
              </a:p>
            </p:txBody>
          </p:sp>
        </p:grpSp>
      </p:grpSp>
      <p:sp>
        <p:nvSpPr>
          <p:cNvPr id="7" name="灯片编号占位符 6">
            <a:extLst>
              <a:ext uri="{FF2B5EF4-FFF2-40B4-BE49-F238E27FC236}">
                <a16:creationId xmlns:a16="http://schemas.microsoft.com/office/drawing/2014/main" id="{F679B09A-023F-4C43-90A5-68773CA09305}"/>
              </a:ext>
            </a:extLst>
          </p:cNvPr>
          <p:cNvSpPr>
            <a:spLocks noGrp="1"/>
          </p:cNvSpPr>
          <p:nvPr>
            <p:ph type="sldNum" sz="quarter" idx="12"/>
          </p:nvPr>
        </p:nvSpPr>
        <p:spPr/>
        <p:txBody>
          <a:bodyPr/>
          <a:lstStyle/>
          <a:p>
            <a:fld id="{A330ECBB-EFA0-4B67-A466-676224D8611D}" type="slidenum">
              <a:rPr lang="zh-CN" altLang="en-US" smtClean="0"/>
              <a:t>18</a:t>
            </a:fld>
            <a:endParaRPr lang="zh-CN" altLang="en-US"/>
          </a:p>
        </p:txBody>
      </p:sp>
    </p:spTree>
    <p:extLst>
      <p:ext uri="{BB962C8B-B14F-4D97-AF65-F5344CB8AC3E}">
        <p14:creationId xmlns:p14="http://schemas.microsoft.com/office/powerpoint/2010/main" val="2245585157"/>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对话建模（二）：预训练任务</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EE00EF66-F33A-45F5-A588-0E5189421432}"/>
              </a:ext>
            </a:extLst>
          </p:cNvPr>
          <p:cNvSpPr txBox="1"/>
          <p:nvPr/>
        </p:nvSpPr>
        <p:spPr>
          <a:xfrm>
            <a:off x="669870" y="1086739"/>
            <a:ext cx="4768007" cy="426335"/>
          </a:xfrm>
          <a:prstGeom prst="rect">
            <a:avLst/>
          </a:prstGeom>
          <a:noFill/>
        </p:spPr>
        <p:txBody>
          <a:bodyPr wrap="square" rtlCol="0">
            <a:spAutoFit/>
          </a:bodyPr>
          <a:lstStyle/>
          <a:p>
            <a:pPr algn="l">
              <a:lnSpc>
                <a:spcPct val="120000"/>
              </a:lnSpc>
            </a:pPr>
            <a:r>
              <a:rPr lang="zh-CN" altLang="en-US" sz="2000" b="1" dirty="0">
                <a:solidFill>
                  <a:srgbClr val="4472C4"/>
                </a:solidFill>
                <a:latin typeface="Times New Roman" panose="02020603050405020304" pitchFamily="18" charset="0"/>
                <a:ea typeface="楷体" panose="02010609060101010101" pitchFamily="49" charset="-122"/>
              </a:rPr>
              <a:t>预训练任务</a:t>
            </a:r>
            <a:r>
              <a:rPr lang="en-US" altLang="zh-CN" sz="2000" b="1" dirty="0">
                <a:solidFill>
                  <a:srgbClr val="4472C4"/>
                </a:solidFill>
                <a:latin typeface="Times New Roman" panose="02020603050405020304" pitchFamily="18" charset="0"/>
                <a:ea typeface="楷体" panose="02010609060101010101" pitchFamily="49" charset="-122"/>
              </a:rPr>
              <a:t>——</a:t>
            </a:r>
            <a:r>
              <a:rPr lang="zh-CN" altLang="en-US" sz="2000" b="1" dirty="0">
                <a:solidFill>
                  <a:srgbClr val="4472C4"/>
                </a:solidFill>
                <a:latin typeface="Times New Roman" panose="02020603050405020304" pitchFamily="18" charset="0"/>
                <a:ea typeface="楷体" panose="02010609060101010101" pitchFamily="49" charset="-122"/>
              </a:rPr>
              <a:t>面向下游任务设计</a:t>
            </a:r>
            <a:endParaRPr lang="en-US" altLang="zh-CN" sz="2000" b="1" dirty="0">
              <a:solidFill>
                <a:srgbClr val="4472C4"/>
              </a:solidFill>
              <a:latin typeface="Times New Roman" panose="02020603050405020304" pitchFamily="18" charset="0"/>
              <a:ea typeface="楷体" panose="02010609060101010101" pitchFamily="49" charset="-122"/>
            </a:endParaRPr>
          </a:p>
        </p:txBody>
      </p:sp>
      <p:grpSp>
        <p:nvGrpSpPr>
          <p:cNvPr id="47" name="组合 46">
            <a:extLst>
              <a:ext uri="{FF2B5EF4-FFF2-40B4-BE49-F238E27FC236}">
                <a16:creationId xmlns:a16="http://schemas.microsoft.com/office/drawing/2014/main" id="{FBB5BC89-65B0-4A58-9C44-195F8BB311AA}"/>
              </a:ext>
            </a:extLst>
          </p:cNvPr>
          <p:cNvGrpSpPr/>
          <p:nvPr/>
        </p:nvGrpSpPr>
        <p:grpSpPr>
          <a:xfrm>
            <a:off x="1299411" y="1559875"/>
            <a:ext cx="9177934" cy="2401359"/>
            <a:chOff x="1299411" y="1559875"/>
            <a:chExt cx="9177934" cy="2401359"/>
          </a:xfrm>
        </p:grpSpPr>
        <p:sp>
          <p:nvSpPr>
            <p:cNvPr id="32" name="箭头: 右 31">
              <a:extLst>
                <a:ext uri="{FF2B5EF4-FFF2-40B4-BE49-F238E27FC236}">
                  <a16:creationId xmlns:a16="http://schemas.microsoft.com/office/drawing/2014/main" id="{AC34CFE5-398C-4B14-81A1-686E048B105C}"/>
                </a:ext>
              </a:extLst>
            </p:cNvPr>
            <p:cNvSpPr/>
            <p:nvPr/>
          </p:nvSpPr>
          <p:spPr>
            <a:xfrm>
              <a:off x="8170606" y="2686813"/>
              <a:ext cx="288000" cy="14748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id="{B7F1C29F-CA5F-431E-A7AE-B3694DBA847F}"/>
                </a:ext>
              </a:extLst>
            </p:cNvPr>
            <p:cNvSpPr/>
            <p:nvPr/>
          </p:nvSpPr>
          <p:spPr>
            <a:xfrm>
              <a:off x="8758548" y="2432490"/>
              <a:ext cx="1718797" cy="65612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600" dirty="0">
                  <a:solidFill>
                    <a:schemeClr val="tx1"/>
                  </a:solidFill>
                  <a:latin typeface="Times New Roman" panose="02020603050405020304" pitchFamily="18" charset="0"/>
                  <a:ea typeface="楷体" panose="02010609060101010101" pitchFamily="49" charset="-122"/>
                </a:rPr>
                <a:t>TOD-BERT</a:t>
              </a:r>
            </a:p>
            <a:p>
              <a:pPr algn="ctr">
                <a:lnSpc>
                  <a:spcPct val="120000"/>
                </a:lnSpc>
              </a:pPr>
              <a:r>
                <a:rPr lang="en-US" altLang="zh-CN" sz="1600" dirty="0">
                  <a:solidFill>
                    <a:schemeClr val="tx1"/>
                  </a:solidFill>
                  <a:latin typeface="Times New Roman" panose="02020603050405020304" pitchFamily="18" charset="0"/>
                  <a:ea typeface="楷体" panose="02010609060101010101" pitchFamily="49" charset="-122"/>
                </a:rPr>
                <a:t>GALAXY</a:t>
              </a:r>
              <a:endParaRPr lang="zh-CN" altLang="en-US" sz="1600" dirty="0">
                <a:solidFill>
                  <a:schemeClr val="tx1"/>
                </a:solidFill>
                <a:latin typeface="Times New Roman" panose="02020603050405020304" pitchFamily="18" charset="0"/>
                <a:ea typeface="楷体" panose="02010609060101010101" pitchFamily="49" charset="-122"/>
              </a:endParaRPr>
            </a:p>
          </p:txBody>
        </p:sp>
        <p:grpSp>
          <p:nvGrpSpPr>
            <p:cNvPr id="27" name="组合 26">
              <a:extLst>
                <a:ext uri="{FF2B5EF4-FFF2-40B4-BE49-F238E27FC236}">
                  <a16:creationId xmlns:a16="http://schemas.microsoft.com/office/drawing/2014/main" id="{8B694AD4-1548-43B5-98C4-9B87A7B8DEA3}"/>
                </a:ext>
              </a:extLst>
            </p:cNvPr>
            <p:cNvGrpSpPr/>
            <p:nvPr/>
          </p:nvGrpSpPr>
          <p:grpSpPr>
            <a:xfrm>
              <a:off x="1299411" y="1559875"/>
              <a:ext cx="6110045" cy="2401359"/>
              <a:chOff x="1299411" y="1559875"/>
              <a:chExt cx="6110045" cy="2401359"/>
            </a:xfrm>
          </p:grpSpPr>
          <p:sp>
            <p:nvSpPr>
              <p:cNvPr id="6" name="文本框 5">
                <a:extLst>
                  <a:ext uri="{FF2B5EF4-FFF2-40B4-BE49-F238E27FC236}">
                    <a16:creationId xmlns:a16="http://schemas.microsoft.com/office/drawing/2014/main" id="{B839F8EC-DF45-497D-B48F-5EF6C64B8665}"/>
                  </a:ext>
                </a:extLst>
              </p:cNvPr>
              <p:cNvSpPr txBox="1"/>
              <p:nvPr/>
            </p:nvSpPr>
            <p:spPr>
              <a:xfrm>
                <a:off x="1299411" y="1559875"/>
                <a:ext cx="5348896" cy="392928"/>
              </a:xfrm>
              <a:prstGeom prst="rect">
                <a:avLst/>
              </a:prstGeom>
              <a:noFill/>
            </p:spPr>
            <p:txBody>
              <a:bodyPr wrap="square" rtlCol="0">
                <a:spAutoFit/>
              </a:bodyPr>
              <a:lstStyle/>
              <a:p>
                <a:pPr marL="285750" indent="-285750" algn="l">
                  <a:lnSpc>
                    <a:spcPct val="120000"/>
                  </a:lnSpc>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Context-Response</a:t>
                </a:r>
                <a:r>
                  <a:rPr lang="zh-CN" altLang="en-US" dirty="0">
                    <a:latin typeface="Times New Roman" panose="02020603050405020304" pitchFamily="18" charset="0"/>
                    <a:ea typeface="楷体" panose="02010609060101010101" pitchFamily="49" charset="-122"/>
                  </a:rPr>
                  <a:t>匹配损失函数模拟回复选择任务</a:t>
                </a:r>
                <a:endParaRPr lang="en-US" altLang="zh-CN" dirty="0">
                  <a:latin typeface="Times New Roman" panose="02020603050405020304" pitchFamily="18" charset="0"/>
                  <a:ea typeface="楷体" panose="02010609060101010101" pitchFamily="49" charset="-122"/>
                </a:endParaRPr>
              </a:p>
            </p:txBody>
          </p:sp>
          <p:grpSp>
            <p:nvGrpSpPr>
              <p:cNvPr id="15" name="组合 14">
                <a:extLst>
                  <a:ext uri="{FF2B5EF4-FFF2-40B4-BE49-F238E27FC236}">
                    <a16:creationId xmlns:a16="http://schemas.microsoft.com/office/drawing/2014/main" id="{CBF0DBAD-B804-4FA0-9C22-FDD3DE2F30F6}"/>
                  </a:ext>
                </a:extLst>
              </p:cNvPr>
              <p:cNvGrpSpPr/>
              <p:nvPr/>
            </p:nvGrpSpPr>
            <p:grpSpPr>
              <a:xfrm>
                <a:off x="1520445" y="1927234"/>
                <a:ext cx="5889011" cy="2034000"/>
                <a:chOff x="1460579" y="2113100"/>
                <a:chExt cx="5889011" cy="2034000"/>
              </a:xfrm>
            </p:grpSpPr>
            <p:pic>
              <p:nvPicPr>
                <p:cNvPr id="45" name="图片 44">
                  <a:extLst>
                    <a:ext uri="{FF2B5EF4-FFF2-40B4-BE49-F238E27FC236}">
                      <a16:creationId xmlns:a16="http://schemas.microsoft.com/office/drawing/2014/main" id="{6128E8BA-40D6-445F-8A50-A5B15A49B6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0827" y="2113100"/>
                  <a:ext cx="2738763" cy="2034000"/>
                </a:xfrm>
                <a:prstGeom prst="rect">
                  <a:avLst/>
                </a:prstGeom>
              </p:spPr>
            </p:pic>
            <p:pic>
              <p:nvPicPr>
                <p:cNvPr id="14" name="图片 13">
                  <a:extLst>
                    <a:ext uri="{FF2B5EF4-FFF2-40B4-BE49-F238E27FC236}">
                      <a16:creationId xmlns:a16="http://schemas.microsoft.com/office/drawing/2014/main" id="{FADFCE02-F6DB-46DB-8098-C1EC3086C8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0579" y="2113100"/>
                  <a:ext cx="2917172" cy="2033992"/>
                </a:xfrm>
                <a:prstGeom prst="rect">
                  <a:avLst/>
                </a:prstGeom>
              </p:spPr>
            </p:pic>
          </p:grpSp>
        </p:grpSp>
      </p:grpSp>
      <p:grpSp>
        <p:nvGrpSpPr>
          <p:cNvPr id="48" name="组合 47">
            <a:extLst>
              <a:ext uri="{FF2B5EF4-FFF2-40B4-BE49-F238E27FC236}">
                <a16:creationId xmlns:a16="http://schemas.microsoft.com/office/drawing/2014/main" id="{41C3F5EB-2601-4692-B332-8FE9169443A7}"/>
              </a:ext>
            </a:extLst>
          </p:cNvPr>
          <p:cNvGrpSpPr/>
          <p:nvPr/>
        </p:nvGrpSpPr>
        <p:grpSpPr>
          <a:xfrm>
            <a:off x="1299411" y="4065382"/>
            <a:ext cx="9177934" cy="2369731"/>
            <a:chOff x="1299411" y="4065382"/>
            <a:chExt cx="9177934" cy="2369731"/>
          </a:xfrm>
        </p:grpSpPr>
        <p:sp>
          <p:nvSpPr>
            <p:cNvPr id="36" name="箭头: 右 35">
              <a:extLst>
                <a:ext uri="{FF2B5EF4-FFF2-40B4-BE49-F238E27FC236}">
                  <a16:creationId xmlns:a16="http://schemas.microsoft.com/office/drawing/2014/main" id="{E3BB4F39-056D-4319-AAE8-FF003D738D6B}"/>
                </a:ext>
              </a:extLst>
            </p:cNvPr>
            <p:cNvSpPr/>
            <p:nvPr/>
          </p:nvSpPr>
          <p:spPr>
            <a:xfrm>
              <a:off x="8170607" y="5176506"/>
              <a:ext cx="288000" cy="14748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圆角 43">
              <a:extLst>
                <a:ext uri="{FF2B5EF4-FFF2-40B4-BE49-F238E27FC236}">
                  <a16:creationId xmlns:a16="http://schemas.microsoft.com/office/drawing/2014/main" id="{C7E25449-1E31-4F43-92E9-ED352D48544B}"/>
                </a:ext>
              </a:extLst>
            </p:cNvPr>
            <p:cNvSpPr/>
            <p:nvPr/>
          </p:nvSpPr>
          <p:spPr>
            <a:xfrm>
              <a:off x="8758548" y="4516401"/>
              <a:ext cx="1718797" cy="146769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600" dirty="0">
                  <a:solidFill>
                    <a:schemeClr val="tx1"/>
                  </a:solidFill>
                  <a:latin typeface="Times New Roman" panose="02020603050405020304" pitchFamily="18" charset="0"/>
                  <a:ea typeface="楷体" panose="02010609060101010101" pitchFamily="49" charset="-122"/>
                </a:rPr>
                <a:t>SC-GPT</a:t>
              </a:r>
            </a:p>
            <a:p>
              <a:pPr algn="ctr">
                <a:lnSpc>
                  <a:spcPct val="120000"/>
                </a:lnSpc>
              </a:pPr>
              <a:r>
                <a:rPr lang="en-US" altLang="zh-CN" sz="1600" dirty="0">
                  <a:solidFill>
                    <a:schemeClr val="tx1"/>
                  </a:solidFill>
                  <a:latin typeface="Times New Roman" panose="02020603050405020304" pitchFamily="18" charset="0"/>
                  <a:ea typeface="楷体" panose="02010609060101010101" pitchFamily="49" charset="-122"/>
                </a:rPr>
                <a:t>SOLOIST</a:t>
              </a:r>
            </a:p>
            <a:p>
              <a:pPr algn="ctr">
                <a:lnSpc>
                  <a:spcPct val="120000"/>
                </a:lnSpc>
              </a:pPr>
              <a:r>
                <a:rPr lang="en-US" altLang="zh-CN" sz="1600" dirty="0">
                  <a:solidFill>
                    <a:schemeClr val="tx1"/>
                  </a:solidFill>
                  <a:latin typeface="Times New Roman" panose="02020603050405020304" pitchFamily="18" charset="0"/>
                  <a:ea typeface="楷体" panose="02010609060101010101" pitchFamily="49" charset="-122"/>
                </a:rPr>
                <a:t>GALAXY</a:t>
              </a:r>
            </a:p>
            <a:p>
              <a:pPr algn="ctr">
                <a:lnSpc>
                  <a:spcPct val="120000"/>
                </a:lnSpc>
              </a:pPr>
              <a:r>
                <a:rPr lang="en-US" altLang="zh-CN" sz="1600" dirty="0">
                  <a:solidFill>
                    <a:schemeClr val="tx1"/>
                  </a:solidFill>
                  <a:latin typeface="Times New Roman" panose="02020603050405020304" pitchFamily="18" charset="0"/>
                  <a:ea typeface="楷体" panose="02010609060101010101" pitchFamily="49" charset="-122"/>
                </a:rPr>
                <a:t>SPACE 3.0</a:t>
              </a:r>
            </a:p>
            <a:p>
              <a:pPr algn="ctr">
                <a:lnSpc>
                  <a:spcPct val="120000"/>
                </a:lnSpc>
              </a:pPr>
              <a:r>
                <a:rPr lang="en-US" altLang="zh-CN" sz="1600" dirty="0">
                  <a:solidFill>
                    <a:schemeClr val="tx1"/>
                  </a:solidFill>
                  <a:latin typeface="Times New Roman" panose="02020603050405020304" pitchFamily="18" charset="0"/>
                  <a:ea typeface="楷体" panose="02010609060101010101" pitchFamily="49" charset="-122"/>
                </a:rPr>
                <a:t>OPAL</a:t>
              </a:r>
              <a:endParaRPr lang="zh-CN" altLang="en-US" sz="1600" dirty="0">
                <a:solidFill>
                  <a:schemeClr val="tx1"/>
                </a:solidFill>
                <a:latin typeface="Times New Roman" panose="02020603050405020304" pitchFamily="18" charset="0"/>
                <a:ea typeface="楷体" panose="02010609060101010101" pitchFamily="49" charset="-122"/>
              </a:endParaRPr>
            </a:p>
          </p:txBody>
        </p:sp>
        <p:grpSp>
          <p:nvGrpSpPr>
            <p:cNvPr id="46" name="组合 45">
              <a:extLst>
                <a:ext uri="{FF2B5EF4-FFF2-40B4-BE49-F238E27FC236}">
                  <a16:creationId xmlns:a16="http://schemas.microsoft.com/office/drawing/2014/main" id="{1CB4416F-66C3-4862-97E2-9D676BAB1850}"/>
                </a:ext>
              </a:extLst>
            </p:cNvPr>
            <p:cNvGrpSpPr/>
            <p:nvPr/>
          </p:nvGrpSpPr>
          <p:grpSpPr>
            <a:xfrm>
              <a:off x="1299411" y="4065382"/>
              <a:ext cx="6248451" cy="2369731"/>
              <a:chOff x="1299411" y="4193084"/>
              <a:chExt cx="6248451" cy="2369731"/>
            </a:xfrm>
          </p:grpSpPr>
          <p:sp>
            <p:nvSpPr>
              <p:cNvPr id="7" name="矩形 6">
                <a:extLst>
                  <a:ext uri="{FF2B5EF4-FFF2-40B4-BE49-F238E27FC236}">
                    <a16:creationId xmlns:a16="http://schemas.microsoft.com/office/drawing/2014/main" id="{2773A409-4645-454D-A7AB-BF7D05794009}"/>
                  </a:ext>
                </a:extLst>
              </p:cNvPr>
              <p:cNvSpPr/>
              <p:nvPr/>
            </p:nvSpPr>
            <p:spPr>
              <a:xfrm>
                <a:off x="1299411" y="4193084"/>
                <a:ext cx="5551520" cy="392928"/>
              </a:xfrm>
              <a:prstGeom prst="rect">
                <a:avLst/>
              </a:prstGeom>
            </p:spPr>
            <p:txBody>
              <a:bodyPr wrap="none">
                <a:spAutoFit/>
              </a:bodyPr>
              <a:lstStyle/>
              <a:p>
                <a:pPr marL="285750" indent="-285750">
                  <a:lnSpc>
                    <a:spcPct val="12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序列生成任务模型回复生成、对话状态追踪等任务</a:t>
                </a:r>
              </a:p>
            </p:txBody>
          </p:sp>
          <p:pic>
            <p:nvPicPr>
              <p:cNvPr id="26" name="图片 25">
                <a:extLst>
                  <a:ext uri="{FF2B5EF4-FFF2-40B4-BE49-F238E27FC236}">
                    <a16:creationId xmlns:a16="http://schemas.microsoft.com/office/drawing/2014/main" id="{6B3F6CED-3F0E-4F0F-9260-FD55BAA0B668}"/>
                  </a:ext>
                </a:extLst>
              </p:cNvPr>
              <p:cNvPicPr>
                <a:picLocks noChangeAspect="1"/>
              </p:cNvPicPr>
              <p:nvPr/>
            </p:nvPicPr>
            <p:blipFill rotWithShape="1">
              <a:blip r:embed="rId6">
                <a:extLst>
                  <a:ext uri="{28A0092B-C50C-407E-A947-70E740481C1C}">
                    <a14:useLocalDpi xmlns:a14="http://schemas.microsoft.com/office/drawing/2010/main" val="0"/>
                  </a:ext>
                </a:extLst>
              </a:blip>
              <a:srcRect l="4258" t="5687" r="11829" b="9028"/>
              <a:stretch/>
            </p:blipFill>
            <p:spPr>
              <a:xfrm>
                <a:off x="1520445" y="4586012"/>
                <a:ext cx="6027417" cy="1976803"/>
              </a:xfrm>
              <a:prstGeom prst="rect">
                <a:avLst/>
              </a:prstGeom>
            </p:spPr>
          </p:pic>
        </p:grpSp>
      </p:grpSp>
      <p:sp>
        <p:nvSpPr>
          <p:cNvPr id="4" name="灯片编号占位符 3">
            <a:extLst>
              <a:ext uri="{FF2B5EF4-FFF2-40B4-BE49-F238E27FC236}">
                <a16:creationId xmlns:a16="http://schemas.microsoft.com/office/drawing/2014/main" id="{E8E36A47-D962-4511-B27A-E57F2EBF58D1}"/>
              </a:ext>
            </a:extLst>
          </p:cNvPr>
          <p:cNvSpPr>
            <a:spLocks noGrp="1"/>
          </p:cNvSpPr>
          <p:nvPr>
            <p:ph type="sldNum" sz="quarter" idx="12"/>
          </p:nvPr>
        </p:nvSpPr>
        <p:spPr/>
        <p:txBody>
          <a:bodyPr/>
          <a:lstStyle/>
          <a:p>
            <a:fld id="{A330ECBB-EFA0-4B67-A466-676224D8611D}" type="slidenum">
              <a:rPr lang="zh-CN" altLang="en-US" smtClean="0"/>
              <a:t>19</a:t>
            </a:fld>
            <a:endParaRPr lang="zh-CN" altLang="en-US"/>
          </a:p>
        </p:txBody>
      </p:sp>
    </p:spTree>
    <p:extLst>
      <p:ext uri="{BB962C8B-B14F-4D97-AF65-F5344CB8AC3E}">
        <p14:creationId xmlns:p14="http://schemas.microsoft.com/office/powerpoint/2010/main" val="2832332239"/>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A617C352-6297-467F-87A6-01DFE39A471A}"/>
              </a:ext>
            </a:extLst>
          </p:cNvPr>
          <p:cNvGrpSpPr/>
          <p:nvPr/>
        </p:nvGrpSpPr>
        <p:grpSpPr>
          <a:xfrm>
            <a:off x="0" y="1622325"/>
            <a:ext cx="12192000" cy="3391703"/>
            <a:chOff x="0" y="1622325"/>
            <a:chExt cx="12192000" cy="3391703"/>
          </a:xfrm>
        </p:grpSpPr>
        <p:sp>
          <p:nvSpPr>
            <p:cNvPr id="2" name="矩形 1"/>
            <p:cNvSpPr/>
            <p:nvPr/>
          </p:nvSpPr>
          <p:spPr>
            <a:xfrm>
              <a:off x="0" y="1724728"/>
              <a:ext cx="12192000" cy="3289300"/>
            </a:xfrm>
            <a:prstGeom prst="rect">
              <a:avLst/>
            </a:prstGeom>
            <a:ln>
              <a:noFill/>
            </a:ln>
            <a:effectLst>
              <a:outerShdw blurRad="571500" dist="50800" dir="5400000" sx="88000" sy="88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00437" y="2397828"/>
              <a:ext cx="1015663" cy="1943100"/>
            </a:xfrm>
            <a:prstGeom prst="rect">
              <a:avLst/>
            </a:prstGeom>
            <a:noFill/>
          </p:spPr>
          <p:txBody>
            <a:bodyPr vert="eaVert"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目录</a:t>
              </a:r>
            </a:p>
          </p:txBody>
        </p:sp>
        <p:sp>
          <p:nvSpPr>
            <p:cNvPr id="8" name="TextBox 7"/>
            <p:cNvSpPr txBox="1"/>
            <p:nvPr/>
          </p:nvSpPr>
          <p:spPr>
            <a:xfrm>
              <a:off x="2904035" y="1622325"/>
              <a:ext cx="8009771" cy="3331874"/>
            </a:xfrm>
            <a:prstGeom prst="rect">
              <a:avLst/>
            </a:prstGeom>
            <a:noFill/>
          </p:spPr>
          <p:txBody>
            <a:bodyPr wrap="square" rtlCol="0">
              <a:spAutoFit/>
            </a:bodyPr>
            <a:lstStyle/>
            <a:p>
              <a:pPr marL="742950" indent="-742950">
                <a:lnSpc>
                  <a:spcPct val="150000"/>
                </a:lnSpc>
                <a:buAutoNum type="arabicPeriod"/>
              </a:pPr>
              <a:r>
                <a:rPr lang="zh-CN" altLang="en-US" sz="3600" b="1" dirty="0">
                  <a:solidFill>
                    <a:schemeClr val="bg1"/>
                  </a:solidFill>
                </a:rPr>
                <a:t>选题背景和意义</a:t>
              </a:r>
              <a:endParaRPr lang="en-US" altLang="zh-CN" sz="3600" b="1" dirty="0">
                <a:solidFill>
                  <a:schemeClr val="bg1"/>
                </a:solidFill>
              </a:endParaRPr>
            </a:p>
            <a:p>
              <a:pPr marL="742950" indent="-742950">
                <a:lnSpc>
                  <a:spcPct val="150000"/>
                </a:lnSpc>
                <a:buAutoNum type="arabicPeriod"/>
              </a:pPr>
              <a:r>
                <a:rPr lang="zh-CN" altLang="en-US" sz="3600" b="1" dirty="0">
                  <a:solidFill>
                    <a:schemeClr val="bg1"/>
                  </a:solidFill>
                </a:rPr>
                <a:t>研究现状和问题</a:t>
              </a:r>
              <a:endParaRPr lang="en-US" altLang="zh-CN" sz="3600" b="1" dirty="0">
                <a:solidFill>
                  <a:schemeClr val="bg1"/>
                </a:solidFill>
              </a:endParaRPr>
            </a:p>
            <a:p>
              <a:pPr marL="742950" indent="-742950">
                <a:lnSpc>
                  <a:spcPct val="150000"/>
                </a:lnSpc>
                <a:buAutoNum type="arabicPeriod"/>
              </a:pPr>
              <a:r>
                <a:rPr lang="zh-CN" altLang="en-US" sz="3600" b="1" dirty="0">
                  <a:solidFill>
                    <a:schemeClr val="bg1"/>
                  </a:solidFill>
                </a:rPr>
                <a:t>研究内容和目标</a:t>
              </a:r>
              <a:endParaRPr lang="en-US" altLang="zh-CN" sz="3600" b="1" dirty="0">
                <a:solidFill>
                  <a:schemeClr val="bg1"/>
                </a:solidFill>
              </a:endParaRPr>
            </a:p>
            <a:p>
              <a:pPr marL="742950" indent="-742950">
                <a:lnSpc>
                  <a:spcPct val="150000"/>
                </a:lnSpc>
                <a:buAutoNum type="arabicPeriod"/>
              </a:pPr>
              <a:r>
                <a:rPr lang="zh-CN" altLang="en-US" sz="3600" b="1" dirty="0">
                  <a:solidFill>
                    <a:schemeClr val="bg1"/>
                  </a:solidFill>
                </a:rPr>
                <a:t>前期工作和未来规划</a:t>
              </a:r>
              <a:endParaRPr lang="en-US" altLang="zh-CN" sz="3600" b="1" dirty="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对话建模（三）：预训练任务</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EE00EF66-F33A-45F5-A588-0E5189421432}"/>
              </a:ext>
            </a:extLst>
          </p:cNvPr>
          <p:cNvSpPr txBox="1"/>
          <p:nvPr/>
        </p:nvSpPr>
        <p:spPr>
          <a:xfrm>
            <a:off x="669870" y="1086739"/>
            <a:ext cx="4768007" cy="426335"/>
          </a:xfrm>
          <a:prstGeom prst="rect">
            <a:avLst/>
          </a:prstGeom>
          <a:noFill/>
        </p:spPr>
        <p:txBody>
          <a:bodyPr wrap="square" rtlCol="0">
            <a:spAutoFit/>
          </a:bodyPr>
          <a:lstStyle/>
          <a:p>
            <a:pPr algn="l">
              <a:lnSpc>
                <a:spcPct val="120000"/>
              </a:lnSpc>
            </a:pPr>
            <a:r>
              <a:rPr lang="zh-CN" altLang="en-US" sz="2000" b="1" dirty="0">
                <a:solidFill>
                  <a:srgbClr val="4472C4"/>
                </a:solidFill>
                <a:latin typeface="Times New Roman" panose="02020603050405020304" pitchFamily="18" charset="0"/>
                <a:ea typeface="楷体" panose="02010609060101010101" pitchFamily="49" charset="-122"/>
              </a:rPr>
              <a:t>预训练任务</a:t>
            </a:r>
            <a:r>
              <a:rPr lang="en-US" altLang="zh-CN" sz="2000" b="1" dirty="0">
                <a:solidFill>
                  <a:srgbClr val="4472C4"/>
                </a:solidFill>
                <a:latin typeface="Times New Roman" panose="02020603050405020304" pitchFamily="18" charset="0"/>
                <a:ea typeface="楷体" panose="02010609060101010101" pitchFamily="49" charset="-122"/>
              </a:rPr>
              <a:t>——</a:t>
            </a:r>
            <a:r>
              <a:rPr lang="zh-CN" altLang="en-US" sz="2000" b="1" dirty="0">
                <a:solidFill>
                  <a:srgbClr val="4472C4"/>
                </a:solidFill>
                <a:latin typeface="Times New Roman" panose="02020603050405020304" pitchFamily="18" charset="0"/>
                <a:ea typeface="楷体" panose="02010609060101010101" pitchFamily="49" charset="-122"/>
              </a:rPr>
              <a:t>对话理解</a:t>
            </a:r>
            <a:endParaRPr lang="en-US" altLang="zh-CN" sz="2000" b="1" dirty="0">
              <a:solidFill>
                <a:srgbClr val="4472C4"/>
              </a:solidFill>
              <a:latin typeface="Times New Roman" panose="02020603050405020304" pitchFamily="18" charset="0"/>
              <a:ea typeface="楷体" panose="02010609060101010101" pitchFamily="49" charset="-122"/>
            </a:endParaRPr>
          </a:p>
        </p:txBody>
      </p:sp>
      <p:grpSp>
        <p:nvGrpSpPr>
          <p:cNvPr id="3" name="组合 2">
            <a:extLst>
              <a:ext uri="{FF2B5EF4-FFF2-40B4-BE49-F238E27FC236}">
                <a16:creationId xmlns:a16="http://schemas.microsoft.com/office/drawing/2014/main" id="{C06E566C-1F4E-4C5F-8477-2AF17A395999}"/>
              </a:ext>
            </a:extLst>
          </p:cNvPr>
          <p:cNvGrpSpPr/>
          <p:nvPr/>
        </p:nvGrpSpPr>
        <p:grpSpPr>
          <a:xfrm>
            <a:off x="669870" y="1613070"/>
            <a:ext cx="10687941" cy="4450023"/>
            <a:chOff x="669869" y="1771199"/>
            <a:chExt cx="10687941" cy="4450023"/>
          </a:xfrm>
        </p:grpSpPr>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839F8EC-DF45-497D-B48F-5EF6C64B8665}"/>
                    </a:ext>
                  </a:extLst>
                </p:cNvPr>
                <p:cNvSpPr txBox="1"/>
                <p:nvPr/>
              </p:nvSpPr>
              <p:spPr>
                <a:xfrm>
                  <a:off x="669869" y="1771199"/>
                  <a:ext cx="10687941" cy="3647345"/>
                </a:xfrm>
                <a:prstGeom prst="rect">
                  <a:avLst/>
                </a:prstGeom>
                <a:noFill/>
              </p:spPr>
              <p:txBody>
                <a:bodyPr wrap="square" rtlCol="0">
                  <a:spAutoFit/>
                </a:bodyPr>
                <a:lstStyle/>
                <a:p>
                  <a:pPr marL="285750" indent="-285750" algn="l">
                    <a:lnSpc>
                      <a:spcPct val="120000"/>
                    </a:lnSpc>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MLM</a:t>
                  </a:r>
                  <a:r>
                    <a:rPr lang="zh-CN" altLang="en-US" dirty="0">
                      <a:latin typeface="Times New Roman" panose="02020603050405020304" pitchFamily="18" charset="0"/>
                      <a:ea typeface="楷体" panose="02010609060101010101" pitchFamily="49" charset="-122"/>
                    </a:rPr>
                    <a:t>及其变种</a:t>
                  </a:r>
                  <a:endParaRPr lang="en-US" altLang="zh-CN" dirty="0">
                    <a:latin typeface="Times New Roman" panose="02020603050405020304" pitchFamily="18" charset="0"/>
                    <a:ea typeface="楷体" panose="02010609060101010101" pitchFamily="49" charset="-122"/>
                  </a:endParaRPr>
                </a:p>
                <a:p>
                  <a:pPr marL="742950" lvl="1" indent="-285750">
                    <a:lnSpc>
                      <a:spcPct val="120000"/>
                    </a:lnSpc>
                    <a:spcAft>
                      <a:spcPts val="600"/>
                    </a:spcAft>
                    <a:buFont typeface="Wingdings" panose="05000000000000000000" pitchFamily="2" charset="2"/>
                    <a:buChar char="n"/>
                  </a:pPr>
                  <a:r>
                    <a:rPr lang="en-US" altLang="zh-CN" dirty="0">
                      <a:latin typeface="Times New Roman" panose="02020603050405020304" pitchFamily="18" charset="0"/>
                      <a:ea typeface="楷体" panose="02010609060101010101" pitchFamily="49" charset="-122"/>
                    </a:rPr>
                    <a:t>TOD-BERT</a:t>
                  </a:r>
                  <a:r>
                    <a:rPr lang="zh-CN" altLang="en-US" dirty="0">
                      <a:latin typeface="Times New Roman" panose="02020603050405020304" pitchFamily="18" charset="0"/>
                      <a:ea typeface="楷体" panose="02010609060101010101" pitchFamily="49" charset="-122"/>
                    </a:rPr>
                    <a:t>中使用原始的</a:t>
                  </a:r>
                  <a:r>
                    <a:rPr lang="en-US" altLang="zh-CN" dirty="0">
                      <a:latin typeface="Times New Roman" panose="02020603050405020304" pitchFamily="18" charset="0"/>
                      <a:ea typeface="楷体" panose="02010609060101010101" pitchFamily="49" charset="-122"/>
                    </a:rPr>
                    <a:t>MLM</a:t>
                  </a:r>
                  <a:r>
                    <a:rPr lang="zh-CN" altLang="en-US" dirty="0">
                      <a:latin typeface="Times New Roman" panose="02020603050405020304" pitchFamily="18" charset="0"/>
                      <a:ea typeface="楷体" panose="02010609060101010101" pitchFamily="49" charset="-122"/>
                    </a:rPr>
                    <a:t>来学习更好的表示</a:t>
                  </a:r>
                  <a:endParaRPr lang="en-US" altLang="zh-CN" dirty="0">
                    <a:latin typeface="Times New Roman" panose="02020603050405020304" pitchFamily="18" charset="0"/>
                    <a:ea typeface="楷体" panose="02010609060101010101" pitchFamily="49" charset="-122"/>
                  </a:endParaRPr>
                </a:p>
                <a:p>
                  <a:pPr lvl="1"/>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rPr>
                              <m:t>𝑚𝑙𝑚</m:t>
                            </m:r>
                          </m:sub>
                        </m:sSub>
                        <m:r>
                          <a:rPr lang="zh-CN" altLang="en-US">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𝑚</m:t>
                            </m:r>
                            <m:r>
                              <a:rPr lang="zh-CN" altLang="en-US">
                                <a:latin typeface="Cambria Math" panose="02040503050406030204" pitchFamily="18" charset="0"/>
                              </a:rPr>
                              <m:t>=1</m:t>
                            </m:r>
                          </m:sub>
                          <m:sup>
                            <m:r>
                              <a:rPr lang="zh-CN" altLang="en-US" i="1">
                                <a:latin typeface="Cambria Math" panose="02040503050406030204" pitchFamily="18" charset="0"/>
                              </a:rPr>
                              <m:t>𝑀</m:t>
                            </m:r>
                          </m:sup>
                          <m:e>
                            <m:d>
                              <m:dPr>
                                <m:begChr m:val=""/>
                                <m:ctrlPr>
                                  <a:rPr lang="zh-CN" altLang="en-US" i="1">
                                    <a:latin typeface="Cambria Math" panose="02040503050406030204" pitchFamily="18" charset="0"/>
                                  </a:rPr>
                                </m:ctrlPr>
                              </m:dPr>
                              <m:e>
                                <m:r>
                                  <a:rPr lang="en-US" altLang="zh-CN" i="1">
                                    <a:latin typeface="Cambria Math" panose="02040503050406030204" pitchFamily="18" charset="0"/>
                                  </a:rPr>
                                  <m:t>𝑙𝑜𝑔𝑃</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𝑚</m:t>
                                    </m:r>
                                  </m:sub>
                                </m:sSub>
                              </m:e>
                            </m:d>
                          </m:e>
                        </m:nary>
                      </m:oMath>
                    </m:oMathPara>
                  </a14:m>
                  <a:endParaRPr lang="en-US" altLang="zh-CN" dirty="0">
                    <a:latin typeface="Times New Roman" panose="02020603050405020304" pitchFamily="18" charset="0"/>
                    <a:ea typeface="楷体" panose="02010609060101010101" pitchFamily="49" charset="-122"/>
                  </a:endParaRPr>
                </a:p>
                <a:p>
                  <a:pPr marL="742950" lvl="1" indent="-285750">
                    <a:lnSpc>
                      <a:spcPct val="120000"/>
                    </a:lnSpc>
                    <a:spcBef>
                      <a:spcPts val="600"/>
                    </a:spcBef>
                    <a:spcAft>
                      <a:spcPts val="600"/>
                    </a:spcAft>
                    <a:buFont typeface="Wingdings" panose="05000000000000000000" pitchFamily="2" charset="2"/>
                    <a:buChar char="n"/>
                  </a:pPr>
                  <a:r>
                    <a:rPr lang="en-US" altLang="zh-CN" dirty="0">
                      <a:latin typeface="Times New Roman" panose="02020603050405020304" pitchFamily="18" charset="0"/>
                      <a:ea typeface="楷体" panose="02010609060101010101" pitchFamily="49" charset="-122"/>
                    </a:rPr>
                    <a:t>SPACE 3.0</a:t>
                  </a:r>
                  <a:r>
                    <a:rPr lang="zh-CN" altLang="en-US" dirty="0">
                      <a:latin typeface="Times New Roman" panose="02020603050405020304" pitchFamily="18" charset="0"/>
                      <a:ea typeface="楷体" panose="02010609060101010101" pitchFamily="49" charset="-122"/>
                    </a:rPr>
                    <a:t>进一步对于有标注数据</a:t>
                  </a:r>
                  <a:r>
                    <a:rPr lang="en-US" altLang="zh-CN" dirty="0">
                      <a:latin typeface="Times New Roman" panose="02020603050405020304" pitchFamily="18" charset="0"/>
                      <a:ea typeface="楷体" panose="02010609060101010101" pitchFamily="49" charset="-122"/>
                    </a:rPr>
                    <a:t>Mask</a:t>
                  </a:r>
                  <a:r>
                    <a:rPr lang="zh-CN" altLang="en-US" dirty="0">
                      <a:latin typeface="Times New Roman" panose="02020603050405020304" pitchFamily="18" charset="0"/>
                      <a:ea typeface="楷体" panose="02010609060101010101" pitchFamily="49" charset="-122"/>
                    </a:rPr>
                    <a:t>掉槽值信息，对于无标注数据随机</a:t>
                  </a:r>
                  <a:r>
                    <a:rPr lang="en-US" altLang="zh-CN" dirty="0">
                      <a:latin typeface="Times New Roman" panose="02020603050405020304" pitchFamily="18" charset="0"/>
                      <a:ea typeface="楷体" panose="02010609060101010101" pitchFamily="49" charset="-122"/>
                    </a:rPr>
                    <a:t>Mask span</a:t>
                  </a:r>
                  <a:r>
                    <a:rPr lang="zh-CN" altLang="en-US" dirty="0">
                      <a:latin typeface="Times New Roman" panose="02020603050405020304" pitchFamily="18" charset="0"/>
                      <a:ea typeface="楷体" panose="02010609060101010101" pitchFamily="49" charset="-122"/>
                    </a:rPr>
                    <a:t>进行预训练，希望模型可以学习更多的任务相关的信息</a:t>
                  </a:r>
                  <a:endParaRPr lang="en-US" altLang="zh-CN" dirty="0">
                    <a:latin typeface="Times New Roman" panose="02020603050405020304" pitchFamily="18" charset="0"/>
                    <a:ea typeface="楷体" panose="02010609060101010101" pitchFamily="49" charset="-122"/>
                  </a:endParaRPr>
                </a:p>
                <a:p>
                  <a:pPr lvl="1">
                    <a:spcAft>
                      <a:spcPts val="600"/>
                    </a:spcAft>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i="1" smtClean="0">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楷体" panose="02010609060101010101" pitchFamily="49" charset="-122"/>
                              </a:rPr>
                              <m:t>𝑠𝑙𝑚</m:t>
                            </m:r>
                          </m:sub>
                        </m:sSub>
                        <m:r>
                          <a:rPr lang="en-US" altLang="zh-CN" b="0" i="1" smtClean="0">
                            <a:latin typeface="Cambria Math" panose="02040503050406030204" pitchFamily="18" charset="0"/>
                            <a:ea typeface="楷体" panose="02010609060101010101" pitchFamily="49" charset="-122"/>
                          </a:rPr>
                          <m:t>=−</m:t>
                        </m:r>
                        <m:nary>
                          <m:naryPr>
                            <m:chr m:val="∑"/>
                            <m:supHide m:val="on"/>
                            <m:ctrlPr>
                              <a:rPr lang="en-US" altLang="zh-CN" b="0" i="1" smtClean="0">
                                <a:latin typeface="Cambria Math" panose="02040503050406030204" pitchFamily="18" charset="0"/>
                                <a:ea typeface="楷体" panose="02010609060101010101" pitchFamily="49" charset="-122"/>
                              </a:rPr>
                            </m:ctrlPr>
                          </m:naryPr>
                          <m:sub>
                            <m:acc>
                              <m:accPr>
                                <m:chr m:val="̂"/>
                                <m:ctrlPr>
                                  <a:rPr lang="en-US" altLang="zh-CN" b="0" i="1" smtClean="0">
                                    <a:latin typeface="Cambria Math" panose="02040503050406030204" pitchFamily="18" charset="0"/>
                                    <a:ea typeface="楷体" panose="02010609060101010101" pitchFamily="49" charset="-122"/>
                                  </a:rPr>
                                </m:ctrlPr>
                              </m:accPr>
                              <m:e>
                                <m:r>
                                  <a:rPr lang="en-US" altLang="zh-CN" b="0" i="1" smtClean="0">
                                    <a:latin typeface="Cambria Math" panose="02040503050406030204" pitchFamily="18" charset="0"/>
                                    <a:ea typeface="楷体" panose="02010609060101010101" pitchFamily="49" charset="-122"/>
                                  </a:rPr>
                                  <m:t>𝑐</m:t>
                                </m:r>
                              </m:e>
                            </m:acc>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r>
                              <a:rPr lang="en-US" altLang="zh-CN" b="0" i="1" smtClean="0">
                                <a:latin typeface="Cambria Math" panose="02040503050406030204" pitchFamily="18" charset="0"/>
                                <a:ea typeface="Cambria Math" panose="02040503050406030204" pitchFamily="18" charset="0"/>
                              </a:rPr>
                              <m:t>)</m:t>
                            </m:r>
                          </m:sub>
                          <m:sup/>
                          <m:e>
                            <m:r>
                              <a:rPr lang="en-US" altLang="zh-CN" b="0" i="1" smtClean="0">
                                <a:latin typeface="Cambria Math" panose="02040503050406030204" pitchFamily="18" charset="0"/>
                                <a:ea typeface="楷体" panose="02010609060101010101" pitchFamily="49" charset="-122"/>
                              </a:rPr>
                              <m:t>𝑙𝑜𝑔𝑝</m:t>
                            </m:r>
                            <m:r>
                              <a:rPr lang="en-US" altLang="zh-CN" b="0" i="1" smtClean="0">
                                <a:latin typeface="Cambria Math" panose="02040503050406030204" pitchFamily="18" charset="0"/>
                                <a:ea typeface="楷体" panose="02010609060101010101" pitchFamily="49" charset="-122"/>
                              </a:rPr>
                              <m:t>(</m:t>
                            </m:r>
                            <m:acc>
                              <m:accPr>
                                <m:chr m:val="̂"/>
                                <m:ctrlPr>
                                  <a:rPr lang="en-US" altLang="zh-CN" b="0" i="1" smtClean="0">
                                    <a:latin typeface="Cambria Math" panose="02040503050406030204" pitchFamily="18" charset="0"/>
                                    <a:ea typeface="楷体" panose="02010609060101010101" pitchFamily="49" charset="-122"/>
                                  </a:rPr>
                                </m:ctrlPr>
                              </m:accPr>
                              <m:e>
                                <m:r>
                                  <a:rPr lang="en-US" altLang="zh-CN" b="0" i="1" smtClean="0">
                                    <a:latin typeface="Cambria Math" panose="02040503050406030204" pitchFamily="18" charset="0"/>
                                    <a:ea typeface="楷体" panose="02010609060101010101" pitchFamily="49" charset="-122"/>
                                  </a:rPr>
                                  <m:t>𝑐</m:t>
                                </m:r>
                              </m:e>
                            </m:acc>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𝑐</m:t>
                                </m:r>
                              </m:e>
                              <m:sub>
                                <m:r>
                                  <a:rPr lang="en-US" altLang="zh-CN" b="0" i="1" smtClean="0">
                                    <a:latin typeface="Cambria Math" panose="02040503050406030204" pitchFamily="18" charset="0"/>
                                    <a:ea typeface="楷体" panose="02010609060101010101" pitchFamily="49" charset="-122"/>
                                  </a:rPr>
                                  <m:t>\</m:t>
                                </m:r>
                                <m:r>
                                  <m:rPr>
                                    <m:sty m:val="p"/>
                                  </m:rPr>
                                  <a:rPr lang="en-US" altLang="zh-CN" b="0" i="1" smtClean="0">
                                    <a:latin typeface="Cambria Math" panose="02040503050406030204" pitchFamily="18" charset="0"/>
                                    <a:ea typeface="楷体" panose="02010609060101010101" pitchFamily="49" charset="-122"/>
                                  </a:rPr>
                                  <m:t>m</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𝑐</m:t>
                                </m:r>
                                <m:r>
                                  <a:rPr lang="en-US" altLang="zh-CN" b="0" i="1" smtClean="0">
                                    <a:latin typeface="Cambria Math" panose="02040503050406030204" pitchFamily="18" charset="0"/>
                                    <a:ea typeface="楷体" panose="02010609060101010101" pitchFamily="49" charset="-122"/>
                                  </a:rPr>
                                  <m:t>)</m:t>
                                </m:r>
                              </m:sub>
                            </m:sSub>
                            <m:r>
                              <a:rPr lang="en-US" altLang="zh-CN" b="0" i="1" smtClean="0">
                                <a:latin typeface="Cambria Math" panose="02040503050406030204" pitchFamily="18" charset="0"/>
                                <a:ea typeface="楷体" panose="02010609060101010101" pitchFamily="49" charset="-122"/>
                              </a:rPr>
                              <m:t>)</m:t>
                            </m:r>
                          </m:e>
                        </m:nary>
                      </m:oMath>
                    </m:oMathPara>
                  </a14:m>
                  <a:endParaRPr lang="en-US" altLang="zh-CN" dirty="0">
                    <a:latin typeface="Times New Roman" panose="02020603050405020304" pitchFamily="18" charset="0"/>
                    <a:ea typeface="楷体" panose="02010609060101010101" pitchFamily="49" charset="-122"/>
                  </a:endParaRPr>
                </a:p>
                <a:p>
                  <a:pPr marL="342900" indent="-342900">
                    <a:spcBef>
                      <a:spcPts val="600"/>
                    </a:spcBef>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Bag-of-words Loss</a:t>
                  </a:r>
                  <a:r>
                    <a:rPr lang="zh-CN" altLang="en-US" dirty="0">
                      <a:latin typeface="Times New Roman" panose="02020603050405020304" pitchFamily="18" charset="0"/>
                      <a:ea typeface="楷体" panose="02010609060101010101" pitchFamily="49" charset="-122"/>
                    </a:rPr>
                    <a:t>：丢弃单词的顺序，并以非自回归的方式预测无序的系统回复</a:t>
                  </a:r>
                </a:p>
              </p:txBody>
            </p:sp>
          </mc:Choice>
          <mc:Fallback xmlns="">
            <p:sp>
              <p:nvSpPr>
                <p:cNvPr id="6" name="文本框 5">
                  <a:extLst>
                    <a:ext uri="{FF2B5EF4-FFF2-40B4-BE49-F238E27FC236}">
                      <a16:creationId xmlns:a16="http://schemas.microsoft.com/office/drawing/2014/main" id="{B839F8EC-DF45-497D-B48F-5EF6C64B8665}"/>
                    </a:ext>
                  </a:extLst>
                </p:cNvPr>
                <p:cNvSpPr txBox="1">
                  <a:spLocks noRot="1" noChangeAspect="1" noMove="1" noResize="1" noEditPoints="1" noAdjustHandles="1" noChangeArrowheads="1" noChangeShapeType="1" noTextEdit="1"/>
                </p:cNvSpPr>
                <p:nvPr/>
              </p:nvSpPr>
              <p:spPr>
                <a:xfrm>
                  <a:off x="669869" y="1771199"/>
                  <a:ext cx="10687941" cy="3647345"/>
                </a:xfrm>
                <a:prstGeom prst="rect">
                  <a:avLst/>
                </a:prstGeom>
                <a:blipFill>
                  <a:blip r:embed="rId4"/>
                  <a:stretch>
                    <a:fillRect l="-399" t="-669"/>
                  </a:stretch>
                </a:blipFill>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1F6B6AC4-8B57-4B7B-B8CB-7A2AD98321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4735" y="5236670"/>
              <a:ext cx="3938208" cy="984552"/>
            </a:xfrm>
            <a:prstGeom prst="rect">
              <a:avLst/>
            </a:prstGeom>
          </p:spPr>
        </p:pic>
      </p:grpSp>
      <p:sp>
        <p:nvSpPr>
          <p:cNvPr id="5" name="灯片编号占位符 4">
            <a:extLst>
              <a:ext uri="{FF2B5EF4-FFF2-40B4-BE49-F238E27FC236}">
                <a16:creationId xmlns:a16="http://schemas.microsoft.com/office/drawing/2014/main" id="{C41A7C15-DD0C-4FFC-BAE0-CD35FD3C49CC}"/>
              </a:ext>
            </a:extLst>
          </p:cNvPr>
          <p:cNvSpPr>
            <a:spLocks noGrp="1"/>
          </p:cNvSpPr>
          <p:nvPr>
            <p:ph type="sldNum" sz="quarter" idx="12"/>
          </p:nvPr>
        </p:nvSpPr>
        <p:spPr/>
        <p:txBody>
          <a:bodyPr/>
          <a:lstStyle/>
          <a:p>
            <a:fld id="{A330ECBB-EFA0-4B67-A466-676224D8611D}" type="slidenum">
              <a:rPr lang="zh-CN" altLang="en-US" smtClean="0"/>
              <a:t>20</a:t>
            </a:fld>
            <a:endParaRPr lang="zh-CN" altLang="en-US"/>
          </a:p>
        </p:txBody>
      </p:sp>
    </p:spTree>
    <p:extLst>
      <p:ext uri="{BB962C8B-B14F-4D97-AF65-F5344CB8AC3E}">
        <p14:creationId xmlns:p14="http://schemas.microsoft.com/office/powerpoint/2010/main" val="2356155965"/>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对话建模（四）：预训练任务</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EE00EF66-F33A-45F5-A588-0E5189421432}"/>
              </a:ext>
            </a:extLst>
          </p:cNvPr>
          <p:cNvSpPr txBox="1"/>
          <p:nvPr/>
        </p:nvSpPr>
        <p:spPr>
          <a:xfrm>
            <a:off x="669870" y="1086739"/>
            <a:ext cx="4768007" cy="426335"/>
          </a:xfrm>
          <a:prstGeom prst="rect">
            <a:avLst/>
          </a:prstGeom>
          <a:noFill/>
        </p:spPr>
        <p:txBody>
          <a:bodyPr wrap="square" rtlCol="0">
            <a:spAutoFit/>
          </a:bodyPr>
          <a:lstStyle/>
          <a:p>
            <a:pPr algn="l">
              <a:lnSpc>
                <a:spcPct val="120000"/>
              </a:lnSpc>
            </a:pPr>
            <a:r>
              <a:rPr lang="zh-CN" altLang="en-US" sz="2000" b="1" dirty="0">
                <a:solidFill>
                  <a:srgbClr val="4472C4"/>
                </a:solidFill>
                <a:latin typeface="Times New Roman" panose="02020603050405020304" pitchFamily="18" charset="0"/>
                <a:ea typeface="楷体" panose="02010609060101010101" pitchFamily="49" charset="-122"/>
              </a:rPr>
              <a:t>预训练任务</a:t>
            </a:r>
            <a:r>
              <a:rPr lang="en-US" altLang="zh-CN" sz="2000" b="1" dirty="0">
                <a:solidFill>
                  <a:srgbClr val="4472C4"/>
                </a:solidFill>
                <a:latin typeface="Times New Roman" panose="02020603050405020304" pitchFamily="18" charset="0"/>
                <a:ea typeface="楷体" panose="02010609060101010101" pitchFamily="49" charset="-122"/>
              </a:rPr>
              <a:t>——</a:t>
            </a:r>
            <a:r>
              <a:rPr lang="zh-CN" altLang="en-US" sz="2000" b="1" dirty="0">
                <a:solidFill>
                  <a:srgbClr val="4472C4"/>
                </a:solidFill>
                <a:latin typeface="Times New Roman" panose="02020603050405020304" pitchFamily="18" charset="0"/>
                <a:ea typeface="楷体" panose="02010609060101010101" pitchFamily="49" charset="-122"/>
              </a:rPr>
              <a:t>对话理解</a:t>
            </a:r>
            <a:endParaRPr lang="en-US" altLang="zh-CN" sz="2000" b="1" dirty="0">
              <a:solidFill>
                <a:srgbClr val="4472C4"/>
              </a:solidFill>
              <a:latin typeface="Times New Roman" panose="02020603050405020304" pitchFamily="18" charset="0"/>
              <a:ea typeface="楷体" panose="02010609060101010101" pitchFamily="49" charset="-122"/>
            </a:endParaRPr>
          </a:p>
        </p:txBody>
      </p:sp>
      <p:grpSp>
        <p:nvGrpSpPr>
          <p:cNvPr id="15" name="组合 14">
            <a:extLst>
              <a:ext uri="{FF2B5EF4-FFF2-40B4-BE49-F238E27FC236}">
                <a16:creationId xmlns:a16="http://schemas.microsoft.com/office/drawing/2014/main" id="{E583CA53-03D9-4E69-8C4F-B10396127A79}"/>
              </a:ext>
            </a:extLst>
          </p:cNvPr>
          <p:cNvGrpSpPr/>
          <p:nvPr/>
        </p:nvGrpSpPr>
        <p:grpSpPr>
          <a:xfrm>
            <a:off x="669870" y="1613070"/>
            <a:ext cx="11078734" cy="4559160"/>
            <a:chOff x="669870" y="1613070"/>
            <a:chExt cx="11078734" cy="4559160"/>
          </a:xfrm>
        </p:grpSpPr>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839F8EC-DF45-497D-B48F-5EF6C64B8665}"/>
                    </a:ext>
                  </a:extLst>
                </p:cNvPr>
                <p:cNvSpPr txBox="1"/>
                <p:nvPr/>
              </p:nvSpPr>
              <p:spPr>
                <a:xfrm>
                  <a:off x="669870" y="1613070"/>
                  <a:ext cx="10626063" cy="1831271"/>
                </a:xfrm>
                <a:prstGeom prst="rect">
                  <a:avLst/>
                </a:prstGeom>
                <a:noFill/>
              </p:spPr>
              <p:txBody>
                <a:bodyPr wrap="square" rtlCol="0">
                  <a:spAutoFit/>
                </a:bodyPr>
                <a:lstStyle/>
                <a:p>
                  <a:pPr marL="285750" indent="-285750" algn="l">
                    <a:lnSpc>
                      <a:spcPct val="12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对比学习：学习更好的上下文表示</a:t>
                  </a:r>
                  <a:endParaRPr lang="en-US" altLang="zh-CN" dirty="0">
                    <a:latin typeface="Times New Roman" panose="02020603050405020304" pitchFamily="18" charset="0"/>
                    <a:ea typeface="楷体" panose="02010609060101010101" pitchFamily="49" charset="-122"/>
                  </a:endParaRPr>
                </a:p>
                <a:p>
                  <a:pPr marL="742950" lvl="1" indent="-285750">
                    <a:lnSpc>
                      <a:spcPct val="120000"/>
                    </a:lnSpc>
                    <a:buFont typeface="Wingdings" panose="05000000000000000000" pitchFamily="2" charset="2"/>
                    <a:buChar char="n"/>
                  </a:pPr>
                  <a:r>
                    <a:rPr lang="en-US" altLang="zh-CN" dirty="0">
                      <a:latin typeface="Times New Roman" panose="02020603050405020304" pitchFamily="18" charset="0"/>
                      <a:ea typeface="楷体" panose="02010609060101010101" pitchFamily="49" charset="-122"/>
                    </a:rPr>
                    <a:t>SOLOIST</a:t>
                  </a:r>
                  <a:r>
                    <a:rPr lang="zh-CN" altLang="en-US" dirty="0">
                      <a:latin typeface="Times New Roman" panose="02020603050405020304" pitchFamily="18" charset="0"/>
                      <a:ea typeface="楷体" panose="02010609060101010101" pitchFamily="49" charset="-122"/>
                    </a:rPr>
                    <a:t>：学习对话历史与对话状态、系统回复之间的对应关系</a:t>
                  </a:r>
                  <a:endParaRPr lang="en-US" altLang="zh-CN" dirty="0">
                    <a:latin typeface="Times New Roman" panose="02020603050405020304" pitchFamily="18" charset="0"/>
                    <a:ea typeface="楷体" panose="02010609060101010101" pitchFamily="49" charset="-122"/>
                  </a:endParaRPr>
                </a:p>
                <a:p>
                  <a:pPr marL="1200150" lvl="2" indent="-285750">
                    <a:lnSpc>
                      <a:spcPct val="120000"/>
                    </a:lnSpc>
                    <a:buFont typeface="Wingdings" panose="05000000000000000000" pitchFamily="2" charset="2"/>
                    <a:buChar char="p"/>
                  </a:pPr>
                  <a:r>
                    <a:rPr lang="zh-CN" altLang="en-US" dirty="0">
                      <a:latin typeface="Times New Roman" panose="02020603050405020304" pitchFamily="18" charset="0"/>
                      <a:ea typeface="楷体" panose="02010609060101010101" pitchFamily="49" charset="-122"/>
                    </a:rPr>
                    <a:t>具体而言，对于正样本</a:t>
                  </a:r>
                  <a14:m>
                    <m:oMath xmlns:m="http://schemas.openxmlformats.org/officeDocument/2006/math">
                      <m:r>
                        <a:rPr lang="en-US" altLang="zh-CN" b="0" i="1" smtClean="0">
                          <a:latin typeface="Cambria Math" panose="02040503050406030204" pitchFamily="18" charset="0"/>
                          <a:ea typeface="楷体" panose="02010609060101010101" pitchFamily="49" charset="-122"/>
                        </a:rPr>
                        <m:t>𝑥</m:t>
                      </m:r>
                    </m:oMath>
                  </a14:m>
                  <a:r>
                    <a:rPr lang="zh-CN" altLang="en-US" dirty="0">
                      <a:latin typeface="Times New Roman" panose="02020603050405020304" pitchFamily="18" charset="0"/>
                      <a:ea typeface="楷体" panose="02010609060101010101" pitchFamily="49" charset="-122"/>
                    </a:rPr>
                    <a:t>，从数据集中随机采样对话状态、系统回复作为负样本</a:t>
                  </a:r>
                  <a14:m>
                    <m:oMath xmlns:m="http://schemas.openxmlformats.org/officeDocument/2006/math">
                      <m:sSup>
                        <m:sSupPr>
                          <m:ctrlPr>
                            <a:rPr lang="en-US" altLang="zh-CN"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𝑥</m:t>
                          </m:r>
                        </m:e>
                        <m:sup>
                          <m:r>
                            <a:rPr lang="en-US" altLang="zh-CN" b="0" i="1" smtClean="0">
                              <a:latin typeface="Cambria Math" panose="02040503050406030204" pitchFamily="18" charset="0"/>
                              <a:ea typeface="楷体" panose="02010609060101010101" pitchFamily="49" charset="-122"/>
                            </a:rPr>
                            <m:t>′</m:t>
                          </m:r>
                        </m:sup>
                      </m:sSup>
                      <m:r>
                        <a:rPr lang="zh-CN" altLang="en-US" i="1">
                          <a:latin typeface="Cambria Math" panose="02040503050406030204" pitchFamily="18" charset="0"/>
                          <a:ea typeface="楷体" panose="02010609060101010101" pitchFamily="49" charset="-122"/>
                        </a:rPr>
                        <m:t>，</m:t>
                      </m:r>
                    </m:oMath>
                  </a14:m>
                  <a:r>
                    <a:rPr lang="zh-CN" altLang="en-US" dirty="0">
                      <a:latin typeface="Times New Roman" panose="02020603050405020304" pitchFamily="18" charset="0"/>
                      <a:ea typeface="楷体" panose="02010609060101010101" pitchFamily="49" charset="-122"/>
                    </a:rPr>
                    <a:t>对正负样本进行</a:t>
                  </a:r>
                  <a:r>
                    <a:rPr lang="en-US" altLang="zh-CN" dirty="0">
                      <a:latin typeface="Times New Roman" panose="02020603050405020304" pitchFamily="18" charset="0"/>
                      <a:ea typeface="楷体" panose="02010609060101010101" pitchFamily="49" charset="-122"/>
                    </a:rPr>
                    <a:t>0-1</a:t>
                  </a:r>
                  <a:r>
                    <a:rPr lang="zh-CN" altLang="en-US" dirty="0">
                      <a:latin typeface="Times New Roman" panose="02020603050405020304" pitchFamily="18" charset="0"/>
                      <a:ea typeface="楷体" panose="02010609060101010101" pitchFamily="49" charset="-122"/>
                    </a:rPr>
                    <a:t>分类，采用交叉熵损失函数进行约束：</a:t>
                  </a:r>
                  <a:endParaRPr lang="en-US" altLang="zh-CN" dirty="0">
                    <a:latin typeface="Times New Roman" panose="02020603050405020304" pitchFamily="18" charset="0"/>
                    <a:ea typeface="楷体" panose="02010609060101010101" pitchFamily="49" charset="-122"/>
                  </a:endParaRPr>
                </a:p>
                <a:p>
                  <a:pPr lvl="1">
                    <a:lnSpc>
                      <a:spcPct val="120000"/>
                    </a:lnSpc>
                    <a:spcAft>
                      <a:spcPts val="600"/>
                    </a:spcAft>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i="1" smtClean="0">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楷体" panose="02010609060101010101" pitchFamily="49" charset="-122"/>
                              </a:rPr>
                              <m:t>𝐶</m:t>
                            </m:r>
                          </m:sub>
                        </m:s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𝑦𝑙𝑜𝑔</m:t>
                        </m:r>
                        <m:r>
                          <a:rPr lang="en-US" altLang="zh-CN" b="0" i="1" smtClean="0">
                            <a:latin typeface="Cambria Math" panose="02040503050406030204" pitchFamily="18" charset="0"/>
                            <a:ea typeface="楷体" panose="02010609060101010101" pitchFamily="49" charset="-122"/>
                          </a:rPr>
                          <m:t>(</m:t>
                        </m:r>
                        <m:d>
                          <m:dPr>
                            <m:ctrlPr>
                              <a:rPr lang="en-US" altLang="zh-CN" b="0" i="1" smtClean="0">
                                <a:latin typeface="Cambria Math" panose="02040503050406030204" pitchFamily="18" charset="0"/>
                                <a:ea typeface="楷体" panose="02010609060101010101" pitchFamily="49" charset="-122"/>
                              </a:rPr>
                            </m:ctrlPr>
                          </m:dPr>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𝑝</m:t>
                                </m:r>
                              </m:e>
                              <m:sub>
                                <m:r>
                                  <a:rPr lang="zh-CN" altLang="en-US" i="1">
                                    <a:latin typeface="Cambria Math" panose="02040503050406030204" pitchFamily="18" charset="0"/>
                                    <a:ea typeface="楷体" panose="02010609060101010101" pitchFamily="49" charset="-122"/>
                                  </a:rPr>
                                  <m:t>𝜃</m:t>
                                </m:r>
                              </m:sub>
                            </m:sSub>
                            <m:r>
                              <a:rPr lang="en-US" altLang="zh-CN" b="0" i="1" smtClean="0">
                                <a:latin typeface="Cambria Math" panose="02040503050406030204" pitchFamily="18" charset="0"/>
                                <a:ea typeface="楷体" panose="02010609060101010101" pitchFamily="49" charset="-122"/>
                              </a:rPr>
                              <m:t>𝑥</m:t>
                            </m:r>
                          </m:e>
                        </m:d>
                        <m:r>
                          <a:rPr lang="en-US" altLang="zh-CN" b="0" i="1" smtClean="0">
                            <a:latin typeface="Cambria Math" panose="02040503050406030204" pitchFamily="18" charset="0"/>
                            <a:ea typeface="楷体" panose="02010609060101010101" pitchFamily="49" charset="-122"/>
                          </a:rPr>
                          <m:t>+</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1−</m:t>
                            </m:r>
                            <m:r>
                              <a:rPr lang="en-US" altLang="zh-CN" b="0" i="1" smtClean="0">
                                <a:latin typeface="Cambria Math" panose="02040503050406030204" pitchFamily="18" charset="0"/>
                                <a:ea typeface="楷体" panose="02010609060101010101" pitchFamily="49" charset="-122"/>
                              </a:rPr>
                              <m:t>𝑦</m:t>
                            </m:r>
                          </m:e>
                        </m:d>
                        <m:r>
                          <m:rPr>
                            <m:sty m:val="p"/>
                          </m:rPr>
                          <a:rPr lang="en-US" altLang="zh-CN" b="0" i="0" smtClean="0">
                            <a:latin typeface="Cambria Math" panose="02040503050406030204" pitchFamily="18" charset="0"/>
                            <a:ea typeface="楷体" panose="02010609060101010101" pitchFamily="49" charset="-122"/>
                          </a:rPr>
                          <m:t>log</m:t>
                        </m:r>
                        <m:r>
                          <a:rPr lang="en-US" altLang="zh-CN" b="0" i="1" smtClean="0">
                            <a:latin typeface="Cambria Math" panose="02040503050406030204" pitchFamily="18" charset="0"/>
                            <a:ea typeface="楷体" panose="02010609060101010101" pitchFamily="49" charset="-122"/>
                          </a:rPr>
                          <m:t>⁡(1−</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𝑝</m:t>
                            </m:r>
                          </m:e>
                          <m:sub>
                            <m:r>
                              <a:rPr lang="zh-CN" altLang="en-US" b="0" i="1" smtClean="0">
                                <a:latin typeface="Cambria Math" panose="02040503050406030204" pitchFamily="18" charset="0"/>
                                <a:ea typeface="楷体" panose="02010609060101010101" pitchFamily="49" charset="-122"/>
                              </a:rPr>
                              <m:t>𝜃</m:t>
                            </m:r>
                          </m:sub>
                        </m:sSub>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𝑥</m:t>
                            </m:r>
                          </m:e>
                          <m:sup>
                            <m:r>
                              <a:rPr lang="en-US" altLang="zh-CN" b="0" i="1" smtClean="0">
                                <a:latin typeface="Cambria Math" panose="02040503050406030204" pitchFamily="18" charset="0"/>
                                <a:ea typeface="楷体" panose="02010609060101010101" pitchFamily="49" charset="-122"/>
                              </a:rPr>
                              <m:t>′</m:t>
                            </m:r>
                          </m:sup>
                        </m:sSup>
                        <m:r>
                          <a:rPr lang="en-US" altLang="zh-CN" b="0" i="1" smtClean="0">
                            <a:latin typeface="Cambria Math" panose="02040503050406030204" pitchFamily="18" charset="0"/>
                            <a:ea typeface="楷体" panose="02010609060101010101" pitchFamily="49" charset="-122"/>
                          </a:rPr>
                          <m:t>)))</m:t>
                        </m:r>
                      </m:oMath>
                    </m:oMathPara>
                  </a14:m>
                  <a:endParaRPr lang="en-US" altLang="zh-CN" dirty="0">
                    <a:latin typeface="Times New Roman" panose="02020603050405020304" pitchFamily="18" charset="0"/>
                    <a:ea typeface="楷体" panose="02010609060101010101" pitchFamily="49" charset="-122"/>
                  </a:endParaRPr>
                </a:p>
              </p:txBody>
            </p:sp>
          </mc:Choice>
          <mc:Fallback xmlns="">
            <p:sp>
              <p:nvSpPr>
                <p:cNvPr id="6" name="文本框 5">
                  <a:extLst>
                    <a:ext uri="{FF2B5EF4-FFF2-40B4-BE49-F238E27FC236}">
                      <a16:creationId xmlns:a16="http://schemas.microsoft.com/office/drawing/2014/main" id="{B839F8EC-DF45-497D-B48F-5EF6C64B8665}"/>
                    </a:ext>
                  </a:extLst>
                </p:cNvPr>
                <p:cNvSpPr txBox="1">
                  <a:spLocks noRot="1" noChangeAspect="1" noMove="1" noResize="1" noEditPoints="1" noAdjustHandles="1" noChangeArrowheads="1" noChangeShapeType="1" noTextEdit="1"/>
                </p:cNvSpPr>
                <p:nvPr/>
              </p:nvSpPr>
              <p:spPr>
                <a:xfrm>
                  <a:off x="669870" y="1613070"/>
                  <a:ext cx="10626063" cy="1831271"/>
                </a:xfrm>
                <a:prstGeom prst="rect">
                  <a:avLst/>
                </a:prstGeom>
                <a:blipFill>
                  <a:blip r:embed="rId4"/>
                  <a:stretch>
                    <a:fillRect l="-402" t="-1333"/>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0684962B-89AF-4702-990C-62E820F8830B}"/>
                </a:ext>
              </a:extLst>
            </p:cNvPr>
            <p:cNvGrpSpPr/>
            <p:nvPr/>
          </p:nvGrpSpPr>
          <p:grpSpPr>
            <a:xfrm>
              <a:off x="669870" y="3429000"/>
              <a:ext cx="11078734" cy="2743230"/>
              <a:chOff x="669870" y="3429000"/>
              <a:chExt cx="11078734" cy="2743230"/>
            </a:xfrm>
          </p:grpSpPr>
          <p:pic>
            <p:nvPicPr>
              <p:cNvPr id="10" name="图片 9">
                <a:extLst>
                  <a:ext uri="{FF2B5EF4-FFF2-40B4-BE49-F238E27FC236}">
                    <a16:creationId xmlns:a16="http://schemas.microsoft.com/office/drawing/2014/main" id="{67743B80-E0DA-4E46-81E5-A92C8E8CD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0658" y="3678519"/>
                <a:ext cx="4597946" cy="2415870"/>
              </a:xfrm>
              <a:prstGeom prst="rect">
                <a:avLst/>
              </a:prstGeom>
            </p:spPr>
          </p:pic>
          <p:grpSp>
            <p:nvGrpSpPr>
              <p:cNvPr id="11" name="组合 10">
                <a:extLst>
                  <a:ext uri="{FF2B5EF4-FFF2-40B4-BE49-F238E27FC236}">
                    <a16:creationId xmlns:a16="http://schemas.microsoft.com/office/drawing/2014/main" id="{5E2E76E4-8E61-487D-BE44-C346327CDE33}"/>
                  </a:ext>
                </a:extLst>
              </p:cNvPr>
              <p:cNvGrpSpPr/>
              <p:nvPr/>
            </p:nvGrpSpPr>
            <p:grpSpPr>
              <a:xfrm>
                <a:off x="669870" y="3429000"/>
                <a:ext cx="6096000" cy="2743230"/>
                <a:chOff x="669870" y="3429000"/>
                <a:chExt cx="6096000" cy="2743230"/>
              </a:xfrm>
            </p:grpSpPr>
            <p:sp>
              <p:nvSpPr>
                <p:cNvPr id="4" name="矩形 3">
                  <a:extLst>
                    <a:ext uri="{FF2B5EF4-FFF2-40B4-BE49-F238E27FC236}">
                      <a16:creationId xmlns:a16="http://schemas.microsoft.com/office/drawing/2014/main" id="{7A9EB880-885E-4ED0-B5C7-6FD4018797C8}"/>
                    </a:ext>
                  </a:extLst>
                </p:cNvPr>
                <p:cNvSpPr/>
                <p:nvPr/>
              </p:nvSpPr>
              <p:spPr>
                <a:xfrm>
                  <a:off x="669870" y="3429000"/>
                  <a:ext cx="6096000" cy="2697854"/>
                </a:xfrm>
                <a:prstGeom prst="rect">
                  <a:avLst/>
                </a:prstGeom>
              </p:spPr>
              <p:txBody>
                <a:bodyPr>
                  <a:spAutoFit/>
                </a:bodyPr>
                <a:lstStyle/>
                <a:p>
                  <a:pPr marL="742950" lvl="1" indent="-285750">
                    <a:lnSpc>
                      <a:spcPct val="120000"/>
                    </a:lnSpc>
                    <a:spcBef>
                      <a:spcPts val="600"/>
                    </a:spcBef>
                    <a:buFont typeface="Wingdings" panose="05000000000000000000" pitchFamily="2" charset="2"/>
                    <a:buChar char="n"/>
                  </a:pPr>
                  <a:r>
                    <a:rPr lang="en-US" altLang="zh-CN" dirty="0">
                      <a:latin typeface="Times New Roman" panose="02020603050405020304" pitchFamily="18" charset="0"/>
                      <a:ea typeface="楷体" panose="02010609060101010101" pitchFamily="49" charset="-122"/>
                    </a:rPr>
                    <a:t>SPACE 2.0/3.0</a:t>
                  </a:r>
                  <a:r>
                    <a:rPr lang="zh-CN" altLang="en-US" dirty="0">
                      <a:latin typeface="Times New Roman" panose="02020603050405020304" pitchFamily="18" charset="0"/>
                      <a:ea typeface="楷体" panose="02010609060101010101" pitchFamily="49" charset="-122"/>
                    </a:rPr>
                    <a:t>：学习对话历史之间的差异性</a:t>
                  </a:r>
                  <a:endParaRPr lang="en-US" altLang="zh-CN" dirty="0">
                    <a:latin typeface="Times New Roman" panose="02020603050405020304" pitchFamily="18" charset="0"/>
                    <a:ea typeface="楷体" panose="02010609060101010101" pitchFamily="49" charset="-122"/>
                  </a:endParaRPr>
                </a:p>
                <a:p>
                  <a:pPr marL="1200150" lvl="2" indent="-285750">
                    <a:lnSpc>
                      <a:spcPct val="120000"/>
                    </a:lnSpc>
                    <a:spcBef>
                      <a:spcPts val="600"/>
                    </a:spcBef>
                    <a:buFont typeface="Wingdings" panose="05000000000000000000" pitchFamily="2" charset="2"/>
                    <a:buChar char="p"/>
                  </a:pPr>
                  <a:r>
                    <a:rPr lang="zh-CN" altLang="en-US" dirty="0">
                      <a:latin typeface="Times New Roman" panose="02020603050405020304" pitchFamily="18" charset="0"/>
                      <a:ea typeface="楷体" panose="02010609060101010101" pitchFamily="49" charset="-122"/>
                    </a:rPr>
                    <a:t>有标注数据：</a:t>
                  </a:r>
                  <a:r>
                    <a:rPr lang="en-US" altLang="zh-CN" dirty="0">
                      <a:latin typeface="Times New Roman" panose="02020603050405020304" pitchFamily="18" charset="0"/>
                      <a:ea typeface="楷体" panose="02010609060101010101" pitchFamily="49" charset="-122"/>
                    </a:rPr>
                    <a:t>tree-induced supervised contrastive objective</a:t>
                  </a:r>
                </a:p>
                <a:p>
                  <a:pPr lvl="2">
                    <a:lnSpc>
                      <a:spcPct val="120000"/>
                    </a:lnSpc>
                    <a:spcBef>
                      <a:spcPts val="600"/>
                    </a:spcBef>
                  </a:pPr>
                  <a:endParaRPr lang="en-US" altLang="zh-CN" dirty="0">
                    <a:latin typeface="Times New Roman" panose="02020603050405020304" pitchFamily="18" charset="0"/>
                    <a:ea typeface="楷体" panose="02010609060101010101" pitchFamily="49" charset="-122"/>
                  </a:endParaRPr>
                </a:p>
                <a:p>
                  <a:pPr marL="1200150" lvl="2" indent="-285750">
                    <a:lnSpc>
                      <a:spcPct val="120000"/>
                    </a:lnSpc>
                    <a:spcBef>
                      <a:spcPts val="600"/>
                    </a:spcBef>
                    <a:buFont typeface="Wingdings" panose="05000000000000000000" pitchFamily="2" charset="2"/>
                    <a:buChar char="p"/>
                  </a:pPr>
                  <a:r>
                    <a:rPr lang="zh-CN" altLang="en-US" dirty="0">
                      <a:latin typeface="Times New Roman" panose="02020603050405020304" pitchFamily="18" charset="0"/>
                      <a:ea typeface="楷体" panose="02010609060101010101" pitchFamily="49" charset="-122"/>
                    </a:rPr>
                    <a:t>无标注数据：</a:t>
                  </a:r>
                  <a:r>
                    <a:rPr lang="en-US" altLang="zh-CN" dirty="0">
                      <a:latin typeface="Times New Roman" panose="02020603050405020304" pitchFamily="18" charset="0"/>
                      <a:ea typeface="楷体" panose="02010609060101010101" pitchFamily="49" charset="-122"/>
                    </a:rPr>
                    <a:t>vanilla self-supervised contrastive objective</a:t>
                  </a:r>
                </a:p>
                <a:p>
                  <a:pPr marL="1200150" lvl="2" indent="-285750">
                    <a:lnSpc>
                      <a:spcPct val="120000"/>
                    </a:lnSpc>
                    <a:spcBef>
                      <a:spcPts val="600"/>
                    </a:spcBef>
                    <a:buFont typeface="Wingdings" panose="05000000000000000000" pitchFamily="2" charset="2"/>
                    <a:buChar char="p"/>
                  </a:pPr>
                  <a:endParaRPr lang="en-US" altLang="zh-CN" dirty="0">
                    <a:latin typeface="Times New Roman" panose="02020603050405020304" pitchFamily="18" charset="0"/>
                    <a:ea typeface="楷体" panose="02010609060101010101" pitchFamily="49" charset="-122"/>
                  </a:endParaRPr>
                </a:p>
              </p:txBody>
            </p:sp>
            <p:pic>
              <p:nvPicPr>
                <p:cNvPr id="12" name="图片 11">
                  <a:extLst>
                    <a:ext uri="{FF2B5EF4-FFF2-40B4-BE49-F238E27FC236}">
                      <a16:creationId xmlns:a16="http://schemas.microsoft.com/office/drawing/2014/main" id="{22D9ACB4-8926-438C-8E04-E13F7C683FF9}"/>
                    </a:ext>
                  </a:extLst>
                </p:cNvPr>
                <p:cNvPicPr>
                  <a:picLocks noChangeAspect="1"/>
                </p:cNvPicPr>
                <p:nvPr/>
              </p:nvPicPr>
              <p:blipFill>
                <a:blip r:embed="rId6"/>
                <a:stretch>
                  <a:fillRect/>
                </a:stretch>
              </p:blipFill>
              <p:spPr>
                <a:xfrm>
                  <a:off x="2271850" y="4542223"/>
                  <a:ext cx="3711051" cy="471471"/>
                </a:xfrm>
                <a:prstGeom prst="rect">
                  <a:avLst/>
                </a:prstGeom>
              </p:spPr>
            </p:pic>
            <p:pic>
              <p:nvPicPr>
                <p:cNvPr id="13" name="图片 12">
                  <a:extLst>
                    <a:ext uri="{FF2B5EF4-FFF2-40B4-BE49-F238E27FC236}">
                      <a16:creationId xmlns:a16="http://schemas.microsoft.com/office/drawing/2014/main" id="{22911979-CA77-4BA4-8222-41852E8E77F0}"/>
                    </a:ext>
                  </a:extLst>
                </p:cNvPr>
                <p:cNvPicPr>
                  <a:picLocks noChangeAspect="1"/>
                </p:cNvPicPr>
                <p:nvPr/>
              </p:nvPicPr>
              <p:blipFill>
                <a:blip r:embed="rId7"/>
                <a:stretch>
                  <a:fillRect/>
                </a:stretch>
              </p:blipFill>
              <p:spPr>
                <a:xfrm>
                  <a:off x="2271850" y="5655924"/>
                  <a:ext cx="3711051" cy="516306"/>
                </a:xfrm>
                <a:prstGeom prst="rect">
                  <a:avLst/>
                </a:prstGeom>
              </p:spPr>
            </p:pic>
            <p:sp>
              <p:nvSpPr>
                <p:cNvPr id="9" name="矩形 8">
                  <a:extLst>
                    <a:ext uri="{FF2B5EF4-FFF2-40B4-BE49-F238E27FC236}">
                      <a16:creationId xmlns:a16="http://schemas.microsoft.com/office/drawing/2014/main" id="{CBE3B4F4-96DF-4388-B976-8611F17C1CA2}"/>
                    </a:ext>
                  </a:extLst>
                </p:cNvPr>
                <p:cNvSpPr/>
                <p:nvPr/>
              </p:nvSpPr>
              <p:spPr>
                <a:xfrm>
                  <a:off x="3327590" y="4548766"/>
                  <a:ext cx="618767" cy="47147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2AF393B6-E8D8-4BBA-87FC-9E3EA936058E}"/>
                    </a:ext>
                  </a:extLst>
                </p:cNvPr>
                <p:cNvSpPr/>
                <p:nvPr/>
              </p:nvSpPr>
              <p:spPr>
                <a:xfrm>
                  <a:off x="3327589" y="5678103"/>
                  <a:ext cx="618767" cy="47147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5" name="灯片编号占位符 4">
            <a:extLst>
              <a:ext uri="{FF2B5EF4-FFF2-40B4-BE49-F238E27FC236}">
                <a16:creationId xmlns:a16="http://schemas.microsoft.com/office/drawing/2014/main" id="{061B23B8-33FD-4169-B861-CD2DB8FA2162}"/>
              </a:ext>
            </a:extLst>
          </p:cNvPr>
          <p:cNvSpPr>
            <a:spLocks noGrp="1"/>
          </p:cNvSpPr>
          <p:nvPr>
            <p:ph type="sldNum" sz="quarter" idx="12"/>
          </p:nvPr>
        </p:nvSpPr>
        <p:spPr/>
        <p:txBody>
          <a:bodyPr/>
          <a:lstStyle/>
          <a:p>
            <a:fld id="{A330ECBB-EFA0-4B67-A466-676224D8611D}" type="slidenum">
              <a:rPr lang="zh-CN" altLang="en-US" smtClean="0"/>
              <a:t>21</a:t>
            </a:fld>
            <a:endParaRPr lang="zh-CN" altLang="en-US"/>
          </a:p>
        </p:txBody>
      </p:sp>
    </p:spTree>
    <p:extLst>
      <p:ext uri="{BB962C8B-B14F-4D97-AF65-F5344CB8AC3E}">
        <p14:creationId xmlns:p14="http://schemas.microsoft.com/office/powerpoint/2010/main" val="3038503133"/>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59119"/>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对话建模（五）：对话策略</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EE00EF66-F33A-45F5-A588-0E5189421432}"/>
              </a:ext>
            </a:extLst>
          </p:cNvPr>
          <p:cNvSpPr txBox="1"/>
          <p:nvPr/>
        </p:nvSpPr>
        <p:spPr>
          <a:xfrm>
            <a:off x="669870" y="1086739"/>
            <a:ext cx="4768007" cy="426335"/>
          </a:xfrm>
          <a:prstGeom prst="rect">
            <a:avLst/>
          </a:prstGeom>
          <a:noFill/>
        </p:spPr>
        <p:txBody>
          <a:bodyPr wrap="square" rtlCol="0">
            <a:spAutoFit/>
          </a:bodyPr>
          <a:lstStyle/>
          <a:p>
            <a:pPr algn="l">
              <a:lnSpc>
                <a:spcPct val="120000"/>
              </a:lnSpc>
            </a:pPr>
            <a:r>
              <a:rPr lang="zh-CN" altLang="en-US" sz="2000" b="1" dirty="0">
                <a:solidFill>
                  <a:srgbClr val="4472C4"/>
                </a:solidFill>
                <a:latin typeface="Times New Roman" panose="02020603050405020304" pitchFamily="18" charset="0"/>
                <a:ea typeface="楷体" panose="02010609060101010101" pitchFamily="49" charset="-122"/>
              </a:rPr>
              <a:t>预训练任务</a:t>
            </a:r>
            <a:r>
              <a:rPr lang="en-US" altLang="zh-CN" sz="2000" b="1" dirty="0">
                <a:solidFill>
                  <a:srgbClr val="4472C4"/>
                </a:solidFill>
                <a:latin typeface="Times New Roman" panose="02020603050405020304" pitchFamily="18" charset="0"/>
                <a:ea typeface="楷体" panose="02010609060101010101" pitchFamily="49" charset="-122"/>
              </a:rPr>
              <a:t>——</a:t>
            </a:r>
            <a:r>
              <a:rPr lang="zh-CN" altLang="en-US" sz="2000" b="1" dirty="0">
                <a:solidFill>
                  <a:srgbClr val="4472C4"/>
                </a:solidFill>
                <a:latin typeface="Times New Roman" panose="02020603050405020304" pitchFamily="18" charset="0"/>
                <a:ea typeface="楷体" panose="02010609060101010101" pitchFamily="49" charset="-122"/>
              </a:rPr>
              <a:t>对话策略</a:t>
            </a:r>
            <a:endParaRPr lang="en-US" altLang="zh-CN" sz="2000" b="1" dirty="0">
              <a:solidFill>
                <a:srgbClr val="4472C4"/>
              </a:solidFill>
              <a:latin typeface="Times New Roman" panose="02020603050405020304" pitchFamily="18" charset="0"/>
              <a:ea typeface="楷体" panose="02010609060101010101" pitchFamily="49" charset="-122"/>
            </a:endParaRPr>
          </a:p>
        </p:txBody>
      </p:sp>
      <p:grpSp>
        <p:nvGrpSpPr>
          <p:cNvPr id="6" name="组合 5">
            <a:extLst>
              <a:ext uri="{FF2B5EF4-FFF2-40B4-BE49-F238E27FC236}">
                <a16:creationId xmlns:a16="http://schemas.microsoft.com/office/drawing/2014/main" id="{3837814B-A744-44DD-9D52-ACA71922EB61}"/>
              </a:ext>
            </a:extLst>
          </p:cNvPr>
          <p:cNvGrpSpPr/>
          <p:nvPr/>
        </p:nvGrpSpPr>
        <p:grpSpPr>
          <a:xfrm>
            <a:off x="669870" y="1513074"/>
            <a:ext cx="10687941" cy="4800519"/>
            <a:chOff x="669870" y="1513074"/>
            <a:chExt cx="10687941" cy="4800519"/>
          </a:xfrm>
        </p:grpSpPr>
        <p:sp>
          <p:nvSpPr>
            <p:cNvPr id="24" name="文本框 23">
              <a:extLst>
                <a:ext uri="{FF2B5EF4-FFF2-40B4-BE49-F238E27FC236}">
                  <a16:creationId xmlns:a16="http://schemas.microsoft.com/office/drawing/2014/main" id="{09DF96E3-7F4E-4785-8AD9-4A298D55CE5C}"/>
                </a:ext>
              </a:extLst>
            </p:cNvPr>
            <p:cNvSpPr txBox="1"/>
            <p:nvPr/>
          </p:nvSpPr>
          <p:spPr>
            <a:xfrm>
              <a:off x="669870" y="1513074"/>
              <a:ext cx="10687941" cy="725327"/>
            </a:xfrm>
            <a:prstGeom prst="rect">
              <a:avLst/>
            </a:prstGeom>
            <a:noFill/>
          </p:spPr>
          <p:txBody>
            <a:bodyPr wrap="square" rtlCol="0">
              <a:spAutoFit/>
            </a:bodyPr>
            <a:lstStyle/>
            <a:p>
              <a:pPr marL="285750" indent="-285750" algn="l">
                <a:lnSpc>
                  <a:spcPct val="120000"/>
                </a:lnSpc>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GALAXY</a:t>
              </a:r>
              <a:r>
                <a:rPr lang="zh-CN" altLang="en-US" dirty="0">
                  <a:latin typeface="Times New Roman" panose="02020603050405020304" pitchFamily="18" charset="0"/>
                  <a:ea typeface="楷体" panose="02010609060101010101" pitchFamily="49" charset="-122"/>
                </a:rPr>
                <a:t>：有监督的系统动作预测</a:t>
              </a:r>
              <a:endParaRPr lang="en-US" altLang="zh-CN" dirty="0">
                <a:latin typeface="Times New Roman" panose="02020603050405020304" pitchFamily="18" charset="0"/>
                <a:ea typeface="楷体" panose="02010609060101010101" pitchFamily="49" charset="-122"/>
              </a:endParaRPr>
            </a:p>
            <a:p>
              <a:pPr marL="742950" lvl="1" indent="-285750">
                <a:lnSpc>
                  <a:spcPct val="120000"/>
                </a:lnSpc>
                <a:buFont typeface="Wingdings" panose="05000000000000000000" pitchFamily="2" charset="2"/>
                <a:buChar char="n"/>
              </a:pPr>
              <a:r>
                <a:rPr lang="zh-CN" altLang="en-US" dirty="0">
                  <a:latin typeface="Times New Roman" panose="02020603050405020304" pitchFamily="18" charset="0"/>
                  <a:ea typeface="楷体" panose="02010609060101010101" pitchFamily="49" charset="-122"/>
                </a:rPr>
                <a:t>对于有对话动作标注的数据，根据对话历史</a:t>
              </a:r>
              <a:r>
                <a:rPr lang="en-US" altLang="zh-CN" dirty="0">
                  <a:latin typeface="Times New Roman" panose="02020603050405020304" pitchFamily="18" charset="0"/>
                  <a:ea typeface="楷体" panose="02010609060101010101" pitchFamily="49" charset="-122"/>
                </a:rPr>
                <a:t>c</a:t>
              </a:r>
              <a:r>
                <a:rPr lang="zh-CN" altLang="en-US" dirty="0">
                  <a:latin typeface="Times New Roman" panose="02020603050405020304" pitchFamily="18" charset="0"/>
                  <a:ea typeface="楷体" panose="02010609060101010101" pitchFamily="49" charset="-122"/>
                </a:rPr>
                <a:t>来预测系统的动作</a:t>
              </a:r>
              <a:r>
                <a:rPr lang="en-US" altLang="zh-CN" dirty="0">
                  <a:latin typeface="Times New Roman" panose="02020603050405020304" pitchFamily="18" charset="0"/>
                  <a:ea typeface="楷体" panose="02010609060101010101" pitchFamily="49" charset="-122"/>
                </a:rPr>
                <a:t>a</a:t>
              </a:r>
              <a:r>
                <a:rPr lang="zh-CN" altLang="en-US" dirty="0">
                  <a:latin typeface="Times New Roman" panose="02020603050405020304" pitchFamily="18" charset="0"/>
                  <a:ea typeface="楷体" panose="02010609060101010101" pitchFamily="49" charset="-122"/>
                </a:rPr>
                <a:t>，是一个多标签分类任务</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DEEA4C17-F000-472B-858E-2E354EAACF6C}"/>
                    </a:ext>
                  </a:extLst>
                </p:cNvPr>
                <p:cNvSpPr/>
                <p:nvPr/>
              </p:nvSpPr>
              <p:spPr>
                <a:xfrm>
                  <a:off x="669870" y="2315752"/>
                  <a:ext cx="6026563" cy="1940531"/>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GALAXY</a:t>
                  </a: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KL</a:t>
                  </a:r>
                  <a:r>
                    <a:rPr lang="zh-CN" altLang="en-US" dirty="0">
                      <a:latin typeface="Times New Roman" panose="02020603050405020304" pitchFamily="18" charset="0"/>
                      <a:ea typeface="楷体" panose="02010609060101010101" pitchFamily="49" charset="-122"/>
                    </a:rPr>
                    <a:t>散度损失，约束对话策略的分布</a:t>
                  </a:r>
                  <a:endParaRPr lang="en-US" altLang="zh-CN" dirty="0">
                    <a:latin typeface="Times New Roman" panose="02020603050405020304" pitchFamily="18" charset="0"/>
                    <a:ea typeface="楷体" panose="02010609060101010101" pitchFamily="49" charset="-122"/>
                  </a:endParaRPr>
                </a:p>
                <a:p>
                  <a:pPr marL="742950" lvl="1" indent="-285750">
                    <a:lnSpc>
                      <a:spcPct val="120000"/>
                    </a:lnSpc>
                    <a:buFont typeface="Wingdings" panose="05000000000000000000" pitchFamily="2" charset="2"/>
                    <a:buChar char="n"/>
                  </a:pPr>
                  <a:r>
                    <a:rPr lang="zh-CN" altLang="en-US" dirty="0">
                      <a:latin typeface="Times New Roman" panose="02020603050405020304" pitchFamily="18" charset="0"/>
                      <a:ea typeface="楷体" panose="02010609060101010101" pitchFamily="49" charset="-122"/>
                    </a:rPr>
                    <a:t>具体而言，将一段对话历史两次输入编码器，由于</a:t>
                  </a:r>
                  <a:r>
                    <a:rPr lang="en-US" altLang="zh-CN" dirty="0">
                      <a:latin typeface="Times New Roman" panose="02020603050405020304" pitchFamily="18" charset="0"/>
                      <a:ea typeface="楷体" panose="02010609060101010101" pitchFamily="49" charset="-122"/>
                    </a:rPr>
                    <a:t>dropout</a:t>
                  </a:r>
                  <a:r>
                    <a:rPr lang="zh-CN" altLang="en-US" dirty="0">
                      <a:latin typeface="Times New Roman" panose="02020603050405020304" pitchFamily="18" charset="0"/>
                      <a:ea typeface="楷体" panose="02010609060101010101" pitchFamily="49" charset="-122"/>
                    </a:rPr>
                    <a:t>扰动会得到两个不同的分布，采用</a:t>
                  </a:r>
                  <a:r>
                    <a:rPr lang="en-US" altLang="zh-CN" dirty="0">
                      <a:latin typeface="Times New Roman" panose="02020603050405020304" pitchFamily="18" charset="0"/>
                      <a:ea typeface="楷体" panose="02010609060101010101" pitchFamily="49" charset="-122"/>
                    </a:rPr>
                    <a:t>KL loss</a:t>
                  </a:r>
                  <a:r>
                    <a:rPr lang="zh-CN" altLang="en-US" dirty="0">
                      <a:latin typeface="Times New Roman" panose="02020603050405020304" pitchFamily="18" charset="0"/>
                      <a:ea typeface="楷体" panose="02010609060101010101" pitchFamily="49" charset="-122"/>
                    </a:rPr>
                    <a:t>来最小化这两个分布之间的距离：</a:t>
                  </a:r>
                  <a:endParaRPr lang="en-US" altLang="zh-CN" dirty="0">
                    <a:latin typeface="Times New Roman" panose="02020603050405020304" pitchFamily="18" charset="0"/>
                    <a:ea typeface="楷体" panose="02010609060101010101" pitchFamily="49" charset="-122"/>
                  </a:endParaRPr>
                </a:p>
                <a:p>
                  <a:pPr lvl="1"/>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i="1" smtClean="0">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楷体" panose="02010609060101010101" pitchFamily="49" charset="-122"/>
                              </a:rPr>
                              <m:t>𝐾𝐿</m:t>
                            </m:r>
                          </m:sub>
                        </m:sSub>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1</m:t>
                            </m:r>
                          </m:num>
                          <m:den>
                            <m:r>
                              <a:rPr lang="en-US" altLang="zh-CN" b="0" i="1" smtClean="0">
                                <a:latin typeface="Cambria Math" panose="02040503050406030204" pitchFamily="18" charset="0"/>
                                <a:ea typeface="楷体" panose="02010609060101010101" pitchFamily="49" charset="-122"/>
                              </a:rPr>
                              <m:t>2</m:t>
                            </m:r>
                          </m:den>
                        </m:f>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zh-CN" altLang="en-US" b="0" i="1" smtClean="0">
                                <a:latin typeface="Cambria Math" panose="02040503050406030204" pitchFamily="18" charset="0"/>
                                <a:ea typeface="楷体" panose="02010609060101010101" pitchFamily="49" charset="-122"/>
                              </a:rPr>
                              <m:t>𝒟</m:t>
                            </m:r>
                          </m:e>
                          <m:sub>
                            <m:r>
                              <a:rPr lang="en-US" altLang="zh-CN" b="0" i="1" smtClean="0">
                                <a:latin typeface="Cambria Math" panose="02040503050406030204" pitchFamily="18" charset="0"/>
                                <a:ea typeface="楷体" panose="02010609060101010101" pitchFamily="49" charset="-122"/>
                              </a:rPr>
                              <m:t>𝐾𝐿</m:t>
                            </m:r>
                          </m:sub>
                        </m:sSub>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𝑞</m:t>
                            </m:r>
                          </m:e>
                          <m:sub>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d>
                          <m:dPr>
                            <m:begChr m:val="|"/>
                            <m:ctrlPr>
                              <a:rPr lang="en-US" altLang="zh-CN" b="0" i="1" smtClean="0">
                                <a:latin typeface="Cambria Math" panose="02040503050406030204" pitchFamily="18" charset="0"/>
                                <a:ea typeface="楷体" panose="02010609060101010101" pitchFamily="49" charset="-122"/>
                              </a:rPr>
                            </m:ctrlPr>
                          </m:dPr>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𝑞</m:t>
                                </m:r>
                              </m:e>
                              <m:sub>
                                <m:r>
                                  <a:rPr lang="en-US" altLang="zh-CN" b="0" i="1" smtClean="0">
                                    <a:latin typeface="Cambria Math" panose="02040503050406030204" pitchFamily="18" charset="0"/>
                                    <a:ea typeface="楷体" panose="02010609060101010101" pitchFamily="49" charset="-122"/>
                                  </a:rPr>
                                  <m:t>2</m:t>
                                </m:r>
                              </m:sub>
                            </m:sSub>
                          </m:e>
                        </m:d>
                        <m:r>
                          <a:rPr lang="en-US" altLang="zh-CN" b="0" i="1" smtClean="0">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zh-CN" altLang="en-US" i="1">
                                <a:latin typeface="Cambria Math" panose="02040503050406030204" pitchFamily="18" charset="0"/>
                                <a:ea typeface="楷体" panose="02010609060101010101" pitchFamily="49" charset="-122"/>
                              </a:rPr>
                              <m:t>𝒟</m:t>
                            </m:r>
                          </m:e>
                          <m:sub>
                            <m:r>
                              <a:rPr lang="en-US" altLang="zh-CN" i="1">
                                <a:latin typeface="Cambria Math" panose="02040503050406030204" pitchFamily="18" charset="0"/>
                                <a:ea typeface="楷体" panose="02010609060101010101" pitchFamily="49" charset="-122"/>
                              </a:rPr>
                              <m:t>𝐾𝐿</m:t>
                            </m:r>
                          </m:sub>
                        </m:sSub>
                        <m:r>
                          <a:rPr lang="en-US" altLang="zh-CN" i="1">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𝑞</m:t>
                            </m:r>
                          </m:e>
                          <m:sub>
                            <m:r>
                              <a:rPr lang="en-US" altLang="zh-CN" b="0" i="1" smtClean="0">
                                <a:latin typeface="Cambria Math" panose="02040503050406030204" pitchFamily="18" charset="0"/>
                                <a:ea typeface="楷体" panose="02010609060101010101" pitchFamily="49" charset="-122"/>
                              </a:rPr>
                              <m:t>2</m:t>
                            </m:r>
                          </m:sub>
                        </m:sSub>
                        <m:r>
                          <a:rPr lang="en-US" altLang="zh-CN" i="1">
                            <a:latin typeface="Cambria Math" panose="02040503050406030204" pitchFamily="18" charset="0"/>
                            <a:ea typeface="楷体" panose="02010609060101010101" pitchFamily="49" charset="-122"/>
                          </a:rPr>
                          <m:t>|</m:t>
                        </m:r>
                        <m:d>
                          <m:dPr>
                            <m:begChr m:val="|"/>
                            <m:ctrlPr>
                              <a:rPr lang="en-US" altLang="zh-CN" i="1">
                                <a:latin typeface="Cambria Math" panose="02040503050406030204" pitchFamily="18" charset="0"/>
                                <a:ea typeface="楷体" panose="02010609060101010101" pitchFamily="49" charset="-122"/>
                              </a:rPr>
                            </m:ctrlPr>
                          </m:dPr>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𝑞</m:t>
                                </m:r>
                              </m:e>
                              <m:sub>
                                <m:r>
                                  <a:rPr lang="en-US" altLang="zh-CN" b="0" i="1" smtClean="0">
                                    <a:latin typeface="Cambria Math" panose="02040503050406030204" pitchFamily="18" charset="0"/>
                                    <a:ea typeface="楷体" panose="02010609060101010101" pitchFamily="49" charset="-122"/>
                                  </a:rPr>
                                  <m:t>1</m:t>
                                </m:r>
                              </m:sub>
                            </m:sSub>
                          </m:e>
                        </m:d>
                        <m:r>
                          <a:rPr lang="en-US" altLang="zh-CN" b="0" i="1" smtClean="0">
                            <a:latin typeface="Cambria Math" panose="02040503050406030204" pitchFamily="18" charset="0"/>
                            <a:ea typeface="楷体" panose="02010609060101010101" pitchFamily="49" charset="-122"/>
                          </a:rPr>
                          <m:t>)</m:t>
                        </m:r>
                      </m:oMath>
                    </m:oMathPara>
                  </a14:m>
                  <a:endParaRPr lang="en-US" altLang="zh-CN" dirty="0">
                    <a:latin typeface="Times New Roman" panose="02020603050405020304" pitchFamily="18" charset="0"/>
                    <a:ea typeface="楷体" panose="02010609060101010101" pitchFamily="49" charset="-122"/>
                  </a:endParaRPr>
                </a:p>
              </p:txBody>
            </p:sp>
          </mc:Choice>
          <mc:Fallback xmlns="">
            <p:sp>
              <p:nvSpPr>
                <p:cNvPr id="3" name="矩形 2">
                  <a:extLst>
                    <a:ext uri="{FF2B5EF4-FFF2-40B4-BE49-F238E27FC236}">
                      <a16:creationId xmlns:a16="http://schemas.microsoft.com/office/drawing/2014/main" id="{DEEA4C17-F000-472B-858E-2E354EAACF6C}"/>
                    </a:ext>
                  </a:extLst>
                </p:cNvPr>
                <p:cNvSpPr>
                  <a:spLocks noRot="1" noChangeAspect="1" noMove="1" noResize="1" noEditPoints="1" noAdjustHandles="1" noChangeArrowheads="1" noChangeShapeType="1" noTextEdit="1"/>
                </p:cNvSpPr>
                <p:nvPr/>
              </p:nvSpPr>
              <p:spPr>
                <a:xfrm>
                  <a:off x="669870" y="2315752"/>
                  <a:ext cx="6026563" cy="1940531"/>
                </a:xfrm>
                <a:prstGeom prst="rect">
                  <a:avLst/>
                </a:prstGeom>
                <a:blipFill>
                  <a:blip r:embed="rId4"/>
                  <a:stretch>
                    <a:fillRect l="-630" t="-1299" r="-4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7C0F2C25-F53D-489B-A3D5-89C294EF92B9}"/>
                    </a:ext>
                  </a:extLst>
                </p:cNvPr>
                <p:cNvSpPr/>
                <p:nvPr/>
              </p:nvSpPr>
              <p:spPr>
                <a:xfrm>
                  <a:off x="669870" y="4453978"/>
                  <a:ext cx="5902257" cy="1127103"/>
                </a:xfrm>
                <a:prstGeom prst="rect">
                  <a:avLst/>
                </a:prstGeom>
              </p:spPr>
              <p:txBody>
                <a:bodyPr wrap="none">
                  <a:spAutoFit/>
                </a:bodyPr>
                <a:lstStyle/>
                <a:p>
                  <a:pPr marL="285750" indent="-285750">
                    <a:lnSpc>
                      <a:spcPct val="120000"/>
                    </a:lnSpc>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SPACE 3.0</a:t>
                  </a:r>
                  <a:r>
                    <a:rPr lang="zh-CN" altLang="en-US" dirty="0">
                      <a:latin typeface="Times New Roman" panose="02020603050405020304" pitchFamily="18" charset="0"/>
                      <a:ea typeface="楷体" panose="02010609060101010101" pitchFamily="49" charset="-122"/>
                    </a:rPr>
                    <a:t>：对话策略的先验概率应该和后验概率接近</a:t>
                  </a:r>
                  <a:endParaRPr lang="en-US" altLang="zh-CN" dirty="0">
                    <a:latin typeface="Times New Roman" panose="02020603050405020304" pitchFamily="18" charset="0"/>
                    <a:ea typeface="楷体" panose="02010609060101010101" pitchFamily="49" charset="-122"/>
                  </a:endParaRPr>
                </a:p>
                <a:p>
                  <a:pPr marL="742950" lvl="1" indent="-285750">
                    <a:lnSpc>
                      <a:spcPct val="120000"/>
                    </a:lnSpc>
                    <a:buFont typeface="Wingdings" panose="05000000000000000000" pitchFamily="2" charset="2"/>
                    <a:buChar char="n"/>
                  </a:pPr>
                  <a:r>
                    <a:rPr lang="zh-CN" altLang="en-US" dirty="0">
                      <a:latin typeface="Times New Roman" panose="02020603050405020304" pitchFamily="18" charset="0"/>
                      <a:ea typeface="楷体" panose="02010609060101010101" pitchFamily="49" charset="-122"/>
                    </a:rPr>
                    <a:t>最小化先验和后验之间的</a:t>
                  </a:r>
                  <a:r>
                    <a:rPr lang="en-US" altLang="zh-CN" dirty="0">
                      <a:latin typeface="Times New Roman" panose="02020603050405020304" pitchFamily="18" charset="0"/>
                      <a:ea typeface="楷体" panose="02010609060101010101" pitchFamily="49" charset="-122"/>
                    </a:rPr>
                    <a:t>L2</a:t>
                  </a:r>
                  <a:r>
                    <a:rPr lang="zh-CN" altLang="en-US" dirty="0">
                      <a:latin typeface="Times New Roman" panose="02020603050405020304" pitchFamily="18" charset="0"/>
                      <a:ea typeface="楷体" panose="02010609060101010101" pitchFamily="49" charset="-122"/>
                    </a:rPr>
                    <a:t>距离</a:t>
                  </a:r>
                  <a:endParaRPr lang="en-US" altLang="zh-CN" dirty="0">
                    <a:latin typeface="Times New Roman" panose="02020603050405020304" pitchFamily="18" charset="0"/>
                    <a:ea typeface="楷体" panose="02010609060101010101" pitchFamily="49" charset="-122"/>
                  </a:endParaRPr>
                </a:p>
                <a:p>
                  <a:pPr lvl="1">
                    <a:lnSpc>
                      <a:spcPct val="12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楷体" panose="02010609060101010101" pitchFamily="49" charset="-122"/>
                              </a:rPr>
                            </m:ctrlPr>
                          </m:sSubPr>
                          <m:e>
                            <m:r>
                              <a:rPr lang="en-US" altLang="zh-CN" i="1" smtClean="0">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楷体" panose="02010609060101010101" pitchFamily="49" charset="-122"/>
                              </a:rPr>
                              <m:t>𝑝𝑠𝑚</m:t>
                            </m:r>
                          </m:sub>
                        </m:sSub>
                        <m:r>
                          <a:rPr lang="en-US" altLang="zh-CN" b="0" i="1" smtClean="0">
                            <a:latin typeface="Cambria Math" panose="02040503050406030204" pitchFamily="18" charset="0"/>
                            <a:ea typeface="楷体" panose="02010609060101010101" pitchFamily="49" charset="-122"/>
                          </a:rPr>
                          <m:t>=</m:t>
                        </m:r>
                        <m:sSubSup>
                          <m:sSubSupPr>
                            <m:ctrlPr>
                              <a:rPr lang="en-US" altLang="zh-CN" b="0" i="1" smtClean="0">
                                <a:latin typeface="Cambria Math" panose="02040503050406030204" pitchFamily="18" charset="0"/>
                                <a:ea typeface="楷体" panose="02010609060101010101" pitchFamily="49" charset="-122"/>
                              </a:rPr>
                            </m:ctrlPr>
                          </m:sSubSupPr>
                          <m:e>
                            <m:d>
                              <m:dPr>
                                <m:begChr m:val="‖"/>
                                <m:endChr m:val="‖"/>
                                <m:ctrlPr>
                                  <a:rPr lang="en-US" altLang="zh-CN" b="0" i="1" smtClean="0">
                                    <a:latin typeface="Cambria Math" panose="02040503050406030204" pitchFamily="18" charset="0"/>
                                    <a:ea typeface="楷体" panose="02010609060101010101" pitchFamily="49" charset="-122"/>
                                  </a:rPr>
                                </m:ctrlPr>
                              </m:dPr>
                              <m:e>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h</m:t>
                                    </m:r>
                                  </m:e>
                                  <m:sup>
                                    <m:r>
                                      <a:rPr lang="en-US" altLang="zh-CN" b="0" i="1" smtClean="0">
                                        <a:latin typeface="Cambria Math" panose="02040503050406030204" pitchFamily="18" charset="0"/>
                                        <a:ea typeface="楷体" panose="02010609060101010101" pitchFamily="49" charset="-122"/>
                                      </a:rPr>
                                      <m:t>𝑜</m:t>
                                    </m:r>
                                  </m:sup>
                                </m:sSup>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h</m:t>
                                    </m:r>
                                  </m:e>
                                  <m:sup>
                                    <m:r>
                                      <a:rPr lang="en-US" altLang="zh-CN" b="0" i="1" smtClean="0">
                                        <a:latin typeface="Cambria Math" panose="02040503050406030204" pitchFamily="18" charset="0"/>
                                        <a:ea typeface="楷体" panose="02010609060101010101" pitchFamily="49" charset="-122"/>
                                      </a:rPr>
                                      <m:t>𝑟</m:t>
                                    </m:r>
                                  </m:sup>
                                </m:sSup>
                              </m:e>
                            </m:d>
                          </m:e>
                          <m:sub>
                            <m:r>
                              <a:rPr lang="en-US" altLang="zh-CN" b="0" i="1" smtClean="0">
                                <a:latin typeface="Cambria Math" panose="02040503050406030204" pitchFamily="18" charset="0"/>
                                <a:ea typeface="楷体" panose="02010609060101010101" pitchFamily="49" charset="-122"/>
                              </a:rPr>
                              <m:t>2</m:t>
                            </m:r>
                          </m:sub>
                          <m:sup>
                            <m:r>
                              <a:rPr lang="en-US" altLang="zh-CN" b="0" i="1" smtClean="0">
                                <a:latin typeface="Cambria Math" panose="02040503050406030204" pitchFamily="18" charset="0"/>
                                <a:ea typeface="楷体" panose="02010609060101010101" pitchFamily="49" charset="-122"/>
                              </a:rPr>
                              <m:t>2</m:t>
                            </m:r>
                          </m:sup>
                        </m:sSubSup>
                      </m:oMath>
                    </m:oMathPara>
                  </a14:m>
                  <a:endParaRPr lang="en-US" altLang="zh-CN" dirty="0">
                    <a:latin typeface="Times New Roman" panose="02020603050405020304" pitchFamily="18" charset="0"/>
                    <a:ea typeface="楷体" panose="02010609060101010101" pitchFamily="49" charset="-122"/>
                  </a:endParaRPr>
                </a:p>
              </p:txBody>
            </p:sp>
          </mc:Choice>
          <mc:Fallback xmlns="">
            <p:sp>
              <p:nvSpPr>
                <p:cNvPr id="4" name="矩形 3">
                  <a:extLst>
                    <a:ext uri="{FF2B5EF4-FFF2-40B4-BE49-F238E27FC236}">
                      <a16:creationId xmlns:a16="http://schemas.microsoft.com/office/drawing/2014/main" id="{7C0F2C25-F53D-489B-A3D5-89C294EF92B9}"/>
                    </a:ext>
                  </a:extLst>
                </p:cNvPr>
                <p:cNvSpPr>
                  <a:spLocks noRot="1" noChangeAspect="1" noMove="1" noResize="1" noEditPoints="1" noAdjustHandles="1" noChangeArrowheads="1" noChangeShapeType="1" noTextEdit="1"/>
                </p:cNvSpPr>
                <p:nvPr/>
              </p:nvSpPr>
              <p:spPr>
                <a:xfrm>
                  <a:off x="669870" y="4453978"/>
                  <a:ext cx="5902257" cy="1127103"/>
                </a:xfrm>
                <a:prstGeom prst="rect">
                  <a:avLst/>
                </a:prstGeom>
                <a:blipFill>
                  <a:blip r:embed="rId5"/>
                  <a:stretch>
                    <a:fillRect l="-723" t="-2162" r="-207"/>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06C4773E-5FD5-4485-9DDF-7D59FD86D68A}"/>
                </a:ext>
              </a:extLst>
            </p:cNvPr>
            <p:cNvPicPr>
              <a:picLocks noChangeAspect="1"/>
            </p:cNvPicPr>
            <p:nvPr/>
          </p:nvPicPr>
          <p:blipFill rotWithShape="1">
            <a:blip r:embed="rId6">
              <a:extLst>
                <a:ext uri="{28A0092B-C50C-407E-A947-70E740481C1C}">
                  <a14:useLocalDpi xmlns:a14="http://schemas.microsoft.com/office/drawing/2010/main" val="0"/>
                </a:ext>
              </a:extLst>
            </a:blip>
            <a:srcRect l="16908" r="13952" b="2897"/>
            <a:stretch/>
          </p:blipFill>
          <p:spPr>
            <a:xfrm>
              <a:off x="7191447" y="2299877"/>
              <a:ext cx="3015430" cy="1646481"/>
            </a:xfrm>
            <a:prstGeom prst="rect">
              <a:avLst/>
            </a:prstGeom>
          </p:spPr>
        </p:pic>
        <p:pic>
          <p:nvPicPr>
            <p:cNvPr id="13" name="图片 12">
              <a:extLst>
                <a:ext uri="{FF2B5EF4-FFF2-40B4-BE49-F238E27FC236}">
                  <a16:creationId xmlns:a16="http://schemas.microsoft.com/office/drawing/2014/main" id="{02C34B37-CC9F-4710-AFC5-F37A20931D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91447" y="4161841"/>
              <a:ext cx="3016800" cy="2151752"/>
            </a:xfrm>
            <a:prstGeom prst="rect">
              <a:avLst/>
            </a:prstGeom>
          </p:spPr>
        </p:pic>
      </p:grpSp>
      <p:sp>
        <p:nvSpPr>
          <p:cNvPr id="7" name="灯片编号占位符 6">
            <a:extLst>
              <a:ext uri="{FF2B5EF4-FFF2-40B4-BE49-F238E27FC236}">
                <a16:creationId xmlns:a16="http://schemas.microsoft.com/office/drawing/2014/main" id="{066BBD51-2BD2-4969-B01F-63500350B0F3}"/>
              </a:ext>
            </a:extLst>
          </p:cNvPr>
          <p:cNvSpPr>
            <a:spLocks noGrp="1"/>
          </p:cNvSpPr>
          <p:nvPr>
            <p:ph type="sldNum" sz="quarter" idx="12"/>
          </p:nvPr>
        </p:nvSpPr>
        <p:spPr/>
        <p:txBody>
          <a:bodyPr/>
          <a:lstStyle/>
          <a:p>
            <a:fld id="{A330ECBB-EFA0-4B67-A466-676224D8611D}" type="slidenum">
              <a:rPr lang="zh-CN" altLang="en-US" smtClean="0"/>
              <a:t>22</a:t>
            </a:fld>
            <a:endParaRPr lang="zh-CN" altLang="en-US"/>
          </a:p>
        </p:txBody>
      </p:sp>
    </p:spTree>
    <p:extLst>
      <p:ext uri="{BB962C8B-B14F-4D97-AF65-F5344CB8AC3E}">
        <p14:creationId xmlns:p14="http://schemas.microsoft.com/office/powerpoint/2010/main" val="1779541301"/>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少样本微调</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4" name="文本框 13">
            <a:extLst>
              <a:ext uri="{FF2B5EF4-FFF2-40B4-BE49-F238E27FC236}">
                <a16:creationId xmlns:a16="http://schemas.microsoft.com/office/drawing/2014/main" id="{3F4C5ADB-DE57-4709-B5CA-4EE00572AAE3}"/>
              </a:ext>
            </a:extLst>
          </p:cNvPr>
          <p:cNvSpPr txBox="1"/>
          <p:nvPr/>
        </p:nvSpPr>
        <p:spPr>
          <a:xfrm>
            <a:off x="825023" y="1485040"/>
            <a:ext cx="10072149" cy="725327"/>
          </a:xfrm>
          <a:prstGeom prst="rect">
            <a:avLst/>
          </a:prstGeom>
          <a:noFill/>
        </p:spPr>
        <p:txBody>
          <a:bodyPr wrap="square" rtlCol="0">
            <a:spAutoFit/>
          </a:bodyPr>
          <a:lstStyle/>
          <a:p>
            <a:pPr marL="285750" indent="-285750">
              <a:lnSpc>
                <a:spcPct val="12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预训练的优势更加体现在少样本设定下，经过大规模对话数据集进行预训练后的模型性能相较于没有预训练过的模型性能有非常明显的优势</a:t>
            </a:r>
          </a:p>
        </p:txBody>
      </p:sp>
      <p:graphicFrame>
        <p:nvGraphicFramePr>
          <p:cNvPr id="8" name="表格 7">
            <a:extLst>
              <a:ext uri="{FF2B5EF4-FFF2-40B4-BE49-F238E27FC236}">
                <a16:creationId xmlns:a16="http://schemas.microsoft.com/office/drawing/2014/main" id="{F50642B4-2E96-4294-B80A-C81EE36B598B}"/>
              </a:ext>
            </a:extLst>
          </p:cNvPr>
          <p:cNvGraphicFramePr>
            <a:graphicFrameLocks noGrp="1"/>
          </p:cNvGraphicFramePr>
          <p:nvPr>
            <p:extLst>
              <p:ext uri="{D42A27DB-BD31-4B8C-83A1-F6EECF244321}">
                <p14:modId xmlns:p14="http://schemas.microsoft.com/office/powerpoint/2010/main" val="3055310459"/>
              </p:ext>
            </p:extLst>
          </p:nvPr>
        </p:nvGraphicFramePr>
        <p:xfrm>
          <a:off x="1225243" y="2570480"/>
          <a:ext cx="9271707" cy="1717040"/>
        </p:xfrm>
        <a:graphic>
          <a:graphicData uri="http://schemas.openxmlformats.org/drawingml/2006/table">
            <a:tbl>
              <a:tblPr firstRow="1" bandRow="1">
                <a:tableStyleId>{5C22544A-7EE6-4342-B048-85BDC9FD1C3A}</a:tableStyleId>
              </a:tblPr>
              <a:tblGrid>
                <a:gridCol w="1670670">
                  <a:extLst>
                    <a:ext uri="{9D8B030D-6E8A-4147-A177-3AD203B41FA5}">
                      <a16:colId xmlns:a16="http://schemas.microsoft.com/office/drawing/2014/main" val="2515415999"/>
                    </a:ext>
                  </a:extLst>
                </a:gridCol>
                <a:gridCol w="1224242">
                  <a:extLst>
                    <a:ext uri="{9D8B030D-6E8A-4147-A177-3AD203B41FA5}">
                      <a16:colId xmlns:a16="http://schemas.microsoft.com/office/drawing/2014/main" val="3653900705"/>
                    </a:ext>
                  </a:extLst>
                </a:gridCol>
                <a:gridCol w="1275359">
                  <a:extLst>
                    <a:ext uri="{9D8B030D-6E8A-4147-A177-3AD203B41FA5}">
                      <a16:colId xmlns:a16="http://schemas.microsoft.com/office/drawing/2014/main" val="2805253899"/>
                    </a:ext>
                  </a:extLst>
                </a:gridCol>
                <a:gridCol w="1275359">
                  <a:extLst>
                    <a:ext uri="{9D8B030D-6E8A-4147-A177-3AD203B41FA5}">
                      <a16:colId xmlns:a16="http://schemas.microsoft.com/office/drawing/2014/main" val="28761014"/>
                    </a:ext>
                  </a:extLst>
                </a:gridCol>
                <a:gridCol w="1275359">
                  <a:extLst>
                    <a:ext uri="{9D8B030D-6E8A-4147-A177-3AD203B41FA5}">
                      <a16:colId xmlns:a16="http://schemas.microsoft.com/office/drawing/2014/main" val="3037378553"/>
                    </a:ext>
                  </a:extLst>
                </a:gridCol>
                <a:gridCol w="1275359">
                  <a:extLst>
                    <a:ext uri="{9D8B030D-6E8A-4147-A177-3AD203B41FA5}">
                      <a16:colId xmlns:a16="http://schemas.microsoft.com/office/drawing/2014/main" val="3726555676"/>
                    </a:ext>
                  </a:extLst>
                </a:gridCol>
                <a:gridCol w="1275359">
                  <a:extLst>
                    <a:ext uri="{9D8B030D-6E8A-4147-A177-3AD203B41FA5}">
                      <a16:colId xmlns:a16="http://schemas.microsoft.com/office/drawing/2014/main" val="1246709567"/>
                    </a:ext>
                  </a:extLst>
                </a:gridCol>
              </a:tblGrid>
              <a:tr h="322132">
                <a:tc>
                  <a:txBody>
                    <a:bodyPr/>
                    <a:lstStyle/>
                    <a:p>
                      <a:pPr algn="ct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dirty="0">
                          <a:latin typeface="Times New Roman" panose="02020603050405020304" pitchFamily="18" charset="0"/>
                          <a:cs typeface="Times New Roman" panose="02020603050405020304" pitchFamily="18" charset="0"/>
                        </a:rPr>
                        <a:t>Model</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dirty="0">
                          <a:latin typeface="Times New Roman" panose="02020603050405020304" pitchFamily="18" charset="0"/>
                          <a:cs typeface="Times New Roman" panose="02020603050405020304" pitchFamily="18" charset="0"/>
                        </a:rPr>
                        <a:t>5%</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10%</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20%</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dirty="0">
                          <a:latin typeface="Times New Roman" panose="02020603050405020304" pitchFamily="18" charset="0"/>
                          <a:cs typeface="Times New Roman" panose="02020603050405020304" pitchFamily="18" charset="0"/>
                        </a:rPr>
                        <a:t>50%</a:t>
                      </a:r>
                    </a:p>
                  </a:txBody>
                  <a:tcPr anchor="ctr"/>
                </a:tc>
                <a:tc>
                  <a:txBody>
                    <a:bodyPr/>
                    <a:lstStyle/>
                    <a:p>
                      <a:pPr algn="ctr"/>
                      <a:r>
                        <a:rPr lang="en-US" altLang="zh-CN" sz="1600" dirty="0">
                          <a:latin typeface="Times New Roman" panose="02020603050405020304" pitchFamily="18" charset="0"/>
                          <a:cs typeface="Times New Roman" panose="02020603050405020304" pitchFamily="18" charset="0"/>
                        </a:rPr>
                        <a:t>100%</a:t>
                      </a:r>
                    </a:p>
                  </a:txBody>
                  <a:tcPr anchor="ctr"/>
                </a:tc>
                <a:extLst>
                  <a:ext uri="{0D108BD9-81ED-4DB2-BD59-A6C34878D82A}">
                    <a16:rowId xmlns:a16="http://schemas.microsoft.com/office/drawing/2014/main" val="3925573942"/>
                  </a:ext>
                </a:extLst>
              </a:tr>
              <a:tr h="313981">
                <a:tc rowSpan="2">
                  <a:txBody>
                    <a:bodyPr/>
                    <a:lstStyle/>
                    <a:p>
                      <a:pPr algn="ctr"/>
                      <a:r>
                        <a:rPr lang="en-US" altLang="zh-CN" sz="1600" dirty="0" err="1">
                          <a:latin typeface="Times New Roman" panose="02020603050405020304" pitchFamily="18" charset="0"/>
                          <a:cs typeface="Times New Roman" panose="02020603050405020304" pitchFamily="18" charset="0"/>
                        </a:rPr>
                        <a:t>UnPre</a:t>
                      </a:r>
                      <a:r>
                        <a:rPr lang="en-US" altLang="zh-CN" sz="1600" dirty="0">
                          <a:latin typeface="Times New Roman" panose="02020603050405020304" pitchFamily="18" charset="0"/>
                          <a:cs typeface="Times New Roman" panose="02020603050405020304" pitchFamily="18" charset="0"/>
                        </a:rPr>
                        <a:t>-trained</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baseline="0" dirty="0">
                          <a:latin typeface="Times New Roman" panose="02020603050405020304" pitchFamily="18" charset="0"/>
                          <a:cs typeface="Times New Roman" panose="02020603050405020304" pitchFamily="18" charset="0"/>
                        </a:rPr>
                        <a:t>MinTL</a:t>
                      </a:r>
                    </a:p>
                  </a:txBody>
                  <a:tcPr anchor="ctr"/>
                </a:tc>
                <a:tc>
                  <a:txBody>
                    <a:bodyPr/>
                    <a:lstStyle/>
                    <a:p>
                      <a:pPr algn="ctr"/>
                      <a:r>
                        <a:rPr lang="en-US" altLang="zh-CN" sz="1600" b="0" dirty="0">
                          <a:latin typeface="Times New Roman" panose="02020603050405020304" pitchFamily="18" charset="0"/>
                          <a:cs typeface="Times New Roman" panose="02020603050405020304" pitchFamily="18" charset="0"/>
                        </a:rPr>
                        <a:t>82.20</a:t>
                      </a:r>
                      <a:endParaRPr lang="zh-CN" altLang="en-US" sz="1600" b="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latin typeface="Times New Roman" panose="02020603050405020304" pitchFamily="18" charset="0"/>
                          <a:cs typeface="Times New Roman" panose="02020603050405020304" pitchFamily="18" charset="0"/>
                        </a:rPr>
                        <a:t>87.93</a:t>
                      </a:r>
                      <a:endParaRPr lang="zh-CN" altLang="en-US" sz="1600" b="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latin typeface="Times New Roman" panose="02020603050405020304" pitchFamily="18" charset="0"/>
                          <a:cs typeface="Times New Roman" panose="02020603050405020304" pitchFamily="18" charset="0"/>
                        </a:rPr>
                        <a:t>88.52</a:t>
                      </a:r>
                      <a:endParaRPr lang="zh-CN" altLang="en-US" sz="1600" b="0" dirty="0">
                        <a:latin typeface="Times New Roman" panose="02020603050405020304" pitchFamily="18" charset="0"/>
                        <a:cs typeface="Times New Roman" panose="02020603050405020304" pitchFamily="18" charset="0"/>
                      </a:endParaRPr>
                    </a:p>
                  </a:txBody>
                  <a:tcPr anchor="ctr"/>
                </a:tc>
                <a:tc>
                  <a:txBody>
                    <a:bodyPr/>
                    <a:lstStyle/>
                    <a:p>
                      <a:pPr marL="0" marR="0" algn="ctr" fontAlgn="t">
                        <a:spcBef>
                          <a:spcPts val="0"/>
                        </a:spcBef>
                        <a:spcAft>
                          <a:spcPts val="0"/>
                        </a:spcAft>
                      </a:pPr>
                      <a:r>
                        <a:rPr lang="en-US" altLang="zh-CN" sz="1600" b="0" dirty="0">
                          <a:effectLst/>
                          <a:latin typeface="Times New Roman" panose="02020603050405020304" pitchFamily="18" charset="0"/>
                          <a:ea typeface="Courier New" panose="02070309020205020404" pitchFamily="49" charset="0"/>
                          <a:cs typeface="Times New Roman" panose="02020603050405020304" pitchFamily="18" charset="0"/>
                        </a:rPr>
                        <a:t>102.25</a:t>
                      </a:r>
                    </a:p>
                  </a:txBody>
                  <a:tcPr marL="50800" marR="50800" marT="50800" marB="50800" anchor="ctr"/>
                </a:tc>
                <a:tc>
                  <a:txBody>
                    <a:bodyPr/>
                    <a:lstStyle/>
                    <a:p>
                      <a:pPr marL="0" marR="0" algn="ctr" fontAlgn="t">
                        <a:spcBef>
                          <a:spcPts val="0"/>
                        </a:spcBef>
                        <a:spcAft>
                          <a:spcPts val="0"/>
                        </a:spcAft>
                      </a:pPr>
                      <a:r>
                        <a:rPr lang="en-US" sz="1600" b="0" dirty="0">
                          <a:effectLst/>
                          <a:highlight>
                            <a:srgbClr val="FFFF00"/>
                          </a:highlight>
                          <a:latin typeface="Times New Roman" panose="02020603050405020304" pitchFamily="18" charset="0"/>
                          <a:ea typeface="Courier New" panose="02070309020205020404" pitchFamily="49" charset="0"/>
                          <a:cs typeface="Times New Roman" panose="02020603050405020304" pitchFamily="18" charset="0"/>
                        </a:rPr>
                        <a:t>97.79</a:t>
                      </a:r>
                    </a:p>
                  </a:txBody>
                  <a:tcPr marL="50800" marR="50800" marT="50800" marB="50800" anchor="ctr"/>
                </a:tc>
                <a:extLst>
                  <a:ext uri="{0D108BD9-81ED-4DB2-BD59-A6C34878D82A}">
                    <a16:rowId xmlns:a16="http://schemas.microsoft.com/office/drawing/2014/main" val="2367486864"/>
                  </a:ext>
                </a:extLst>
              </a:tr>
              <a:tr h="313981">
                <a:tc v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baseline="0" dirty="0">
                          <a:latin typeface="Times New Roman" panose="02020603050405020304" pitchFamily="18" charset="0"/>
                          <a:cs typeface="Times New Roman" panose="02020603050405020304" pitchFamily="18" charset="0"/>
                        </a:rPr>
                        <a:t>UBAR</a:t>
                      </a:r>
                      <a:endParaRPr lang="zh-CN" altLang="en-US" sz="1600" b="0" baseline="0" dirty="0">
                        <a:latin typeface="Times New Roman" panose="02020603050405020304" pitchFamily="18" charset="0"/>
                        <a:cs typeface="Times New Roman" panose="02020603050405020304" pitchFamily="18" charset="0"/>
                      </a:endParaRPr>
                    </a:p>
                  </a:txBody>
                  <a:tcPr anchor="ctr">
                    <a:lnB w="38100" cap="flat" cmpd="sng" algn="ctr">
                      <a:solidFill>
                        <a:schemeClr val="accent1"/>
                      </a:solidFill>
                      <a:prstDash val="solid"/>
                      <a:round/>
                      <a:headEnd type="none" w="med" len="med"/>
                      <a:tailEnd type="none" w="med" len="med"/>
                    </a:lnB>
                  </a:tcPr>
                </a:tc>
                <a:tc>
                  <a:txBody>
                    <a:bodyPr/>
                    <a:lstStyle/>
                    <a:p>
                      <a:pPr algn="ctr"/>
                      <a:r>
                        <a:rPr lang="en-US" altLang="zh-CN" sz="1600" b="0" dirty="0">
                          <a:latin typeface="Times New Roman" panose="02020603050405020304" pitchFamily="18" charset="0"/>
                          <a:cs typeface="Times New Roman" panose="02020603050405020304" pitchFamily="18" charset="0"/>
                        </a:rPr>
                        <a:t>82.69</a:t>
                      </a:r>
                      <a:endParaRPr lang="zh-CN" altLang="en-US" sz="1600" b="0" dirty="0">
                        <a:latin typeface="Times New Roman" panose="02020603050405020304" pitchFamily="18" charset="0"/>
                        <a:cs typeface="Times New Roman" panose="02020603050405020304" pitchFamily="18" charset="0"/>
                      </a:endParaRPr>
                    </a:p>
                  </a:txBody>
                  <a:tcPr anchor="ctr">
                    <a:lnB w="38100" cap="flat" cmpd="sng" algn="ctr">
                      <a:solidFill>
                        <a:schemeClr val="accent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latin typeface="Times New Roman" panose="02020603050405020304" pitchFamily="18" charset="0"/>
                          <a:cs typeface="Times New Roman" panose="02020603050405020304" pitchFamily="18" charset="0"/>
                        </a:rPr>
                        <a:t>90.4</a:t>
                      </a:r>
                      <a:endParaRPr lang="zh-CN" altLang="en-US" sz="1600" b="0" dirty="0">
                        <a:latin typeface="Times New Roman" panose="02020603050405020304" pitchFamily="18" charset="0"/>
                        <a:cs typeface="Times New Roman" panose="02020603050405020304" pitchFamily="18" charset="0"/>
                      </a:endParaRPr>
                    </a:p>
                  </a:txBody>
                  <a:tcPr anchor="ctr">
                    <a:lnB w="38100" cap="flat" cmpd="sng" algn="ctr">
                      <a:solidFill>
                        <a:schemeClr val="accent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latin typeface="Times New Roman" panose="02020603050405020304" pitchFamily="18" charset="0"/>
                          <a:cs typeface="Times New Roman" panose="02020603050405020304" pitchFamily="18" charset="0"/>
                        </a:rPr>
                        <a:t>92.27</a:t>
                      </a:r>
                      <a:endParaRPr lang="zh-CN" altLang="en-US" sz="1600" b="0" dirty="0">
                        <a:latin typeface="Times New Roman" panose="02020603050405020304" pitchFamily="18" charset="0"/>
                        <a:cs typeface="Times New Roman" panose="02020603050405020304" pitchFamily="18" charset="0"/>
                      </a:endParaRPr>
                    </a:p>
                  </a:txBody>
                  <a:tcPr anchor="ctr">
                    <a:lnB w="38100" cap="flat" cmpd="sng" algn="ctr">
                      <a:solidFill>
                        <a:schemeClr val="accent1"/>
                      </a:solidFill>
                      <a:prstDash val="solid"/>
                      <a:round/>
                      <a:headEnd type="none" w="med" len="med"/>
                      <a:tailEnd type="none" w="med" len="med"/>
                    </a:lnB>
                  </a:tcPr>
                </a:tc>
                <a:tc>
                  <a:txBody>
                    <a:bodyPr/>
                    <a:lstStyle/>
                    <a:p>
                      <a:pPr marL="0" marR="0" algn="ctr" fontAlgn="t">
                        <a:spcBef>
                          <a:spcPts val="0"/>
                        </a:spcBef>
                        <a:spcAft>
                          <a:spcPts val="0"/>
                        </a:spcAft>
                      </a:pPr>
                      <a:r>
                        <a:rPr lang="en-US" sz="1600" b="0" dirty="0">
                          <a:effectLst/>
                          <a:latin typeface="Times New Roman" panose="02020603050405020304" pitchFamily="18" charset="0"/>
                          <a:ea typeface="Courier New" panose="02070309020205020404" pitchFamily="49" charset="0"/>
                          <a:cs typeface="Times New Roman" panose="02020603050405020304" pitchFamily="18" charset="0"/>
                        </a:rPr>
                        <a:t>101.90</a:t>
                      </a:r>
                    </a:p>
                  </a:txBody>
                  <a:tcPr marL="50800" marR="50800" marT="50800" marB="50800" anchor="ctr">
                    <a:lnB w="38100" cap="flat" cmpd="sng" algn="ctr">
                      <a:solidFill>
                        <a:schemeClr val="accent1"/>
                      </a:solidFill>
                      <a:prstDash val="solid"/>
                      <a:round/>
                      <a:headEnd type="none" w="med" len="med"/>
                      <a:tailEnd type="none" w="med" len="med"/>
                    </a:lnB>
                  </a:tcPr>
                </a:tc>
                <a:tc>
                  <a:txBody>
                    <a:bodyPr/>
                    <a:lstStyle/>
                    <a:p>
                      <a:pPr marL="0" marR="0" algn="ctr" fontAlgn="t">
                        <a:spcBef>
                          <a:spcPts val="0"/>
                        </a:spcBef>
                        <a:spcAft>
                          <a:spcPts val="0"/>
                        </a:spcAft>
                      </a:pPr>
                      <a:r>
                        <a:rPr lang="en-US" sz="1600" b="0" dirty="0">
                          <a:effectLst/>
                          <a:latin typeface="Times New Roman" panose="02020603050405020304" pitchFamily="18" charset="0"/>
                          <a:ea typeface="Courier New" panose="02070309020205020404" pitchFamily="49" charset="0"/>
                          <a:cs typeface="Times New Roman" panose="02020603050405020304" pitchFamily="18" charset="0"/>
                        </a:rPr>
                        <a:t>101.50</a:t>
                      </a:r>
                    </a:p>
                  </a:txBody>
                  <a:tcPr marL="50800" marR="50800" marT="50800" marB="50800" anchor="ctr">
                    <a:lnB w="381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893697751"/>
                  </a:ext>
                </a:extLst>
              </a:tr>
              <a:tr h="313981">
                <a:tc rowSpan="2">
                  <a:txBody>
                    <a:bodyPr/>
                    <a:lstStyle/>
                    <a:p>
                      <a:pPr algn="ctr"/>
                      <a:r>
                        <a:rPr lang="en-US" altLang="zh-CN" sz="1600" dirty="0">
                          <a:latin typeface="Times New Roman" panose="02020603050405020304" pitchFamily="18" charset="0"/>
                          <a:cs typeface="Times New Roman" panose="02020603050405020304" pitchFamily="18" charset="0"/>
                        </a:rPr>
                        <a:t>Pre-trained</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600" b="0" dirty="0">
                          <a:latin typeface="Times New Roman" panose="02020603050405020304" pitchFamily="18" charset="0"/>
                          <a:cs typeface="Times New Roman" panose="02020603050405020304" pitchFamily="18" charset="0"/>
                        </a:rPr>
                        <a:t>PPTOD</a:t>
                      </a:r>
                      <a:endParaRPr lang="zh-CN" altLang="en-US" sz="1600" b="0" baseline="-25000" dirty="0">
                        <a:latin typeface="Times New Roman" panose="02020603050405020304" pitchFamily="18" charset="0"/>
                        <a:cs typeface="Times New Roman" panose="02020603050405020304" pitchFamily="18" charset="0"/>
                      </a:endParaRPr>
                    </a:p>
                  </a:txBody>
                  <a:tcPr anchor="ctr">
                    <a:lnT w="38100" cap="flat" cmpd="sng" algn="ctr">
                      <a:solidFill>
                        <a:schemeClr val="accent1"/>
                      </a:solidFill>
                      <a:prstDash val="solid"/>
                      <a:round/>
                      <a:headEnd type="none" w="med" len="med"/>
                      <a:tailEnd type="none" w="med" len="med"/>
                    </a:lnT>
                  </a:tcPr>
                </a:tc>
                <a:tc>
                  <a:txBody>
                    <a:bodyPr/>
                    <a:lstStyle/>
                    <a:p>
                      <a:pPr marL="0" marR="0" algn="ctr" fontAlgn="t">
                        <a:spcBef>
                          <a:spcPts val="0"/>
                        </a:spcBef>
                        <a:spcAft>
                          <a:spcPts val="0"/>
                        </a:spcAft>
                      </a:pPr>
                      <a:r>
                        <a:rPr lang="en-US" sz="1600" b="0" dirty="0">
                          <a:effectLst/>
                          <a:latin typeface="Times New Roman" panose="02020603050405020304" pitchFamily="18" charset="0"/>
                          <a:ea typeface="Courier New" panose="02070309020205020404" pitchFamily="49" charset="0"/>
                          <a:cs typeface="Times New Roman" panose="02020603050405020304" pitchFamily="18" charset="0"/>
                        </a:rPr>
                        <a:t>86.56</a:t>
                      </a:r>
                    </a:p>
                  </a:txBody>
                  <a:tcPr marL="50800" marR="50800" marT="50800" marB="50800" anchor="ctr">
                    <a:lnT w="38100" cap="flat" cmpd="sng" algn="ctr">
                      <a:solidFill>
                        <a:schemeClr val="accent1"/>
                      </a:solidFill>
                      <a:prstDash val="solid"/>
                      <a:round/>
                      <a:headEnd type="none" w="med" len="med"/>
                      <a:tailEnd type="none" w="med" len="med"/>
                    </a:lnT>
                  </a:tcPr>
                </a:tc>
                <a:tc>
                  <a:txBody>
                    <a:bodyPr/>
                    <a:lstStyle/>
                    <a:p>
                      <a:pPr marL="0" marR="0" algn="ctr" fontAlgn="t">
                        <a:spcBef>
                          <a:spcPts val="0"/>
                        </a:spcBef>
                        <a:spcAft>
                          <a:spcPts val="0"/>
                        </a:spcAft>
                      </a:pPr>
                      <a:r>
                        <a:rPr lang="en-US" sz="1600" b="0" dirty="0">
                          <a:effectLst/>
                          <a:latin typeface="Times New Roman" panose="02020603050405020304" pitchFamily="18" charset="0"/>
                          <a:ea typeface="Courier New" panose="02070309020205020404" pitchFamily="49" charset="0"/>
                          <a:cs typeface="Times New Roman" panose="02020603050405020304" pitchFamily="18" charset="0"/>
                        </a:rPr>
                        <a:t>91.96</a:t>
                      </a:r>
                    </a:p>
                  </a:txBody>
                  <a:tcPr marL="50800" marR="50800" marT="50800" marB="50800" anchor="ctr">
                    <a:lnT w="38100" cap="flat" cmpd="sng" algn="ctr">
                      <a:solidFill>
                        <a:schemeClr val="accent1"/>
                      </a:solidFill>
                      <a:prstDash val="solid"/>
                      <a:round/>
                      <a:headEnd type="none" w="med" len="med"/>
                      <a:tailEnd type="none" w="med" len="med"/>
                    </a:lnT>
                  </a:tcPr>
                </a:tc>
                <a:tc>
                  <a:txBody>
                    <a:bodyPr/>
                    <a:lstStyle/>
                    <a:p>
                      <a:pPr marL="0" marR="0" algn="ctr" fontAlgn="t">
                        <a:spcBef>
                          <a:spcPts val="0"/>
                        </a:spcBef>
                        <a:spcAft>
                          <a:spcPts val="0"/>
                        </a:spcAft>
                      </a:pPr>
                      <a:r>
                        <a:rPr lang="en-US" sz="1600" b="0" dirty="0">
                          <a:effectLst/>
                          <a:latin typeface="Times New Roman" panose="02020603050405020304" pitchFamily="18" charset="0"/>
                          <a:ea typeface="Courier New" panose="02070309020205020404" pitchFamily="49" charset="0"/>
                          <a:cs typeface="Times New Roman" panose="02020603050405020304" pitchFamily="18" charset="0"/>
                        </a:rPr>
                        <a:t>95.33</a:t>
                      </a:r>
                    </a:p>
                  </a:txBody>
                  <a:tcPr marL="50800" marR="50800" marT="50800" marB="50800" anchor="ctr">
                    <a:lnT w="38100" cap="flat" cmpd="sng" algn="ctr">
                      <a:solidFill>
                        <a:schemeClr val="accent1"/>
                      </a:solidFill>
                      <a:prstDash val="solid"/>
                      <a:round/>
                      <a:headEnd type="none" w="med" len="med"/>
                      <a:tailEnd type="none" w="med" len="med"/>
                    </a:lnT>
                  </a:tcPr>
                </a:tc>
                <a:tc>
                  <a:txBody>
                    <a:bodyPr/>
                    <a:lstStyle/>
                    <a:p>
                      <a:pPr marL="0" marR="0" algn="ctr" fontAlgn="t">
                        <a:spcBef>
                          <a:spcPts val="0"/>
                        </a:spcBef>
                        <a:spcAft>
                          <a:spcPts val="0"/>
                        </a:spcAft>
                      </a:pPr>
                      <a:r>
                        <a:rPr lang="en-US" sz="1600" b="0" dirty="0">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a:t>
                      </a:r>
                    </a:p>
                  </a:txBody>
                  <a:tcPr marL="50800" marR="50800" marT="50800" marB="50800" anchor="ctr">
                    <a:lnT w="38100" cap="flat" cmpd="sng" algn="ctr">
                      <a:solidFill>
                        <a:schemeClr val="accent1"/>
                      </a:solidFill>
                      <a:prstDash val="solid"/>
                      <a:round/>
                      <a:headEnd type="none" w="med" len="med"/>
                      <a:tailEnd type="none" w="med" len="med"/>
                    </a:lnT>
                  </a:tcPr>
                </a:tc>
                <a:tc>
                  <a:txBody>
                    <a:bodyPr/>
                    <a:lstStyle/>
                    <a:p>
                      <a:pPr marL="0" marR="0" algn="ctr" fontAlgn="t">
                        <a:spcBef>
                          <a:spcPts val="0"/>
                        </a:spcBef>
                        <a:spcAft>
                          <a:spcPts val="0"/>
                        </a:spcAft>
                      </a:pPr>
                      <a:r>
                        <a:rPr lang="en-US" sz="1600" b="0" dirty="0">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102.92</a:t>
                      </a:r>
                    </a:p>
                  </a:txBody>
                  <a:tcPr marL="50800" marR="50800" marT="50800" marB="50800" anchor="ctr">
                    <a:lnT w="381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942935701"/>
                  </a:ext>
                </a:extLst>
              </a:tr>
              <a:tr h="313981">
                <a:tc v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latin typeface="Times New Roman" panose="02020603050405020304" pitchFamily="18" charset="0"/>
                          <a:cs typeface="Times New Roman" panose="02020603050405020304" pitchFamily="18" charset="0"/>
                        </a:rPr>
                        <a:t>SPACE 1.0</a:t>
                      </a:r>
                      <a:endParaRPr lang="zh-CN" altLang="en-US" sz="1600" b="0" dirty="0">
                        <a:latin typeface="Times New Roman" panose="02020603050405020304" pitchFamily="18" charset="0"/>
                        <a:cs typeface="Times New Roman" panose="02020603050405020304" pitchFamily="18" charset="0"/>
                      </a:endParaRPr>
                    </a:p>
                  </a:txBody>
                  <a:tcPr anchor="ctr"/>
                </a:tc>
                <a:tc>
                  <a:txBody>
                    <a:bodyPr/>
                    <a:lstStyle/>
                    <a:p>
                      <a:pPr marL="0" marR="0" algn="ctr" fontAlgn="t">
                        <a:spcBef>
                          <a:spcPts val="0"/>
                        </a:spcBef>
                        <a:spcAft>
                          <a:spcPts val="0"/>
                        </a:spcAft>
                      </a:pPr>
                      <a:r>
                        <a:rPr lang="en-US" altLang="zh-CN" sz="1600" b="0" dirty="0">
                          <a:effectLst/>
                          <a:latin typeface="Times New Roman" panose="02020603050405020304" pitchFamily="18" charset="0"/>
                          <a:ea typeface="Courier New" panose="02070309020205020404" pitchFamily="49" charset="0"/>
                          <a:cs typeface="Times New Roman" panose="02020603050405020304" pitchFamily="18" charset="0"/>
                        </a:rPr>
                        <a:t>91.40</a:t>
                      </a:r>
                      <a:endParaRPr lang="zh-CN" sz="1600" b="0" dirty="0">
                        <a:effectLst/>
                        <a:latin typeface="Times New Roman" panose="02020603050405020304" pitchFamily="18" charset="0"/>
                        <a:ea typeface="Courier New" panose="02070309020205020404" pitchFamily="49" charset="0"/>
                        <a:cs typeface="Times New Roman" panose="02020603050405020304" pitchFamily="18" charset="0"/>
                      </a:endParaRPr>
                    </a:p>
                  </a:txBody>
                  <a:tcPr marL="50800" marR="50800" marT="50800" marB="50800" anchor="ctr"/>
                </a:tc>
                <a:tc>
                  <a:txBody>
                    <a:bodyPr/>
                    <a:lstStyle/>
                    <a:p>
                      <a:pPr marL="0" marR="0" algn="ctr" fontAlgn="t">
                        <a:spcBef>
                          <a:spcPts val="0"/>
                        </a:spcBef>
                        <a:spcAft>
                          <a:spcPts val="0"/>
                        </a:spcAft>
                      </a:pPr>
                      <a:r>
                        <a:rPr lang="en-US" altLang="zh-CN" sz="1600" b="0" dirty="0">
                          <a:effectLst/>
                          <a:highlight>
                            <a:srgbClr val="FFFF00"/>
                          </a:highlight>
                          <a:latin typeface="Times New Roman" panose="02020603050405020304" pitchFamily="18" charset="0"/>
                          <a:ea typeface="Courier New" panose="02070309020205020404" pitchFamily="49" charset="0"/>
                          <a:cs typeface="Times New Roman" panose="02020603050405020304" pitchFamily="18" charset="0"/>
                        </a:rPr>
                        <a:t>98.65</a:t>
                      </a:r>
                      <a:endParaRPr lang="zh-CN" sz="1600" b="0" dirty="0">
                        <a:effectLst/>
                        <a:highlight>
                          <a:srgbClr val="FFFF00"/>
                        </a:highlight>
                        <a:latin typeface="Times New Roman" panose="02020603050405020304" pitchFamily="18" charset="0"/>
                        <a:ea typeface="Courier New" panose="02070309020205020404" pitchFamily="49" charset="0"/>
                        <a:cs typeface="Times New Roman" panose="02020603050405020304" pitchFamily="18" charset="0"/>
                      </a:endParaRPr>
                    </a:p>
                  </a:txBody>
                  <a:tcPr marL="50800" marR="50800" marT="50800" marB="50800" anchor="ctr"/>
                </a:tc>
                <a:tc>
                  <a:txBody>
                    <a:bodyPr/>
                    <a:lstStyle/>
                    <a:p>
                      <a:pPr marL="0" marR="0" algn="ctr" fontAlgn="t">
                        <a:spcBef>
                          <a:spcPts val="0"/>
                        </a:spcBef>
                        <a:spcAft>
                          <a:spcPts val="0"/>
                        </a:spcAft>
                      </a:pPr>
                      <a:r>
                        <a:rPr lang="en-US" altLang="zh-CN" sz="1600" b="0" dirty="0">
                          <a:effectLst/>
                          <a:latin typeface="Times New Roman" panose="02020603050405020304" pitchFamily="18" charset="0"/>
                          <a:ea typeface="Courier New" panose="02070309020205020404" pitchFamily="49" charset="0"/>
                          <a:cs typeface="Times New Roman" panose="02020603050405020304" pitchFamily="18" charset="0"/>
                        </a:rPr>
                        <a:t>100.24</a:t>
                      </a:r>
                      <a:endParaRPr lang="zh-CN" sz="1600" b="0" dirty="0">
                        <a:effectLst/>
                        <a:latin typeface="Times New Roman" panose="02020603050405020304" pitchFamily="18" charset="0"/>
                        <a:ea typeface="Courier New" panose="02070309020205020404" pitchFamily="49" charset="0"/>
                        <a:cs typeface="Times New Roman" panose="02020603050405020304" pitchFamily="18" charset="0"/>
                      </a:endParaRPr>
                    </a:p>
                  </a:txBody>
                  <a:tcPr marL="50800" marR="50800" marT="50800" marB="50800" anchor="ctr"/>
                </a:tc>
                <a:tc>
                  <a:txBody>
                    <a:bodyPr/>
                    <a:lstStyle/>
                    <a:p>
                      <a:pPr marL="0" marR="0" algn="ctr" fontAlgn="t">
                        <a:spcBef>
                          <a:spcPts val="0"/>
                        </a:spcBef>
                        <a:spcAft>
                          <a:spcPts val="0"/>
                        </a:spcAft>
                      </a:pPr>
                      <a:r>
                        <a:rPr lang="en-US" sz="1600" b="0" dirty="0">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106.22</a:t>
                      </a:r>
                    </a:p>
                  </a:txBody>
                  <a:tcPr marL="50800" marR="50800" marT="50800" marB="50800" anchor="ctr"/>
                </a:tc>
                <a:tc>
                  <a:txBody>
                    <a:bodyPr/>
                    <a:lstStyle/>
                    <a:p>
                      <a:pPr marL="0" marR="0" algn="ctr" fontAlgn="t">
                        <a:spcBef>
                          <a:spcPts val="0"/>
                        </a:spcBef>
                        <a:spcAft>
                          <a:spcPts val="0"/>
                        </a:spcAft>
                      </a:pPr>
                      <a:r>
                        <a:rPr lang="en-US" sz="1600" b="0" dirty="0">
                          <a:solidFill>
                            <a:schemeClr val="tx1"/>
                          </a:solidFill>
                          <a:effectLst/>
                          <a:latin typeface="Times New Roman" panose="02020603050405020304" pitchFamily="18" charset="0"/>
                          <a:ea typeface="Courier New" panose="02070309020205020404" pitchFamily="49" charset="0"/>
                          <a:cs typeface="Times New Roman" panose="02020603050405020304" pitchFamily="18" charset="0"/>
                        </a:rPr>
                        <a:t>110.35</a:t>
                      </a:r>
                    </a:p>
                  </a:txBody>
                  <a:tcPr marL="50800" marR="50800" marT="50800" marB="50800" anchor="ctr"/>
                </a:tc>
                <a:extLst>
                  <a:ext uri="{0D108BD9-81ED-4DB2-BD59-A6C34878D82A}">
                    <a16:rowId xmlns:a16="http://schemas.microsoft.com/office/drawing/2014/main" val="425649281"/>
                  </a:ext>
                </a:extLst>
              </a:tr>
            </a:tbl>
          </a:graphicData>
        </a:graphic>
      </p:graphicFrame>
      <p:sp>
        <p:nvSpPr>
          <p:cNvPr id="3" name="灯片编号占位符 2">
            <a:extLst>
              <a:ext uri="{FF2B5EF4-FFF2-40B4-BE49-F238E27FC236}">
                <a16:creationId xmlns:a16="http://schemas.microsoft.com/office/drawing/2014/main" id="{135E54EA-CCE2-4C0D-ACA7-5FA0359B163E}"/>
              </a:ext>
            </a:extLst>
          </p:cNvPr>
          <p:cNvSpPr>
            <a:spLocks noGrp="1"/>
          </p:cNvSpPr>
          <p:nvPr>
            <p:ph type="sldNum" sz="quarter" idx="12"/>
          </p:nvPr>
        </p:nvSpPr>
        <p:spPr/>
        <p:txBody>
          <a:bodyPr/>
          <a:lstStyle/>
          <a:p>
            <a:fld id="{A330ECBB-EFA0-4B67-A466-676224D8611D}" type="slidenum">
              <a:rPr lang="zh-CN" altLang="en-US" smtClean="0"/>
              <a:t>23</a:t>
            </a:fld>
            <a:endParaRPr lang="zh-CN" altLang="en-US"/>
          </a:p>
        </p:txBody>
      </p:sp>
    </p:spTree>
    <p:extLst>
      <p:ext uri="{BB962C8B-B14F-4D97-AF65-F5344CB8AC3E}">
        <p14:creationId xmlns:p14="http://schemas.microsoft.com/office/powerpoint/2010/main" val="3713471644"/>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跨领域迁移</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22752ACA-CAF0-4861-A6A3-BC06EA211B55}"/>
              </a:ext>
            </a:extLst>
          </p:cNvPr>
          <p:cNvSpPr txBox="1"/>
          <p:nvPr/>
        </p:nvSpPr>
        <p:spPr>
          <a:xfrm>
            <a:off x="886899" y="1134406"/>
            <a:ext cx="9914021" cy="392928"/>
          </a:xfrm>
          <a:prstGeom prst="rect">
            <a:avLst/>
          </a:prstGeom>
          <a:noFill/>
        </p:spPr>
        <p:txBody>
          <a:bodyPr wrap="square" rtlCol="0">
            <a:spAutoFit/>
          </a:bodyPr>
          <a:lstStyle/>
          <a:p>
            <a:pPr marL="285750" indent="-285750">
              <a:lnSpc>
                <a:spcPct val="120000"/>
              </a:lnSpc>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SOLOIST</a:t>
            </a:r>
            <a:r>
              <a:rPr lang="zh-CN" altLang="en-US" dirty="0">
                <a:latin typeface="Times New Roman" panose="02020603050405020304" pitchFamily="18" charset="0"/>
                <a:ea typeface="楷体" panose="02010609060101010101" pitchFamily="49" charset="-122"/>
              </a:rPr>
              <a:t>中采用</a:t>
            </a:r>
            <a:r>
              <a:rPr lang="en-US" altLang="zh-CN" dirty="0">
                <a:latin typeface="Times New Roman" panose="02020603050405020304" pitchFamily="18" charset="0"/>
                <a:ea typeface="楷体" panose="02010609060101010101" pitchFamily="49" charset="-122"/>
              </a:rPr>
              <a:t>Machine Teaching</a:t>
            </a:r>
            <a:r>
              <a:rPr lang="en-US" altLang="zh-CN" baseline="30000"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的方式来将模型迁移到新的任务上</a:t>
            </a:r>
          </a:p>
        </p:txBody>
      </p:sp>
      <p:cxnSp>
        <p:nvCxnSpPr>
          <p:cNvPr id="4" name="直接连接符 3">
            <a:extLst>
              <a:ext uri="{FF2B5EF4-FFF2-40B4-BE49-F238E27FC236}">
                <a16:creationId xmlns:a16="http://schemas.microsoft.com/office/drawing/2014/main" id="{C08FD9CD-FD1C-4519-ABDC-72B661C63C0E}"/>
              </a:ext>
            </a:extLst>
          </p:cNvPr>
          <p:cNvCxnSpPr/>
          <p:nvPr/>
        </p:nvCxnSpPr>
        <p:spPr>
          <a:xfrm>
            <a:off x="0" y="6264291"/>
            <a:ext cx="270882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6DCA69B6-8AA0-473D-AC07-DA6178499703}"/>
              </a:ext>
            </a:extLst>
          </p:cNvPr>
          <p:cNvSpPr/>
          <p:nvPr/>
        </p:nvSpPr>
        <p:spPr>
          <a:xfrm>
            <a:off x="318550" y="6359834"/>
            <a:ext cx="7526039" cy="307777"/>
          </a:xfrm>
          <a:prstGeom prst="rect">
            <a:avLst/>
          </a:prstGeom>
        </p:spPr>
        <p:txBody>
          <a:bodyPr wrap="square">
            <a:spAutoFit/>
          </a:bodyPr>
          <a:lstStyle/>
          <a:p>
            <a:r>
              <a:rPr lang="en-US" altLang="zh-CN" sz="1400" dirty="0">
                <a:latin typeface="Times New Roman" panose="02020603050405020304" pitchFamily="18" charset="0"/>
                <a:cs typeface="Times New Roman" panose="02020603050405020304" pitchFamily="18" charset="0"/>
              </a:rPr>
              <a:t>[1]. </a:t>
            </a:r>
            <a:r>
              <a:rPr lang="zh-CN" altLang="en-US" sz="1400" dirty="0">
                <a:latin typeface="Times New Roman" panose="02020603050405020304" pitchFamily="18" charset="0"/>
                <a:cs typeface="Times New Roman" panose="02020603050405020304" pitchFamily="18" charset="0"/>
              </a:rPr>
              <a:t>https://www.microsoft.com/en-us/research/project/conversation-learner/</a:t>
            </a:r>
          </a:p>
        </p:txBody>
      </p:sp>
      <p:grpSp>
        <p:nvGrpSpPr>
          <p:cNvPr id="16" name="组合 15">
            <a:extLst>
              <a:ext uri="{FF2B5EF4-FFF2-40B4-BE49-F238E27FC236}">
                <a16:creationId xmlns:a16="http://schemas.microsoft.com/office/drawing/2014/main" id="{5BF60F55-7116-460A-B44F-104D28EB2CED}"/>
              </a:ext>
            </a:extLst>
          </p:cNvPr>
          <p:cNvGrpSpPr/>
          <p:nvPr/>
        </p:nvGrpSpPr>
        <p:grpSpPr>
          <a:xfrm>
            <a:off x="1111027" y="1746555"/>
            <a:ext cx="10276425" cy="3800794"/>
            <a:chOff x="1086232" y="1666977"/>
            <a:chExt cx="10276425" cy="3800794"/>
          </a:xfrm>
        </p:grpSpPr>
        <p:grpSp>
          <p:nvGrpSpPr>
            <p:cNvPr id="13" name="组合 12">
              <a:extLst>
                <a:ext uri="{FF2B5EF4-FFF2-40B4-BE49-F238E27FC236}">
                  <a16:creationId xmlns:a16="http://schemas.microsoft.com/office/drawing/2014/main" id="{235E7442-4023-48F6-AA02-F189AE9C8883}"/>
                </a:ext>
              </a:extLst>
            </p:cNvPr>
            <p:cNvGrpSpPr/>
            <p:nvPr/>
          </p:nvGrpSpPr>
          <p:grpSpPr>
            <a:xfrm>
              <a:off x="1086232" y="1851348"/>
              <a:ext cx="3380536" cy="3616423"/>
              <a:chOff x="1086232" y="1851348"/>
              <a:chExt cx="3380536" cy="3616423"/>
            </a:xfrm>
          </p:grpSpPr>
          <p:pic>
            <p:nvPicPr>
              <p:cNvPr id="7" name="图片 6">
                <a:extLst>
                  <a:ext uri="{FF2B5EF4-FFF2-40B4-BE49-F238E27FC236}">
                    <a16:creationId xmlns:a16="http://schemas.microsoft.com/office/drawing/2014/main" id="{78E69269-7408-46E5-B527-9FA2B73233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232" y="1851348"/>
                <a:ext cx="3380536" cy="3174406"/>
              </a:xfrm>
              <a:prstGeom prst="rect">
                <a:avLst/>
              </a:prstGeom>
            </p:spPr>
          </p:pic>
          <p:sp>
            <p:nvSpPr>
              <p:cNvPr id="12" name="文本框 11">
                <a:extLst>
                  <a:ext uri="{FF2B5EF4-FFF2-40B4-BE49-F238E27FC236}">
                    <a16:creationId xmlns:a16="http://schemas.microsoft.com/office/drawing/2014/main" id="{0382BD8A-B447-45FF-94FE-ABA5D821F230}"/>
                  </a:ext>
                </a:extLst>
              </p:cNvPr>
              <p:cNvSpPr txBox="1"/>
              <p:nvPr/>
            </p:nvSpPr>
            <p:spPr>
              <a:xfrm>
                <a:off x="1666157" y="5072022"/>
                <a:ext cx="2220686" cy="395749"/>
              </a:xfrm>
              <a:prstGeom prst="rect">
                <a:avLst/>
              </a:prstGeom>
              <a:noFill/>
            </p:spPr>
            <p:txBody>
              <a:bodyPr wrap="square" rtlCol="0">
                <a:spAutoFit/>
              </a:bodyPr>
              <a:lstStyle/>
              <a:p>
                <a:pPr algn="l">
                  <a:lnSpc>
                    <a:spcPct val="120000"/>
                  </a:lnSpc>
                </a:pPr>
                <a:r>
                  <a:rPr lang="en-US" altLang="zh-CN" dirty="0">
                    <a:latin typeface="Times New Roman" panose="02020603050405020304" pitchFamily="18" charset="0"/>
                    <a:ea typeface="楷体" panose="02010609060101010101" pitchFamily="49" charset="-122"/>
                  </a:rPr>
                  <a:t>(a) human-bot dialog</a:t>
                </a:r>
                <a:endParaRPr lang="zh-CN" altLang="en-US" dirty="0">
                  <a:latin typeface="Times New Roman" panose="02020603050405020304" pitchFamily="18" charset="0"/>
                  <a:ea typeface="楷体" panose="02010609060101010101" pitchFamily="49" charset="-122"/>
                </a:endParaRPr>
              </a:p>
            </p:txBody>
          </p:sp>
        </p:grpSp>
        <p:grpSp>
          <p:nvGrpSpPr>
            <p:cNvPr id="14" name="组合 13">
              <a:extLst>
                <a:ext uri="{FF2B5EF4-FFF2-40B4-BE49-F238E27FC236}">
                  <a16:creationId xmlns:a16="http://schemas.microsoft.com/office/drawing/2014/main" id="{27D99E08-E2AF-48E8-98F9-C791FB7B80EC}"/>
                </a:ext>
              </a:extLst>
            </p:cNvPr>
            <p:cNvGrpSpPr/>
            <p:nvPr/>
          </p:nvGrpSpPr>
          <p:grpSpPr>
            <a:xfrm>
              <a:off x="4669089" y="1666977"/>
              <a:ext cx="3285120" cy="3800794"/>
              <a:chOff x="4669089" y="1666977"/>
              <a:chExt cx="3285120" cy="3800794"/>
            </a:xfrm>
          </p:grpSpPr>
          <p:pic>
            <p:nvPicPr>
              <p:cNvPr id="9" name="图片 8">
                <a:extLst>
                  <a:ext uri="{FF2B5EF4-FFF2-40B4-BE49-F238E27FC236}">
                    <a16:creationId xmlns:a16="http://schemas.microsoft.com/office/drawing/2014/main" id="{7D485CFC-C11E-424E-81A5-B09DCC646E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9089" y="1666977"/>
                <a:ext cx="3285120" cy="3358777"/>
              </a:xfrm>
              <a:prstGeom prst="rect">
                <a:avLst/>
              </a:prstGeom>
            </p:spPr>
          </p:pic>
          <p:sp>
            <p:nvSpPr>
              <p:cNvPr id="21" name="文本框 20">
                <a:extLst>
                  <a:ext uri="{FF2B5EF4-FFF2-40B4-BE49-F238E27FC236}">
                    <a16:creationId xmlns:a16="http://schemas.microsoft.com/office/drawing/2014/main" id="{718BC725-A755-464F-9E7E-6CCF41B9A8F8}"/>
                  </a:ext>
                </a:extLst>
              </p:cNvPr>
              <p:cNvSpPr txBox="1"/>
              <p:nvPr/>
            </p:nvSpPr>
            <p:spPr>
              <a:xfrm>
                <a:off x="4990008" y="5072022"/>
                <a:ext cx="2643283" cy="395749"/>
              </a:xfrm>
              <a:prstGeom prst="rect">
                <a:avLst/>
              </a:prstGeom>
              <a:noFill/>
            </p:spPr>
            <p:txBody>
              <a:bodyPr wrap="square" rtlCol="0">
                <a:spAutoFit/>
              </a:bodyPr>
              <a:lstStyle/>
              <a:p>
                <a:pPr algn="l">
                  <a:lnSpc>
                    <a:spcPct val="120000"/>
                  </a:lnSpc>
                </a:pPr>
                <a:r>
                  <a:rPr lang="en-US" altLang="zh-CN" dirty="0">
                    <a:latin typeface="Times New Roman" panose="02020603050405020304" pitchFamily="18" charset="0"/>
                    <a:ea typeface="楷体" panose="02010609060101010101" pitchFamily="49" charset="-122"/>
                  </a:rPr>
                  <a:t>(b) belief-state annotation</a:t>
                </a:r>
                <a:endParaRPr lang="zh-CN" altLang="en-US" dirty="0">
                  <a:latin typeface="Times New Roman" panose="02020603050405020304" pitchFamily="18" charset="0"/>
                  <a:ea typeface="楷体" panose="02010609060101010101" pitchFamily="49" charset="-122"/>
                </a:endParaRPr>
              </a:p>
            </p:txBody>
          </p:sp>
        </p:grpSp>
        <p:grpSp>
          <p:nvGrpSpPr>
            <p:cNvPr id="15" name="组合 14">
              <a:extLst>
                <a:ext uri="{FF2B5EF4-FFF2-40B4-BE49-F238E27FC236}">
                  <a16:creationId xmlns:a16="http://schemas.microsoft.com/office/drawing/2014/main" id="{52132BAF-7D13-4CF0-8277-D9A676E104F7}"/>
                </a:ext>
              </a:extLst>
            </p:cNvPr>
            <p:cNvGrpSpPr/>
            <p:nvPr/>
          </p:nvGrpSpPr>
          <p:grpSpPr>
            <a:xfrm>
              <a:off x="8130160" y="2007555"/>
              <a:ext cx="3232497" cy="3460216"/>
              <a:chOff x="8130160" y="2007555"/>
              <a:chExt cx="3232497" cy="3460216"/>
            </a:xfrm>
          </p:grpSpPr>
          <p:pic>
            <p:nvPicPr>
              <p:cNvPr id="11" name="图片 10">
                <a:extLst>
                  <a:ext uri="{FF2B5EF4-FFF2-40B4-BE49-F238E27FC236}">
                    <a16:creationId xmlns:a16="http://schemas.microsoft.com/office/drawing/2014/main" id="{A1F81AAE-AF24-47A7-9E2F-0788BC595C69}"/>
                  </a:ext>
                </a:extLst>
              </p:cNvPr>
              <p:cNvPicPr>
                <a:picLocks noChangeAspect="1"/>
              </p:cNvPicPr>
              <p:nvPr/>
            </p:nvPicPr>
            <p:blipFill rotWithShape="1">
              <a:blip r:embed="rId6">
                <a:extLst>
                  <a:ext uri="{28A0092B-C50C-407E-A947-70E740481C1C}">
                    <a14:useLocalDpi xmlns:a14="http://schemas.microsoft.com/office/drawing/2010/main" val="0"/>
                  </a:ext>
                </a:extLst>
              </a:blip>
              <a:srcRect t="16304"/>
              <a:stretch/>
            </p:blipFill>
            <p:spPr>
              <a:xfrm>
                <a:off x="8130160" y="2007555"/>
                <a:ext cx="3232497" cy="3018199"/>
              </a:xfrm>
              <a:prstGeom prst="rect">
                <a:avLst/>
              </a:prstGeom>
            </p:spPr>
          </p:pic>
          <p:sp>
            <p:nvSpPr>
              <p:cNvPr id="24" name="文本框 23">
                <a:extLst>
                  <a:ext uri="{FF2B5EF4-FFF2-40B4-BE49-F238E27FC236}">
                    <a16:creationId xmlns:a16="http://schemas.microsoft.com/office/drawing/2014/main" id="{36217551-7D21-40CD-93C7-1E8C5377CD85}"/>
                  </a:ext>
                </a:extLst>
              </p:cNvPr>
              <p:cNvSpPr txBox="1"/>
              <p:nvPr/>
            </p:nvSpPr>
            <p:spPr>
              <a:xfrm>
                <a:off x="8424767" y="5072022"/>
                <a:ext cx="2643283" cy="395749"/>
              </a:xfrm>
              <a:prstGeom prst="rect">
                <a:avLst/>
              </a:prstGeom>
              <a:noFill/>
            </p:spPr>
            <p:txBody>
              <a:bodyPr wrap="square" rtlCol="0">
                <a:spAutoFit/>
              </a:bodyPr>
              <a:lstStyle/>
              <a:p>
                <a:pPr algn="l">
                  <a:lnSpc>
                    <a:spcPct val="120000"/>
                  </a:lnSpc>
                </a:pPr>
                <a:r>
                  <a:rPr lang="en-US" altLang="zh-CN" dirty="0">
                    <a:latin typeface="Times New Roman" panose="02020603050405020304" pitchFamily="18" charset="0"/>
                    <a:ea typeface="楷体" panose="02010609060101010101" pitchFamily="49" charset="-122"/>
                  </a:rPr>
                  <a:t>(c) new human-bot dialog</a:t>
                </a:r>
                <a:endParaRPr lang="zh-CN" altLang="en-US" dirty="0">
                  <a:latin typeface="Times New Roman" panose="02020603050405020304" pitchFamily="18" charset="0"/>
                  <a:ea typeface="楷体" panose="02010609060101010101" pitchFamily="49" charset="-122"/>
                </a:endParaRPr>
              </a:p>
            </p:txBody>
          </p:sp>
        </p:grpSp>
      </p:grpSp>
      <p:sp>
        <p:nvSpPr>
          <p:cNvPr id="6" name="灯片编号占位符 5">
            <a:extLst>
              <a:ext uri="{FF2B5EF4-FFF2-40B4-BE49-F238E27FC236}">
                <a16:creationId xmlns:a16="http://schemas.microsoft.com/office/drawing/2014/main" id="{D72B78D7-CD60-4B94-9329-D455809BB648}"/>
              </a:ext>
            </a:extLst>
          </p:cNvPr>
          <p:cNvSpPr>
            <a:spLocks noGrp="1"/>
          </p:cNvSpPr>
          <p:nvPr>
            <p:ph type="sldNum" sz="quarter" idx="12"/>
          </p:nvPr>
        </p:nvSpPr>
        <p:spPr/>
        <p:txBody>
          <a:bodyPr/>
          <a:lstStyle/>
          <a:p>
            <a:fld id="{A330ECBB-EFA0-4B67-A466-676224D8611D}" type="slidenum">
              <a:rPr lang="zh-CN" altLang="en-US" smtClean="0"/>
              <a:t>24</a:t>
            </a:fld>
            <a:endParaRPr lang="zh-CN" altLang="en-US"/>
          </a:p>
        </p:txBody>
      </p:sp>
    </p:spTree>
    <p:extLst>
      <p:ext uri="{BB962C8B-B14F-4D97-AF65-F5344CB8AC3E}">
        <p14:creationId xmlns:p14="http://schemas.microsoft.com/office/powerpoint/2010/main" val="2195593604"/>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研究现状总结</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8" name="内容占位符 2">
            <a:extLst>
              <a:ext uri="{FF2B5EF4-FFF2-40B4-BE49-F238E27FC236}">
                <a16:creationId xmlns:a16="http://schemas.microsoft.com/office/drawing/2014/main" id="{D11C2302-1E94-4640-8B18-7C6EC5E4971B}"/>
              </a:ext>
            </a:extLst>
          </p:cNvPr>
          <p:cNvSpPr txBox="1">
            <a:spLocks/>
          </p:cNvSpPr>
          <p:nvPr/>
        </p:nvSpPr>
        <p:spPr>
          <a:xfrm>
            <a:off x="811794" y="1354784"/>
            <a:ext cx="10183128" cy="43440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300"/>
              </a:spcBef>
              <a:spcAft>
                <a:spcPts val="300"/>
              </a:spcAft>
              <a:buFont typeface="Wingdings" panose="05000000000000000000" pitchFamily="2" charset="2"/>
              <a:buChar char="Ø"/>
            </a:pPr>
            <a:r>
              <a:rPr kumimoji="1" lang="zh-CN" altLang="en-US" sz="1800" dirty="0">
                <a:latin typeface="Times" pitchFamily="2" charset="0"/>
                <a:ea typeface="楷体" panose="02010609060101010101" pitchFamily="49" charset="-122"/>
              </a:rPr>
              <a:t>从预训练数据的角度看，目前</a:t>
            </a:r>
            <a:r>
              <a:rPr kumimoji="1" lang="en-US" altLang="zh-CN" sz="1800" dirty="0">
                <a:latin typeface="Times" pitchFamily="2" charset="0"/>
                <a:ea typeface="楷体" panose="02010609060101010101" pitchFamily="49" charset="-122"/>
              </a:rPr>
              <a:t>TOD</a:t>
            </a:r>
            <a:r>
              <a:rPr kumimoji="1" lang="zh-CN" altLang="en-US" sz="1800" dirty="0">
                <a:latin typeface="Times" pitchFamily="2" charset="0"/>
                <a:ea typeface="楷体" panose="02010609060101010101" pitchFamily="49" charset="-122"/>
              </a:rPr>
              <a:t>预训练模型主要关注的是如何在预训练过程中怎样合理利用数据来辅助下游任务，这其中包括：</a:t>
            </a:r>
            <a:endParaRPr kumimoji="1" lang="en-US" altLang="zh-CN" sz="1800" dirty="0">
              <a:latin typeface="Times" pitchFamily="2" charset="0"/>
              <a:ea typeface="楷体" panose="02010609060101010101" pitchFamily="49" charset="-122"/>
            </a:endParaRPr>
          </a:p>
          <a:p>
            <a:pPr lvl="1">
              <a:lnSpc>
                <a:spcPct val="120000"/>
              </a:lnSpc>
              <a:spcBef>
                <a:spcPts val="300"/>
              </a:spcBef>
              <a:spcAft>
                <a:spcPts val="300"/>
              </a:spcAft>
              <a:buFont typeface="Wingdings" panose="05000000000000000000" pitchFamily="2" charset="2"/>
              <a:buChar char="n"/>
            </a:pPr>
            <a:r>
              <a:rPr kumimoji="1" lang="zh-CN" altLang="en-US" sz="1600" dirty="0">
                <a:latin typeface="Times" pitchFamily="2" charset="0"/>
                <a:ea typeface="楷体" panose="02010609060101010101" pitchFamily="49" charset="-122"/>
              </a:rPr>
              <a:t>如何利用有标注（完全标准 </a:t>
            </a:r>
            <a:r>
              <a:rPr kumimoji="1" lang="en-US" altLang="zh-CN" sz="1600" dirty="0">
                <a:latin typeface="Times" pitchFamily="2" charset="0"/>
                <a:ea typeface="楷体" panose="02010609060101010101" pitchFamily="49" charset="-122"/>
              </a:rPr>
              <a:t>&amp;</a:t>
            </a:r>
            <a:r>
              <a:rPr kumimoji="1" lang="zh-CN" altLang="en-US" sz="1600" dirty="0">
                <a:latin typeface="Times" pitchFamily="2" charset="0"/>
                <a:ea typeface="楷体" panose="02010609060101010101" pitchFamily="49" charset="-122"/>
              </a:rPr>
              <a:t> 部分标注）任务型对话数据（</a:t>
            </a:r>
            <a:r>
              <a:rPr kumimoji="1" lang="en-US" altLang="zh-CN" sz="1600" dirty="0">
                <a:latin typeface="Times" pitchFamily="2" charset="0"/>
                <a:ea typeface="楷体" panose="02010609060101010101" pitchFamily="49" charset="-122"/>
              </a:rPr>
              <a:t>TOD-BERT</a:t>
            </a:r>
            <a:r>
              <a:rPr kumimoji="1" lang="zh-CN" altLang="en-US" sz="1600" dirty="0">
                <a:latin typeface="Times" pitchFamily="2" charset="0"/>
                <a:ea typeface="楷体" panose="02010609060101010101" pitchFamily="49" charset="-122"/>
              </a:rPr>
              <a:t>、</a:t>
            </a:r>
            <a:r>
              <a:rPr kumimoji="1" lang="en-US" altLang="zh-CN" sz="1600" dirty="0">
                <a:latin typeface="Times" pitchFamily="2" charset="0"/>
                <a:ea typeface="楷体" panose="02010609060101010101" pitchFamily="49" charset="-122"/>
              </a:rPr>
              <a:t>SPACE</a:t>
            </a:r>
            <a:r>
              <a:rPr kumimoji="1" lang="zh-CN" altLang="en-US" sz="1600" dirty="0">
                <a:latin typeface="Times" pitchFamily="2" charset="0"/>
                <a:ea typeface="楷体" panose="02010609060101010101" pitchFamily="49" charset="-122"/>
              </a:rPr>
              <a:t>、</a:t>
            </a:r>
            <a:r>
              <a:rPr kumimoji="1" lang="en-US" altLang="zh-CN" sz="1600" dirty="0">
                <a:latin typeface="Times" pitchFamily="2" charset="0"/>
                <a:ea typeface="楷体" panose="02010609060101010101" pitchFamily="49" charset="-122"/>
              </a:rPr>
              <a:t>PPTOD</a:t>
            </a:r>
            <a:r>
              <a:rPr kumimoji="1" lang="zh-CN" altLang="en-US" sz="1600" dirty="0">
                <a:latin typeface="Times" pitchFamily="2" charset="0"/>
                <a:ea typeface="楷体" panose="02010609060101010101" pitchFamily="49" charset="-122"/>
              </a:rPr>
              <a:t>）</a:t>
            </a:r>
            <a:endParaRPr kumimoji="1" lang="en-US" altLang="zh-CN" sz="1600" dirty="0">
              <a:latin typeface="Times" pitchFamily="2" charset="0"/>
              <a:ea typeface="楷体" panose="02010609060101010101" pitchFamily="49" charset="-122"/>
            </a:endParaRPr>
          </a:p>
          <a:p>
            <a:pPr lvl="1">
              <a:lnSpc>
                <a:spcPct val="120000"/>
              </a:lnSpc>
              <a:spcBef>
                <a:spcPts val="300"/>
              </a:spcBef>
              <a:spcAft>
                <a:spcPts val="300"/>
              </a:spcAft>
              <a:buFont typeface="Wingdings" panose="05000000000000000000" pitchFamily="2" charset="2"/>
              <a:buChar char="n"/>
            </a:pPr>
            <a:r>
              <a:rPr kumimoji="1" lang="zh-CN" altLang="en-US" sz="1600" dirty="0">
                <a:latin typeface="Times" pitchFamily="2" charset="0"/>
                <a:ea typeface="楷体" panose="02010609060101010101" pitchFamily="49" charset="-122"/>
              </a:rPr>
              <a:t>如何利用无标注任务型对话数据（</a:t>
            </a:r>
            <a:r>
              <a:rPr kumimoji="1" lang="en-US" altLang="zh-CN" sz="1600" dirty="0">
                <a:latin typeface="Times" pitchFamily="2" charset="0"/>
                <a:ea typeface="楷体" panose="02010609060101010101" pitchFamily="49" charset="-122"/>
              </a:rPr>
              <a:t>SPACE</a:t>
            </a:r>
            <a:r>
              <a:rPr kumimoji="1" lang="zh-CN" altLang="en-US" sz="1600" dirty="0">
                <a:latin typeface="Times" pitchFamily="2" charset="0"/>
                <a:ea typeface="楷体" panose="02010609060101010101" pitchFamily="49" charset="-122"/>
              </a:rPr>
              <a:t>）</a:t>
            </a:r>
            <a:endParaRPr kumimoji="1" lang="en-US" altLang="zh-CN" sz="1600" dirty="0">
              <a:latin typeface="Times" pitchFamily="2" charset="0"/>
              <a:ea typeface="楷体" panose="02010609060101010101" pitchFamily="49" charset="-122"/>
            </a:endParaRPr>
          </a:p>
          <a:p>
            <a:pPr lvl="1">
              <a:lnSpc>
                <a:spcPct val="120000"/>
              </a:lnSpc>
              <a:spcBef>
                <a:spcPts val="300"/>
              </a:spcBef>
              <a:spcAft>
                <a:spcPts val="300"/>
              </a:spcAft>
              <a:buFont typeface="Wingdings" panose="05000000000000000000" pitchFamily="2" charset="2"/>
              <a:buChar char="n"/>
            </a:pPr>
            <a:r>
              <a:rPr kumimoji="1" lang="zh-CN" altLang="en-US" sz="1600" dirty="0">
                <a:latin typeface="Times" pitchFamily="2" charset="0"/>
                <a:ea typeface="楷体" panose="02010609060101010101" pitchFamily="49" charset="-122"/>
              </a:rPr>
              <a:t>如何利用大规模的闲聊数据，以及怎样让闲聊数据更接近任务型对话数据（</a:t>
            </a:r>
            <a:r>
              <a:rPr kumimoji="1" lang="en-US" altLang="zh-CN" sz="1600" dirty="0">
                <a:latin typeface="Times" pitchFamily="2" charset="0"/>
                <a:ea typeface="楷体" panose="02010609060101010101" pitchFamily="49" charset="-122"/>
              </a:rPr>
              <a:t>SPACE</a:t>
            </a:r>
            <a:r>
              <a:rPr kumimoji="1" lang="zh-CN" altLang="en-US" sz="1600" dirty="0">
                <a:latin typeface="Times" pitchFamily="2" charset="0"/>
                <a:ea typeface="楷体" panose="02010609060101010101" pitchFamily="49" charset="-122"/>
              </a:rPr>
              <a:t>、</a:t>
            </a:r>
            <a:r>
              <a:rPr kumimoji="1" lang="en-US" altLang="zh-CN" sz="1600" dirty="0">
                <a:latin typeface="Times" pitchFamily="2" charset="0"/>
                <a:ea typeface="楷体" panose="02010609060101010101" pitchFamily="49" charset="-122"/>
              </a:rPr>
              <a:t>OPAL</a:t>
            </a:r>
            <a:r>
              <a:rPr kumimoji="1" lang="zh-CN" altLang="en-US" sz="1600" dirty="0">
                <a:latin typeface="Times" pitchFamily="2" charset="0"/>
                <a:ea typeface="楷体" panose="02010609060101010101" pitchFamily="49" charset="-122"/>
              </a:rPr>
              <a:t>）</a:t>
            </a:r>
            <a:endParaRPr kumimoji="1" lang="en-US" altLang="zh-CN" sz="1600" dirty="0">
              <a:latin typeface="Times" pitchFamily="2" charset="0"/>
              <a:ea typeface="楷体" panose="02010609060101010101" pitchFamily="49" charset="-122"/>
            </a:endParaRPr>
          </a:p>
          <a:p>
            <a:pPr>
              <a:lnSpc>
                <a:spcPct val="120000"/>
              </a:lnSpc>
              <a:spcBef>
                <a:spcPts val="900"/>
              </a:spcBef>
              <a:spcAft>
                <a:spcPts val="300"/>
              </a:spcAft>
              <a:buFont typeface="Wingdings" panose="05000000000000000000" pitchFamily="2" charset="2"/>
              <a:buChar char="Ø"/>
            </a:pPr>
            <a:r>
              <a:rPr kumimoji="1" lang="zh-CN" altLang="en-US" sz="1800" dirty="0">
                <a:latin typeface="Times" pitchFamily="2" charset="0"/>
                <a:ea typeface="楷体" panose="02010609060101010101" pitchFamily="49" charset="-122"/>
              </a:rPr>
              <a:t>从模型架构的角度看，从最开始只能完成特定的下游任务，到目前开始出现统一了对话理解和对话生成的架构，</a:t>
            </a:r>
            <a:r>
              <a:rPr kumimoji="1" lang="en-US" altLang="zh-CN" sz="1800" dirty="0">
                <a:latin typeface="Times" pitchFamily="2" charset="0"/>
                <a:ea typeface="楷体" panose="02010609060101010101" pitchFamily="49" charset="-122"/>
              </a:rPr>
              <a:t> TOD</a:t>
            </a:r>
            <a:r>
              <a:rPr kumimoji="1" lang="zh-CN" altLang="en-US" sz="1800" dirty="0">
                <a:latin typeface="Times" pitchFamily="2" charset="0"/>
                <a:ea typeface="楷体" panose="02010609060101010101" pitchFamily="49" charset="-122"/>
              </a:rPr>
              <a:t>预训练模型在向着更通用的方向发展 （</a:t>
            </a:r>
            <a:r>
              <a:rPr kumimoji="1" lang="en-US" altLang="zh-CN" sz="1800" dirty="0">
                <a:latin typeface="Times" pitchFamily="2" charset="0"/>
                <a:ea typeface="楷体" panose="02010609060101010101" pitchFamily="49" charset="-122"/>
              </a:rPr>
              <a:t>encoder-decoder</a:t>
            </a:r>
            <a:r>
              <a:rPr kumimoji="1" lang="zh-CN" altLang="en-US" sz="1800" dirty="0">
                <a:latin typeface="Times" pitchFamily="2" charset="0"/>
                <a:ea typeface="楷体" panose="02010609060101010101" pitchFamily="49" charset="-122"/>
              </a:rPr>
              <a:t>架构是目前的主流）</a:t>
            </a:r>
            <a:endParaRPr kumimoji="1" lang="en-US" altLang="zh-CN" sz="1800" dirty="0">
              <a:latin typeface="Times" pitchFamily="2" charset="0"/>
              <a:ea typeface="楷体" panose="02010609060101010101" pitchFamily="49" charset="-122"/>
            </a:endParaRPr>
          </a:p>
          <a:p>
            <a:pPr>
              <a:lnSpc>
                <a:spcPct val="120000"/>
              </a:lnSpc>
              <a:spcBef>
                <a:spcPts val="900"/>
              </a:spcBef>
              <a:spcAft>
                <a:spcPts val="300"/>
              </a:spcAft>
              <a:buFont typeface="Wingdings" panose="05000000000000000000" pitchFamily="2" charset="2"/>
              <a:buChar char="Ø"/>
            </a:pPr>
            <a:r>
              <a:rPr kumimoji="1" lang="zh-CN" altLang="en-US" sz="1800" dirty="0">
                <a:latin typeface="Times" pitchFamily="2" charset="0"/>
                <a:ea typeface="楷体" panose="02010609060101010101" pitchFamily="49" charset="-122"/>
              </a:rPr>
              <a:t>从预训练任务角度看，除了传统的学习文本表层语义的任务（</a:t>
            </a:r>
            <a:r>
              <a:rPr kumimoji="1" lang="en-US" altLang="zh-CN" sz="1800" dirty="0">
                <a:latin typeface="Times" pitchFamily="2" charset="0"/>
                <a:ea typeface="楷体" panose="02010609060101010101" pitchFamily="49" charset="-122"/>
              </a:rPr>
              <a:t>eg.</a:t>
            </a:r>
            <a:r>
              <a:rPr kumimoji="1" lang="zh-CN" altLang="en-US" sz="1800" dirty="0">
                <a:latin typeface="Times" pitchFamily="2" charset="0"/>
                <a:ea typeface="楷体" panose="02010609060101010101" pitchFamily="49" charset="-122"/>
              </a:rPr>
              <a:t> </a:t>
            </a:r>
            <a:r>
              <a:rPr kumimoji="1" lang="en-US" altLang="zh-CN" sz="1800" dirty="0">
                <a:latin typeface="Times" pitchFamily="2" charset="0"/>
                <a:ea typeface="楷体" panose="02010609060101010101" pitchFamily="49" charset="-122"/>
              </a:rPr>
              <a:t>MLM</a:t>
            </a:r>
            <a:r>
              <a:rPr kumimoji="1" lang="zh-CN" altLang="en-US" sz="1800" dirty="0">
                <a:latin typeface="Times" pitchFamily="2" charset="0"/>
                <a:ea typeface="楷体" panose="02010609060101010101" pitchFamily="49" charset="-122"/>
              </a:rPr>
              <a:t>），</a:t>
            </a:r>
            <a:r>
              <a:rPr kumimoji="1" lang="en-US" altLang="zh-CN" sz="1800" dirty="0">
                <a:latin typeface="Times" pitchFamily="2" charset="0"/>
                <a:ea typeface="楷体" panose="02010609060101010101" pitchFamily="49" charset="-122"/>
              </a:rPr>
              <a:t>TOD</a:t>
            </a:r>
            <a:r>
              <a:rPr kumimoji="1" lang="zh-CN" altLang="en-US" sz="1800" dirty="0">
                <a:latin typeface="Times" pitchFamily="2" charset="0"/>
                <a:ea typeface="楷体" panose="02010609060101010101" pitchFamily="49" charset="-122"/>
              </a:rPr>
              <a:t>预训练目前更关注如何根据</a:t>
            </a:r>
            <a:r>
              <a:rPr kumimoji="1" lang="en-US" altLang="zh-CN" sz="1800" dirty="0">
                <a:latin typeface="Times" pitchFamily="2" charset="0"/>
                <a:ea typeface="楷体" panose="02010609060101010101" pitchFamily="49" charset="-122"/>
              </a:rPr>
              <a:t>TOD</a:t>
            </a:r>
            <a:r>
              <a:rPr kumimoji="1" lang="zh-CN" altLang="en-US" sz="1800" dirty="0">
                <a:latin typeface="Times" pitchFamily="2" charset="0"/>
                <a:ea typeface="楷体" panose="02010609060101010101" pitchFamily="49" charset="-122"/>
              </a:rPr>
              <a:t>特点来设计相关预训练任务，以此来更好的学习对话数据中的任务相关的知识</a:t>
            </a:r>
            <a:endParaRPr kumimoji="1" lang="en-US" altLang="zh-CN" sz="1800" dirty="0">
              <a:latin typeface="Times" pitchFamily="2" charset="0"/>
              <a:ea typeface="楷体" panose="02010609060101010101" pitchFamily="49" charset="-122"/>
            </a:endParaRPr>
          </a:p>
          <a:p>
            <a:pPr>
              <a:lnSpc>
                <a:spcPct val="120000"/>
              </a:lnSpc>
              <a:spcBef>
                <a:spcPts val="900"/>
              </a:spcBef>
              <a:spcAft>
                <a:spcPts val="300"/>
              </a:spcAft>
              <a:buFont typeface="Wingdings" panose="05000000000000000000" pitchFamily="2" charset="2"/>
              <a:buChar char="Ø"/>
            </a:pPr>
            <a:r>
              <a:rPr kumimoji="1" lang="zh-CN" altLang="en-US" sz="1800" dirty="0">
                <a:latin typeface="Times" pitchFamily="2" charset="0"/>
                <a:ea typeface="楷体" panose="02010609060101010101" pitchFamily="49" charset="-122"/>
              </a:rPr>
              <a:t>从各个模型的实验结果可以看出，利用大规模数据集进行预训练后的模型性能在少样本的设定下，可以有更显著的性能提升，因此研究</a:t>
            </a:r>
            <a:r>
              <a:rPr kumimoji="1" lang="en-US" altLang="zh-CN" sz="1800" dirty="0">
                <a:latin typeface="Times" pitchFamily="2" charset="0"/>
                <a:ea typeface="楷体" panose="02010609060101010101" pitchFamily="49" charset="-122"/>
              </a:rPr>
              <a:t>TOD</a:t>
            </a:r>
            <a:r>
              <a:rPr kumimoji="1" lang="zh-CN" altLang="en-US" sz="1800" dirty="0">
                <a:latin typeface="Times" pitchFamily="2" charset="0"/>
                <a:ea typeface="楷体" panose="02010609060101010101" pitchFamily="49" charset="-122"/>
              </a:rPr>
              <a:t>预训练可以一定程度上缓解下游任务数据不足的问题</a:t>
            </a:r>
          </a:p>
        </p:txBody>
      </p:sp>
      <p:sp>
        <p:nvSpPr>
          <p:cNvPr id="3" name="灯片编号占位符 2">
            <a:extLst>
              <a:ext uri="{FF2B5EF4-FFF2-40B4-BE49-F238E27FC236}">
                <a16:creationId xmlns:a16="http://schemas.microsoft.com/office/drawing/2014/main" id="{4FD8E954-3DC3-4332-B6D6-D37647FEEE93}"/>
              </a:ext>
            </a:extLst>
          </p:cNvPr>
          <p:cNvSpPr>
            <a:spLocks noGrp="1"/>
          </p:cNvSpPr>
          <p:nvPr>
            <p:ph type="sldNum" sz="quarter" idx="12"/>
          </p:nvPr>
        </p:nvSpPr>
        <p:spPr/>
        <p:txBody>
          <a:bodyPr/>
          <a:lstStyle/>
          <a:p>
            <a:fld id="{A330ECBB-EFA0-4B67-A466-676224D8611D}" type="slidenum">
              <a:rPr lang="zh-CN" altLang="en-US" smtClean="0"/>
              <a:t>25</a:t>
            </a:fld>
            <a:endParaRPr lang="zh-CN" altLang="en-US"/>
          </a:p>
        </p:txBody>
      </p:sp>
    </p:spTree>
    <p:extLst>
      <p:ext uri="{BB962C8B-B14F-4D97-AF65-F5344CB8AC3E}">
        <p14:creationId xmlns:p14="http://schemas.microsoft.com/office/powerpoint/2010/main" val="3839967411"/>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研究内容和目标</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03</a:t>
            </a:r>
            <a:endParaRPr lang="zh-CN" altLang="en-US" sz="80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34467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研究现状分析</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4FD8E954-3DC3-4332-B6D6-D37647FEEE93}"/>
              </a:ext>
            </a:extLst>
          </p:cNvPr>
          <p:cNvSpPr>
            <a:spLocks noGrp="1"/>
          </p:cNvSpPr>
          <p:nvPr>
            <p:ph type="sldNum" sz="quarter" idx="12"/>
          </p:nvPr>
        </p:nvSpPr>
        <p:spPr/>
        <p:txBody>
          <a:bodyPr/>
          <a:lstStyle/>
          <a:p>
            <a:fld id="{A330ECBB-EFA0-4B67-A466-676224D8611D}" type="slidenum">
              <a:rPr lang="zh-CN" altLang="en-US" smtClean="0"/>
              <a:t>27</a:t>
            </a:fld>
            <a:endParaRPr lang="zh-CN" altLang="en-US"/>
          </a:p>
        </p:txBody>
      </p:sp>
      <p:sp>
        <p:nvSpPr>
          <p:cNvPr id="2" name="文本框 1">
            <a:extLst>
              <a:ext uri="{FF2B5EF4-FFF2-40B4-BE49-F238E27FC236}">
                <a16:creationId xmlns:a16="http://schemas.microsoft.com/office/drawing/2014/main" id="{84CB5386-046A-5C4B-8CC3-6A1051ABDF90}"/>
              </a:ext>
            </a:extLst>
          </p:cNvPr>
          <p:cNvSpPr txBox="1"/>
          <p:nvPr/>
        </p:nvSpPr>
        <p:spPr>
          <a:xfrm>
            <a:off x="1235476" y="1693783"/>
            <a:ext cx="9721049" cy="3779176"/>
          </a:xfrm>
          <a:prstGeom prst="rect">
            <a:avLst/>
          </a:prstGeom>
          <a:noFill/>
        </p:spPr>
        <p:txBody>
          <a:bodyPr wrap="square" rtlCol="0">
            <a:spAutoFit/>
          </a:bodyPr>
          <a:lstStyle/>
          <a:p>
            <a:pPr marL="285750" indent="-285750" algn="l">
              <a:lnSpc>
                <a:spcPct val="150000"/>
              </a:lnSpc>
              <a:buFont typeface="Wingdings" pitchFamily="2" charset="2"/>
              <a:buChar char="Ø"/>
            </a:pPr>
            <a:r>
              <a:rPr kumimoji="1" lang="zh-CN" altLang="en-US" dirty="0">
                <a:latin typeface="Times New Roman" panose="02020603050405020304" pitchFamily="18" charset="0"/>
                <a:ea typeface="楷体" panose="02010609060101010101" pitchFamily="49" charset="-122"/>
              </a:rPr>
              <a:t>问题一：任务型对话数据的标注费时费力，现有的工作不断增加预训练的数据量，预训练的成本非常高昂，且大部分工作</a:t>
            </a:r>
            <a:r>
              <a:rPr kumimoji="1" lang="zh-CN" altLang="en-US" dirty="0">
                <a:solidFill>
                  <a:srgbClr val="C00000"/>
                </a:solidFill>
                <a:latin typeface="Times New Roman" panose="02020603050405020304" pitchFamily="18" charset="0"/>
                <a:ea typeface="楷体" panose="02010609060101010101" pitchFamily="49" charset="-122"/>
              </a:rPr>
              <a:t>对数据标注的利用不充分</a:t>
            </a:r>
            <a:r>
              <a:rPr kumimoji="1" lang="zh-CN" altLang="en-US" dirty="0">
                <a:latin typeface="Times New Roman" panose="02020603050405020304" pitchFamily="18" charset="0"/>
                <a:ea typeface="楷体" panose="02010609060101010101" pitchFamily="49" charset="-122"/>
              </a:rPr>
              <a:t>，又较大的改进空间</a:t>
            </a:r>
            <a:endParaRPr kumimoji="1" lang="en-US" altLang="zh-CN" dirty="0">
              <a:latin typeface="Times New Roman" panose="02020603050405020304" pitchFamily="18" charset="0"/>
              <a:ea typeface="楷体" panose="02010609060101010101" pitchFamily="49" charset="-122"/>
            </a:endParaRPr>
          </a:p>
          <a:p>
            <a:pPr algn="l">
              <a:lnSpc>
                <a:spcPct val="150000"/>
              </a:lnSpc>
            </a:pPr>
            <a:endParaRPr kumimoji="1" lang="en-US" altLang="zh-CN" dirty="0">
              <a:latin typeface="Times New Roman" panose="02020603050405020304" pitchFamily="18" charset="0"/>
              <a:ea typeface="楷体" panose="02010609060101010101" pitchFamily="49" charset="-122"/>
            </a:endParaRPr>
          </a:p>
          <a:p>
            <a:pPr marL="285750" indent="-285750" algn="l">
              <a:lnSpc>
                <a:spcPct val="150000"/>
              </a:lnSpc>
              <a:buFont typeface="Wingdings" pitchFamily="2" charset="2"/>
              <a:buChar char="Ø"/>
            </a:pPr>
            <a:r>
              <a:rPr kumimoji="1" lang="zh-CN" altLang="en-US" dirty="0">
                <a:latin typeface="Times New Roman" panose="02020603050405020304" pitchFamily="18" charset="0"/>
                <a:ea typeface="楷体" panose="02010609060101010101" pitchFamily="49" charset="-122"/>
              </a:rPr>
              <a:t>问题二：目前模型在对话策略预测的准确率上依然很低（完全正确的比例不足</a:t>
            </a:r>
            <a:r>
              <a:rPr kumimoji="1" lang="en-US" altLang="zh-CN" dirty="0">
                <a:latin typeface="Times New Roman" panose="02020603050405020304" pitchFamily="18" charset="0"/>
                <a:ea typeface="楷体" panose="02010609060101010101" pitchFamily="49" charset="-122"/>
              </a:rPr>
              <a:t>50%</a:t>
            </a:r>
            <a:r>
              <a:rPr kumimoji="1" lang="zh-CN" altLang="en-US" dirty="0">
                <a:latin typeface="Times New Roman" panose="02020603050405020304" pitchFamily="18" charset="0"/>
                <a:ea typeface="楷体" panose="02010609060101010101" pitchFamily="49" charset="-122"/>
              </a:rPr>
              <a:t>），现有的策略建模方式比较单一，且对话策略本身的特点还未被完全探索，</a:t>
            </a:r>
            <a:r>
              <a:rPr kumimoji="1" lang="zh-CN" altLang="en-US" dirty="0">
                <a:solidFill>
                  <a:srgbClr val="C00000"/>
                </a:solidFill>
                <a:latin typeface="Times New Roman" panose="02020603050405020304" pitchFamily="18" charset="0"/>
                <a:ea typeface="楷体" panose="02010609060101010101" pitchFamily="49" charset="-122"/>
              </a:rPr>
              <a:t>策略建模还有很大的提升空间</a:t>
            </a:r>
            <a:endParaRPr kumimoji="1" lang="en-US" altLang="zh-CN" dirty="0">
              <a:solidFill>
                <a:srgbClr val="C00000"/>
              </a:solidFill>
              <a:latin typeface="Times New Roman" panose="02020603050405020304" pitchFamily="18" charset="0"/>
              <a:ea typeface="楷体" panose="02010609060101010101" pitchFamily="49" charset="-122"/>
            </a:endParaRPr>
          </a:p>
          <a:p>
            <a:pPr marL="285750" indent="-285750" algn="l">
              <a:lnSpc>
                <a:spcPct val="150000"/>
              </a:lnSpc>
              <a:buFont typeface="Wingdings" pitchFamily="2" charset="2"/>
              <a:buChar char="Ø"/>
            </a:pPr>
            <a:endParaRPr kumimoji="1" lang="en-US" altLang="zh-CN" dirty="0">
              <a:latin typeface="Times New Roman" panose="02020603050405020304" pitchFamily="18" charset="0"/>
              <a:ea typeface="楷体" panose="02010609060101010101" pitchFamily="49" charset="-122"/>
            </a:endParaRPr>
          </a:p>
          <a:p>
            <a:pPr marL="285750" indent="-285750" algn="l">
              <a:lnSpc>
                <a:spcPct val="150000"/>
              </a:lnSpc>
              <a:buFont typeface="Wingdings" pitchFamily="2" charset="2"/>
              <a:buChar char="Ø"/>
            </a:pPr>
            <a:r>
              <a:rPr kumimoji="1" lang="zh-CN" altLang="en-US" dirty="0">
                <a:latin typeface="Times New Roman" panose="02020603050405020304" pitchFamily="18" charset="0"/>
                <a:ea typeface="楷体" panose="02010609060101010101" pitchFamily="49" charset="-122"/>
              </a:rPr>
              <a:t>问题三：现有的模型只在公共数据集上进行离线的评测，并</a:t>
            </a:r>
            <a:r>
              <a:rPr kumimoji="1" lang="zh-CN" altLang="en-US" dirty="0">
                <a:solidFill>
                  <a:srgbClr val="C00000"/>
                </a:solidFill>
                <a:latin typeface="Times New Roman" panose="02020603050405020304" pitchFamily="18" charset="0"/>
                <a:ea typeface="楷体" panose="02010609060101010101" pitchFamily="49" charset="-122"/>
              </a:rPr>
              <a:t>没有在实际业务中进行线上评测</a:t>
            </a:r>
            <a:r>
              <a:rPr kumimoji="1" lang="zh-CN" altLang="en-US" dirty="0">
                <a:latin typeface="Times New Roman" panose="02020603050405020304" pitchFamily="18" charset="0"/>
                <a:ea typeface="楷体" panose="02010609060101010101" pitchFamily="49" charset="-122"/>
              </a:rPr>
              <a:t>，也没有考虑实际业务中系统回复可能存在的问题</a:t>
            </a:r>
          </a:p>
        </p:txBody>
      </p:sp>
    </p:spTree>
    <p:extLst>
      <p:ext uri="{BB962C8B-B14F-4D97-AF65-F5344CB8AC3E}">
        <p14:creationId xmlns:p14="http://schemas.microsoft.com/office/powerpoint/2010/main" val="2940167113"/>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研究目标</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8" name="组合 7">
            <a:extLst>
              <a:ext uri="{FF2B5EF4-FFF2-40B4-BE49-F238E27FC236}">
                <a16:creationId xmlns:a16="http://schemas.microsoft.com/office/drawing/2014/main" id="{A39A86A0-4515-40DD-8A01-C9BD7F7428FA}"/>
              </a:ext>
            </a:extLst>
          </p:cNvPr>
          <p:cNvGrpSpPr/>
          <p:nvPr/>
        </p:nvGrpSpPr>
        <p:grpSpPr>
          <a:xfrm>
            <a:off x="898957" y="1651066"/>
            <a:ext cx="3173507" cy="3783612"/>
            <a:chOff x="898954" y="1953511"/>
            <a:chExt cx="3173507" cy="3783612"/>
          </a:xfrm>
        </p:grpSpPr>
        <p:sp>
          <p:nvSpPr>
            <p:cNvPr id="9" name="íṡḷîḓê">
              <a:extLst>
                <a:ext uri="{FF2B5EF4-FFF2-40B4-BE49-F238E27FC236}">
                  <a16:creationId xmlns:a16="http://schemas.microsoft.com/office/drawing/2014/main" id="{10D5300F-88A2-4C25-9122-5B2D4098E026}"/>
                </a:ext>
              </a:extLst>
            </p:cNvPr>
            <p:cNvSpPr/>
            <p:nvPr/>
          </p:nvSpPr>
          <p:spPr>
            <a:xfrm>
              <a:off x="898955" y="1953511"/>
              <a:ext cx="3173506" cy="3783612"/>
            </a:xfrm>
            <a:prstGeom prst="roundRect">
              <a:avLst>
                <a:gd name="adj" fmla="val 3000"/>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10" name="组合 9">
              <a:extLst>
                <a:ext uri="{FF2B5EF4-FFF2-40B4-BE49-F238E27FC236}">
                  <a16:creationId xmlns:a16="http://schemas.microsoft.com/office/drawing/2014/main" id="{5D0E558B-0E18-4998-979E-BA1C992F0E28}"/>
                </a:ext>
              </a:extLst>
            </p:cNvPr>
            <p:cNvGrpSpPr/>
            <p:nvPr/>
          </p:nvGrpSpPr>
          <p:grpSpPr>
            <a:xfrm>
              <a:off x="1653069" y="1953511"/>
              <a:ext cx="1665279" cy="469147"/>
              <a:chOff x="1707914" y="1953511"/>
              <a:chExt cx="1665279" cy="469147"/>
            </a:xfrm>
          </p:grpSpPr>
          <p:sp>
            <p:nvSpPr>
              <p:cNvPr id="12" name="íśļiḑê">
                <a:extLst>
                  <a:ext uri="{FF2B5EF4-FFF2-40B4-BE49-F238E27FC236}">
                    <a16:creationId xmlns:a16="http://schemas.microsoft.com/office/drawing/2014/main" id="{B2EB868D-31A9-497A-A83A-CFF3DB5BB047}"/>
                  </a:ext>
                </a:extLst>
              </p:cNvPr>
              <p:cNvSpPr/>
              <p:nvPr/>
            </p:nvSpPr>
            <p:spPr>
              <a:xfrm>
                <a:off x="1735316" y="1953511"/>
                <a:ext cx="1610474" cy="469147"/>
              </a:xfrm>
              <a:prstGeom prst="roundRect">
                <a:avLst>
                  <a:gd name="adj" fmla="val 0"/>
                </a:avLst>
              </a:prstGeom>
              <a:solidFill>
                <a:schemeClr val="accent1"/>
              </a:solidFill>
              <a:ln w="12700" cap="rnd">
                <a:solidFill>
                  <a:schemeClr val="accent1"/>
                </a:solid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3" name="işḷïḑê">
                <a:extLst>
                  <a:ext uri="{FF2B5EF4-FFF2-40B4-BE49-F238E27FC236}">
                    <a16:creationId xmlns:a16="http://schemas.microsoft.com/office/drawing/2014/main" id="{FB52ACB8-EDF8-4DC4-B588-8AF1F080EB25}"/>
                  </a:ext>
                </a:extLst>
              </p:cNvPr>
              <p:cNvSpPr txBox="1"/>
              <p:nvPr/>
            </p:nvSpPr>
            <p:spPr>
              <a:xfrm>
                <a:off x="1707914" y="2018807"/>
                <a:ext cx="1665279" cy="338554"/>
              </a:xfrm>
              <a:prstGeom prst="rect">
                <a:avLst/>
              </a:prstGeom>
              <a:noFill/>
            </p:spPr>
            <p:txBody>
              <a:bodyPr wrap="square" rtlCol="0">
                <a:spAutoFit/>
              </a:bodyP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目标一</a:t>
                </a:r>
              </a:p>
            </p:txBody>
          </p:sp>
        </p:grpSp>
        <p:sp>
          <p:nvSpPr>
            <p:cNvPr id="11" name="矩形 10">
              <a:extLst>
                <a:ext uri="{FF2B5EF4-FFF2-40B4-BE49-F238E27FC236}">
                  <a16:creationId xmlns:a16="http://schemas.microsoft.com/office/drawing/2014/main" id="{0A12A872-30C7-4BEA-A90F-9CEF94357A39}"/>
                </a:ext>
              </a:extLst>
            </p:cNvPr>
            <p:cNvSpPr/>
            <p:nvPr/>
          </p:nvSpPr>
          <p:spPr>
            <a:xfrm>
              <a:off x="898954" y="2817782"/>
              <a:ext cx="3016095" cy="1892249"/>
            </a:xfrm>
            <a:prstGeom prst="rect">
              <a:avLst/>
            </a:prstGeom>
          </p:spPr>
          <p:txBody>
            <a:bodyPr wrap="square">
              <a:spAutoFit/>
            </a:bodyPr>
            <a:lstStyle/>
            <a:p>
              <a:pPr algn="just">
                <a:lnSpc>
                  <a:spcPct val="150000"/>
                </a:lnSpc>
              </a:pPr>
              <a:r>
                <a:rPr lang="zh-CN" altLang="en-US" sz="1600" dirty="0">
                  <a:latin typeface="Times New Roman" panose="02020603050405020304" pitchFamily="18" charset="0"/>
                  <a:ea typeface="楷体" panose="02010609060101010101" pitchFamily="49" charset="-122"/>
                </a:rPr>
                <a:t>基于现有的任务型对话数据的标注信息，设计新的预训练方式来</a:t>
              </a:r>
              <a:r>
                <a:rPr lang="zh-CN" altLang="en-US" sz="1600" dirty="0">
                  <a:solidFill>
                    <a:srgbClr val="C00000"/>
                  </a:solidFill>
                  <a:latin typeface="Times New Roman" panose="02020603050405020304" pitchFamily="18" charset="0"/>
                  <a:ea typeface="楷体" panose="02010609060101010101" pitchFamily="49" charset="-122"/>
                </a:rPr>
                <a:t>提高标注数据的利用效率</a:t>
              </a:r>
              <a:r>
                <a:rPr lang="zh-CN" altLang="en-US" sz="1600" dirty="0">
                  <a:latin typeface="Times New Roman" panose="02020603050405020304" pitchFamily="18" charset="0"/>
                  <a:ea typeface="楷体" panose="02010609060101010101" pitchFamily="49" charset="-122"/>
                </a:rPr>
                <a:t>，充分建模标注数据之间的逻辑关系</a:t>
              </a:r>
              <a:endParaRPr lang="en-US" altLang="zh-CN" sz="1600" dirty="0">
                <a:latin typeface="Times New Roman" panose="02020603050405020304" pitchFamily="18" charset="0"/>
                <a:ea typeface="楷体" panose="02010609060101010101" pitchFamily="49" charset="-122"/>
              </a:endParaRPr>
            </a:p>
          </p:txBody>
        </p:sp>
      </p:grpSp>
      <p:grpSp>
        <p:nvGrpSpPr>
          <p:cNvPr id="14" name="组合 13">
            <a:extLst>
              <a:ext uri="{FF2B5EF4-FFF2-40B4-BE49-F238E27FC236}">
                <a16:creationId xmlns:a16="http://schemas.microsoft.com/office/drawing/2014/main" id="{440474AC-94E1-44D6-AA0D-90A18821503B}"/>
              </a:ext>
            </a:extLst>
          </p:cNvPr>
          <p:cNvGrpSpPr/>
          <p:nvPr/>
        </p:nvGrpSpPr>
        <p:grpSpPr>
          <a:xfrm>
            <a:off x="4509246" y="1651066"/>
            <a:ext cx="3173508" cy="3783612"/>
            <a:chOff x="898953" y="1953511"/>
            <a:chExt cx="3173508" cy="3783612"/>
          </a:xfrm>
        </p:grpSpPr>
        <p:sp>
          <p:nvSpPr>
            <p:cNvPr id="15" name="íṡḷîḓê">
              <a:extLst>
                <a:ext uri="{FF2B5EF4-FFF2-40B4-BE49-F238E27FC236}">
                  <a16:creationId xmlns:a16="http://schemas.microsoft.com/office/drawing/2014/main" id="{2AE23E69-B44A-407D-814A-80EA92EA392C}"/>
                </a:ext>
              </a:extLst>
            </p:cNvPr>
            <p:cNvSpPr/>
            <p:nvPr/>
          </p:nvSpPr>
          <p:spPr>
            <a:xfrm>
              <a:off x="898955" y="1953511"/>
              <a:ext cx="3173506" cy="3783612"/>
            </a:xfrm>
            <a:prstGeom prst="roundRect">
              <a:avLst>
                <a:gd name="adj" fmla="val 3000"/>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16" name="组合 15">
              <a:extLst>
                <a:ext uri="{FF2B5EF4-FFF2-40B4-BE49-F238E27FC236}">
                  <a16:creationId xmlns:a16="http://schemas.microsoft.com/office/drawing/2014/main" id="{5E9387D5-38AF-44CB-B0F7-12097B793681}"/>
                </a:ext>
              </a:extLst>
            </p:cNvPr>
            <p:cNvGrpSpPr/>
            <p:nvPr/>
          </p:nvGrpSpPr>
          <p:grpSpPr>
            <a:xfrm>
              <a:off x="1653069" y="1953511"/>
              <a:ext cx="1665279" cy="469147"/>
              <a:chOff x="1707914" y="1953511"/>
              <a:chExt cx="1665279" cy="469147"/>
            </a:xfrm>
          </p:grpSpPr>
          <p:sp>
            <p:nvSpPr>
              <p:cNvPr id="21" name="íśļiḑê">
                <a:extLst>
                  <a:ext uri="{FF2B5EF4-FFF2-40B4-BE49-F238E27FC236}">
                    <a16:creationId xmlns:a16="http://schemas.microsoft.com/office/drawing/2014/main" id="{7CD36407-A341-40E9-BD56-691DA285FFE9}"/>
                  </a:ext>
                </a:extLst>
              </p:cNvPr>
              <p:cNvSpPr/>
              <p:nvPr/>
            </p:nvSpPr>
            <p:spPr>
              <a:xfrm>
                <a:off x="1735316" y="1953511"/>
                <a:ext cx="1610474" cy="469147"/>
              </a:xfrm>
              <a:prstGeom prst="roundRect">
                <a:avLst>
                  <a:gd name="adj" fmla="val 0"/>
                </a:avLst>
              </a:prstGeom>
              <a:solidFill>
                <a:schemeClr val="accent1"/>
              </a:solidFill>
              <a:ln w="12700" cap="rnd">
                <a:solidFill>
                  <a:schemeClr val="accent1"/>
                </a:solid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4" name="işḷïḑê">
                <a:extLst>
                  <a:ext uri="{FF2B5EF4-FFF2-40B4-BE49-F238E27FC236}">
                    <a16:creationId xmlns:a16="http://schemas.microsoft.com/office/drawing/2014/main" id="{674DD8A1-800F-451B-9037-32313794FB89}"/>
                  </a:ext>
                </a:extLst>
              </p:cNvPr>
              <p:cNvSpPr txBox="1"/>
              <p:nvPr/>
            </p:nvSpPr>
            <p:spPr>
              <a:xfrm>
                <a:off x="1707914" y="2018807"/>
                <a:ext cx="1665279" cy="338554"/>
              </a:xfrm>
              <a:prstGeom prst="rect">
                <a:avLst/>
              </a:prstGeom>
              <a:noFill/>
            </p:spPr>
            <p:txBody>
              <a:bodyPr wrap="square" rtlCol="0">
                <a:spAutoFit/>
              </a:bodyP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目标二</a:t>
                </a:r>
              </a:p>
            </p:txBody>
          </p:sp>
        </p:grpSp>
        <p:sp>
          <p:nvSpPr>
            <p:cNvPr id="17" name="矩形 16">
              <a:extLst>
                <a:ext uri="{FF2B5EF4-FFF2-40B4-BE49-F238E27FC236}">
                  <a16:creationId xmlns:a16="http://schemas.microsoft.com/office/drawing/2014/main" id="{AF6DBCC3-6DB3-42F5-AE7F-E6D0310FC44C}"/>
                </a:ext>
              </a:extLst>
            </p:cNvPr>
            <p:cNvSpPr/>
            <p:nvPr/>
          </p:nvSpPr>
          <p:spPr>
            <a:xfrm>
              <a:off x="898953" y="2817782"/>
              <a:ext cx="3173505" cy="1894749"/>
            </a:xfrm>
            <a:prstGeom prst="rect">
              <a:avLst/>
            </a:prstGeom>
          </p:spPr>
          <p:txBody>
            <a:bodyPr wrap="square">
              <a:spAutoFit/>
            </a:bodyPr>
            <a:lstStyle/>
            <a:p>
              <a:pPr algn="just">
                <a:lnSpc>
                  <a:spcPct val="150000"/>
                </a:lnSpc>
              </a:pPr>
              <a:r>
                <a:rPr lang="zh-CN" altLang="en-US" sz="1600" dirty="0">
                  <a:latin typeface="Times New Roman" panose="02020603050405020304" pitchFamily="18" charset="0"/>
                  <a:ea typeface="楷体" panose="02010609060101010101" pitchFamily="49" charset="-122"/>
                </a:rPr>
                <a:t>分析对话策略本身的特点，设计相关的预训练任务来</a:t>
              </a:r>
              <a:r>
                <a:rPr lang="zh-CN" altLang="en-US" sz="1600" dirty="0">
                  <a:solidFill>
                    <a:srgbClr val="C00000"/>
                  </a:solidFill>
                  <a:latin typeface="Times New Roman" panose="02020603050405020304" pitchFamily="18" charset="0"/>
                  <a:ea typeface="楷体" panose="02010609060101010101" pitchFamily="49" charset="-122"/>
                </a:rPr>
                <a:t>从各个维度建模对话策略</a:t>
              </a:r>
              <a:r>
                <a:rPr lang="zh-CN" altLang="en-US" sz="1600" dirty="0">
                  <a:latin typeface="Times New Roman" panose="02020603050405020304" pitchFamily="18" charset="0"/>
                  <a:ea typeface="楷体" panose="02010609060101010101" pitchFamily="49" charset="-122"/>
                </a:rPr>
                <a:t>，以提高预训练模型的策略预测准确率，进而提高回复生成的质量。</a:t>
              </a:r>
            </a:p>
          </p:txBody>
        </p:sp>
      </p:grpSp>
      <p:grpSp>
        <p:nvGrpSpPr>
          <p:cNvPr id="25" name="组合 24">
            <a:extLst>
              <a:ext uri="{FF2B5EF4-FFF2-40B4-BE49-F238E27FC236}">
                <a16:creationId xmlns:a16="http://schemas.microsoft.com/office/drawing/2014/main" id="{945254D5-5242-4C7C-B7CE-F9F81D6BABF3}"/>
              </a:ext>
            </a:extLst>
          </p:cNvPr>
          <p:cNvGrpSpPr/>
          <p:nvPr/>
        </p:nvGrpSpPr>
        <p:grpSpPr>
          <a:xfrm>
            <a:off x="8119537" y="1651066"/>
            <a:ext cx="3173511" cy="3783612"/>
            <a:chOff x="898950" y="1953511"/>
            <a:chExt cx="3173511" cy="3783612"/>
          </a:xfrm>
        </p:grpSpPr>
        <p:sp>
          <p:nvSpPr>
            <p:cNvPr id="26" name="íṡḷîḓê">
              <a:extLst>
                <a:ext uri="{FF2B5EF4-FFF2-40B4-BE49-F238E27FC236}">
                  <a16:creationId xmlns:a16="http://schemas.microsoft.com/office/drawing/2014/main" id="{A6A065B8-1342-47B4-8441-B2189B9CD177}"/>
                </a:ext>
              </a:extLst>
            </p:cNvPr>
            <p:cNvSpPr/>
            <p:nvPr/>
          </p:nvSpPr>
          <p:spPr>
            <a:xfrm>
              <a:off x="898955" y="1953511"/>
              <a:ext cx="3173506" cy="3783612"/>
            </a:xfrm>
            <a:prstGeom prst="roundRect">
              <a:avLst>
                <a:gd name="adj" fmla="val 3000"/>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27" name="组合 26">
              <a:extLst>
                <a:ext uri="{FF2B5EF4-FFF2-40B4-BE49-F238E27FC236}">
                  <a16:creationId xmlns:a16="http://schemas.microsoft.com/office/drawing/2014/main" id="{ABB9C0FE-32C6-442F-99DB-0B7128819D9B}"/>
                </a:ext>
              </a:extLst>
            </p:cNvPr>
            <p:cNvGrpSpPr/>
            <p:nvPr/>
          </p:nvGrpSpPr>
          <p:grpSpPr>
            <a:xfrm>
              <a:off x="1653069" y="1953511"/>
              <a:ext cx="1665279" cy="469147"/>
              <a:chOff x="1707914" y="1953511"/>
              <a:chExt cx="1665279" cy="469147"/>
            </a:xfrm>
          </p:grpSpPr>
          <p:sp>
            <p:nvSpPr>
              <p:cNvPr id="29" name="íśļiḑê">
                <a:extLst>
                  <a:ext uri="{FF2B5EF4-FFF2-40B4-BE49-F238E27FC236}">
                    <a16:creationId xmlns:a16="http://schemas.microsoft.com/office/drawing/2014/main" id="{01559AEF-2ED7-4CE4-8C97-4B17CA816CEC}"/>
                  </a:ext>
                </a:extLst>
              </p:cNvPr>
              <p:cNvSpPr/>
              <p:nvPr/>
            </p:nvSpPr>
            <p:spPr>
              <a:xfrm>
                <a:off x="1735316" y="1953511"/>
                <a:ext cx="1610474" cy="469147"/>
              </a:xfrm>
              <a:prstGeom prst="roundRect">
                <a:avLst>
                  <a:gd name="adj" fmla="val 0"/>
                </a:avLst>
              </a:prstGeom>
              <a:solidFill>
                <a:schemeClr val="accent1"/>
              </a:solidFill>
              <a:ln w="12700" cap="rnd">
                <a:solidFill>
                  <a:schemeClr val="accent1"/>
                </a:solid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0" name="işḷïḑê">
                <a:extLst>
                  <a:ext uri="{FF2B5EF4-FFF2-40B4-BE49-F238E27FC236}">
                    <a16:creationId xmlns:a16="http://schemas.microsoft.com/office/drawing/2014/main" id="{79D8798D-2BF1-4374-A928-441BD64E1DBF}"/>
                  </a:ext>
                </a:extLst>
              </p:cNvPr>
              <p:cNvSpPr txBox="1"/>
              <p:nvPr/>
            </p:nvSpPr>
            <p:spPr>
              <a:xfrm>
                <a:off x="1707914" y="2018807"/>
                <a:ext cx="1665279" cy="338554"/>
              </a:xfrm>
              <a:prstGeom prst="rect">
                <a:avLst/>
              </a:prstGeom>
              <a:noFill/>
            </p:spPr>
            <p:txBody>
              <a:bodyPr wrap="square" rtlCol="0">
                <a:spAutoFit/>
              </a:bodyP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目标三</a:t>
                </a:r>
              </a:p>
            </p:txBody>
          </p:sp>
        </p:grpSp>
        <p:sp>
          <p:nvSpPr>
            <p:cNvPr id="28" name="矩形 27">
              <a:extLst>
                <a:ext uri="{FF2B5EF4-FFF2-40B4-BE49-F238E27FC236}">
                  <a16:creationId xmlns:a16="http://schemas.microsoft.com/office/drawing/2014/main" id="{E593FB35-D8C8-47E4-8104-8A4DB1C33246}"/>
                </a:ext>
              </a:extLst>
            </p:cNvPr>
            <p:cNvSpPr/>
            <p:nvPr/>
          </p:nvSpPr>
          <p:spPr>
            <a:xfrm>
              <a:off x="898950" y="2817782"/>
              <a:ext cx="3173505" cy="1525418"/>
            </a:xfrm>
            <a:prstGeom prst="rect">
              <a:avLst/>
            </a:prstGeom>
          </p:spPr>
          <p:txBody>
            <a:bodyPr wrap="square">
              <a:spAutoFit/>
            </a:bodyPr>
            <a:lstStyle/>
            <a:p>
              <a:pPr>
                <a:lnSpc>
                  <a:spcPct val="150000"/>
                </a:lnSpc>
              </a:pPr>
              <a:r>
                <a:rPr lang="zh-CN" altLang="en-US" sz="1600" dirty="0">
                  <a:latin typeface="Times New Roman" panose="02020603050405020304" pitchFamily="18" charset="0"/>
                  <a:ea typeface="楷体" panose="02010609060101010101" pitchFamily="49" charset="-122"/>
                </a:rPr>
                <a:t>基于所提出的模型，在</a:t>
              </a:r>
              <a:r>
                <a:rPr lang="zh-CN" altLang="en-US" sz="1600" dirty="0">
                  <a:solidFill>
                    <a:srgbClr val="C00000"/>
                  </a:solidFill>
                  <a:latin typeface="Times New Roman" panose="02020603050405020304" pitchFamily="18" charset="0"/>
                  <a:ea typeface="楷体" panose="02010609060101010101" pitchFamily="49" charset="-122"/>
                </a:rPr>
                <a:t>现实场景下进行测试</a:t>
              </a:r>
              <a:r>
                <a:rPr lang="zh-CN" altLang="en-US" sz="1600" dirty="0">
                  <a:latin typeface="Times New Roman" panose="02020603050405020304" pitchFamily="18" charset="0"/>
                  <a:ea typeface="楷体" panose="02010609060101010101" pitchFamily="49" charset="-122"/>
                </a:rPr>
                <a:t>，分析在真实对话业务中存在的问题，并针对具体的业务对进行模型的改进</a:t>
              </a:r>
            </a:p>
          </p:txBody>
        </p:sp>
      </p:grpSp>
      <p:sp>
        <p:nvSpPr>
          <p:cNvPr id="3" name="灯片编号占位符 2">
            <a:extLst>
              <a:ext uri="{FF2B5EF4-FFF2-40B4-BE49-F238E27FC236}">
                <a16:creationId xmlns:a16="http://schemas.microsoft.com/office/drawing/2014/main" id="{372C0779-1E53-45F3-A629-CDE1FB59BE28}"/>
              </a:ext>
            </a:extLst>
          </p:cNvPr>
          <p:cNvSpPr>
            <a:spLocks noGrp="1"/>
          </p:cNvSpPr>
          <p:nvPr>
            <p:ph type="sldNum" sz="quarter" idx="12"/>
          </p:nvPr>
        </p:nvSpPr>
        <p:spPr/>
        <p:txBody>
          <a:bodyPr/>
          <a:lstStyle/>
          <a:p>
            <a:fld id="{A330ECBB-EFA0-4B67-A466-676224D8611D}" type="slidenum">
              <a:rPr lang="zh-CN" altLang="en-US" smtClean="0"/>
              <a:t>28</a:t>
            </a:fld>
            <a:endParaRPr lang="zh-CN" altLang="en-US"/>
          </a:p>
        </p:txBody>
      </p:sp>
    </p:spTree>
    <p:extLst>
      <p:ext uri="{BB962C8B-B14F-4D97-AF65-F5344CB8AC3E}">
        <p14:creationId xmlns:p14="http://schemas.microsoft.com/office/powerpoint/2010/main" val="1266533845"/>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2565647" y="3848269"/>
            <a:ext cx="7111013"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前期工作和未来规划</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04</a:t>
            </a:r>
            <a:endParaRPr lang="zh-CN" altLang="en-US" sz="80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9718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选题背景和意义</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01</a:t>
            </a:r>
            <a:endParaRPr lang="zh-CN" altLang="en-US" sz="80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前期工作</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836BCAAA-82F9-4BA3-8766-6400B7853EE0}"/>
              </a:ext>
            </a:extLst>
          </p:cNvPr>
          <p:cNvSpPr txBox="1"/>
          <p:nvPr/>
        </p:nvSpPr>
        <p:spPr>
          <a:xfrm>
            <a:off x="1389207" y="1210084"/>
            <a:ext cx="9132037" cy="1903663"/>
          </a:xfrm>
          <a:prstGeom prst="rect">
            <a:avLst/>
          </a:prstGeom>
          <a:noFill/>
        </p:spPr>
        <p:txBody>
          <a:bodyPr wrap="square" rtlCol="0">
            <a:spAutoFit/>
          </a:bodyPr>
          <a:lstStyle/>
          <a:p>
            <a:pPr marL="285750" indent="-285750" algn="l">
              <a:lnSpc>
                <a:spcPct val="120000"/>
              </a:lnSpc>
              <a:buFont typeface="Wingdings" panose="05000000000000000000" pitchFamily="2" charset="2"/>
              <a:buChar char="Ø"/>
            </a:pPr>
            <a:r>
              <a:rPr lang="zh-CN" altLang="en-US" sz="2000" dirty="0">
                <a:latin typeface="Times New Roman" panose="02020603050405020304" pitchFamily="18" charset="0"/>
                <a:ea typeface="楷体" panose="02010609060101010101" pitchFamily="49" charset="-122"/>
              </a:rPr>
              <a:t>提出了</a:t>
            </a:r>
            <a:r>
              <a:rPr lang="en-US" altLang="zh-CN" sz="2000" dirty="0">
                <a:latin typeface="Times New Roman" panose="02020603050405020304" pitchFamily="18" charset="0"/>
                <a:ea typeface="楷体" panose="02010609060101010101" pitchFamily="49" charset="-122"/>
              </a:rPr>
              <a:t>task-progressive</a:t>
            </a:r>
            <a:r>
              <a:rPr lang="zh-CN" altLang="en-US" sz="2000" dirty="0">
                <a:latin typeface="Times New Roman" panose="02020603050405020304" pitchFamily="18" charset="0"/>
                <a:ea typeface="楷体" panose="02010609060101010101" pitchFamily="49" charset="-122"/>
              </a:rPr>
              <a:t>预训练框架，使模型可以循序渐进地学习各个子任务，避免了之前工作中同时学习三个任务难度较大的问题</a:t>
            </a:r>
            <a:endParaRPr lang="en-US" altLang="zh-CN" sz="2000" dirty="0">
              <a:latin typeface="Times New Roman" panose="02020603050405020304" pitchFamily="18" charset="0"/>
              <a:ea typeface="楷体" panose="02010609060101010101" pitchFamily="49" charset="-122"/>
            </a:endParaRPr>
          </a:p>
          <a:p>
            <a:pPr marL="285750" indent="-285750" algn="l">
              <a:lnSpc>
                <a:spcPct val="120000"/>
              </a:lnSpc>
              <a:buFont typeface="Wingdings" panose="05000000000000000000" pitchFamily="2" charset="2"/>
              <a:buChar char="Ø"/>
            </a:pPr>
            <a:r>
              <a:rPr lang="zh-CN" altLang="en-US" sz="2000" dirty="0">
                <a:latin typeface="Times New Roman" panose="02020603050405020304" pitchFamily="18" charset="0"/>
                <a:ea typeface="楷体" panose="02010609060101010101" pitchFamily="49" charset="-122"/>
              </a:rPr>
              <a:t>设计了两个基于策略的预训练任务：</a:t>
            </a:r>
            <a:r>
              <a:rPr lang="en-US" altLang="zh-CN" sz="2000" dirty="0">
                <a:latin typeface="Times New Roman" panose="02020603050405020304" pitchFamily="18" charset="0"/>
                <a:ea typeface="楷体" panose="02010609060101010101" pitchFamily="49" charset="-122"/>
              </a:rPr>
              <a:t>Global</a:t>
            </a:r>
            <a:r>
              <a:rPr lang="zh-CN" altLang="en-US" sz="2000" dirty="0">
                <a:latin typeface="Times New Roman" panose="02020603050405020304" pitchFamily="18" charset="0"/>
                <a:ea typeface="楷体" panose="02010609060101010101" pitchFamily="49" charset="-122"/>
              </a:rPr>
              <a:t> </a:t>
            </a:r>
            <a:r>
              <a:rPr lang="en-US" altLang="zh-CN" sz="2000" dirty="0">
                <a:latin typeface="Times New Roman" panose="02020603050405020304" pitchFamily="18" charset="0"/>
                <a:ea typeface="楷体" panose="02010609060101010101" pitchFamily="49" charset="-122"/>
              </a:rPr>
              <a:t>Policy</a:t>
            </a:r>
            <a:r>
              <a:rPr lang="zh-CN" altLang="en-US" sz="2000" dirty="0">
                <a:latin typeface="Times New Roman" panose="02020603050405020304" pitchFamily="18" charset="0"/>
                <a:ea typeface="楷体" panose="02010609060101010101" pitchFamily="49" charset="-122"/>
              </a:rPr>
              <a:t> </a:t>
            </a:r>
            <a:r>
              <a:rPr lang="en-US" altLang="zh-CN" sz="2000" dirty="0">
                <a:latin typeface="Times New Roman" panose="02020603050405020304" pitchFamily="18" charset="0"/>
                <a:ea typeface="楷体" panose="02010609060101010101" pitchFamily="49" charset="-122"/>
              </a:rPr>
              <a:t>Consistent</a:t>
            </a:r>
            <a:r>
              <a:rPr lang="zh-CN" altLang="en-US" sz="2000" dirty="0">
                <a:latin typeface="Times New Roman" panose="02020603050405020304" pitchFamily="18" charset="0"/>
                <a:ea typeface="楷体" panose="02010609060101010101" pitchFamily="49" charset="-122"/>
              </a:rPr>
              <a:t> </a:t>
            </a:r>
            <a:r>
              <a:rPr lang="en-US" altLang="zh-CN" sz="2000" dirty="0">
                <a:latin typeface="Times New Roman" panose="02020603050405020304" pitchFamily="18" charset="0"/>
                <a:ea typeface="楷体" panose="02010609060101010101" pitchFamily="49" charset="-122"/>
              </a:rPr>
              <a:t>Task</a:t>
            </a:r>
            <a:r>
              <a:rPr lang="zh-CN" altLang="en-US" sz="2000" dirty="0">
                <a:latin typeface="Times New Roman" panose="02020603050405020304" pitchFamily="18" charset="0"/>
                <a:ea typeface="楷体" panose="02010609060101010101" pitchFamily="49" charset="-122"/>
              </a:rPr>
              <a:t> 和 </a:t>
            </a:r>
            <a:r>
              <a:rPr lang="en-US" altLang="zh-CN" sz="2000" dirty="0">
                <a:latin typeface="Times New Roman" panose="02020603050405020304" pitchFamily="18" charset="0"/>
                <a:ea typeface="楷体" panose="02010609060101010101" pitchFamily="49" charset="-122"/>
              </a:rPr>
              <a:t>Act-based</a:t>
            </a:r>
            <a:r>
              <a:rPr lang="zh-CN" altLang="en-US" sz="2000" dirty="0">
                <a:latin typeface="Times New Roman" panose="02020603050405020304" pitchFamily="18" charset="0"/>
                <a:ea typeface="楷体" panose="02010609060101010101" pitchFamily="49" charset="-122"/>
              </a:rPr>
              <a:t> </a:t>
            </a:r>
            <a:r>
              <a:rPr lang="en-US" altLang="zh-CN" sz="2000" dirty="0">
                <a:latin typeface="Times New Roman" panose="02020603050405020304" pitchFamily="18" charset="0"/>
                <a:ea typeface="楷体" panose="02010609060101010101" pitchFamily="49" charset="-122"/>
              </a:rPr>
              <a:t>Contrastive</a:t>
            </a:r>
            <a:r>
              <a:rPr lang="zh-CN" altLang="en-US" sz="2000" dirty="0">
                <a:latin typeface="Times New Roman" panose="02020603050405020304" pitchFamily="18" charset="0"/>
                <a:ea typeface="楷体" panose="02010609060101010101" pitchFamily="49" charset="-122"/>
              </a:rPr>
              <a:t> </a:t>
            </a:r>
            <a:r>
              <a:rPr lang="en-US" altLang="zh-CN" sz="2000" dirty="0">
                <a:latin typeface="Times New Roman" panose="02020603050405020304" pitchFamily="18" charset="0"/>
                <a:ea typeface="楷体" panose="02010609060101010101" pitchFamily="49" charset="-122"/>
              </a:rPr>
              <a:t>Learning</a:t>
            </a:r>
            <a:r>
              <a:rPr lang="zh-CN" altLang="en-US" sz="2000" dirty="0">
                <a:latin typeface="Times New Roman" panose="02020603050405020304" pitchFamily="18" charset="0"/>
                <a:ea typeface="楷体" panose="02010609060101010101" pitchFamily="49" charset="-122"/>
              </a:rPr>
              <a:t> </a:t>
            </a:r>
            <a:r>
              <a:rPr lang="en-US" altLang="zh-CN" sz="2000" dirty="0">
                <a:latin typeface="Times New Roman" panose="02020603050405020304" pitchFamily="18" charset="0"/>
                <a:ea typeface="楷体" panose="02010609060101010101" pitchFamily="49" charset="-122"/>
              </a:rPr>
              <a:t>Task</a:t>
            </a:r>
          </a:p>
          <a:p>
            <a:pPr marL="285750" indent="-285750" algn="l">
              <a:lnSpc>
                <a:spcPct val="120000"/>
              </a:lnSpc>
              <a:buFont typeface="Wingdings" panose="05000000000000000000" pitchFamily="2" charset="2"/>
              <a:buChar char="Ø"/>
            </a:pPr>
            <a:r>
              <a:rPr lang="zh-CN" altLang="en-US" sz="2000" dirty="0">
                <a:latin typeface="Times New Roman" panose="02020603050405020304" pitchFamily="18" charset="0"/>
                <a:ea typeface="楷体" panose="02010609060101010101" pitchFamily="49" charset="-122"/>
              </a:rPr>
              <a:t>在</a:t>
            </a:r>
            <a:r>
              <a:rPr lang="en-US" altLang="zh-CN" sz="2000" dirty="0">
                <a:latin typeface="Times New Roman" panose="02020603050405020304" pitchFamily="18" charset="0"/>
                <a:ea typeface="楷体" panose="02010609060101010101" pitchFamily="49" charset="-122"/>
              </a:rPr>
              <a:t>MultiWOZ</a:t>
            </a:r>
            <a:r>
              <a:rPr lang="zh-CN" altLang="en-US" sz="2000" dirty="0">
                <a:latin typeface="Times New Roman" panose="02020603050405020304" pitchFamily="18" charset="0"/>
                <a:ea typeface="楷体" panose="02010609060101010101" pitchFamily="49" charset="-122"/>
              </a:rPr>
              <a:t>和</a:t>
            </a:r>
            <a:r>
              <a:rPr lang="en-US" altLang="zh-CN" sz="2000" dirty="0">
                <a:latin typeface="Times New Roman" panose="02020603050405020304" pitchFamily="18" charset="0"/>
                <a:ea typeface="楷体" panose="02010609060101010101" pitchFamily="49" charset="-122"/>
              </a:rPr>
              <a:t>In-Car</a:t>
            </a:r>
            <a:r>
              <a:rPr lang="zh-CN" altLang="en-US" sz="2000" dirty="0">
                <a:latin typeface="Times New Roman" panose="02020603050405020304" pitchFamily="18" charset="0"/>
                <a:ea typeface="楷体" panose="02010609060101010101" pitchFamily="49" charset="-122"/>
              </a:rPr>
              <a:t>两个任务型对话数据的端到端评测上取得了</a:t>
            </a:r>
            <a:r>
              <a:rPr lang="en-US" altLang="zh-CN" sz="2000" dirty="0">
                <a:latin typeface="Times New Roman" panose="02020603050405020304" pitchFamily="18" charset="0"/>
                <a:ea typeface="楷体" panose="02010609060101010101" pitchFamily="49" charset="-122"/>
              </a:rPr>
              <a:t>SOTA</a:t>
            </a:r>
            <a:r>
              <a:rPr lang="zh-CN" altLang="en-US" sz="2000" dirty="0">
                <a:latin typeface="Times New Roman" panose="02020603050405020304" pitchFamily="18" charset="0"/>
                <a:ea typeface="楷体" panose="02010609060101010101" pitchFamily="49" charset="-122"/>
              </a:rPr>
              <a:t>性能</a:t>
            </a:r>
            <a:endParaRPr lang="en-US" altLang="zh-CN" sz="2000" dirty="0">
              <a:latin typeface="Times New Roman" panose="02020603050405020304" pitchFamily="18" charset="0"/>
              <a:ea typeface="楷体" panose="02010609060101010101" pitchFamily="49" charset="-122"/>
            </a:endParaRPr>
          </a:p>
        </p:txBody>
      </p:sp>
      <p:sp>
        <p:nvSpPr>
          <p:cNvPr id="4" name="灯片编号占位符 3">
            <a:extLst>
              <a:ext uri="{FF2B5EF4-FFF2-40B4-BE49-F238E27FC236}">
                <a16:creationId xmlns:a16="http://schemas.microsoft.com/office/drawing/2014/main" id="{608DB56D-F945-41EC-9CC8-55A150FBBA6B}"/>
              </a:ext>
            </a:extLst>
          </p:cNvPr>
          <p:cNvSpPr>
            <a:spLocks noGrp="1"/>
          </p:cNvSpPr>
          <p:nvPr>
            <p:ph type="sldNum" sz="quarter" idx="12"/>
          </p:nvPr>
        </p:nvSpPr>
        <p:spPr/>
        <p:txBody>
          <a:bodyPr/>
          <a:lstStyle/>
          <a:p>
            <a:fld id="{A330ECBB-EFA0-4B67-A466-676224D8611D}" type="slidenum">
              <a:rPr lang="zh-CN" altLang="en-US" smtClean="0"/>
              <a:t>30</a:t>
            </a:fld>
            <a:endParaRPr lang="zh-CN" altLang="en-US"/>
          </a:p>
        </p:txBody>
      </p:sp>
      <p:pic>
        <p:nvPicPr>
          <p:cNvPr id="5" name="图片 4">
            <a:extLst>
              <a:ext uri="{FF2B5EF4-FFF2-40B4-BE49-F238E27FC236}">
                <a16:creationId xmlns:a16="http://schemas.microsoft.com/office/drawing/2014/main" id="{33F1D7B5-CDA2-75B3-ABD2-0295E97578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250272"/>
            <a:ext cx="4051300" cy="2908300"/>
          </a:xfrm>
          <a:prstGeom prst="rect">
            <a:avLst/>
          </a:prstGeom>
        </p:spPr>
      </p:pic>
      <p:pic>
        <p:nvPicPr>
          <p:cNvPr id="8" name="图片 7">
            <a:extLst>
              <a:ext uri="{FF2B5EF4-FFF2-40B4-BE49-F238E27FC236}">
                <a16:creationId xmlns:a16="http://schemas.microsoft.com/office/drawing/2014/main" id="{F5E03B99-C4BC-A60F-F439-B974E661F77D}"/>
              </a:ext>
            </a:extLst>
          </p:cNvPr>
          <p:cNvPicPr>
            <a:picLocks noChangeAspect="1"/>
          </p:cNvPicPr>
          <p:nvPr/>
        </p:nvPicPr>
        <p:blipFill rotWithShape="1">
          <a:blip r:embed="rId5">
            <a:extLst>
              <a:ext uri="{28A0092B-C50C-407E-A947-70E740481C1C}">
                <a14:useLocalDpi xmlns:a14="http://schemas.microsoft.com/office/drawing/2010/main" val="0"/>
              </a:ext>
            </a:extLst>
          </a:blip>
          <a:srcRect t="5074"/>
          <a:stretch/>
        </p:blipFill>
        <p:spPr>
          <a:xfrm>
            <a:off x="1705493" y="3325511"/>
            <a:ext cx="4140200" cy="2833061"/>
          </a:xfrm>
          <a:prstGeom prst="rect">
            <a:avLst/>
          </a:prstGeom>
        </p:spPr>
      </p:pic>
    </p:spTree>
    <p:extLst>
      <p:ext uri="{BB962C8B-B14F-4D97-AF65-F5344CB8AC3E}">
        <p14:creationId xmlns:p14="http://schemas.microsoft.com/office/powerpoint/2010/main" val="1716828384"/>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未来规划</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4" name="灯片编号占位符 3">
            <a:extLst>
              <a:ext uri="{FF2B5EF4-FFF2-40B4-BE49-F238E27FC236}">
                <a16:creationId xmlns:a16="http://schemas.microsoft.com/office/drawing/2014/main" id="{608DB56D-F945-41EC-9CC8-55A150FBBA6B}"/>
              </a:ext>
            </a:extLst>
          </p:cNvPr>
          <p:cNvSpPr>
            <a:spLocks noGrp="1"/>
          </p:cNvSpPr>
          <p:nvPr>
            <p:ph type="sldNum" sz="quarter" idx="12"/>
          </p:nvPr>
        </p:nvSpPr>
        <p:spPr/>
        <p:txBody>
          <a:bodyPr/>
          <a:lstStyle/>
          <a:p>
            <a:fld id="{A330ECBB-EFA0-4B67-A466-676224D8611D}" type="slidenum">
              <a:rPr lang="zh-CN" altLang="en-US" smtClean="0"/>
              <a:t>31</a:t>
            </a:fld>
            <a:endParaRPr lang="zh-CN" altLang="en-US"/>
          </a:p>
        </p:txBody>
      </p:sp>
      <p:grpSp>
        <p:nvGrpSpPr>
          <p:cNvPr id="6" name="组合 5">
            <a:extLst>
              <a:ext uri="{FF2B5EF4-FFF2-40B4-BE49-F238E27FC236}">
                <a16:creationId xmlns:a16="http://schemas.microsoft.com/office/drawing/2014/main" id="{CA58F267-0479-1D41-9936-2EFD4981980C}"/>
              </a:ext>
            </a:extLst>
          </p:cNvPr>
          <p:cNvGrpSpPr/>
          <p:nvPr/>
        </p:nvGrpSpPr>
        <p:grpSpPr>
          <a:xfrm>
            <a:off x="1241983" y="1446053"/>
            <a:ext cx="9708034" cy="3965894"/>
            <a:chOff x="1326910" y="1584616"/>
            <a:chExt cx="9708034" cy="3965894"/>
          </a:xfrm>
        </p:grpSpPr>
        <p:sp>
          <p:nvSpPr>
            <p:cNvPr id="2" name="文本框 1">
              <a:extLst>
                <a:ext uri="{FF2B5EF4-FFF2-40B4-BE49-F238E27FC236}">
                  <a16:creationId xmlns:a16="http://schemas.microsoft.com/office/drawing/2014/main" id="{836BCAAA-82F9-4BA3-8766-6400B7853EE0}"/>
                </a:ext>
              </a:extLst>
            </p:cNvPr>
            <p:cNvSpPr txBox="1"/>
            <p:nvPr/>
          </p:nvSpPr>
          <p:spPr>
            <a:xfrm>
              <a:off x="1326910" y="1584616"/>
              <a:ext cx="9708034" cy="3965894"/>
            </a:xfrm>
            <a:prstGeom prst="rect">
              <a:avLst/>
            </a:prstGeom>
            <a:noFill/>
          </p:spPr>
          <p:txBody>
            <a:bodyPr wrap="square" rtlCol="0">
              <a:spAutoFit/>
            </a:bodyPr>
            <a:lstStyle/>
            <a:p>
              <a:pPr marL="342900" indent="-342900" algn="l">
                <a:lnSpc>
                  <a:spcPct val="200000"/>
                </a:lnSpc>
                <a:buFont typeface="Wingdings" pitchFamily="2" charset="2"/>
                <a:buChar char="n"/>
              </a:pPr>
              <a:r>
                <a:rPr lang="en-US" altLang="zh-CN" sz="2000" b="1" dirty="0">
                  <a:solidFill>
                    <a:schemeClr val="accent1"/>
                  </a:solidFill>
                  <a:latin typeface="Times New Roman" panose="02020603050405020304" pitchFamily="18" charset="0"/>
                  <a:ea typeface="楷体" panose="02010609060101010101" pitchFamily="49" charset="-122"/>
                </a:rPr>
                <a:t>2022.11-2022.12</a:t>
              </a:r>
            </a:p>
            <a:p>
              <a:pPr algn="l">
                <a:lnSpc>
                  <a:spcPct val="120000"/>
                </a:lnSpc>
              </a:pPr>
              <a:r>
                <a:rPr lang="zh-CN" altLang="en-US" sz="2000"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完善后续实验：</a:t>
              </a:r>
              <a:r>
                <a:rPr lang="en-US" altLang="zh-CN" dirty="0">
                  <a:latin typeface="Times New Roman" panose="02020603050405020304" pitchFamily="18" charset="0"/>
                  <a:ea typeface="楷体" panose="02010609060101010101" pitchFamily="49" charset="-122"/>
                </a:rPr>
                <a:t>Few-shot</a:t>
              </a: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Setting</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Visualization</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Case</a:t>
              </a: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Study</a:t>
              </a:r>
            </a:p>
            <a:p>
              <a:pPr marL="342900" indent="-342900">
                <a:lnSpc>
                  <a:spcPct val="200000"/>
                </a:lnSpc>
                <a:buFont typeface="Wingdings" pitchFamily="2" charset="2"/>
                <a:buChar char="n"/>
              </a:pPr>
              <a:r>
                <a:rPr lang="en-US" altLang="zh-CN" sz="2000" b="1" dirty="0">
                  <a:solidFill>
                    <a:schemeClr val="accent1"/>
                  </a:solidFill>
                  <a:latin typeface="Times New Roman" panose="02020603050405020304" pitchFamily="18" charset="0"/>
                  <a:ea typeface="楷体" panose="02010609060101010101" pitchFamily="49" charset="-122"/>
                </a:rPr>
                <a:t>2023.01-2023.03</a:t>
              </a:r>
              <a:r>
                <a:rPr lang="zh-CN" altLang="en-US" sz="2000" b="1" dirty="0">
                  <a:solidFill>
                    <a:schemeClr val="accent1"/>
                  </a:solidFill>
                  <a:latin typeface="Times New Roman" panose="02020603050405020304" pitchFamily="18" charset="0"/>
                  <a:ea typeface="楷体" panose="02010609060101010101" pitchFamily="49" charset="-122"/>
                </a:rPr>
                <a:t> </a:t>
              </a:r>
              <a:endParaRPr lang="en-US" altLang="zh-CN" sz="2000" b="1" dirty="0">
                <a:solidFill>
                  <a:schemeClr val="accent1"/>
                </a:solidFill>
                <a:latin typeface="Times New Roman" panose="02020603050405020304" pitchFamily="18" charset="0"/>
                <a:ea typeface="楷体" panose="02010609060101010101" pitchFamily="49" charset="-122"/>
              </a:endParaRPr>
            </a:p>
            <a:p>
              <a:pPr algn="l">
                <a:lnSpc>
                  <a:spcPct val="120000"/>
                </a:lnSpc>
              </a:pPr>
              <a:r>
                <a:rPr lang="zh-CN" altLang="en-US" sz="2000"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了解美团的业务场景，尝试在业务数据上对现有的方法进行实验，分析存在的问题并改进</a:t>
              </a:r>
              <a:endParaRPr lang="en-US" altLang="zh-CN" dirty="0">
                <a:latin typeface="Times New Roman" panose="02020603050405020304" pitchFamily="18" charset="0"/>
                <a:ea typeface="楷体" panose="02010609060101010101" pitchFamily="49" charset="-122"/>
              </a:endParaRPr>
            </a:p>
            <a:p>
              <a:pPr marL="342900" indent="-342900">
                <a:lnSpc>
                  <a:spcPct val="200000"/>
                </a:lnSpc>
                <a:buFont typeface="Wingdings" pitchFamily="2" charset="2"/>
                <a:buChar char="n"/>
              </a:pPr>
              <a:endParaRPr lang="en-US" altLang="zh-CN" sz="2000" b="1" dirty="0">
                <a:solidFill>
                  <a:schemeClr val="accent1"/>
                </a:solidFill>
                <a:latin typeface="Times New Roman" panose="02020603050405020304" pitchFamily="18" charset="0"/>
                <a:ea typeface="楷体" panose="02010609060101010101" pitchFamily="49" charset="-122"/>
              </a:endParaRPr>
            </a:p>
            <a:p>
              <a:pPr marL="342900" indent="-342900">
                <a:lnSpc>
                  <a:spcPct val="200000"/>
                </a:lnSpc>
                <a:buFont typeface="Wingdings" pitchFamily="2" charset="2"/>
                <a:buChar char="n"/>
              </a:pPr>
              <a:r>
                <a:rPr lang="en-US" altLang="zh-CN" sz="2000" b="1" dirty="0">
                  <a:solidFill>
                    <a:schemeClr val="accent1"/>
                  </a:solidFill>
                  <a:latin typeface="Times New Roman" panose="02020603050405020304" pitchFamily="18" charset="0"/>
                  <a:ea typeface="楷体" panose="02010609060101010101" pitchFamily="49" charset="-122"/>
                </a:rPr>
                <a:t>2023.04-2023.06</a:t>
              </a:r>
            </a:p>
            <a:p>
              <a:pPr algn="l">
                <a:lnSpc>
                  <a:spcPct val="120000"/>
                </a:lnSpc>
              </a:pPr>
              <a:r>
                <a:rPr lang="zh-CN" altLang="en-US" sz="2000"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从业务场景中抽象出具体的科研问题，进行开放数据集的评测</a:t>
              </a:r>
              <a:endParaRPr lang="en-US" altLang="zh-CN" dirty="0">
                <a:latin typeface="Times New Roman" panose="02020603050405020304" pitchFamily="18" charset="0"/>
                <a:ea typeface="楷体" panose="02010609060101010101" pitchFamily="49" charset="-122"/>
              </a:endParaRPr>
            </a:p>
            <a:p>
              <a:pPr algn="l">
                <a:lnSpc>
                  <a:spcPct val="120000"/>
                </a:lnSpc>
              </a:pPr>
              <a:r>
                <a:rPr lang="zh-CN" altLang="en-US" dirty="0">
                  <a:solidFill>
                    <a:schemeClr val="bg1">
                      <a:lumMod val="50000"/>
                    </a:schemeClr>
                  </a:solidFill>
                  <a:latin typeface="Times New Roman" panose="02020603050405020304" pitchFamily="18" charset="0"/>
                  <a:ea typeface="楷体" panose="02010609060101010101" pitchFamily="49" charset="-122"/>
                </a:rPr>
                <a:t>     例如：如何解决任务型对话系统中的重复生成问题</a:t>
              </a:r>
              <a:endParaRPr lang="en-US" altLang="zh-CN" dirty="0">
                <a:solidFill>
                  <a:schemeClr val="bg1">
                    <a:lumMod val="50000"/>
                  </a:schemeClr>
                </a:solidFill>
                <a:latin typeface="Times New Roman" panose="02020603050405020304" pitchFamily="18" charset="0"/>
                <a:ea typeface="楷体" panose="02010609060101010101" pitchFamily="49" charset="-122"/>
              </a:endParaRPr>
            </a:p>
          </p:txBody>
        </p:sp>
        <p:sp>
          <p:nvSpPr>
            <p:cNvPr id="5" name="文本框 4">
              <a:extLst>
                <a:ext uri="{FF2B5EF4-FFF2-40B4-BE49-F238E27FC236}">
                  <a16:creationId xmlns:a16="http://schemas.microsoft.com/office/drawing/2014/main" id="{EF177F21-1A87-5FA4-308F-2500D231B72B}"/>
                </a:ext>
              </a:extLst>
            </p:cNvPr>
            <p:cNvSpPr txBox="1"/>
            <p:nvPr/>
          </p:nvSpPr>
          <p:spPr>
            <a:xfrm>
              <a:off x="1646808" y="3540264"/>
              <a:ext cx="9016802" cy="725263"/>
            </a:xfrm>
            <a:prstGeom prst="rect">
              <a:avLst/>
            </a:prstGeom>
            <a:noFill/>
          </p:spPr>
          <p:txBody>
            <a:bodyPr wrap="square">
              <a:spAutoFit/>
            </a:bodyPr>
            <a:lstStyle/>
            <a:p>
              <a:pPr algn="l">
                <a:lnSpc>
                  <a:spcPct val="120000"/>
                </a:lnSpc>
              </a:pPr>
              <a:r>
                <a:rPr lang="zh-CN" altLang="en-US" sz="1800" dirty="0">
                  <a:solidFill>
                    <a:schemeClr val="bg1">
                      <a:lumMod val="50000"/>
                    </a:schemeClr>
                  </a:solidFill>
                  <a:latin typeface="Times New Roman" panose="02020603050405020304" pitchFamily="18" charset="0"/>
                  <a:ea typeface="楷体" panose="02010609060101010101" pitchFamily="49" charset="-122"/>
                </a:rPr>
                <a:t>目前了解到最大的问题是轮次间的策略重复问题，这类问题原因是</a:t>
              </a:r>
              <a:r>
                <a:rPr lang="en-US" altLang="zh-CN" sz="1800" dirty="0">
                  <a:solidFill>
                    <a:schemeClr val="bg1">
                      <a:lumMod val="50000"/>
                    </a:schemeClr>
                  </a:solidFill>
                  <a:latin typeface="Times New Roman" panose="02020603050405020304" pitchFamily="18" charset="0"/>
                  <a:ea typeface="楷体" panose="02010609060101010101" pitchFamily="49" charset="-122"/>
                </a:rPr>
                <a:t>session-level</a:t>
              </a:r>
              <a:r>
                <a:rPr lang="zh-CN" altLang="en-US" sz="1800" dirty="0">
                  <a:solidFill>
                    <a:schemeClr val="bg1">
                      <a:lumMod val="50000"/>
                    </a:schemeClr>
                  </a:solidFill>
                  <a:latin typeface="Times New Roman" panose="02020603050405020304" pitchFamily="18" charset="0"/>
                  <a:ea typeface="楷体" panose="02010609060101010101" pitchFamily="49" charset="-122"/>
                </a:rPr>
                <a:t>的知识没有</a:t>
              </a:r>
              <a:r>
                <a:rPr lang="zh-CN" altLang="en-US" dirty="0">
                  <a:solidFill>
                    <a:schemeClr val="bg1">
                      <a:lumMod val="50000"/>
                    </a:schemeClr>
                  </a:solidFill>
                  <a:latin typeface="Times New Roman" panose="02020603050405020304" pitchFamily="18" charset="0"/>
                  <a:ea typeface="楷体" panose="02010609060101010101" pitchFamily="49" charset="-122"/>
                </a:rPr>
                <a:t>办法进行</a:t>
              </a:r>
              <a:r>
                <a:rPr lang="zh-CN" altLang="en-US" sz="1800" dirty="0">
                  <a:solidFill>
                    <a:schemeClr val="bg1">
                      <a:lumMod val="50000"/>
                    </a:schemeClr>
                  </a:solidFill>
                  <a:latin typeface="Times New Roman" panose="02020603050405020304" pitchFamily="18" charset="0"/>
                  <a:ea typeface="楷体" panose="02010609060101010101" pitchFamily="49" charset="-122"/>
                </a:rPr>
                <a:t>建模，比如：对话本身更远轮次的长期回报、对话在</a:t>
              </a:r>
              <a:r>
                <a:rPr lang="en-US" altLang="zh-CN" sz="1800" dirty="0">
                  <a:solidFill>
                    <a:schemeClr val="bg1">
                      <a:lumMod val="50000"/>
                    </a:schemeClr>
                  </a:solidFill>
                  <a:latin typeface="Times New Roman" panose="02020603050405020304" pitchFamily="18" charset="0"/>
                  <a:ea typeface="楷体" panose="02010609060101010101" pitchFamily="49" charset="-122"/>
                </a:rPr>
                <a:t>session-level</a:t>
              </a:r>
              <a:r>
                <a:rPr lang="zh-CN" altLang="en-US" sz="1800" dirty="0">
                  <a:solidFill>
                    <a:schemeClr val="bg1">
                      <a:lumMod val="50000"/>
                    </a:schemeClr>
                  </a:solidFill>
                  <a:latin typeface="Times New Roman" panose="02020603050405020304" pitchFamily="18" charset="0"/>
                  <a:ea typeface="楷体" panose="02010609060101010101" pitchFamily="49" charset="-122"/>
                </a:rPr>
                <a:t>的分类标签</a:t>
              </a:r>
              <a:endParaRPr lang="en-US" altLang="zh-CN" sz="1800" dirty="0">
                <a:solidFill>
                  <a:schemeClr val="bg1">
                    <a:lumMod val="50000"/>
                  </a:schemeClr>
                </a:solidFill>
                <a:latin typeface="Times New Roman" panose="02020603050405020304" pitchFamily="18" charset="0"/>
                <a:ea typeface="楷体" panose="02010609060101010101" pitchFamily="49" charset="-122"/>
              </a:endParaRPr>
            </a:p>
          </p:txBody>
        </p:sp>
      </p:grpSp>
    </p:spTree>
    <p:extLst>
      <p:ext uri="{BB962C8B-B14F-4D97-AF65-F5344CB8AC3E}">
        <p14:creationId xmlns:p14="http://schemas.microsoft.com/office/powerpoint/2010/main" val="423861135"/>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参考文献（一）</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0451C7B3-1F13-440B-AF4B-3918E4F09532}"/>
              </a:ext>
            </a:extLst>
          </p:cNvPr>
          <p:cNvSpPr txBox="1"/>
          <p:nvPr/>
        </p:nvSpPr>
        <p:spPr>
          <a:xfrm>
            <a:off x="841887" y="1145744"/>
            <a:ext cx="10508226" cy="5074081"/>
          </a:xfrm>
          <a:prstGeom prst="rect">
            <a:avLst/>
          </a:prstGeom>
          <a:noFill/>
        </p:spPr>
        <p:txBody>
          <a:bodyPr wrap="square" rtlCol="0">
            <a:spAutoFit/>
          </a:bodyPr>
          <a:lstStyle/>
          <a:p>
            <a:pPr marL="342900" indent="-342900">
              <a:lnSpc>
                <a:spcPct val="120000"/>
              </a:lnSpc>
              <a:spcAft>
                <a:spcPts val="600"/>
              </a:spcAft>
              <a:buFont typeface="+mj-lt"/>
              <a:buAutoNum type="arabicPeriod"/>
            </a:pPr>
            <a:r>
              <a:rPr lang="en" altLang="zh-CN" sz="1600" b="0" i="0" dirty="0">
                <a:solidFill>
                  <a:srgbClr val="222222"/>
                </a:solidFill>
                <a:effectLst/>
                <a:latin typeface="Times New Roman" panose="02020603050405020304" pitchFamily="18" charset="0"/>
                <a:cs typeface="Times New Roman" panose="02020603050405020304" pitchFamily="18" charset="0"/>
              </a:rPr>
              <a:t>Zhang Z, Takanobu R, Zhu Q, et al. Recent advances and challenges in task-oriented dialog systems[J]. Science China Technological Sciences, 2020, 63(10): 2011-2027.</a:t>
            </a:r>
          </a:p>
          <a:p>
            <a:pPr marL="342900" indent="-342900">
              <a:lnSpc>
                <a:spcPct val="120000"/>
              </a:lnSpc>
              <a:spcAft>
                <a:spcPts val="600"/>
              </a:spcAft>
              <a:buFont typeface="+mj-lt"/>
              <a:buAutoNum type="arabicPeriod"/>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Yang Y, Li Y, Quan X.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Ubar</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Towards fully end-to-end task-oriented dialog system with gpt-2[C]//Proceedings of the AAAI Conference on Artificial Intelligence. 2021, 35(16): 14230-14238.</a:t>
            </a:r>
          </a:p>
          <a:p>
            <a:pPr marL="342900" indent="-342900">
              <a:lnSpc>
                <a:spcPct val="120000"/>
              </a:lnSpc>
              <a:spcAft>
                <a:spcPts val="600"/>
              </a:spcAft>
              <a:buFont typeface="+mj-lt"/>
              <a:buAutoNum type="arabicPeriod"/>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Lee Y. Improving End-to-End Task-Oriented Dialog System with A Simple Auxiliary Task[C]//Findings of the Association for Computational Linguistics: EMNLP 2021. 2021: 1296-1303.</a:t>
            </a:r>
          </a:p>
          <a:p>
            <a:pPr marL="342900" indent="-342900">
              <a:lnSpc>
                <a:spcPct val="120000"/>
              </a:lnSpc>
              <a:spcAft>
                <a:spcPts val="600"/>
              </a:spcAft>
              <a:buFont typeface="+mj-lt"/>
              <a:buAutoNum type="arabicPeriod"/>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Sun H, Bao J, Wu Y, et al. BORT: Back and Denoising Reconstruction for End-to-End Task-Oriented Dialog[J].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arXiv</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preprint arXiv:2205.02471, 2022.</a:t>
            </a:r>
          </a:p>
          <a:p>
            <a:pPr marL="342900" indent="-342900">
              <a:lnSpc>
                <a:spcPct val="120000"/>
              </a:lnSpc>
              <a:spcAft>
                <a:spcPts val="600"/>
              </a:spcAft>
              <a:buFont typeface="+mj-lt"/>
              <a:buAutoNum type="arabicPeriod"/>
            </a:pPr>
            <a:r>
              <a:rPr lang="en" altLang="zh-CN" sz="1800" dirty="0">
                <a:effectLst/>
                <a:latin typeface="TimesNewRomanPSMT"/>
              </a:rPr>
              <a:t>Aron J. How innovative is Apple's new voice assistant, Siri?[J]. 2011. </a:t>
            </a:r>
            <a:endParaRPr lang="en" altLang="zh-CN" sz="1600" dirty="0">
              <a:effectLst/>
            </a:endParaRPr>
          </a:p>
          <a:p>
            <a:pPr marL="342900" indent="-342900">
              <a:lnSpc>
                <a:spcPct val="120000"/>
              </a:lnSpc>
              <a:spcAft>
                <a:spcPts val="600"/>
              </a:spcAft>
              <a:buFont typeface="+mj-lt"/>
              <a:buAutoNum type="arabicPeriod"/>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Li F L,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Qiu</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M, Chen H, et al.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Alime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assist: An intelligent assistant for creating an innovative e-commerce</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experience</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[C]//Proceedings of the 2017 ACM on Conference on Information and Knowledge Management. 2017: 2495-2498. </a:t>
            </a:r>
          </a:p>
          <a:p>
            <a:pPr marL="342900" indent="-342900">
              <a:lnSpc>
                <a:spcPct val="120000"/>
              </a:lnSpc>
              <a:spcAft>
                <a:spcPts val="600"/>
              </a:spcAft>
              <a:buFont typeface="+mj-lt"/>
              <a:buAutoNum type="arabicPeriod"/>
            </a:pPr>
            <a:r>
              <a:rPr lang="en-US" altLang="zh-CN" sz="1600" dirty="0">
                <a:latin typeface="Times New Roman" panose="02020603050405020304" pitchFamily="18" charset="0"/>
                <a:ea typeface="楷体" panose="02010609060101010101" pitchFamily="49" charset="-122"/>
              </a:rPr>
              <a:t>Peng B, Zhu C, Li C, et al. Few-shot Natural Language Generation for Task-Oriented Dialog[C]//Findings of the Association for Computational Linguistics: EMNLP 2020. 2020: 172-182.</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nSpc>
                <a:spcPct val="120000"/>
              </a:lnSpc>
              <a:spcAft>
                <a:spcPts val="600"/>
              </a:spcAft>
              <a:buFont typeface="+mj-lt"/>
              <a:buAutoNum type="arabicPeriod"/>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Chen Z, Liu Y, Chen L, et al. OPAL: Ontology-Aware Pretrained Language Model for End-to-End Task-Oriented Dialogue[J].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arXiv</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preprint arXiv:2209.04595, 2022.</a:t>
            </a:r>
          </a:p>
        </p:txBody>
      </p:sp>
      <p:sp>
        <p:nvSpPr>
          <p:cNvPr id="4" name="灯片编号占位符 3">
            <a:extLst>
              <a:ext uri="{FF2B5EF4-FFF2-40B4-BE49-F238E27FC236}">
                <a16:creationId xmlns:a16="http://schemas.microsoft.com/office/drawing/2014/main" id="{5EDF850B-C779-4A0E-A654-653D734D7E13}"/>
              </a:ext>
            </a:extLst>
          </p:cNvPr>
          <p:cNvSpPr>
            <a:spLocks noGrp="1"/>
          </p:cNvSpPr>
          <p:nvPr>
            <p:ph type="sldNum" sz="quarter" idx="12"/>
          </p:nvPr>
        </p:nvSpPr>
        <p:spPr/>
        <p:txBody>
          <a:bodyPr/>
          <a:lstStyle/>
          <a:p>
            <a:fld id="{A330ECBB-EFA0-4B67-A466-676224D8611D}" type="slidenum">
              <a:rPr lang="zh-CN" altLang="en-US" smtClean="0"/>
              <a:t>32</a:t>
            </a:fld>
            <a:endParaRPr lang="zh-CN" altLang="en-US"/>
          </a:p>
        </p:txBody>
      </p:sp>
    </p:spTree>
    <p:extLst>
      <p:ext uri="{BB962C8B-B14F-4D97-AF65-F5344CB8AC3E}">
        <p14:creationId xmlns:p14="http://schemas.microsoft.com/office/powerpoint/2010/main" val="1323095871"/>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参考文献（二）</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 name="文本框 1">
            <a:extLst>
              <a:ext uri="{FF2B5EF4-FFF2-40B4-BE49-F238E27FC236}">
                <a16:creationId xmlns:a16="http://schemas.microsoft.com/office/drawing/2014/main" id="{0451C7B3-1F13-440B-AF4B-3918E4F09532}"/>
              </a:ext>
            </a:extLst>
          </p:cNvPr>
          <p:cNvSpPr txBox="1"/>
          <p:nvPr/>
        </p:nvSpPr>
        <p:spPr>
          <a:xfrm>
            <a:off x="841887" y="1249596"/>
            <a:ext cx="10508226" cy="4883260"/>
          </a:xfrm>
          <a:prstGeom prst="rect">
            <a:avLst/>
          </a:prstGeom>
          <a:noFill/>
        </p:spPr>
        <p:txBody>
          <a:bodyPr wrap="square" rtlCol="0">
            <a:spAutoFit/>
          </a:bodyPr>
          <a:lstStyle/>
          <a:p>
            <a:pPr marL="342900" indent="-342900">
              <a:lnSpc>
                <a:spcPct val="120000"/>
              </a:lnSpc>
              <a:spcAft>
                <a:spcPts val="600"/>
              </a:spcAft>
              <a:buFont typeface="+mj-lt"/>
              <a:buAutoNum type="arabicPeriod" startAt="9"/>
            </a:pPr>
            <a:r>
              <a:rPr lang="en-US" altLang="zh-CN" sz="1600" dirty="0">
                <a:latin typeface="Times New Roman" panose="02020603050405020304" pitchFamily="18" charset="0"/>
                <a:ea typeface="楷体" panose="02010609060101010101" pitchFamily="49" charset="-122"/>
              </a:rPr>
              <a:t>Wu C S, Hoi S C H, </a:t>
            </a:r>
            <a:r>
              <a:rPr lang="en-US" altLang="zh-CN" sz="1600" dirty="0" err="1">
                <a:latin typeface="Times New Roman" panose="02020603050405020304" pitchFamily="18" charset="0"/>
                <a:ea typeface="楷体" panose="02010609060101010101" pitchFamily="49" charset="-122"/>
              </a:rPr>
              <a:t>Socher</a:t>
            </a:r>
            <a:r>
              <a:rPr lang="en-US" altLang="zh-CN" sz="1600" dirty="0">
                <a:latin typeface="Times New Roman" panose="02020603050405020304" pitchFamily="18" charset="0"/>
                <a:ea typeface="楷体" panose="02010609060101010101" pitchFamily="49" charset="-122"/>
              </a:rPr>
              <a:t> R, et al. TOD-BERT: Pre-trained Natural Language Understanding for Task-Oriented Dialogue[C]//Proceedings of the 2020 Conference on Empirical Methods in Natural Language Processing (EMNLP). 2020: 917-929.</a:t>
            </a:r>
          </a:p>
          <a:p>
            <a:pPr marL="342900" indent="-342900">
              <a:lnSpc>
                <a:spcPct val="120000"/>
              </a:lnSpc>
              <a:spcAft>
                <a:spcPts val="600"/>
              </a:spcAft>
              <a:buFont typeface="+mj-lt"/>
              <a:buAutoNum type="arabicPeriod" startAt="9"/>
            </a:pPr>
            <a:r>
              <a:rPr lang="en-US" altLang="zh-CN" sz="1600" dirty="0">
                <a:latin typeface="Times New Roman" panose="02020603050405020304" pitchFamily="18" charset="0"/>
                <a:ea typeface="楷体" panose="02010609060101010101" pitchFamily="49" charset="-122"/>
              </a:rPr>
              <a:t>Gu J, Wu Q, Wu C, et al. A tailored pre-training model for task-oriented dialog generation[J]. </a:t>
            </a:r>
            <a:r>
              <a:rPr lang="en-US" altLang="zh-CN" sz="1600" dirty="0" err="1">
                <a:latin typeface="Times New Roman" panose="02020603050405020304" pitchFamily="18" charset="0"/>
                <a:ea typeface="楷体" panose="02010609060101010101" pitchFamily="49" charset="-122"/>
              </a:rPr>
              <a:t>arXiv</a:t>
            </a:r>
            <a:r>
              <a:rPr lang="en-US" altLang="zh-CN" sz="1600" dirty="0">
                <a:latin typeface="Times New Roman" panose="02020603050405020304" pitchFamily="18" charset="0"/>
                <a:ea typeface="楷体" panose="02010609060101010101" pitchFamily="49" charset="-122"/>
              </a:rPr>
              <a:t> preprint arXiv:2004.13835, 2020.</a:t>
            </a:r>
          </a:p>
          <a:p>
            <a:pPr marL="342900" indent="-342900">
              <a:lnSpc>
                <a:spcPct val="120000"/>
              </a:lnSpc>
              <a:spcAft>
                <a:spcPts val="600"/>
              </a:spcAft>
              <a:buFont typeface="+mj-lt"/>
              <a:buAutoNum type="arabicPeriod" startAt="9"/>
            </a:pPr>
            <a:r>
              <a:rPr lang="en-US" altLang="zh-CN" sz="1600" dirty="0">
                <a:latin typeface="Times New Roman" panose="02020603050405020304" pitchFamily="18" charset="0"/>
                <a:ea typeface="楷体" panose="02010609060101010101" pitchFamily="49" charset="-122"/>
              </a:rPr>
              <a:t>Peng B, Li C, Li J, et al. SOLOIST: Few-shot Task-Oriented Dialog with A Single Pre-trained Auto-regressive Model[J].</a:t>
            </a:r>
          </a:p>
          <a:p>
            <a:pPr marL="342900" indent="-342900">
              <a:lnSpc>
                <a:spcPct val="120000"/>
              </a:lnSpc>
              <a:spcAft>
                <a:spcPts val="600"/>
              </a:spcAft>
              <a:buFont typeface="+mj-lt"/>
              <a:buAutoNum type="arabicPeriod" startAt="9"/>
            </a:pPr>
            <a:r>
              <a:rPr lang="en-US" altLang="zh-CN" sz="1600" dirty="0">
                <a:latin typeface="Times New Roman" panose="02020603050405020304" pitchFamily="18" charset="0"/>
                <a:ea typeface="楷体" panose="02010609060101010101" pitchFamily="49" charset="-122"/>
              </a:rPr>
              <a:t>Su Y, Shu L, </a:t>
            </a:r>
            <a:r>
              <a:rPr lang="en-US" altLang="zh-CN" sz="1600" dirty="0" err="1">
                <a:latin typeface="Times New Roman" panose="02020603050405020304" pitchFamily="18" charset="0"/>
                <a:ea typeface="楷体" panose="02010609060101010101" pitchFamily="49" charset="-122"/>
              </a:rPr>
              <a:t>Mansimov</a:t>
            </a:r>
            <a:r>
              <a:rPr lang="en-US" altLang="zh-CN" sz="1600" dirty="0">
                <a:latin typeface="Times New Roman" panose="02020603050405020304" pitchFamily="18" charset="0"/>
                <a:ea typeface="楷体" panose="02010609060101010101" pitchFamily="49" charset="-122"/>
              </a:rPr>
              <a:t> E, et al. Multi-Task Pre-Training for Plug-and-Play Task-Oriented Dialogue System[C]//Proceedings of the 60th Annual Meeting of the Association for Computational Linguistics (Volume 1: Long Papers). 2022: 4661-4676.</a:t>
            </a:r>
          </a:p>
          <a:p>
            <a:pPr marL="342900" indent="-342900">
              <a:lnSpc>
                <a:spcPct val="120000"/>
              </a:lnSpc>
              <a:spcAft>
                <a:spcPts val="600"/>
              </a:spcAft>
              <a:buFont typeface="+mj-lt"/>
              <a:buAutoNum type="arabicPeriod" startAt="9"/>
            </a:pPr>
            <a:r>
              <a:rPr lang="en-US" altLang="zh-CN" sz="1600" dirty="0">
                <a:latin typeface="Times New Roman" panose="02020603050405020304" pitchFamily="18" charset="0"/>
                <a:ea typeface="楷体" panose="02010609060101010101" pitchFamily="49" charset="-122"/>
              </a:rPr>
              <a:t>He W, Dai Y, Zheng Y, et al. Galaxy: A generative pre-trained model for task-oriented dialog with semi-supervised learning and explicit policy injection[C]//Proceedings of the AAAI Conference on Artificial Intelligence. 2022, 36(10): 10749-10757.</a:t>
            </a:r>
          </a:p>
          <a:p>
            <a:pPr marL="342900" indent="-342900">
              <a:lnSpc>
                <a:spcPct val="120000"/>
              </a:lnSpc>
              <a:spcAft>
                <a:spcPts val="600"/>
              </a:spcAft>
              <a:buFont typeface="+mj-lt"/>
              <a:buAutoNum type="arabicPeriod" startAt="9"/>
            </a:pPr>
            <a:r>
              <a:rPr lang="en-US" altLang="zh-CN" sz="1600" dirty="0">
                <a:latin typeface="Times New Roman" panose="02020603050405020304" pitchFamily="18" charset="0"/>
                <a:ea typeface="楷体" panose="02010609060101010101" pitchFamily="49" charset="-122"/>
              </a:rPr>
              <a:t>He W, Dai Y, Yang M, et al. Unified Dialog Model Pre-training for Task-Oriented Dialog Understanding and Generation[C]//Proceedings of the 45th International ACM SIGIR Conference on Research and Development in Information Retrieval. 2022: 187-200.</a:t>
            </a:r>
            <a:endParaRPr lang="en-US" altLang="zh-CN" dirty="0">
              <a:latin typeface="Times New Roman" panose="02020603050405020304" pitchFamily="18" charset="0"/>
              <a:ea typeface="楷体" panose="02010609060101010101" pitchFamily="49" charset="-122"/>
            </a:endParaRPr>
          </a:p>
        </p:txBody>
      </p:sp>
      <p:sp>
        <p:nvSpPr>
          <p:cNvPr id="4" name="灯片编号占位符 3">
            <a:extLst>
              <a:ext uri="{FF2B5EF4-FFF2-40B4-BE49-F238E27FC236}">
                <a16:creationId xmlns:a16="http://schemas.microsoft.com/office/drawing/2014/main" id="{5EDF850B-C779-4A0E-A654-653D734D7E13}"/>
              </a:ext>
            </a:extLst>
          </p:cNvPr>
          <p:cNvSpPr>
            <a:spLocks noGrp="1"/>
          </p:cNvSpPr>
          <p:nvPr>
            <p:ph type="sldNum" sz="quarter" idx="12"/>
          </p:nvPr>
        </p:nvSpPr>
        <p:spPr/>
        <p:txBody>
          <a:bodyPr/>
          <a:lstStyle/>
          <a:p>
            <a:fld id="{A330ECBB-EFA0-4B67-A466-676224D8611D}" type="slidenum">
              <a:rPr lang="zh-CN" altLang="en-US" smtClean="0"/>
              <a:t>33</a:t>
            </a:fld>
            <a:endParaRPr lang="zh-CN" altLang="en-US"/>
          </a:p>
        </p:txBody>
      </p:sp>
    </p:spTree>
    <p:extLst>
      <p:ext uri="{BB962C8B-B14F-4D97-AF65-F5344CB8AC3E}">
        <p14:creationId xmlns:p14="http://schemas.microsoft.com/office/powerpoint/2010/main" val="389290856"/>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5" name="组合 14"/>
          <p:cNvGrpSpPr/>
          <p:nvPr/>
        </p:nvGrpSpPr>
        <p:grpSpPr>
          <a:xfrm>
            <a:off x="0" y="3725502"/>
            <a:ext cx="3657600" cy="3132498"/>
            <a:chOff x="0" y="3725502"/>
            <a:chExt cx="3657600" cy="3132498"/>
          </a:xfrm>
        </p:grpSpPr>
        <p:sp>
          <p:nvSpPr>
            <p:cNvPr id="4" name="直角三角形 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任意多边形: 形状 6"/>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7926147" y="0"/>
            <a:ext cx="3210129" cy="1420238"/>
            <a:chOff x="7926147" y="0"/>
            <a:chExt cx="3210129" cy="1420238"/>
          </a:xfrm>
        </p:grpSpPr>
        <p:sp>
          <p:nvSpPr>
            <p:cNvPr id="13" name="任意多边形: 形状 12"/>
            <p:cNvSpPr/>
            <p:nvPr/>
          </p:nvSpPr>
          <p:spPr>
            <a:xfrm rot="10800000">
              <a:off x="7926147" y="0"/>
              <a:ext cx="3210129" cy="1420238"/>
            </a:xfrm>
            <a:custGeom>
              <a:avLst/>
              <a:gdLst>
                <a:gd name="connsiteX0" fmla="*/ 3692727 w 3692727"/>
                <a:gd name="connsiteY0" fmla="*/ 2088816 h 2088816"/>
                <a:gd name="connsiteX1" fmla="*/ 3239331 w 3692727"/>
                <a:gd name="connsiteY1" fmla="*/ 2088816 h 2088816"/>
                <a:gd name="connsiteX2" fmla="*/ 1846364 w 3692727"/>
                <a:gd name="connsiteY2" fmla="*/ 512934 h 2088816"/>
                <a:gd name="connsiteX3" fmla="*/ 453397 w 3692727"/>
                <a:gd name="connsiteY3" fmla="*/ 2088816 h 2088816"/>
                <a:gd name="connsiteX4" fmla="*/ 0 w 3692727"/>
                <a:gd name="connsiteY4" fmla="*/ 2088816 h 2088816"/>
                <a:gd name="connsiteX5" fmla="*/ 1846363 w 3692727"/>
                <a:gd name="connsiteY5" fmla="*/ 0 h 208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92727" h="2088816">
                  <a:moveTo>
                    <a:pt x="3692727" y="2088816"/>
                  </a:moveTo>
                  <a:lnTo>
                    <a:pt x="3239331" y="2088816"/>
                  </a:lnTo>
                  <a:lnTo>
                    <a:pt x="1846364" y="512934"/>
                  </a:lnTo>
                  <a:lnTo>
                    <a:pt x="453397" y="2088816"/>
                  </a:lnTo>
                  <a:lnTo>
                    <a:pt x="0" y="2088816"/>
                  </a:lnTo>
                  <a:lnTo>
                    <a:pt x="184636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p:nvSpPr>
          <p:spPr>
            <a:xfrm rot="10800000">
              <a:off x="8498431" y="0"/>
              <a:ext cx="2065564" cy="914400"/>
            </a:xfrm>
            <a:custGeom>
              <a:avLst/>
              <a:gdLst>
                <a:gd name="connsiteX0" fmla="*/ 2065564 w 2065564"/>
                <a:gd name="connsiteY0" fmla="*/ 1168400 h 1168400"/>
                <a:gd name="connsiteX1" fmla="*/ 0 w 2065564"/>
                <a:gd name="connsiteY1" fmla="*/ 1168400 h 1168400"/>
                <a:gd name="connsiteX2" fmla="*/ 1032782 w 2065564"/>
                <a:gd name="connsiteY2" fmla="*/ 0 h 1168400"/>
              </a:gdLst>
              <a:ahLst/>
              <a:cxnLst>
                <a:cxn ang="0">
                  <a:pos x="connsiteX0" y="connsiteY0"/>
                </a:cxn>
                <a:cxn ang="0">
                  <a:pos x="connsiteX1" y="connsiteY1"/>
                </a:cxn>
                <a:cxn ang="0">
                  <a:pos x="connsiteX2" y="connsiteY2"/>
                </a:cxn>
              </a:cxnLst>
              <a:rect l="l" t="t" r="r" b="b"/>
              <a:pathLst>
                <a:path w="2065564" h="1168400">
                  <a:moveTo>
                    <a:pt x="2065564" y="1168400"/>
                  </a:moveTo>
                  <a:lnTo>
                    <a:pt x="0" y="1168400"/>
                  </a:lnTo>
                  <a:lnTo>
                    <a:pt x="103278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1828800" y="2150789"/>
            <a:ext cx="8644725" cy="1015663"/>
          </a:xfrm>
          <a:prstGeom prst="rect">
            <a:avLst/>
          </a:prstGeom>
          <a:noFill/>
        </p:spPr>
        <p:txBody>
          <a:bodyPr wrap="square" rtlCol="0">
            <a:spAutoFit/>
          </a:bodyPr>
          <a:lstStyle/>
          <a:p>
            <a:pPr algn="ctr"/>
            <a:r>
              <a:rPr lang="zh-CN" altLang="en-US" sz="6000" b="1" dirty="0">
                <a:solidFill>
                  <a:schemeClr val="tx1">
                    <a:lumMod val="65000"/>
                    <a:lumOff val="35000"/>
                  </a:schemeClr>
                </a:solidFill>
                <a:latin typeface="微软雅黑" panose="020B0503020204020204" pitchFamily="34" charset="-122"/>
                <a:ea typeface="微软雅黑" panose="020B0503020204020204" pitchFamily="34" charset="-122"/>
              </a:rPr>
              <a:t>感谢聆听，期待批评指正</a:t>
            </a:r>
          </a:p>
        </p:txBody>
      </p:sp>
      <p:cxnSp>
        <p:nvCxnSpPr>
          <p:cNvPr id="18" name="直接连接符 17"/>
          <p:cNvCxnSpPr/>
          <p:nvPr/>
        </p:nvCxnSpPr>
        <p:spPr>
          <a:xfrm>
            <a:off x="1959429" y="3351118"/>
            <a:ext cx="82893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904220" y="3356170"/>
            <a:ext cx="5344569" cy="523220"/>
          </a:xfrm>
          <a:prstGeom prst="rect">
            <a:avLst/>
          </a:prstGeom>
          <a:noFill/>
        </p:spPr>
        <p:txBody>
          <a:bodyPr wrap="square" rtlCol="0">
            <a:spAutoFit/>
          </a:bodyPr>
          <a:lstStyle/>
          <a:p>
            <a:pPr algn="r"/>
            <a:r>
              <a:rPr lang="en-US" altLang="zh-CN" sz="2800" b="1" dirty="0">
                <a:solidFill>
                  <a:srgbClr val="595959"/>
                </a:solidFill>
                <a:latin typeface="Times New Roman" panose="02020603050405020304" pitchFamily="18" charset="0"/>
                <a:ea typeface="微软雅黑" panose="020B0503020204020204" pitchFamily="34" charset="-122"/>
                <a:cs typeface="Times New Roman" panose="02020603050405020304" pitchFamily="18" charset="0"/>
              </a:rPr>
              <a:t>Thanks for Listening</a:t>
            </a:r>
          </a:p>
        </p:txBody>
      </p:sp>
      <p:sp>
        <p:nvSpPr>
          <p:cNvPr id="17" name="文本框 20"/>
          <p:cNvSpPr txBox="1"/>
          <p:nvPr/>
        </p:nvSpPr>
        <p:spPr>
          <a:xfrm>
            <a:off x="7003952" y="4375435"/>
            <a:ext cx="4685709" cy="830997"/>
          </a:xfrm>
          <a:prstGeom prst="rect">
            <a:avLst/>
          </a:prstGeom>
          <a:noFill/>
        </p:spPr>
        <p:txBody>
          <a:bodyPr wrap="square" rtlCol="0">
            <a:spAutoFit/>
          </a:bodyPr>
          <a:lstStyle/>
          <a:p>
            <a:pPr algn="ctr"/>
            <a:r>
              <a:rPr lang="en-US" altLang="zh-CN" sz="4800" b="1" dirty="0">
                <a:solidFill>
                  <a:srgbClr val="4472C4"/>
                </a:solidFill>
                <a:latin typeface="Times New Roman" pitchFamily="18" charset="0"/>
                <a:ea typeface="微软雅黑" panose="020B0503020204020204" pitchFamily="34" charset="-122"/>
                <a:cs typeface="Times New Roman" pitchFamily="18" charset="0"/>
              </a:rPr>
              <a:t>CIST of BUPT</a:t>
            </a:r>
            <a:endParaRPr lang="zh-CN" altLang="en-US" sz="4800" b="1" dirty="0">
              <a:solidFill>
                <a:srgbClr val="4472C4"/>
              </a:solidFill>
              <a:latin typeface="Times New Roman" pitchFamily="18" charset="0"/>
              <a:ea typeface="微软雅黑" panose="020B0503020204020204" pitchFamily="34" charset="-122"/>
              <a:cs typeface="Times New Roman" pitchFamily="18" charset="0"/>
            </a:endParaRPr>
          </a:p>
        </p:txBody>
      </p:sp>
      <p:sp>
        <p:nvSpPr>
          <p:cNvPr id="20" name="文本框 21"/>
          <p:cNvSpPr txBox="1"/>
          <p:nvPr/>
        </p:nvSpPr>
        <p:spPr>
          <a:xfrm>
            <a:off x="7378262" y="5365143"/>
            <a:ext cx="3095263" cy="874407"/>
          </a:xfrm>
          <a:prstGeom prst="rect">
            <a:avLst/>
          </a:prstGeom>
          <a:noFill/>
        </p:spPr>
        <p:txBody>
          <a:bodyPr wrap="square" rtlCol="0">
            <a:spAutoFit/>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汇报人：   钟鹭岑</a:t>
            </a: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汇报时间：</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2021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月</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日</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C56137-E3D7-623F-CA26-0281661019E4}"/>
              </a:ext>
            </a:extLst>
          </p:cNvPr>
          <p:cNvSpPr>
            <a:spLocks noGrp="1"/>
          </p:cNvSpPr>
          <p:nvPr>
            <p:ph type="sldNum" sz="quarter" idx="12"/>
          </p:nvPr>
        </p:nvSpPr>
        <p:spPr/>
        <p:txBody>
          <a:bodyPr/>
          <a:lstStyle/>
          <a:p>
            <a:fld id="{A330ECBB-EFA0-4B67-A466-676224D8611D}" type="slidenum">
              <a:rPr lang="zh-CN" altLang="en-US" smtClean="0"/>
              <a:t>35</a:t>
            </a:fld>
            <a:endParaRPr lang="zh-CN" altLang="en-US"/>
          </a:p>
        </p:txBody>
      </p:sp>
      <p:sp>
        <p:nvSpPr>
          <p:cNvPr id="5" name="文本框 4">
            <a:extLst>
              <a:ext uri="{FF2B5EF4-FFF2-40B4-BE49-F238E27FC236}">
                <a16:creationId xmlns:a16="http://schemas.microsoft.com/office/drawing/2014/main" id="{CF1ED6E4-CAFF-CE6C-829D-308DC278E96C}"/>
              </a:ext>
            </a:extLst>
          </p:cNvPr>
          <p:cNvSpPr txBox="1"/>
          <p:nvPr/>
        </p:nvSpPr>
        <p:spPr>
          <a:xfrm>
            <a:off x="1275645" y="1038578"/>
            <a:ext cx="7834488" cy="1722459"/>
          </a:xfrm>
          <a:prstGeom prst="rect">
            <a:avLst/>
          </a:prstGeom>
          <a:noFill/>
        </p:spPr>
        <p:txBody>
          <a:bodyPr wrap="square" rtlCol="0">
            <a:spAutoFit/>
          </a:bodyPr>
          <a:lstStyle/>
          <a:p>
            <a:pPr algn="l">
              <a:lnSpc>
                <a:spcPct val="120000"/>
              </a:lnSpc>
            </a:pPr>
            <a:r>
              <a:rPr kumimoji="1" lang="zh-CN" altLang="en-US" dirty="0">
                <a:latin typeface="Times New Roman" panose="02020603050405020304" pitchFamily="18" charset="0"/>
                <a:ea typeface="楷体" panose="02010609060101010101" pitchFamily="49" charset="-122"/>
              </a:rPr>
              <a:t>问题：</a:t>
            </a:r>
            <a:endParaRPr kumimoji="1" lang="en-US" altLang="zh-CN" dirty="0">
              <a:latin typeface="Times New Roman" panose="02020603050405020304" pitchFamily="18" charset="0"/>
              <a:ea typeface="楷体" panose="02010609060101010101" pitchFamily="49" charset="-122"/>
            </a:endParaRPr>
          </a:p>
          <a:p>
            <a:pPr marL="285750" indent="-285750" algn="l">
              <a:lnSpc>
                <a:spcPct val="120000"/>
              </a:lnSpc>
              <a:buFont typeface="Arial" panose="020B0604020202020204" pitchFamily="34" charset="0"/>
              <a:buChar char="•"/>
            </a:pPr>
            <a:r>
              <a:rPr kumimoji="1" lang="en-US" altLang="zh-CN" dirty="0">
                <a:latin typeface="Times New Roman" panose="02020603050405020304" pitchFamily="18" charset="0"/>
                <a:ea typeface="楷体" panose="02010609060101010101" pitchFamily="49" charset="-122"/>
              </a:rPr>
              <a:t>PPT</a:t>
            </a:r>
            <a:r>
              <a:rPr kumimoji="1" lang="zh-CN" altLang="en-US" dirty="0">
                <a:latin typeface="Times New Roman" panose="02020603050405020304" pitchFamily="18" charset="0"/>
                <a:ea typeface="楷体" panose="02010609060101010101" pitchFamily="49" charset="-122"/>
              </a:rPr>
              <a:t>字太多，语速太快，不需要所有说出来的内容都要在</a:t>
            </a:r>
            <a:r>
              <a:rPr kumimoji="1" lang="en-US" altLang="zh-CN" dirty="0">
                <a:latin typeface="Times New Roman" panose="02020603050405020304" pitchFamily="18" charset="0"/>
                <a:ea typeface="楷体" panose="02010609060101010101" pitchFamily="49" charset="-122"/>
              </a:rPr>
              <a:t>PPT</a:t>
            </a:r>
            <a:r>
              <a:rPr kumimoji="1" lang="zh-CN" altLang="en-US" dirty="0">
                <a:latin typeface="Times New Roman" panose="02020603050405020304" pitchFamily="18" charset="0"/>
                <a:ea typeface="楷体" panose="02010609060101010101" pitchFamily="49" charset="-122"/>
              </a:rPr>
              <a:t>上</a:t>
            </a:r>
            <a:endParaRPr kumimoji="1" lang="en-US" altLang="zh-CN" dirty="0">
              <a:latin typeface="Times New Roman" panose="02020603050405020304" pitchFamily="18" charset="0"/>
              <a:ea typeface="楷体" panose="02010609060101010101" pitchFamily="49" charset="-122"/>
            </a:endParaRPr>
          </a:p>
          <a:p>
            <a:pPr marL="285750" indent="-285750" algn="l">
              <a:lnSpc>
                <a:spcPct val="120000"/>
              </a:lnSpc>
              <a:buFont typeface="Arial" panose="020B0604020202020204" pitchFamily="34" charset="0"/>
              <a:buChar char="•"/>
            </a:pPr>
            <a:r>
              <a:rPr kumimoji="1" lang="zh-CN" altLang="en-US" dirty="0">
                <a:latin typeface="Times New Roman" panose="02020603050405020304" pitchFamily="18" charset="0"/>
                <a:ea typeface="楷体" panose="02010609060101010101" pitchFamily="49" charset="-122"/>
              </a:rPr>
              <a:t>未来规划只写到了</a:t>
            </a:r>
            <a:r>
              <a:rPr kumimoji="1" lang="en-US" altLang="zh-CN" dirty="0">
                <a:latin typeface="Times New Roman" panose="02020603050405020304" pitchFamily="18" charset="0"/>
                <a:ea typeface="楷体" panose="02010609060101010101" pitchFamily="49" charset="-122"/>
              </a:rPr>
              <a:t>6</a:t>
            </a:r>
            <a:r>
              <a:rPr kumimoji="1" lang="zh-CN" altLang="en-US" dirty="0">
                <a:latin typeface="Times New Roman" panose="02020603050405020304" pitchFamily="18" charset="0"/>
                <a:ea typeface="楷体" panose="02010609060101010101" pitchFamily="49" charset="-122"/>
              </a:rPr>
              <a:t>月，应该规划到中期答辩、大论文撰写等</a:t>
            </a:r>
            <a:endParaRPr kumimoji="1" lang="en-US" altLang="zh-CN" dirty="0">
              <a:latin typeface="Times New Roman" panose="02020603050405020304" pitchFamily="18" charset="0"/>
              <a:ea typeface="楷体" panose="02010609060101010101" pitchFamily="49" charset="-122"/>
            </a:endParaRPr>
          </a:p>
          <a:p>
            <a:pPr marL="285750" indent="-285750" algn="l">
              <a:lnSpc>
                <a:spcPct val="120000"/>
              </a:lnSpc>
              <a:buFont typeface="Arial" panose="020B0604020202020204" pitchFamily="34" charset="0"/>
              <a:buChar char="•"/>
            </a:pPr>
            <a:r>
              <a:rPr kumimoji="1" lang="zh-CN" altLang="en-US" dirty="0">
                <a:latin typeface="Times New Roman" panose="02020603050405020304" pitchFamily="18" charset="0"/>
                <a:ea typeface="楷体" panose="02010609060101010101" pitchFamily="49" charset="-122"/>
              </a:rPr>
              <a:t>大论文中还需要说明一下增大模型参数量和数据量为什么不能继续提升性能，是否是任务型对话本身的原因？</a:t>
            </a:r>
          </a:p>
        </p:txBody>
      </p:sp>
    </p:spTree>
    <p:extLst>
      <p:ext uri="{BB962C8B-B14F-4D97-AF65-F5344CB8AC3E}">
        <p14:creationId xmlns:p14="http://schemas.microsoft.com/office/powerpoint/2010/main" val="310357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选题背景（一）：预训练模型</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id="{5EB77115-FDCA-43F6-A49C-52232CCBA96E}"/>
              </a:ext>
            </a:extLst>
          </p:cNvPr>
          <p:cNvSpPr/>
          <p:nvPr/>
        </p:nvSpPr>
        <p:spPr>
          <a:xfrm>
            <a:off x="1570292" y="1570542"/>
            <a:ext cx="9051417" cy="3716851"/>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a:solidFill>
                  <a:srgbClr val="121212"/>
                </a:solidFill>
                <a:latin typeface="Times New Roman" panose="02020603050405020304" pitchFamily="18" charset="0"/>
                <a:ea typeface="楷体" panose="02010609060101010101" pitchFamily="49" charset="-122"/>
              </a:rPr>
              <a:t>2017</a:t>
            </a:r>
            <a:r>
              <a:rPr lang="zh-CN" altLang="en-US" dirty="0">
                <a:solidFill>
                  <a:srgbClr val="121212"/>
                </a:solidFill>
                <a:latin typeface="Times New Roman" panose="02020603050405020304" pitchFamily="18" charset="0"/>
                <a:ea typeface="楷体" panose="02010609060101010101" pitchFamily="49" charset="-122"/>
              </a:rPr>
              <a:t>年</a:t>
            </a:r>
            <a:r>
              <a:rPr lang="en-US" altLang="zh-CN" dirty="0">
                <a:solidFill>
                  <a:srgbClr val="121212"/>
                </a:solidFill>
                <a:latin typeface="Times New Roman" panose="02020603050405020304" pitchFamily="18" charset="0"/>
                <a:ea typeface="楷体" panose="02010609060101010101" pitchFamily="49" charset="-122"/>
              </a:rPr>
              <a:t>Transformer</a:t>
            </a:r>
            <a:r>
              <a:rPr lang="zh-CN" altLang="en-US" dirty="0">
                <a:solidFill>
                  <a:srgbClr val="121212"/>
                </a:solidFill>
                <a:latin typeface="Times New Roman" panose="02020603050405020304" pitchFamily="18" charset="0"/>
                <a:ea typeface="楷体" panose="02010609060101010101" pitchFamily="49" charset="-122"/>
              </a:rPr>
              <a:t>被提出后，基于该架构的预训练模型广泛应用于许多</a:t>
            </a:r>
            <a:r>
              <a:rPr lang="en-US" altLang="zh-CN" dirty="0">
                <a:solidFill>
                  <a:srgbClr val="121212"/>
                </a:solidFill>
                <a:latin typeface="Times New Roman" panose="02020603050405020304" pitchFamily="18" charset="0"/>
                <a:ea typeface="楷体" panose="02010609060101010101" pitchFamily="49" charset="-122"/>
              </a:rPr>
              <a:t>NLP</a:t>
            </a:r>
            <a:r>
              <a:rPr lang="zh-CN" altLang="en-US" dirty="0">
                <a:solidFill>
                  <a:srgbClr val="121212"/>
                </a:solidFill>
                <a:latin typeface="Times New Roman" panose="02020603050405020304" pitchFamily="18" charset="0"/>
                <a:ea typeface="楷体" panose="02010609060101010101" pitchFamily="49" charset="-122"/>
              </a:rPr>
              <a:t>应用中</a:t>
            </a:r>
            <a:endParaRPr lang="en-US" altLang="zh-CN" dirty="0">
              <a:solidFill>
                <a:srgbClr val="121212"/>
              </a:solidFill>
              <a:latin typeface="Times New Roman" panose="02020603050405020304" pitchFamily="18" charset="0"/>
              <a:ea typeface="楷体" panose="02010609060101010101" pitchFamily="49" charset="-122"/>
            </a:endParaRPr>
          </a:p>
          <a:p>
            <a:pPr marL="742950" lvl="1" indent="-285750">
              <a:lnSpc>
                <a:spcPct val="120000"/>
              </a:lnSpc>
              <a:buFont typeface="Wingdings" panose="05000000000000000000" pitchFamily="2" charset="2"/>
              <a:buChar char="n"/>
            </a:pPr>
            <a:r>
              <a:rPr lang="zh-CN" altLang="en-US" dirty="0">
                <a:solidFill>
                  <a:srgbClr val="121212"/>
                </a:solidFill>
                <a:latin typeface="Times New Roman" panose="02020603050405020304" pitchFamily="18" charset="0"/>
                <a:ea typeface="楷体" panose="02010609060101010101" pitchFamily="49" charset="-122"/>
              </a:rPr>
              <a:t>常用的预训练语言模型结构：</a:t>
            </a:r>
            <a:r>
              <a:rPr lang="en-US" altLang="zh-CN" dirty="0">
                <a:solidFill>
                  <a:srgbClr val="121212"/>
                </a:solidFill>
                <a:latin typeface="Times New Roman" panose="02020603050405020304" pitchFamily="18" charset="0"/>
                <a:ea typeface="楷体" panose="02010609060101010101" pitchFamily="49" charset="-122"/>
              </a:rPr>
              <a:t>Encoder-only</a:t>
            </a:r>
            <a:r>
              <a:rPr lang="zh-CN" altLang="en-US" dirty="0">
                <a:solidFill>
                  <a:srgbClr val="121212"/>
                </a:solidFill>
                <a:latin typeface="Times New Roman" panose="02020603050405020304" pitchFamily="18" charset="0"/>
                <a:ea typeface="楷体" panose="02010609060101010101" pitchFamily="49" charset="-122"/>
              </a:rPr>
              <a:t>（</a:t>
            </a:r>
            <a:r>
              <a:rPr lang="en-US" altLang="zh-CN" dirty="0">
                <a:solidFill>
                  <a:srgbClr val="121212"/>
                </a:solidFill>
                <a:latin typeface="Times New Roman" panose="02020603050405020304" pitchFamily="18" charset="0"/>
                <a:ea typeface="楷体" panose="02010609060101010101" pitchFamily="49" charset="-122"/>
              </a:rPr>
              <a:t>BERT</a:t>
            </a:r>
            <a:r>
              <a:rPr lang="zh-CN" altLang="en-US" dirty="0">
                <a:solidFill>
                  <a:srgbClr val="121212"/>
                </a:solidFill>
                <a:latin typeface="Times New Roman" panose="02020603050405020304" pitchFamily="18" charset="0"/>
                <a:ea typeface="楷体" panose="02010609060101010101" pitchFamily="49" charset="-122"/>
              </a:rPr>
              <a:t>）、</a:t>
            </a:r>
            <a:r>
              <a:rPr lang="en-US" altLang="zh-CN" dirty="0">
                <a:solidFill>
                  <a:srgbClr val="121212"/>
                </a:solidFill>
                <a:latin typeface="Times New Roman" panose="02020603050405020304" pitchFamily="18" charset="0"/>
                <a:ea typeface="楷体" panose="02010609060101010101" pitchFamily="49" charset="-122"/>
              </a:rPr>
              <a:t>Decoder-only</a:t>
            </a:r>
            <a:r>
              <a:rPr lang="zh-CN" altLang="en-US" dirty="0">
                <a:solidFill>
                  <a:srgbClr val="121212"/>
                </a:solidFill>
                <a:latin typeface="Times New Roman" panose="02020603050405020304" pitchFamily="18" charset="0"/>
                <a:ea typeface="楷体" panose="02010609060101010101" pitchFamily="49" charset="-122"/>
              </a:rPr>
              <a:t>（</a:t>
            </a:r>
            <a:r>
              <a:rPr lang="en-US" altLang="zh-CN" dirty="0">
                <a:solidFill>
                  <a:srgbClr val="121212"/>
                </a:solidFill>
                <a:latin typeface="Times New Roman" panose="02020603050405020304" pitchFamily="18" charset="0"/>
                <a:ea typeface="楷体" panose="02010609060101010101" pitchFamily="49" charset="-122"/>
              </a:rPr>
              <a:t>GPT</a:t>
            </a:r>
            <a:r>
              <a:rPr lang="zh-CN" altLang="en-US" dirty="0">
                <a:solidFill>
                  <a:srgbClr val="121212"/>
                </a:solidFill>
                <a:latin typeface="Times New Roman" panose="02020603050405020304" pitchFamily="18" charset="0"/>
                <a:ea typeface="楷体" panose="02010609060101010101" pitchFamily="49" charset="-122"/>
              </a:rPr>
              <a:t>）、</a:t>
            </a:r>
            <a:r>
              <a:rPr lang="en-US" altLang="zh-CN" dirty="0">
                <a:solidFill>
                  <a:srgbClr val="121212"/>
                </a:solidFill>
                <a:latin typeface="Times New Roman" panose="02020603050405020304" pitchFamily="18" charset="0"/>
                <a:ea typeface="楷体" panose="02010609060101010101" pitchFamily="49" charset="-122"/>
              </a:rPr>
              <a:t>Encoder-Decoder</a:t>
            </a:r>
            <a:r>
              <a:rPr lang="zh-CN" altLang="en-US" dirty="0">
                <a:solidFill>
                  <a:srgbClr val="121212"/>
                </a:solidFill>
                <a:latin typeface="Times New Roman" panose="02020603050405020304" pitchFamily="18" charset="0"/>
                <a:ea typeface="楷体" panose="02010609060101010101" pitchFamily="49" charset="-122"/>
              </a:rPr>
              <a:t>（</a:t>
            </a:r>
            <a:r>
              <a:rPr lang="en-US" altLang="zh-CN" dirty="0">
                <a:solidFill>
                  <a:srgbClr val="121212"/>
                </a:solidFill>
                <a:latin typeface="Times New Roman" panose="02020603050405020304" pitchFamily="18" charset="0"/>
                <a:ea typeface="楷体" panose="02010609060101010101" pitchFamily="49" charset="-122"/>
              </a:rPr>
              <a:t>T5</a:t>
            </a:r>
            <a:r>
              <a:rPr lang="zh-CN" altLang="en-US" dirty="0">
                <a:solidFill>
                  <a:srgbClr val="121212"/>
                </a:solidFill>
                <a:latin typeface="Times New Roman" panose="02020603050405020304" pitchFamily="18" charset="0"/>
                <a:ea typeface="楷体" panose="02010609060101010101" pitchFamily="49" charset="-122"/>
              </a:rPr>
              <a:t>、</a:t>
            </a:r>
            <a:r>
              <a:rPr lang="en-US" altLang="zh-CN" dirty="0">
                <a:solidFill>
                  <a:srgbClr val="121212"/>
                </a:solidFill>
                <a:latin typeface="Times New Roman" panose="02020603050405020304" pitchFamily="18" charset="0"/>
                <a:ea typeface="楷体" panose="02010609060101010101" pitchFamily="49" charset="-122"/>
              </a:rPr>
              <a:t>BART</a:t>
            </a:r>
            <a:r>
              <a:rPr lang="zh-CN" altLang="en-US" dirty="0">
                <a:solidFill>
                  <a:srgbClr val="121212"/>
                </a:solidFill>
                <a:latin typeface="Times New Roman" panose="02020603050405020304" pitchFamily="18" charset="0"/>
                <a:ea typeface="楷体" panose="02010609060101010101" pitchFamily="49" charset="-122"/>
              </a:rPr>
              <a:t>）</a:t>
            </a:r>
            <a:endParaRPr lang="en-US" altLang="zh-CN" dirty="0">
              <a:solidFill>
                <a:srgbClr val="121212"/>
              </a:solidFill>
              <a:latin typeface="Times New Roman" panose="02020603050405020304" pitchFamily="18" charset="0"/>
              <a:ea typeface="楷体" panose="02010609060101010101" pitchFamily="49" charset="-122"/>
            </a:endParaRPr>
          </a:p>
          <a:p>
            <a:pPr marL="742950" lvl="1" indent="-285750">
              <a:lnSpc>
                <a:spcPct val="120000"/>
              </a:lnSpc>
              <a:buFont typeface="Wingdings" panose="05000000000000000000" pitchFamily="2" charset="2"/>
              <a:buChar char="n"/>
            </a:pPr>
            <a:r>
              <a:rPr lang="zh-CN" altLang="en-US" dirty="0">
                <a:solidFill>
                  <a:srgbClr val="121212"/>
                </a:solidFill>
                <a:latin typeface="Times New Roman" panose="02020603050405020304" pitchFamily="18" charset="0"/>
                <a:ea typeface="楷体" panose="02010609060101010101" pitchFamily="49" charset="-122"/>
              </a:rPr>
              <a:t>这些模型利用大规模的</a:t>
            </a:r>
            <a:r>
              <a:rPr lang="zh-CN" altLang="en-US" dirty="0">
                <a:solidFill>
                  <a:srgbClr val="C00000"/>
                </a:solidFill>
                <a:latin typeface="Times New Roman" panose="02020603050405020304" pitchFamily="18" charset="0"/>
                <a:ea typeface="楷体" panose="02010609060101010101" pitchFamily="49" charset="-122"/>
              </a:rPr>
              <a:t>文本数据进行自监督的预训练</a:t>
            </a:r>
            <a:r>
              <a:rPr lang="zh-CN" altLang="en-US" dirty="0">
                <a:solidFill>
                  <a:srgbClr val="121212"/>
                </a:solidFill>
                <a:latin typeface="Times New Roman" panose="02020603050405020304" pitchFamily="18" charset="0"/>
                <a:ea typeface="楷体" panose="02010609060101010101" pitchFamily="49" charset="-122"/>
              </a:rPr>
              <a:t>，通过进一步微调在下游任务上取得很好的性能</a:t>
            </a:r>
            <a:endParaRPr lang="en-US" altLang="zh-CN" dirty="0">
              <a:solidFill>
                <a:srgbClr val="121212"/>
              </a:solidFill>
              <a:latin typeface="Times New Roman" panose="02020603050405020304" pitchFamily="18" charset="0"/>
              <a:ea typeface="楷体" panose="02010609060101010101" pitchFamily="49" charset="-122"/>
            </a:endParaRPr>
          </a:p>
          <a:p>
            <a:pPr marL="742950" lvl="1" indent="-285750">
              <a:lnSpc>
                <a:spcPct val="120000"/>
              </a:lnSpc>
              <a:buFont typeface="Wingdings" panose="05000000000000000000" pitchFamily="2" charset="2"/>
              <a:buChar char="n"/>
            </a:pPr>
            <a:endParaRPr lang="en-US" altLang="zh-CN" dirty="0">
              <a:solidFill>
                <a:srgbClr val="121212"/>
              </a:solidFill>
              <a:latin typeface="Times New Roman" panose="02020603050405020304" pitchFamily="18" charset="0"/>
              <a:ea typeface="楷体" panose="02010609060101010101" pitchFamily="49" charset="-122"/>
            </a:endParaRPr>
          </a:p>
          <a:p>
            <a:pPr marL="285750" indent="-285750">
              <a:lnSpc>
                <a:spcPct val="120000"/>
              </a:lnSpc>
              <a:buFont typeface="Wingdings" panose="05000000000000000000" pitchFamily="2" charset="2"/>
              <a:buChar char="Ø"/>
            </a:pPr>
            <a:r>
              <a:rPr lang="zh-CN" altLang="en-US" dirty="0">
                <a:solidFill>
                  <a:srgbClr val="121212"/>
                </a:solidFill>
                <a:latin typeface="Times New Roman" panose="02020603050405020304" pitchFamily="18" charset="0"/>
                <a:ea typeface="楷体" panose="02010609060101010101" pitchFamily="49" charset="-122"/>
              </a:rPr>
              <a:t>随着预训练模型的发展，对话领域的研究也逐渐开始关注基于预训练的端到端对话系统，</a:t>
            </a:r>
            <a:r>
              <a:rPr lang="en-US" altLang="zh-CN" dirty="0">
                <a:solidFill>
                  <a:srgbClr val="121212"/>
                </a:solidFill>
                <a:latin typeface="Times New Roman" panose="02020603050405020304" pitchFamily="18" charset="0"/>
                <a:ea typeface="楷体" panose="02010609060101010101" pitchFamily="49" charset="-122"/>
              </a:rPr>
              <a:t>2020-2022</a:t>
            </a:r>
            <a:r>
              <a:rPr lang="zh-CN" altLang="en-US" dirty="0">
                <a:solidFill>
                  <a:srgbClr val="121212"/>
                </a:solidFill>
                <a:latin typeface="Times New Roman" panose="02020603050405020304" pitchFamily="18" charset="0"/>
                <a:ea typeface="楷体" panose="02010609060101010101" pitchFamily="49" charset="-122"/>
              </a:rPr>
              <a:t>这三年的时间涌现出很多关于</a:t>
            </a:r>
            <a:r>
              <a:rPr lang="zh-CN" altLang="en-US" dirty="0">
                <a:solidFill>
                  <a:srgbClr val="C00000"/>
                </a:solidFill>
                <a:latin typeface="Times New Roman" panose="02020603050405020304" pitchFamily="18" charset="0"/>
                <a:ea typeface="楷体" panose="02010609060101010101" pitchFamily="49" charset="-122"/>
              </a:rPr>
              <a:t>开放域对话系统预训练</a:t>
            </a:r>
            <a:r>
              <a:rPr lang="zh-CN" altLang="en-US" dirty="0">
                <a:solidFill>
                  <a:srgbClr val="121212"/>
                </a:solidFill>
                <a:latin typeface="Times New Roman" panose="02020603050405020304" pitchFamily="18" charset="0"/>
                <a:ea typeface="楷体" panose="02010609060101010101" pitchFamily="49" charset="-122"/>
              </a:rPr>
              <a:t>的相关研究</a:t>
            </a:r>
            <a:endParaRPr lang="en-US" altLang="zh-CN" dirty="0">
              <a:solidFill>
                <a:srgbClr val="121212"/>
              </a:solidFill>
              <a:latin typeface="Times New Roman" panose="02020603050405020304" pitchFamily="18" charset="0"/>
              <a:ea typeface="楷体" panose="02010609060101010101" pitchFamily="49" charset="-122"/>
            </a:endParaRPr>
          </a:p>
          <a:p>
            <a:pPr marL="742950" lvl="1" indent="-285750">
              <a:lnSpc>
                <a:spcPct val="120000"/>
              </a:lnSpc>
              <a:buFont typeface="Wingdings" panose="05000000000000000000" pitchFamily="2" charset="2"/>
              <a:buChar char="n"/>
            </a:pPr>
            <a:r>
              <a:rPr lang="zh-CN" altLang="en-US" dirty="0">
                <a:solidFill>
                  <a:srgbClr val="121212"/>
                </a:solidFill>
                <a:latin typeface="Times New Roman" panose="02020603050405020304" pitchFamily="18" charset="0"/>
                <a:ea typeface="楷体" panose="02010609060101010101" pitchFamily="49" charset="-122"/>
              </a:rPr>
              <a:t>基于英文的包括</a:t>
            </a:r>
            <a:r>
              <a:rPr lang="en-US" altLang="zh-CN" dirty="0">
                <a:solidFill>
                  <a:srgbClr val="121212"/>
                </a:solidFill>
                <a:latin typeface="Times New Roman" panose="02020603050405020304" pitchFamily="18" charset="0"/>
                <a:ea typeface="楷体" panose="02010609060101010101" pitchFamily="49" charset="-122"/>
              </a:rPr>
              <a:t>google</a:t>
            </a:r>
            <a:r>
              <a:rPr lang="zh-CN" altLang="en-US" dirty="0">
                <a:solidFill>
                  <a:srgbClr val="121212"/>
                </a:solidFill>
                <a:latin typeface="Times New Roman" panose="02020603050405020304" pitchFamily="18" charset="0"/>
                <a:ea typeface="楷体" panose="02010609060101010101" pitchFamily="49" charset="-122"/>
              </a:rPr>
              <a:t>在</a:t>
            </a:r>
            <a:r>
              <a:rPr lang="en-US" altLang="zh-CN" dirty="0">
                <a:solidFill>
                  <a:srgbClr val="121212"/>
                </a:solidFill>
                <a:latin typeface="Times New Roman" panose="02020603050405020304" pitchFamily="18" charset="0"/>
                <a:ea typeface="楷体" panose="02010609060101010101" pitchFamily="49" charset="-122"/>
              </a:rPr>
              <a:t>2020</a:t>
            </a:r>
            <a:r>
              <a:rPr lang="zh-CN" altLang="en-US" dirty="0">
                <a:solidFill>
                  <a:srgbClr val="121212"/>
                </a:solidFill>
                <a:latin typeface="Times New Roman" panose="02020603050405020304" pitchFamily="18" charset="0"/>
                <a:ea typeface="楷体" panose="02010609060101010101" pitchFamily="49" charset="-122"/>
              </a:rPr>
              <a:t>年</a:t>
            </a:r>
            <a:r>
              <a:rPr lang="en-US" altLang="zh-CN" dirty="0">
                <a:solidFill>
                  <a:srgbClr val="121212"/>
                </a:solidFill>
                <a:latin typeface="Times New Roman" panose="02020603050405020304" pitchFamily="18" charset="0"/>
                <a:ea typeface="楷体" panose="02010609060101010101" pitchFamily="49" charset="-122"/>
              </a:rPr>
              <a:t>1</a:t>
            </a:r>
            <a:r>
              <a:rPr lang="zh-CN" altLang="en-US" dirty="0">
                <a:solidFill>
                  <a:srgbClr val="121212"/>
                </a:solidFill>
                <a:latin typeface="Times New Roman" panose="02020603050405020304" pitchFamily="18" charset="0"/>
                <a:ea typeface="楷体" panose="02010609060101010101" pitchFamily="49" charset="-122"/>
              </a:rPr>
              <a:t>月发表的</a:t>
            </a:r>
            <a:r>
              <a:rPr lang="en-US" altLang="zh-CN" dirty="0">
                <a:solidFill>
                  <a:srgbClr val="121212"/>
                </a:solidFill>
                <a:latin typeface="Times New Roman" panose="02020603050405020304" pitchFamily="18" charset="0"/>
                <a:ea typeface="楷体" panose="02010609060101010101" pitchFamily="49" charset="-122"/>
              </a:rPr>
              <a:t>Meena</a:t>
            </a:r>
            <a:r>
              <a:rPr lang="zh-CN" altLang="en-US" dirty="0">
                <a:solidFill>
                  <a:srgbClr val="121212"/>
                </a:solidFill>
                <a:latin typeface="Times New Roman" panose="02020603050405020304" pitchFamily="18" charset="0"/>
                <a:ea typeface="楷体" panose="02010609060101010101" pitchFamily="49" charset="-122"/>
              </a:rPr>
              <a:t>、</a:t>
            </a:r>
            <a:r>
              <a:rPr lang="en-US" altLang="zh-CN" dirty="0">
                <a:solidFill>
                  <a:srgbClr val="121212"/>
                </a:solidFill>
                <a:latin typeface="Times New Roman" panose="02020603050405020304" pitchFamily="18" charset="0"/>
                <a:ea typeface="楷体" panose="02010609060101010101" pitchFamily="49" charset="-122"/>
              </a:rPr>
              <a:t>Facebook</a:t>
            </a:r>
            <a:r>
              <a:rPr lang="zh-CN" altLang="en-US" dirty="0">
                <a:solidFill>
                  <a:srgbClr val="121212"/>
                </a:solidFill>
                <a:latin typeface="Times New Roman" panose="02020603050405020304" pitchFamily="18" charset="0"/>
                <a:ea typeface="楷体" panose="02010609060101010101" pitchFamily="49" charset="-122"/>
              </a:rPr>
              <a:t>在</a:t>
            </a:r>
            <a:r>
              <a:rPr lang="en-US" altLang="zh-CN" dirty="0">
                <a:solidFill>
                  <a:srgbClr val="121212"/>
                </a:solidFill>
                <a:latin typeface="Times New Roman" panose="02020603050405020304" pitchFamily="18" charset="0"/>
                <a:ea typeface="楷体" panose="02010609060101010101" pitchFamily="49" charset="-122"/>
              </a:rPr>
              <a:t>4</a:t>
            </a:r>
            <a:r>
              <a:rPr lang="zh-CN" altLang="en-US" dirty="0">
                <a:solidFill>
                  <a:srgbClr val="121212"/>
                </a:solidFill>
                <a:latin typeface="Times New Roman" panose="02020603050405020304" pitchFamily="18" charset="0"/>
                <a:ea typeface="楷体" panose="02010609060101010101" pitchFamily="49" charset="-122"/>
              </a:rPr>
              <a:t>月发表的</a:t>
            </a:r>
            <a:r>
              <a:rPr lang="en-US" altLang="zh-CN" dirty="0">
                <a:solidFill>
                  <a:srgbClr val="121212"/>
                </a:solidFill>
                <a:latin typeface="Times New Roman" panose="02020603050405020304" pitchFamily="18" charset="0"/>
                <a:ea typeface="楷体" panose="02010609060101010101" pitchFamily="49" charset="-122"/>
              </a:rPr>
              <a:t>Blender</a:t>
            </a:r>
          </a:p>
          <a:p>
            <a:pPr marL="742950" lvl="1" indent="-285750">
              <a:lnSpc>
                <a:spcPct val="120000"/>
              </a:lnSpc>
              <a:buFont typeface="Wingdings" panose="05000000000000000000" pitchFamily="2" charset="2"/>
              <a:buChar char="n"/>
            </a:pPr>
            <a:r>
              <a:rPr lang="zh-CN" altLang="en-US" dirty="0">
                <a:solidFill>
                  <a:srgbClr val="121212"/>
                </a:solidFill>
                <a:latin typeface="Times New Roman" panose="02020603050405020304" pitchFamily="18" charset="0"/>
                <a:ea typeface="楷体" panose="02010609060101010101" pitchFamily="49" charset="-122"/>
              </a:rPr>
              <a:t>基于中文的主要以百度</a:t>
            </a:r>
            <a:r>
              <a:rPr lang="en-US" altLang="zh-CN" dirty="0">
                <a:solidFill>
                  <a:srgbClr val="121212"/>
                </a:solidFill>
                <a:latin typeface="Times New Roman" panose="02020603050405020304" pitchFamily="18" charset="0"/>
                <a:ea typeface="楷体" panose="02010609060101010101" pitchFamily="49" charset="-122"/>
              </a:rPr>
              <a:t>PLATO</a:t>
            </a:r>
            <a:r>
              <a:rPr lang="zh-CN" altLang="en-US" dirty="0">
                <a:solidFill>
                  <a:srgbClr val="121212"/>
                </a:solidFill>
                <a:latin typeface="Times New Roman" panose="02020603050405020304" pitchFamily="18" charset="0"/>
                <a:ea typeface="楷体" panose="02010609060101010101" pitchFamily="49" charset="-122"/>
              </a:rPr>
              <a:t>系列模型为代表</a:t>
            </a:r>
            <a:endParaRPr lang="en-US" altLang="zh-CN" dirty="0">
              <a:solidFill>
                <a:srgbClr val="121212"/>
              </a:solidFill>
              <a:latin typeface="Times New Roman" panose="02020603050405020304" pitchFamily="18" charset="0"/>
              <a:ea typeface="楷体" panose="02010609060101010101" pitchFamily="49" charset="-122"/>
            </a:endParaRPr>
          </a:p>
          <a:p>
            <a:pPr marL="742950" lvl="1" indent="-285750">
              <a:lnSpc>
                <a:spcPct val="120000"/>
              </a:lnSpc>
              <a:buFont typeface="Wingdings" panose="05000000000000000000" pitchFamily="2" charset="2"/>
              <a:buChar char="n"/>
            </a:pPr>
            <a:r>
              <a:rPr lang="zh-CN" altLang="en-US" dirty="0">
                <a:solidFill>
                  <a:srgbClr val="121212"/>
                </a:solidFill>
                <a:latin typeface="Times New Roman" panose="02020603050405020304" pitchFamily="18" charset="0"/>
                <a:ea typeface="楷体" panose="02010609060101010101" pitchFamily="49" charset="-122"/>
              </a:rPr>
              <a:t>这些模型的成功一定程度上表明海量数据和大模型能为对话系统带来很好的收益</a:t>
            </a:r>
            <a:endParaRPr lang="en-US" altLang="zh-CN" dirty="0">
              <a:solidFill>
                <a:srgbClr val="121212"/>
              </a:solidFill>
              <a:latin typeface="Times New Roman" panose="02020603050405020304" pitchFamily="18" charset="0"/>
              <a:ea typeface="楷体" panose="02010609060101010101" pitchFamily="49" charset="-122"/>
            </a:endParaRPr>
          </a:p>
        </p:txBody>
      </p:sp>
      <p:sp>
        <p:nvSpPr>
          <p:cNvPr id="4" name="灯片编号占位符 3">
            <a:extLst>
              <a:ext uri="{FF2B5EF4-FFF2-40B4-BE49-F238E27FC236}">
                <a16:creationId xmlns:a16="http://schemas.microsoft.com/office/drawing/2014/main" id="{8E84EB51-7F51-4866-B27E-56DF1A62F328}"/>
              </a:ext>
            </a:extLst>
          </p:cNvPr>
          <p:cNvSpPr>
            <a:spLocks noGrp="1"/>
          </p:cNvSpPr>
          <p:nvPr>
            <p:ph type="sldNum" sz="quarter" idx="12"/>
          </p:nvPr>
        </p:nvSpPr>
        <p:spPr/>
        <p:txBody>
          <a:bodyPr/>
          <a:lstStyle/>
          <a:p>
            <a:fld id="{A330ECBB-EFA0-4B67-A466-676224D8611D}" type="slidenum">
              <a:rPr lang="zh-CN" altLang="en-US" smtClean="0"/>
              <a:t>4</a:t>
            </a:fld>
            <a:endParaRPr lang="zh-CN" altLang="en-US" dirty="0"/>
          </a:p>
        </p:txBody>
      </p:sp>
    </p:spTree>
    <p:extLst>
      <p:ext uri="{BB962C8B-B14F-4D97-AF65-F5344CB8AC3E}">
        <p14:creationId xmlns:p14="http://schemas.microsoft.com/office/powerpoint/2010/main" val="1143553583"/>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选题背景（二）：任务型对话系统</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4" name="灯片编号占位符 3">
            <a:extLst>
              <a:ext uri="{FF2B5EF4-FFF2-40B4-BE49-F238E27FC236}">
                <a16:creationId xmlns:a16="http://schemas.microsoft.com/office/drawing/2014/main" id="{8E84EB51-7F51-4866-B27E-56DF1A62F328}"/>
              </a:ext>
            </a:extLst>
          </p:cNvPr>
          <p:cNvSpPr>
            <a:spLocks noGrp="1"/>
          </p:cNvSpPr>
          <p:nvPr>
            <p:ph type="sldNum" sz="quarter" idx="12"/>
          </p:nvPr>
        </p:nvSpPr>
        <p:spPr/>
        <p:txBody>
          <a:bodyPr/>
          <a:lstStyle/>
          <a:p>
            <a:fld id="{A330ECBB-EFA0-4B67-A466-676224D8611D}" type="slidenum">
              <a:rPr lang="zh-CN" altLang="en-US" smtClean="0"/>
              <a:t>5</a:t>
            </a:fld>
            <a:endParaRPr lang="zh-CN" altLang="en-US" dirty="0"/>
          </a:p>
        </p:txBody>
      </p:sp>
      <p:grpSp>
        <p:nvGrpSpPr>
          <p:cNvPr id="9" name="组合 8">
            <a:extLst>
              <a:ext uri="{FF2B5EF4-FFF2-40B4-BE49-F238E27FC236}">
                <a16:creationId xmlns:a16="http://schemas.microsoft.com/office/drawing/2014/main" id="{7E4F0369-BC06-48EC-8184-6EAF4C6DFFD2}"/>
              </a:ext>
            </a:extLst>
          </p:cNvPr>
          <p:cNvGrpSpPr/>
          <p:nvPr/>
        </p:nvGrpSpPr>
        <p:grpSpPr>
          <a:xfrm>
            <a:off x="1428249" y="1570542"/>
            <a:ext cx="9335503" cy="4362752"/>
            <a:chOff x="1428249" y="1570542"/>
            <a:chExt cx="9335503" cy="4362752"/>
          </a:xfrm>
        </p:grpSpPr>
        <p:sp>
          <p:nvSpPr>
            <p:cNvPr id="2" name="矩形 1">
              <a:extLst>
                <a:ext uri="{FF2B5EF4-FFF2-40B4-BE49-F238E27FC236}">
                  <a16:creationId xmlns:a16="http://schemas.microsoft.com/office/drawing/2014/main" id="{5EB77115-FDCA-43F6-A49C-52232CCBA96E}"/>
                </a:ext>
              </a:extLst>
            </p:cNvPr>
            <p:cNvSpPr/>
            <p:nvPr/>
          </p:nvSpPr>
          <p:spPr>
            <a:xfrm>
              <a:off x="1428249" y="1570542"/>
              <a:ext cx="9335503" cy="1543949"/>
            </a:xfrm>
            <a:prstGeom prst="rect">
              <a:avLst/>
            </a:prstGeom>
          </p:spPr>
          <p:txBody>
            <a:bodyPr wrap="square">
              <a:spAutoFit/>
            </a:bodyPr>
            <a:lstStyle/>
            <a:p>
              <a:pPr marL="285750" indent="-285750">
                <a:lnSpc>
                  <a:spcPct val="120000"/>
                </a:lnSpc>
                <a:spcBef>
                  <a:spcPts val="600"/>
                </a:spcBef>
                <a:spcAft>
                  <a:spcPts val="600"/>
                </a:spcAft>
                <a:buFont typeface="Wingdings" panose="05000000000000000000" pitchFamily="2" charset="2"/>
                <a:buChar char="Ø"/>
              </a:pPr>
              <a:r>
                <a:rPr lang="zh-CN" altLang="en-US" dirty="0">
                  <a:solidFill>
                    <a:srgbClr val="121212"/>
                  </a:solidFill>
                  <a:latin typeface="Times New Roman" panose="02020603050405020304" pitchFamily="18" charset="0"/>
                  <a:ea typeface="楷体" panose="02010609060101010101" pitchFamily="49" charset="-122"/>
                </a:rPr>
                <a:t>随着大规模预训练模型的发展，越来越多的工作将预训练模型用于任务型对话系统，将对话管理和回复生成建模在统一的预训练模型下，如：</a:t>
              </a:r>
              <a:r>
                <a:rPr lang="en-US" altLang="zh-CN" dirty="0">
                  <a:solidFill>
                    <a:srgbClr val="121212"/>
                  </a:solidFill>
                  <a:latin typeface="Times New Roman" panose="02020603050405020304" pitchFamily="18" charset="0"/>
                  <a:ea typeface="楷体" panose="02010609060101010101" pitchFamily="49" charset="-122"/>
                </a:rPr>
                <a:t>UBAR</a:t>
              </a:r>
              <a:r>
                <a:rPr lang="zh-CN" altLang="en-US" dirty="0">
                  <a:solidFill>
                    <a:srgbClr val="121212"/>
                  </a:solidFill>
                  <a:latin typeface="Times New Roman" panose="02020603050405020304" pitchFamily="18" charset="0"/>
                  <a:ea typeface="楷体" panose="02010609060101010101" pitchFamily="49" charset="-122"/>
                </a:rPr>
                <a:t>、</a:t>
              </a:r>
              <a:r>
                <a:rPr lang="en-US" altLang="zh-CN" dirty="0">
                  <a:solidFill>
                    <a:srgbClr val="121212"/>
                  </a:solidFill>
                  <a:latin typeface="Times New Roman" panose="02020603050405020304" pitchFamily="18" charset="0"/>
                  <a:ea typeface="楷体" panose="02010609060101010101" pitchFamily="49" charset="-122"/>
                </a:rPr>
                <a:t>MMTOD</a:t>
              </a:r>
              <a:r>
                <a:rPr lang="zh-CN" altLang="en-US" dirty="0">
                  <a:solidFill>
                    <a:srgbClr val="121212"/>
                  </a:solidFill>
                  <a:latin typeface="Times New Roman" panose="02020603050405020304" pitchFamily="18" charset="0"/>
                  <a:ea typeface="楷体" panose="02010609060101010101" pitchFamily="49" charset="-122"/>
                </a:rPr>
                <a:t>和</a:t>
              </a:r>
              <a:r>
                <a:rPr lang="en-US" altLang="zh-CN" dirty="0">
                  <a:solidFill>
                    <a:srgbClr val="121212"/>
                  </a:solidFill>
                  <a:latin typeface="Times New Roman" panose="02020603050405020304" pitchFamily="18" charset="0"/>
                  <a:ea typeface="楷体" panose="02010609060101010101" pitchFamily="49" charset="-122"/>
                </a:rPr>
                <a:t>BOTR</a:t>
              </a:r>
              <a:r>
                <a:rPr lang="zh-CN" altLang="en-US" dirty="0">
                  <a:solidFill>
                    <a:srgbClr val="121212"/>
                  </a:solidFill>
                  <a:latin typeface="Times New Roman" panose="02020603050405020304" pitchFamily="18" charset="0"/>
                  <a:ea typeface="楷体" panose="02010609060101010101" pitchFamily="49" charset="-122"/>
                </a:rPr>
                <a:t>等</a:t>
              </a:r>
              <a:endParaRPr lang="en-US" altLang="zh-CN" dirty="0">
                <a:solidFill>
                  <a:srgbClr val="121212"/>
                </a:solidFill>
                <a:latin typeface="Times New Roman" panose="02020603050405020304" pitchFamily="18" charset="0"/>
                <a:ea typeface="楷体" panose="02010609060101010101" pitchFamily="49" charset="-122"/>
              </a:endParaRPr>
            </a:p>
            <a:p>
              <a:pPr marL="285750" indent="-285750">
                <a:lnSpc>
                  <a:spcPct val="120000"/>
                </a:lnSpc>
                <a:spcBef>
                  <a:spcPts val="600"/>
                </a:spcBef>
                <a:spcAft>
                  <a:spcPts val="600"/>
                </a:spcAft>
                <a:buFont typeface="Wingdings" panose="05000000000000000000" pitchFamily="2" charset="2"/>
                <a:buChar char="Ø"/>
              </a:pPr>
              <a:r>
                <a:rPr lang="zh-CN" altLang="en-US" dirty="0">
                  <a:solidFill>
                    <a:srgbClr val="121212"/>
                  </a:solidFill>
                  <a:latin typeface="Times New Roman" panose="02020603050405020304" pitchFamily="18" charset="0"/>
                  <a:ea typeface="楷体" panose="02010609060101010101" pitchFamily="49" charset="-122"/>
                </a:rPr>
                <a:t>这些工作都直接在文本预训练模型上进行微调，通过设计辅助任务来提高预训练模型在任务型对话上的性能</a:t>
              </a:r>
              <a:endParaRPr lang="en-US" altLang="zh-CN" dirty="0">
                <a:solidFill>
                  <a:srgbClr val="121212"/>
                </a:solidFill>
                <a:latin typeface="Times New Roman" panose="02020603050405020304" pitchFamily="18" charset="0"/>
                <a:ea typeface="楷体" panose="02010609060101010101" pitchFamily="49" charset="-122"/>
              </a:endParaRPr>
            </a:p>
          </p:txBody>
        </p:sp>
        <p:grpSp>
          <p:nvGrpSpPr>
            <p:cNvPr id="8" name="组合 7">
              <a:extLst>
                <a:ext uri="{FF2B5EF4-FFF2-40B4-BE49-F238E27FC236}">
                  <a16:creationId xmlns:a16="http://schemas.microsoft.com/office/drawing/2014/main" id="{C05D2444-D852-40E5-926C-579E233F42CB}"/>
                </a:ext>
              </a:extLst>
            </p:cNvPr>
            <p:cNvGrpSpPr/>
            <p:nvPr/>
          </p:nvGrpSpPr>
          <p:grpSpPr>
            <a:xfrm>
              <a:off x="2209800" y="3205148"/>
              <a:ext cx="7772400" cy="2728146"/>
              <a:chOff x="2209800" y="3595446"/>
              <a:chExt cx="7772400" cy="2728146"/>
            </a:xfrm>
          </p:grpSpPr>
          <p:pic>
            <p:nvPicPr>
              <p:cNvPr id="6" name="图片 5">
                <a:extLst>
                  <a:ext uri="{FF2B5EF4-FFF2-40B4-BE49-F238E27FC236}">
                    <a16:creationId xmlns:a16="http://schemas.microsoft.com/office/drawing/2014/main" id="{C77C46C8-8BD7-C2A6-1B13-3D6D88BBC1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3595446"/>
                <a:ext cx="7772400" cy="2401966"/>
              </a:xfrm>
              <a:prstGeom prst="rect">
                <a:avLst/>
              </a:prstGeom>
            </p:spPr>
          </p:pic>
          <p:sp>
            <p:nvSpPr>
              <p:cNvPr id="7" name="文本框 6">
                <a:extLst>
                  <a:ext uri="{FF2B5EF4-FFF2-40B4-BE49-F238E27FC236}">
                    <a16:creationId xmlns:a16="http://schemas.microsoft.com/office/drawing/2014/main" id="{F3FEA33E-FFA8-5C30-049E-025729B8DE21}"/>
                  </a:ext>
                </a:extLst>
              </p:cNvPr>
              <p:cNvSpPr txBox="1"/>
              <p:nvPr/>
            </p:nvSpPr>
            <p:spPr>
              <a:xfrm>
                <a:off x="3889899" y="5997412"/>
                <a:ext cx="4412202" cy="326180"/>
              </a:xfrm>
              <a:prstGeom prst="rect">
                <a:avLst/>
              </a:prstGeom>
              <a:noFill/>
            </p:spPr>
            <p:txBody>
              <a:bodyPr wrap="square" rtlCol="0">
                <a:spAutoFit/>
              </a:bodyPr>
              <a:lstStyle/>
              <a:p>
                <a:pPr algn="l">
                  <a:lnSpc>
                    <a:spcPct val="120000"/>
                  </a:lnSpc>
                </a:pPr>
                <a:r>
                  <a:rPr kumimoji="1" lang="zh-CN" altLang="en-US" sz="1400" dirty="0">
                    <a:latin typeface="Times New Roman" panose="02020603050405020304" pitchFamily="18" charset="0"/>
                    <a:ea typeface="楷体" panose="02010609060101010101" pitchFamily="49" charset="-122"/>
                  </a:rPr>
                  <a:t>图</a:t>
                </a:r>
                <a:r>
                  <a:rPr kumimoji="1" lang="en-US" altLang="zh-CN" sz="1400" dirty="0">
                    <a:latin typeface="Times New Roman" panose="02020603050405020304" pitchFamily="18" charset="0"/>
                    <a:ea typeface="楷体" panose="02010609060101010101" pitchFamily="49" charset="-122"/>
                  </a:rPr>
                  <a:t>1.</a:t>
                </a:r>
                <a:r>
                  <a:rPr kumimoji="1" lang="zh-CN" altLang="en-US" sz="1400" dirty="0">
                    <a:latin typeface="Times New Roman" panose="02020603050405020304" pitchFamily="18" charset="0"/>
                    <a:ea typeface="楷体" panose="02010609060101010101" pitchFamily="49" charset="-122"/>
                  </a:rPr>
                  <a:t> 基于</a:t>
                </a:r>
                <a:r>
                  <a:rPr kumimoji="1" lang="en-US" altLang="zh-CN" sz="1400" dirty="0">
                    <a:latin typeface="Times New Roman" panose="02020603050405020304" pitchFamily="18" charset="0"/>
                    <a:ea typeface="楷体" panose="02010609060101010101" pitchFamily="49" charset="-122"/>
                  </a:rPr>
                  <a:t>Pipeline</a:t>
                </a:r>
                <a:r>
                  <a:rPr kumimoji="1" lang="zh-CN" altLang="en-US" sz="1400" dirty="0">
                    <a:latin typeface="Times New Roman" panose="02020603050405020304" pitchFamily="18" charset="0"/>
                    <a:ea typeface="楷体" panose="02010609060101010101" pitchFamily="49" charset="-122"/>
                  </a:rPr>
                  <a:t>方法的任务型对话系统的总体框架</a:t>
                </a:r>
              </a:p>
            </p:txBody>
          </p:sp>
        </p:grpSp>
      </p:grpSp>
    </p:spTree>
    <p:extLst>
      <p:ext uri="{BB962C8B-B14F-4D97-AF65-F5344CB8AC3E}">
        <p14:creationId xmlns:p14="http://schemas.microsoft.com/office/powerpoint/2010/main" val="721407693"/>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选题背景（三）：任务型对话预训练</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7" name="矩形 6">
            <a:extLst>
              <a:ext uri="{FF2B5EF4-FFF2-40B4-BE49-F238E27FC236}">
                <a16:creationId xmlns:a16="http://schemas.microsoft.com/office/drawing/2014/main" id="{06CAC4FB-380B-47C2-B674-DE61EAD2D3EA}"/>
              </a:ext>
            </a:extLst>
          </p:cNvPr>
          <p:cNvSpPr/>
          <p:nvPr/>
        </p:nvSpPr>
        <p:spPr>
          <a:xfrm>
            <a:off x="1770566" y="1558746"/>
            <a:ext cx="8650869" cy="4049250"/>
          </a:xfrm>
          <a:prstGeom prst="rect">
            <a:avLst/>
          </a:prstGeom>
        </p:spPr>
        <p:txBody>
          <a:bodyPr wrap="square">
            <a:spAutoFit/>
          </a:bodyPr>
          <a:lstStyle/>
          <a:p>
            <a:pPr marL="285750" indent="-285750">
              <a:lnSpc>
                <a:spcPct val="120000"/>
              </a:lnSpc>
              <a:buFont typeface="Wingdings" panose="05000000000000000000" pitchFamily="2" charset="2"/>
              <a:buChar char="Ø"/>
            </a:pPr>
            <a:r>
              <a:rPr lang="zh-CN" altLang="en-US" dirty="0">
                <a:solidFill>
                  <a:srgbClr val="121212"/>
                </a:solidFill>
                <a:latin typeface="Times New Roman" panose="02020603050405020304" pitchFamily="18" charset="0"/>
                <a:ea typeface="楷体" panose="02010609060101010101" pitchFamily="49" charset="-122"/>
              </a:rPr>
              <a:t>文本预训练模型在对话数据上直接微调效果不好：</a:t>
            </a:r>
            <a:endParaRPr lang="en-US" altLang="zh-CN" dirty="0">
              <a:solidFill>
                <a:srgbClr val="121212"/>
              </a:solidFill>
              <a:latin typeface="Times New Roman" panose="02020603050405020304" pitchFamily="18" charset="0"/>
              <a:ea typeface="楷体" panose="02010609060101010101" pitchFamily="49" charset="-122"/>
            </a:endParaRPr>
          </a:p>
          <a:p>
            <a:pPr marL="742950" lvl="1" indent="-285750">
              <a:lnSpc>
                <a:spcPct val="120000"/>
              </a:lnSpc>
              <a:buFont typeface="Wingdings" panose="05000000000000000000" pitchFamily="2" charset="2"/>
              <a:buChar char="n"/>
            </a:pPr>
            <a:r>
              <a:rPr lang="zh-CN" altLang="en-US" dirty="0">
                <a:solidFill>
                  <a:srgbClr val="121212"/>
                </a:solidFill>
                <a:latin typeface="Times New Roman" panose="02020603050405020304" pitchFamily="18" charset="0"/>
                <a:ea typeface="楷体" panose="02010609060101010101" pitchFamily="49" charset="-122"/>
              </a:rPr>
              <a:t>数据分布差异：文本数据和对话数据的语言模式不同</a:t>
            </a:r>
            <a:endParaRPr lang="en-US" altLang="zh-CN" dirty="0">
              <a:solidFill>
                <a:srgbClr val="121212"/>
              </a:solidFill>
              <a:latin typeface="Times New Roman" panose="02020603050405020304" pitchFamily="18" charset="0"/>
              <a:ea typeface="楷体" panose="02010609060101010101" pitchFamily="49" charset="-122"/>
            </a:endParaRPr>
          </a:p>
          <a:p>
            <a:pPr marL="742950" lvl="1" indent="-285750">
              <a:lnSpc>
                <a:spcPct val="120000"/>
              </a:lnSpc>
              <a:buFont typeface="Wingdings" panose="05000000000000000000" pitchFamily="2" charset="2"/>
              <a:buChar char="n"/>
            </a:pPr>
            <a:r>
              <a:rPr lang="zh-CN" altLang="en-US" dirty="0">
                <a:solidFill>
                  <a:srgbClr val="121212"/>
                </a:solidFill>
                <a:latin typeface="Times New Roman" panose="02020603050405020304" pitchFamily="18" charset="0"/>
                <a:ea typeface="楷体" panose="02010609060101010101" pitchFamily="49" charset="-122"/>
              </a:rPr>
              <a:t>角色差异：文本数据来自同一个作者，而对话至少存在两个说话人</a:t>
            </a:r>
            <a:endParaRPr lang="en-US" altLang="zh-CN" dirty="0">
              <a:solidFill>
                <a:srgbClr val="121212"/>
              </a:solidFill>
              <a:latin typeface="Times New Roman" panose="02020603050405020304" pitchFamily="18" charset="0"/>
              <a:ea typeface="楷体" panose="02010609060101010101" pitchFamily="49" charset="-122"/>
            </a:endParaRPr>
          </a:p>
          <a:p>
            <a:pPr lvl="1">
              <a:lnSpc>
                <a:spcPct val="120000"/>
              </a:lnSpc>
            </a:pPr>
            <a:endParaRPr lang="en-US" altLang="zh-CN" dirty="0">
              <a:solidFill>
                <a:srgbClr val="121212"/>
              </a:solidFill>
              <a:latin typeface="Times New Roman" panose="02020603050405020304" pitchFamily="18" charset="0"/>
              <a:ea typeface="楷体" panose="02010609060101010101" pitchFamily="49" charset="-122"/>
            </a:endParaRPr>
          </a:p>
          <a:p>
            <a:pPr marL="285750" indent="-285750">
              <a:lnSpc>
                <a:spcPct val="120000"/>
              </a:lnSpc>
              <a:buFont typeface="Wingdings" panose="05000000000000000000" pitchFamily="2" charset="2"/>
              <a:buChar char="Ø"/>
            </a:pPr>
            <a:r>
              <a:rPr lang="zh-CN" altLang="en-US" dirty="0">
                <a:solidFill>
                  <a:srgbClr val="121212"/>
                </a:solidFill>
                <a:latin typeface="Times New Roman" panose="02020603050405020304" pitchFamily="18" charset="0"/>
                <a:ea typeface="楷体" panose="02010609060101010101" pitchFamily="49" charset="-122"/>
              </a:rPr>
              <a:t>闲聊型对话预训练模型在任务型对话数据集上直接微调效果不好：</a:t>
            </a:r>
            <a:endParaRPr lang="en-US" altLang="zh-CN" dirty="0">
              <a:solidFill>
                <a:srgbClr val="121212"/>
              </a:solidFill>
              <a:latin typeface="Times New Roman" panose="02020603050405020304" pitchFamily="18" charset="0"/>
              <a:ea typeface="楷体" panose="02010609060101010101" pitchFamily="49" charset="-122"/>
            </a:endParaRPr>
          </a:p>
          <a:p>
            <a:pPr marL="742950" lvl="1" indent="-285750">
              <a:lnSpc>
                <a:spcPct val="120000"/>
              </a:lnSpc>
              <a:buFont typeface="Wingdings" panose="05000000000000000000" pitchFamily="2" charset="2"/>
              <a:buChar char="n"/>
            </a:pPr>
            <a:r>
              <a:rPr lang="zh-CN" altLang="en-US" dirty="0">
                <a:solidFill>
                  <a:srgbClr val="121212"/>
                </a:solidFill>
                <a:latin typeface="Times New Roman" panose="02020603050405020304" pitchFamily="18" charset="0"/>
                <a:ea typeface="楷体" panose="02010609060101010101" pitchFamily="49" charset="-122"/>
              </a:rPr>
              <a:t>对话目标差异：闲聊型对话没有具体的目标、主题；任务型对话通常有一个特定的对话目标</a:t>
            </a:r>
            <a:endParaRPr lang="en-US" altLang="zh-CN" dirty="0">
              <a:solidFill>
                <a:srgbClr val="121212"/>
              </a:solidFill>
              <a:latin typeface="Times New Roman" panose="02020603050405020304" pitchFamily="18" charset="0"/>
              <a:ea typeface="楷体" panose="02010609060101010101" pitchFamily="49" charset="-122"/>
            </a:endParaRPr>
          </a:p>
          <a:p>
            <a:pPr marL="742950" lvl="1" indent="-285750">
              <a:lnSpc>
                <a:spcPct val="120000"/>
              </a:lnSpc>
              <a:buFont typeface="Wingdings" panose="05000000000000000000" pitchFamily="2" charset="2"/>
              <a:buChar char="n"/>
            </a:pPr>
            <a:r>
              <a:rPr lang="zh-CN" altLang="en-US" dirty="0">
                <a:solidFill>
                  <a:srgbClr val="121212"/>
                </a:solidFill>
                <a:latin typeface="Times New Roman" panose="02020603050405020304" pitchFamily="18" charset="0"/>
                <a:ea typeface="楷体" panose="02010609060101010101" pitchFamily="49" charset="-122"/>
              </a:rPr>
              <a:t>数据形式差异：闲聊型对话一般数据量大、轮次少、噪音较大；任务型对话数据通常包含多轮交互、且数据量较小</a:t>
            </a:r>
            <a:endParaRPr lang="en-US" altLang="zh-CN" dirty="0">
              <a:solidFill>
                <a:srgbClr val="121212"/>
              </a:solidFill>
              <a:latin typeface="Times New Roman" panose="02020603050405020304" pitchFamily="18" charset="0"/>
              <a:ea typeface="楷体" panose="02010609060101010101" pitchFamily="49" charset="-122"/>
            </a:endParaRPr>
          </a:p>
          <a:p>
            <a:pPr marL="285750" indent="-285750">
              <a:lnSpc>
                <a:spcPct val="120000"/>
              </a:lnSpc>
              <a:buFont typeface="Wingdings" pitchFamily="2" charset="2"/>
              <a:buChar char="Ø"/>
            </a:pPr>
            <a:endParaRPr lang="en-US" altLang="zh-CN" dirty="0">
              <a:solidFill>
                <a:srgbClr val="121212"/>
              </a:solidFill>
              <a:latin typeface="Times New Roman" panose="02020603050405020304" pitchFamily="18" charset="0"/>
              <a:ea typeface="楷体" panose="02010609060101010101" pitchFamily="49" charset="-122"/>
            </a:endParaRPr>
          </a:p>
          <a:p>
            <a:pPr marL="285750" indent="-285750">
              <a:lnSpc>
                <a:spcPct val="120000"/>
              </a:lnSpc>
              <a:buFont typeface="Wingdings" pitchFamily="2" charset="2"/>
              <a:buChar char="Ø"/>
            </a:pPr>
            <a:r>
              <a:rPr lang="zh-CN" altLang="en-US" dirty="0">
                <a:solidFill>
                  <a:srgbClr val="121212"/>
                </a:solidFill>
                <a:latin typeface="Times New Roman" panose="02020603050405020304" pitchFamily="18" charset="0"/>
                <a:ea typeface="楷体" panose="02010609060101010101" pitchFamily="49" charset="-122"/>
              </a:rPr>
              <a:t>越来越多的工作开始关注针对任务型对话的预训练模型，在预训练阶段设计相关的预训练任务来挖掘任务型对话中的任务信息，如</a:t>
            </a:r>
            <a:r>
              <a:rPr lang="en-US" altLang="zh-CN" dirty="0">
                <a:solidFill>
                  <a:srgbClr val="121212"/>
                </a:solidFill>
                <a:latin typeface="Times New Roman" panose="02020603050405020304" pitchFamily="18" charset="0"/>
                <a:ea typeface="楷体" panose="02010609060101010101" pitchFamily="49" charset="-122"/>
              </a:rPr>
              <a:t>GALAXY</a:t>
            </a:r>
            <a:r>
              <a:rPr lang="zh-CN" altLang="en-US" dirty="0">
                <a:solidFill>
                  <a:srgbClr val="121212"/>
                </a:solidFill>
                <a:latin typeface="Times New Roman" panose="02020603050405020304" pitchFamily="18" charset="0"/>
                <a:ea typeface="楷体" panose="02010609060101010101" pitchFamily="49" charset="-122"/>
              </a:rPr>
              <a:t>、</a:t>
            </a:r>
            <a:r>
              <a:rPr lang="en-US" altLang="zh-CN" dirty="0">
                <a:solidFill>
                  <a:srgbClr val="121212"/>
                </a:solidFill>
                <a:latin typeface="Times New Roman" panose="02020603050405020304" pitchFamily="18" charset="0"/>
                <a:ea typeface="楷体" panose="02010609060101010101" pitchFamily="49" charset="-122"/>
              </a:rPr>
              <a:t>SPACE3.0</a:t>
            </a:r>
            <a:r>
              <a:rPr lang="zh-CN" altLang="en-US" dirty="0">
                <a:solidFill>
                  <a:srgbClr val="121212"/>
                </a:solidFill>
                <a:latin typeface="Times New Roman" panose="02020603050405020304" pitchFamily="18" charset="0"/>
                <a:ea typeface="楷体" panose="02010609060101010101" pitchFamily="49" charset="-122"/>
              </a:rPr>
              <a:t>等</a:t>
            </a:r>
            <a:endParaRPr lang="en-US" altLang="zh-CN" dirty="0">
              <a:solidFill>
                <a:srgbClr val="121212"/>
              </a:solidFill>
              <a:latin typeface="Times New Roman" panose="02020603050405020304" pitchFamily="18" charset="0"/>
              <a:ea typeface="楷体" panose="02010609060101010101" pitchFamily="49" charset="-122"/>
            </a:endParaRPr>
          </a:p>
        </p:txBody>
      </p:sp>
      <p:sp>
        <p:nvSpPr>
          <p:cNvPr id="3" name="灯片编号占位符 2">
            <a:extLst>
              <a:ext uri="{FF2B5EF4-FFF2-40B4-BE49-F238E27FC236}">
                <a16:creationId xmlns:a16="http://schemas.microsoft.com/office/drawing/2014/main" id="{06BCEB73-59CE-4785-973D-47744BFA04AA}"/>
              </a:ext>
            </a:extLst>
          </p:cNvPr>
          <p:cNvSpPr>
            <a:spLocks noGrp="1"/>
          </p:cNvSpPr>
          <p:nvPr>
            <p:ph type="sldNum" sz="quarter" idx="12"/>
          </p:nvPr>
        </p:nvSpPr>
        <p:spPr/>
        <p:txBody>
          <a:bodyPr/>
          <a:lstStyle/>
          <a:p>
            <a:fld id="{A330ECBB-EFA0-4B67-A466-676224D8611D}" type="slidenum">
              <a:rPr lang="zh-CN" altLang="en-US" smtClean="0"/>
              <a:t>6</a:t>
            </a:fld>
            <a:endParaRPr lang="zh-CN" altLang="en-US"/>
          </a:p>
        </p:txBody>
      </p:sp>
    </p:spTree>
    <p:extLst>
      <p:ext uri="{BB962C8B-B14F-4D97-AF65-F5344CB8AC3E}">
        <p14:creationId xmlns:p14="http://schemas.microsoft.com/office/powerpoint/2010/main" val="1481016462"/>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研究意义</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06BCEB73-59CE-4785-973D-47744BFA04AA}"/>
              </a:ext>
            </a:extLst>
          </p:cNvPr>
          <p:cNvSpPr>
            <a:spLocks noGrp="1"/>
          </p:cNvSpPr>
          <p:nvPr>
            <p:ph type="sldNum" sz="quarter" idx="12"/>
          </p:nvPr>
        </p:nvSpPr>
        <p:spPr/>
        <p:txBody>
          <a:bodyPr/>
          <a:lstStyle/>
          <a:p>
            <a:fld id="{A330ECBB-EFA0-4B67-A466-676224D8611D}" type="slidenum">
              <a:rPr lang="zh-CN" altLang="en-US" smtClean="0"/>
              <a:t>7</a:t>
            </a:fld>
            <a:endParaRPr lang="zh-CN" altLang="en-US"/>
          </a:p>
        </p:txBody>
      </p:sp>
      <p:grpSp>
        <p:nvGrpSpPr>
          <p:cNvPr id="2" name="组合 1">
            <a:extLst>
              <a:ext uri="{FF2B5EF4-FFF2-40B4-BE49-F238E27FC236}">
                <a16:creationId xmlns:a16="http://schemas.microsoft.com/office/drawing/2014/main" id="{C5DCFF61-7A1F-F9EA-EC2B-CEE3E655146E}"/>
              </a:ext>
            </a:extLst>
          </p:cNvPr>
          <p:cNvGrpSpPr/>
          <p:nvPr/>
        </p:nvGrpSpPr>
        <p:grpSpPr>
          <a:xfrm>
            <a:off x="1515122" y="1577555"/>
            <a:ext cx="9161755" cy="4011631"/>
            <a:chOff x="1501855" y="1798813"/>
            <a:chExt cx="9161755" cy="4011631"/>
          </a:xfrm>
        </p:grpSpPr>
        <p:sp>
          <p:nvSpPr>
            <p:cNvPr id="4" name="文本框 3">
              <a:extLst>
                <a:ext uri="{FF2B5EF4-FFF2-40B4-BE49-F238E27FC236}">
                  <a16:creationId xmlns:a16="http://schemas.microsoft.com/office/drawing/2014/main" id="{5232A38F-9560-27D5-A351-7147F38B224B}"/>
                </a:ext>
              </a:extLst>
            </p:cNvPr>
            <p:cNvSpPr txBox="1"/>
            <p:nvPr/>
          </p:nvSpPr>
          <p:spPr>
            <a:xfrm>
              <a:off x="1501855" y="1798813"/>
              <a:ext cx="9161755" cy="2054858"/>
            </a:xfrm>
            <a:prstGeom prst="rect">
              <a:avLst/>
            </a:prstGeom>
            <a:noFill/>
          </p:spPr>
          <p:txBody>
            <a:bodyPr wrap="square">
              <a:spAutoFit/>
            </a:bodyPr>
            <a:lstStyle/>
            <a:p>
              <a:pPr marL="285750" indent="-285750">
                <a:lnSpc>
                  <a:spcPct val="12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任务型对话系统具有明确的用户目标和系统行为，对其语言理解和策略学习比闲聊型对话更为重要。任务型对话预训练让模型提前学习一些通用的任务相关知识，从而在下游任务上取得更好的性能，具有较高的学术价值。</a:t>
              </a:r>
              <a:endParaRPr lang="en-US" altLang="zh-CN" dirty="0">
                <a:latin typeface="Times New Roman" panose="02020603050405020304" pitchFamily="18" charset="0"/>
                <a:ea typeface="楷体" panose="02010609060101010101" pitchFamily="49" charset="-122"/>
              </a:endParaRPr>
            </a:p>
            <a:p>
              <a:pPr marL="285750" indent="-285750">
                <a:lnSpc>
                  <a:spcPct val="120000"/>
                </a:lnSpc>
                <a:buFont typeface="Wingdings" panose="05000000000000000000" pitchFamily="2" charset="2"/>
                <a:buChar char="Ø"/>
              </a:pPr>
              <a:endParaRPr lang="en-US" altLang="zh-CN" dirty="0">
                <a:latin typeface="Times New Roman" panose="02020603050405020304" pitchFamily="18" charset="0"/>
                <a:ea typeface="楷体" panose="02010609060101010101" pitchFamily="49" charset="-122"/>
              </a:endParaRPr>
            </a:p>
            <a:p>
              <a:pPr marL="285750" indent="-285750">
                <a:lnSpc>
                  <a:spcPct val="12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任务型对话系统可以帮助用户便捷处理复杂任务，减轻人工客服的负担，例如：</a:t>
              </a:r>
              <a:r>
                <a:rPr lang="en-US" altLang="zh-CN" dirty="0">
                  <a:latin typeface="Times New Roman" panose="02020603050405020304" pitchFamily="18" charset="0"/>
                  <a:ea typeface="楷体" panose="02010609060101010101" pitchFamily="49" charset="-122"/>
                </a:rPr>
                <a:t>Apple</a:t>
              </a: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Siri</a:t>
              </a:r>
              <a:r>
                <a:rPr lang="zh-CN" altLang="en-US" dirty="0">
                  <a:latin typeface="Times New Roman" panose="02020603050405020304" pitchFamily="18" charset="0"/>
                  <a:ea typeface="楷体" panose="02010609060101010101" pitchFamily="49" charset="-122"/>
                </a:rPr>
                <a:t>、阿里小蜜等，具有较高的应用价值。</a:t>
              </a:r>
              <a:endParaRPr lang="en-US" altLang="zh-CN" dirty="0">
                <a:latin typeface="Times New Roman" panose="02020603050405020304" pitchFamily="18" charset="0"/>
                <a:ea typeface="楷体" panose="02010609060101010101" pitchFamily="49" charset="-122"/>
              </a:endParaRPr>
            </a:p>
          </p:txBody>
        </p:sp>
        <p:grpSp>
          <p:nvGrpSpPr>
            <p:cNvPr id="5" name="组合 4">
              <a:extLst>
                <a:ext uri="{FF2B5EF4-FFF2-40B4-BE49-F238E27FC236}">
                  <a16:creationId xmlns:a16="http://schemas.microsoft.com/office/drawing/2014/main" id="{62DC0BAF-E737-8B37-4C2D-301621B1C9CF}"/>
                </a:ext>
              </a:extLst>
            </p:cNvPr>
            <p:cNvGrpSpPr/>
            <p:nvPr/>
          </p:nvGrpSpPr>
          <p:grpSpPr>
            <a:xfrm>
              <a:off x="3855777" y="4320926"/>
              <a:ext cx="4453911" cy="1489518"/>
              <a:chOff x="3453412" y="4764445"/>
              <a:chExt cx="4453911" cy="1489518"/>
            </a:xfrm>
          </p:grpSpPr>
          <p:pic>
            <p:nvPicPr>
              <p:cNvPr id="1026" name="Picture 2">
                <a:extLst>
                  <a:ext uri="{FF2B5EF4-FFF2-40B4-BE49-F238E27FC236}">
                    <a16:creationId xmlns:a16="http://schemas.microsoft.com/office/drawing/2014/main" id="{1A109734-868C-F500-65FE-70C22DB2B3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3412" y="4843749"/>
                <a:ext cx="1330911" cy="13309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6A61F6C-B3D8-1D7F-3079-124420A330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6411" y="4764445"/>
                <a:ext cx="1330912" cy="1489518"/>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739122337"/>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BC516F53-CADF-B646-B697-ABE9FF19E8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197" y="170611"/>
            <a:ext cx="2375658" cy="639781"/>
          </a:xfrm>
          <a:prstGeom prst="rect">
            <a:avLst/>
          </a:prstGeom>
        </p:spPr>
      </p:pic>
      <p:sp>
        <p:nvSpPr>
          <p:cNvPr id="22" name="文本框 2">
            <a:extLst>
              <a:ext uri="{FF2B5EF4-FFF2-40B4-BE49-F238E27FC236}">
                <a16:creationId xmlns:a16="http://schemas.microsoft.com/office/drawing/2014/main" id="{96B2503D-861C-7045-8A57-B09D43184DEB}"/>
              </a:ext>
            </a:extLst>
          </p:cNvPr>
          <p:cNvSpPr txBox="1"/>
          <p:nvPr/>
        </p:nvSpPr>
        <p:spPr>
          <a:xfrm>
            <a:off x="212145" y="66406"/>
            <a:ext cx="10451465" cy="743986"/>
          </a:xfrm>
          <a:prstGeom prst="rect">
            <a:avLst/>
          </a:prstGeom>
          <a:noFill/>
        </p:spPr>
        <p:txBody>
          <a:bodyPr wrap="square" rtlCol="0">
            <a:spAutoFit/>
          </a:bodyPr>
          <a:lstStyle/>
          <a:p>
            <a:pPr lvl="1" indent="-457200">
              <a:lnSpc>
                <a:spcPct val="150000"/>
              </a:lnSpc>
              <a:buFont typeface="Wingdings" pitchFamily="2" charset="2"/>
              <a:buChar char="n"/>
            </a:pPr>
            <a:r>
              <a:rPr lang="zh-CN" altLang="en-US" sz="3200" b="1" dirty="0">
                <a:solidFill>
                  <a:srgbClr val="4472C4"/>
                </a:solidFill>
                <a:latin typeface="微软雅黑" pitchFamily="34" charset="-122"/>
                <a:ea typeface="微软雅黑" pitchFamily="34" charset="-122"/>
                <a:cs typeface="Times New Roman" pitchFamily="18" charset="0"/>
              </a:rPr>
              <a:t>研究难点</a:t>
            </a:r>
            <a:endParaRPr lang="en-US" altLang="zh-CN" sz="3200" b="1" dirty="0">
              <a:solidFill>
                <a:srgbClr val="4472C4"/>
              </a:solidFill>
              <a:latin typeface="微软雅黑" pitchFamily="34" charset="-122"/>
              <a:ea typeface="微软雅黑" pitchFamily="34" charset="-122"/>
              <a:cs typeface="Times New Roman" pitchFamily="18" charset="0"/>
            </a:endParaRPr>
          </a:p>
        </p:txBody>
      </p:sp>
      <p:grpSp>
        <p:nvGrpSpPr>
          <p:cNvPr id="18" name="组合 17">
            <a:extLst>
              <a:ext uri="{FF2B5EF4-FFF2-40B4-BE49-F238E27FC236}">
                <a16:creationId xmlns:a16="http://schemas.microsoft.com/office/drawing/2014/main" id="{32E5D94B-A078-9B4B-833F-AC044A1E776F}"/>
              </a:ext>
            </a:extLst>
          </p:cNvPr>
          <p:cNvGrpSpPr/>
          <p:nvPr/>
        </p:nvGrpSpPr>
        <p:grpSpPr>
          <a:xfrm rot="16200000">
            <a:off x="11168377" y="5834377"/>
            <a:ext cx="1037866" cy="1009380"/>
            <a:chOff x="0" y="3725502"/>
            <a:chExt cx="3657600" cy="3132498"/>
          </a:xfrm>
        </p:grpSpPr>
        <p:sp>
          <p:nvSpPr>
            <p:cNvPr id="19" name="直角三角形 18">
              <a:extLst>
                <a:ext uri="{FF2B5EF4-FFF2-40B4-BE49-F238E27FC236}">
                  <a16:creationId xmlns:a16="http://schemas.microsoft.com/office/drawing/2014/main" id="{DA302C01-83BC-F244-88CA-D9D7A0D7370E}"/>
                </a:ext>
              </a:extLst>
            </p:cNvPr>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任意多边形: 形状 27">
              <a:extLst>
                <a:ext uri="{FF2B5EF4-FFF2-40B4-BE49-F238E27FC236}">
                  <a16:creationId xmlns:a16="http://schemas.microsoft.com/office/drawing/2014/main" id="{7917EAB8-2C0B-114C-BD3F-06C5D7A78F20}"/>
                </a:ext>
              </a:extLst>
            </p:cNvPr>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5" name="组合 4">
            <a:extLst>
              <a:ext uri="{FF2B5EF4-FFF2-40B4-BE49-F238E27FC236}">
                <a16:creationId xmlns:a16="http://schemas.microsoft.com/office/drawing/2014/main" id="{4E7F11AE-8739-4342-808B-95B5DD479975}"/>
              </a:ext>
            </a:extLst>
          </p:cNvPr>
          <p:cNvGrpSpPr/>
          <p:nvPr/>
        </p:nvGrpSpPr>
        <p:grpSpPr>
          <a:xfrm>
            <a:off x="898957" y="1423456"/>
            <a:ext cx="3173507" cy="3783612"/>
            <a:chOff x="898954" y="1953511"/>
            <a:chExt cx="3173507" cy="3783612"/>
          </a:xfrm>
        </p:grpSpPr>
        <p:sp>
          <p:nvSpPr>
            <p:cNvPr id="11" name="íṡḷîḓê">
              <a:extLst>
                <a:ext uri="{FF2B5EF4-FFF2-40B4-BE49-F238E27FC236}">
                  <a16:creationId xmlns:a16="http://schemas.microsoft.com/office/drawing/2014/main" id="{6B304C35-72A4-4646-95B5-17B007E444E3}"/>
                </a:ext>
              </a:extLst>
            </p:cNvPr>
            <p:cNvSpPr/>
            <p:nvPr/>
          </p:nvSpPr>
          <p:spPr>
            <a:xfrm>
              <a:off x="898955" y="1953511"/>
              <a:ext cx="3173506" cy="3783612"/>
            </a:xfrm>
            <a:prstGeom prst="roundRect">
              <a:avLst>
                <a:gd name="adj" fmla="val 3000"/>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4" name="组合 3">
              <a:extLst>
                <a:ext uri="{FF2B5EF4-FFF2-40B4-BE49-F238E27FC236}">
                  <a16:creationId xmlns:a16="http://schemas.microsoft.com/office/drawing/2014/main" id="{EF20407F-7593-4AE7-A391-D84FAEB705C4}"/>
                </a:ext>
              </a:extLst>
            </p:cNvPr>
            <p:cNvGrpSpPr/>
            <p:nvPr/>
          </p:nvGrpSpPr>
          <p:grpSpPr>
            <a:xfrm>
              <a:off x="1653069" y="1953511"/>
              <a:ext cx="1665279" cy="469147"/>
              <a:chOff x="1707914" y="1953511"/>
              <a:chExt cx="1665279" cy="469147"/>
            </a:xfrm>
          </p:grpSpPr>
          <p:sp>
            <p:nvSpPr>
              <p:cNvPr id="13" name="íśļiḑê">
                <a:extLst>
                  <a:ext uri="{FF2B5EF4-FFF2-40B4-BE49-F238E27FC236}">
                    <a16:creationId xmlns:a16="http://schemas.microsoft.com/office/drawing/2014/main" id="{B21DABCC-A7A8-46F8-97FF-A0ACFA7A88C9}"/>
                  </a:ext>
                </a:extLst>
              </p:cNvPr>
              <p:cNvSpPr/>
              <p:nvPr/>
            </p:nvSpPr>
            <p:spPr>
              <a:xfrm>
                <a:off x="1735316" y="1953511"/>
                <a:ext cx="1610474" cy="469147"/>
              </a:xfrm>
              <a:prstGeom prst="roundRect">
                <a:avLst>
                  <a:gd name="adj" fmla="val 0"/>
                </a:avLst>
              </a:prstGeom>
              <a:solidFill>
                <a:schemeClr val="accent1"/>
              </a:solidFill>
              <a:ln w="12700" cap="rnd">
                <a:solidFill>
                  <a:schemeClr val="accent1"/>
                </a:solid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4" name="işḷïḑê">
                <a:extLst>
                  <a:ext uri="{FF2B5EF4-FFF2-40B4-BE49-F238E27FC236}">
                    <a16:creationId xmlns:a16="http://schemas.microsoft.com/office/drawing/2014/main" id="{7D5D3F66-4BEC-41C1-A945-56A01DC79609}"/>
                  </a:ext>
                </a:extLst>
              </p:cNvPr>
              <p:cNvSpPr txBox="1"/>
              <p:nvPr/>
            </p:nvSpPr>
            <p:spPr>
              <a:xfrm>
                <a:off x="1707914" y="2018807"/>
                <a:ext cx="1665279" cy="338554"/>
              </a:xfrm>
              <a:prstGeom prst="rect">
                <a:avLst/>
              </a:prstGeom>
              <a:noFill/>
            </p:spPr>
            <p:txBody>
              <a:bodyPr wrap="square" rtlCol="0">
                <a:spAutoFit/>
              </a:bodyP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难点一</a:t>
                </a:r>
              </a:p>
            </p:txBody>
          </p:sp>
        </p:grpSp>
        <p:sp>
          <p:nvSpPr>
            <p:cNvPr id="10" name="矩形 9">
              <a:extLst>
                <a:ext uri="{FF2B5EF4-FFF2-40B4-BE49-F238E27FC236}">
                  <a16:creationId xmlns:a16="http://schemas.microsoft.com/office/drawing/2014/main" id="{5E24C059-D2C4-4DEF-840B-A66850DBE5E2}"/>
                </a:ext>
              </a:extLst>
            </p:cNvPr>
            <p:cNvSpPr/>
            <p:nvPr/>
          </p:nvSpPr>
          <p:spPr>
            <a:xfrm>
              <a:off x="898954" y="2817782"/>
              <a:ext cx="3173505" cy="2261581"/>
            </a:xfrm>
            <a:prstGeom prst="rect">
              <a:avLst/>
            </a:prstGeom>
          </p:spPr>
          <p:txBody>
            <a:bodyPr wrap="square">
              <a:spAutoFit/>
            </a:bodyPr>
            <a:lstStyle/>
            <a:p>
              <a:pPr>
                <a:lnSpc>
                  <a:spcPct val="150000"/>
                </a:lnSpc>
              </a:pPr>
              <a:r>
                <a:rPr lang="zh-CN" altLang="en-US" sz="1600" b="1" dirty="0">
                  <a:solidFill>
                    <a:schemeClr val="accent1"/>
                  </a:solidFill>
                  <a:latin typeface="Times New Roman" panose="02020603050405020304" pitchFamily="18" charset="0"/>
                  <a:ea typeface="楷体" panose="02010609060101010101" pitchFamily="49" charset="-122"/>
                </a:rPr>
                <a:t>数据量小且标注困难</a:t>
              </a:r>
              <a:endParaRPr lang="en-US" altLang="zh-CN" sz="1600" dirty="0">
                <a:latin typeface="Times New Roman" panose="02020603050405020304" pitchFamily="18" charset="0"/>
                <a:ea typeface="楷体" panose="02010609060101010101" pitchFamily="49" charset="-122"/>
              </a:endParaRPr>
            </a:p>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rPr>
                <a:t>预训练模型参数量巨大，通常需要非常多的数据才能使模型学到相应的知识</a:t>
              </a:r>
              <a:endParaRPr lang="en-US" altLang="zh-CN" sz="1600" dirty="0">
                <a:latin typeface="Times New Roman" panose="02020603050405020304" pitchFamily="18" charset="0"/>
                <a:ea typeface="楷体" panose="02010609060101010101" pitchFamily="49" charset="-122"/>
              </a:endParaRPr>
            </a:p>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rPr>
                <a:t>任务型对话数据标注费时费力，高质量的有标数据集非常少</a:t>
              </a:r>
              <a:endParaRPr lang="en-US" altLang="zh-CN" sz="1600" b="1" dirty="0">
                <a:latin typeface="Times New Roman" panose="02020603050405020304" pitchFamily="18" charset="0"/>
                <a:ea typeface="楷体" panose="02010609060101010101" pitchFamily="49" charset="-122"/>
              </a:endParaRPr>
            </a:p>
          </p:txBody>
        </p:sp>
      </p:grpSp>
      <p:grpSp>
        <p:nvGrpSpPr>
          <p:cNvPr id="33" name="组合 32">
            <a:extLst>
              <a:ext uri="{FF2B5EF4-FFF2-40B4-BE49-F238E27FC236}">
                <a16:creationId xmlns:a16="http://schemas.microsoft.com/office/drawing/2014/main" id="{DAC8AD71-8EAA-452F-A8C2-A8146C25DB93}"/>
              </a:ext>
            </a:extLst>
          </p:cNvPr>
          <p:cNvGrpSpPr/>
          <p:nvPr/>
        </p:nvGrpSpPr>
        <p:grpSpPr>
          <a:xfrm>
            <a:off x="4509246" y="1423456"/>
            <a:ext cx="3173508" cy="3783612"/>
            <a:chOff x="898953" y="1953511"/>
            <a:chExt cx="3173508" cy="3783612"/>
          </a:xfrm>
        </p:grpSpPr>
        <p:sp>
          <p:nvSpPr>
            <p:cNvPr id="34" name="íṡḷîḓê">
              <a:extLst>
                <a:ext uri="{FF2B5EF4-FFF2-40B4-BE49-F238E27FC236}">
                  <a16:creationId xmlns:a16="http://schemas.microsoft.com/office/drawing/2014/main" id="{C738B293-EADA-4CF7-AEA7-D380EB4150A2}"/>
                </a:ext>
              </a:extLst>
            </p:cNvPr>
            <p:cNvSpPr/>
            <p:nvPr/>
          </p:nvSpPr>
          <p:spPr>
            <a:xfrm>
              <a:off x="898955" y="1953511"/>
              <a:ext cx="3173506" cy="3783612"/>
            </a:xfrm>
            <a:prstGeom prst="roundRect">
              <a:avLst>
                <a:gd name="adj" fmla="val 3000"/>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35" name="组合 34">
              <a:extLst>
                <a:ext uri="{FF2B5EF4-FFF2-40B4-BE49-F238E27FC236}">
                  <a16:creationId xmlns:a16="http://schemas.microsoft.com/office/drawing/2014/main" id="{AED0FA2A-8DE9-42CD-8728-1037C05D5106}"/>
                </a:ext>
              </a:extLst>
            </p:cNvPr>
            <p:cNvGrpSpPr/>
            <p:nvPr/>
          </p:nvGrpSpPr>
          <p:grpSpPr>
            <a:xfrm>
              <a:off x="1653069" y="1953511"/>
              <a:ext cx="1665279" cy="469147"/>
              <a:chOff x="1707914" y="1953511"/>
              <a:chExt cx="1665279" cy="469147"/>
            </a:xfrm>
          </p:grpSpPr>
          <p:sp>
            <p:nvSpPr>
              <p:cNvPr id="37" name="íśļiḑê">
                <a:extLst>
                  <a:ext uri="{FF2B5EF4-FFF2-40B4-BE49-F238E27FC236}">
                    <a16:creationId xmlns:a16="http://schemas.microsoft.com/office/drawing/2014/main" id="{54DA78EE-C68C-4A64-AF3D-FFDA89602C02}"/>
                  </a:ext>
                </a:extLst>
              </p:cNvPr>
              <p:cNvSpPr/>
              <p:nvPr/>
            </p:nvSpPr>
            <p:spPr>
              <a:xfrm>
                <a:off x="1735316" y="1953511"/>
                <a:ext cx="1610474" cy="469147"/>
              </a:xfrm>
              <a:prstGeom prst="roundRect">
                <a:avLst>
                  <a:gd name="adj" fmla="val 0"/>
                </a:avLst>
              </a:prstGeom>
              <a:solidFill>
                <a:schemeClr val="accent1"/>
              </a:solidFill>
              <a:ln w="12700" cap="rnd">
                <a:solidFill>
                  <a:schemeClr val="accent1"/>
                </a:solid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8" name="işḷïḑê">
                <a:extLst>
                  <a:ext uri="{FF2B5EF4-FFF2-40B4-BE49-F238E27FC236}">
                    <a16:creationId xmlns:a16="http://schemas.microsoft.com/office/drawing/2014/main" id="{ADC35C89-9CF7-4586-9D6B-9DA2FA6011DE}"/>
                  </a:ext>
                </a:extLst>
              </p:cNvPr>
              <p:cNvSpPr txBox="1"/>
              <p:nvPr/>
            </p:nvSpPr>
            <p:spPr>
              <a:xfrm>
                <a:off x="1707914" y="2018807"/>
                <a:ext cx="1665279" cy="338554"/>
              </a:xfrm>
              <a:prstGeom prst="rect">
                <a:avLst/>
              </a:prstGeom>
              <a:noFill/>
            </p:spPr>
            <p:txBody>
              <a:bodyPr wrap="square" rtlCol="0">
                <a:spAutoFit/>
              </a:bodyP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难点二</a:t>
                </a:r>
              </a:p>
            </p:txBody>
          </p:sp>
        </p:grpSp>
        <p:sp>
          <p:nvSpPr>
            <p:cNvPr id="36" name="矩形 35">
              <a:extLst>
                <a:ext uri="{FF2B5EF4-FFF2-40B4-BE49-F238E27FC236}">
                  <a16:creationId xmlns:a16="http://schemas.microsoft.com/office/drawing/2014/main" id="{CF8849F2-9CE1-4519-9FE0-C1B0F9DD666A}"/>
                </a:ext>
              </a:extLst>
            </p:cNvPr>
            <p:cNvSpPr/>
            <p:nvPr/>
          </p:nvSpPr>
          <p:spPr>
            <a:xfrm>
              <a:off x="898953" y="2817782"/>
              <a:ext cx="3173505" cy="2630913"/>
            </a:xfrm>
            <a:prstGeom prst="rect">
              <a:avLst/>
            </a:prstGeom>
          </p:spPr>
          <p:txBody>
            <a:bodyPr wrap="square">
              <a:spAutoFit/>
            </a:bodyPr>
            <a:lstStyle/>
            <a:p>
              <a:pPr>
                <a:lnSpc>
                  <a:spcPct val="150000"/>
                </a:lnSpc>
              </a:pPr>
              <a:r>
                <a:rPr lang="zh-CN" altLang="en-US" sz="1600" b="1" dirty="0">
                  <a:solidFill>
                    <a:schemeClr val="accent1"/>
                  </a:solidFill>
                  <a:latin typeface="Times New Roman" panose="02020603050405020304" pitchFamily="18" charset="0"/>
                  <a:ea typeface="楷体" panose="02010609060101010101" pitchFamily="49" charset="-122"/>
                </a:rPr>
                <a:t>对话中任务信息的建模</a:t>
              </a:r>
              <a:endParaRPr lang="en-US" altLang="zh-CN" sz="1600" b="1" dirty="0">
                <a:solidFill>
                  <a:schemeClr val="accent1"/>
                </a:solidFill>
                <a:latin typeface="Times New Roman" panose="02020603050405020304" pitchFamily="18" charset="0"/>
                <a:ea typeface="楷体" panose="02010609060101010101" pitchFamily="49" charset="-122"/>
              </a:endParaRPr>
            </a:p>
            <a:p>
              <a:pPr>
                <a:lnSpc>
                  <a:spcPct val="150000"/>
                </a:lnSpc>
              </a:pPr>
              <a:r>
                <a:rPr lang="zh-CN" altLang="en-US" sz="1600" dirty="0">
                  <a:latin typeface="Times New Roman" panose="02020603050405020304" pitchFamily="18" charset="0"/>
                  <a:ea typeface="楷体" panose="02010609060101010101" pitchFamily="49" charset="-122"/>
                </a:rPr>
                <a:t>任务型对话中包含很多任务相关的信息，如：对话结构、对话策略等。如果可以通过</a:t>
              </a:r>
              <a:r>
                <a:rPr lang="zh-CN" altLang="en-US" sz="1600" dirty="0">
                  <a:solidFill>
                    <a:srgbClr val="C00000"/>
                  </a:solidFill>
                  <a:latin typeface="Times New Roman" panose="02020603050405020304" pitchFamily="18" charset="0"/>
                  <a:ea typeface="楷体" panose="02010609060101010101" pitchFamily="49" charset="-122"/>
                </a:rPr>
                <a:t>设计特定的预训练任务</a:t>
              </a:r>
              <a:r>
                <a:rPr lang="zh-CN" altLang="en-US" sz="1600" dirty="0">
                  <a:latin typeface="Times New Roman" panose="02020603050405020304" pitchFamily="18" charset="0"/>
                  <a:ea typeface="楷体" panose="02010609060101010101" pitchFamily="49" charset="-122"/>
                </a:rPr>
                <a:t>使得模型可以在预训练阶段学习到这些信息，就可以对下游任务起到辅助作用</a:t>
              </a:r>
            </a:p>
          </p:txBody>
        </p:sp>
      </p:grpSp>
      <p:grpSp>
        <p:nvGrpSpPr>
          <p:cNvPr id="39" name="组合 38">
            <a:extLst>
              <a:ext uri="{FF2B5EF4-FFF2-40B4-BE49-F238E27FC236}">
                <a16:creationId xmlns:a16="http://schemas.microsoft.com/office/drawing/2014/main" id="{E40A245C-3A48-4DF4-AFB6-7237F4021100}"/>
              </a:ext>
            </a:extLst>
          </p:cNvPr>
          <p:cNvGrpSpPr/>
          <p:nvPr/>
        </p:nvGrpSpPr>
        <p:grpSpPr>
          <a:xfrm>
            <a:off x="8119537" y="1423456"/>
            <a:ext cx="3173511" cy="3783612"/>
            <a:chOff x="898950" y="1953511"/>
            <a:chExt cx="3173511" cy="3783612"/>
          </a:xfrm>
        </p:grpSpPr>
        <p:sp>
          <p:nvSpPr>
            <p:cNvPr id="40" name="íṡḷîḓê">
              <a:extLst>
                <a:ext uri="{FF2B5EF4-FFF2-40B4-BE49-F238E27FC236}">
                  <a16:creationId xmlns:a16="http://schemas.microsoft.com/office/drawing/2014/main" id="{AB34DD5C-B727-47B6-85E7-F80B0D4F697D}"/>
                </a:ext>
              </a:extLst>
            </p:cNvPr>
            <p:cNvSpPr/>
            <p:nvPr/>
          </p:nvSpPr>
          <p:spPr>
            <a:xfrm>
              <a:off x="898955" y="1953511"/>
              <a:ext cx="3173506" cy="3783612"/>
            </a:xfrm>
            <a:prstGeom prst="roundRect">
              <a:avLst>
                <a:gd name="adj" fmla="val 3000"/>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41" name="组合 40">
              <a:extLst>
                <a:ext uri="{FF2B5EF4-FFF2-40B4-BE49-F238E27FC236}">
                  <a16:creationId xmlns:a16="http://schemas.microsoft.com/office/drawing/2014/main" id="{A419E134-3098-432B-8940-D00475E020ED}"/>
                </a:ext>
              </a:extLst>
            </p:cNvPr>
            <p:cNvGrpSpPr/>
            <p:nvPr/>
          </p:nvGrpSpPr>
          <p:grpSpPr>
            <a:xfrm>
              <a:off x="1653069" y="1953511"/>
              <a:ext cx="1665279" cy="469147"/>
              <a:chOff x="1707914" y="1953511"/>
              <a:chExt cx="1665279" cy="469147"/>
            </a:xfrm>
          </p:grpSpPr>
          <p:sp>
            <p:nvSpPr>
              <p:cNvPr id="43" name="íśļiḑê">
                <a:extLst>
                  <a:ext uri="{FF2B5EF4-FFF2-40B4-BE49-F238E27FC236}">
                    <a16:creationId xmlns:a16="http://schemas.microsoft.com/office/drawing/2014/main" id="{47451051-7EA7-4B01-864D-0DC25AF2612B}"/>
                  </a:ext>
                </a:extLst>
              </p:cNvPr>
              <p:cNvSpPr/>
              <p:nvPr/>
            </p:nvSpPr>
            <p:spPr>
              <a:xfrm>
                <a:off x="1735316" y="1953511"/>
                <a:ext cx="1610474" cy="469147"/>
              </a:xfrm>
              <a:prstGeom prst="roundRect">
                <a:avLst>
                  <a:gd name="adj" fmla="val 0"/>
                </a:avLst>
              </a:prstGeom>
              <a:solidFill>
                <a:schemeClr val="accent1"/>
              </a:solidFill>
              <a:ln w="12700" cap="rnd">
                <a:solidFill>
                  <a:schemeClr val="accent1"/>
                </a:solid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4" name="işḷïḑê">
                <a:extLst>
                  <a:ext uri="{FF2B5EF4-FFF2-40B4-BE49-F238E27FC236}">
                    <a16:creationId xmlns:a16="http://schemas.microsoft.com/office/drawing/2014/main" id="{4B8D37EB-29E4-4987-BF13-E02047094B90}"/>
                  </a:ext>
                </a:extLst>
              </p:cNvPr>
              <p:cNvSpPr txBox="1"/>
              <p:nvPr/>
            </p:nvSpPr>
            <p:spPr>
              <a:xfrm>
                <a:off x="1707914" y="2018807"/>
                <a:ext cx="1665279" cy="338554"/>
              </a:xfrm>
              <a:prstGeom prst="rect">
                <a:avLst/>
              </a:prstGeom>
              <a:noFill/>
            </p:spPr>
            <p:txBody>
              <a:bodyPr wrap="square" rtlCol="0">
                <a:spAutoFit/>
              </a:bodyP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难点三</a:t>
                </a:r>
              </a:p>
            </p:txBody>
          </p:sp>
        </p:grpSp>
        <p:sp>
          <p:nvSpPr>
            <p:cNvPr id="42" name="矩形 41">
              <a:extLst>
                <a:ext uri="{FF2B5EF4-FFF2-40B4-BE49-F238E27FC236}">
                  <a16:creationId xmlns:a16="http://schemas.microsoft.com/office/drawing/2014/main" id="{444853BF-4E72-45AD-8435-7997ECEC6127}"/>
                </a:ext>
              </a:extLst>
            </p:cNvPr>
            <p:cNvSpPr/>
            <p:nvPr/>
          </p:nvSpPr>
          <p:spPr>
            <a:xfrm>
              <a:off x="898950" y="2817782"/>
              <a:ext cx="3173505" cy="2261581"/>
            </a:xfrm>
            <a:prstGeom prst="rect">
              <a:avLst/>
            </a:prstGeom>
          </p:spPr>
          <p:txBody>
            <a:bodyPr wrap="square">
              <a:spAutoFit/>
            </a:bodyPr>
            <a:lstStyle/>
            <a:p>
              <a:pPr>
                <a:lnSpc>
                  <a:spcPct val="150000"/>
                </a:lnSpc>
              </a:pPr>
              <a:r>
                <a:rPr lang="zh-CN" altLang="en-US" sz="1600" b="1" dirty="0">
                  <a:solidFill>
                    <a:schemeClr val="accent1"/>
                  </a:solidFill>
                  <a:latin typeface="Times New Roman" panose="02020603050405020304" pitchFamily="18" charset="0"/>
                  <a:ea typeface="楷体" panose="02010609060101010101" pitchFamily="49" charset="-122"/>
                </a:rPr>
                <a:t>预训练模型的跨任务迁移</a:t>
              </a:r>
              <a:endParaRPr lang="en-US" altLang="zh-CN" sz="1600" b="1" dirty="0">
                <a:solidFill>
                  <a:schemeClr val="accent1"/>
                </a:solidFill>
                <a:latin typeface="Times New Roman" panose="02020603050405020304" pitchFamily="18" charset="0"/>
                <a:ea typeface="楷体" panose="02010609060101010101" pitchFamily="49" charset="-122"/>
              </a:endParaRPr>
            </a:p>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rPr>
                <a:t>任务型对话所涉及的任务多种多样，预训练过程中没有办法完全覆盖下游的所有任务</a:t>
              </a:r>
              <a:endParaRPr lang="en-US" altLang="zh-CN" sz="1600" dirty="0">
                <a:latin typeface="Times New Roman" panose="02020603050405020304" pitchFamily="18" charset="0"/>
                <a:ea typeface="楷体" panose="02010609060101010101" pitchFamily="49" charset="-122"/>
              </a:endParaRPr>
            </a:p>
            <a:p>
              <a:pPr marL="285750" indent="-285750">
                <a:lnSpc>
                  <a:spcPct val="150000"/>
                </a:lnSpc>
                <a:buFont typeface="Wingdings" panose="05000000000000000000" pitchFamily="2" charset="2"/>
                <a:buChar char="Ø"/>
              </a:pPr>
              <a:r>
                <a:rPr lang="zh-CN" altLang="en-US" sz="1600" dirty="0">
                  <a:latin typeface="Times New Roman" panose="02020603050405020304" pitchFamily="18" charset="0"/>
                  <a:ea typeface="楷体" panose="02010609060101010101" pitchFamily="49" charset="-122"/>
                </a:rPr>
                <a:t>少样本设定下任务型对话预训练模型如何取得好的性能</a:t>
              </a:r>
            </a:p>
          </p:txBody>
        </p:sp>
      </p:grpSp>
      <p:sp>
        <p:nvSpPr>
          <p:cNvPr id="8" name="灯片编号占位符 7">
            <a:extLst>
              <a:ext uri="{FF2B5EF4-FFF2-40B4-BE49-F238E27FC236}">
                <a16:creationId xmlns:a16="http://schemas.microsoft.com/office/drawing/2014/main" id="{91BE43A2-D2CD-4049-A3A7-12A9505AD8AB}"/>
              </a:ext>
            </a:extLst>
          </p:cNvPr>
          <p:cNvSpPr>
            <a:spLocks noGrp="1"/>
          </p:cNvSpPr>
          <p:nvPr>
            <p:ph type="sldNum" sz="quarter" idx="12"/>
          </p:nvPr>
        </p:nvSpPr>
        <p:spPr>
          <a:xfrm>
            <a:off x="8610600" y="6356350"/>
            <a:ext cx="2743200" cy="365125"/>
          </a:xfrm>
        </p:spPr>
        <p:txBody>
          <a:bodyPr/>
          <a:lstStyle/>
          <a:p>
            <a:fld id="{A330ECBB-EFA0-4B67-A466-676224D8611D}" type="slidenum">
              <a:rPr lang="zh-CN" altLang="en-US" smtClean="0"/>
              <a:t>8</a:t>
            </a:fld>
            <a:endParaRPr lang="zh-CN" altLang="en-US" dirty="0"/>
          </a:p>
        </p:txBody>
      </p:sp>
    </p:spTree>
    <p:extLst>
      <p:ext uri="{BB962C8B-B14F-4D97-AF65-F5344CB8AC3E}">
        <p14:creationId xmlns:p14="http://schemas.microsoft.com/office/powerpoint/2010/main" val="3841423677"/>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文本框 15"/>
          <p:cNvSpPr txBox="1"/>
          <p:nvPr/>
        </p:nvSpPr>
        <p:spPr>
          <a:xfrm>
            <a:off x="3204115" y="3848269"/>
            <a:ext cx="578377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rPr>
              <a:t>研究现状和问题</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771902" y="1583182"/>
            <a:ext cx="4648200" cy="1854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4044951" y="1848562"/>
            <a:ext cx="4102100" cy="1323439"/>
          </a:xfrm>
          <a:prstGeom prst="rect">
            <a:avLst/>
          </a:prstGeom>
          <a:noFill/>
        </p:spPr>
        <p:txBody>
          <a:bodyPr wrap="square" rtlCol="0">
            <a:spAutoFit/>
          </a:bodyPr>
          <a:lstStyle/>
          <a:p>
            <a:pPr algn="ctr"/>
            <a:r>
              <a:rPr lang="en-US" altLang="zh-CN" sz="8000" dirty="0">
                <a:solidFill>
                  <a:schemeClr val="bg1"/>
                </a:solidFill>
                <a:latin typeface="微软雅黑" panose="020B0503020204020204" pitchFamily="34" charset="-122"/>
                <a:ea typeface="微软雅黑" panose="020B0503020204020204" pitchFamily="34" charset="-122"/>
              </a:rPr>
              <a:t>Part 02</a:t>
            </a:r>
            <a:endParaRPr lang="zh-CN" altLang="en-US" sz="80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0" y="5193860"/>
            <a:ext cx="1943100" cy="1664140"/>
            <a:chOff x="0" y="3725502"/>
            <a:chExt cx="3657600" cy="3132498"/>
          </a:xfrm>
        </p:grpSpPr>
        <p:sp>
          <p:nvSpPr>
            <p:cNvPr id="24" name="直角三角形 23"/>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任意多边形: 形状 24"/>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0800000">
            <a:off x="10248900" y="0"/>
            <a:ext cx="1943100" cy="1664140"/>
            <a:chOff x="0" y="3725502"/>
            <a:chExt cx="3657600" cy="3132498"/>
          </a:xfrm>
        </p:grpSpPr>
        <p:sp>
          <p:nvSpPr>
            <p:cNvPr id="27" name="直角三角形 26"/>
            <p:cNvSpPr/>
            <p:nvPr/>
          </p:nvSpPr>
          <p:spPr>
            <a:xfrm>
              <a:off x="0" y="4432300"/>
              <a:ext cx="2832320" cy="24257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任意多边形: 形状 27"/>
            <p:cNvSpPr/>
            <p:nvPr/>
          </p:nvSpPr>
          <p:spPr>
            <a:xfrm>
              <a:off x="0" y="3725502"/>
              <a:ext cx="3657600" cy="3132498"/>
            </a:xfrm>
            <a:custGeom>
              <a:avLst/>
              <a:gdLst>
                <a:gd name="connsiteX0" fmla="*/ 0 w 4102100"/>
                <a:gd name="connsiteY0" fmla="*/ 0 h 3513184"/>
                <a:gd name="connsiteX1" fmla="*/ 4102100 w 4102100"/>
                <a:gd name="connsiteY1" fmla="*/ 3513184 h 3513184"/>
                <a:gd name="connsiteX2" fmla="*/ 3441700 w 4102100"/>
                <a:gd name="connsiteY2" fmla="*/ 3513184 h 3513184"/>
                <a:gd name="connsiteX3" fmla="*/ 0 w 4102100"/>
                <a:gd name="connsiteY3" fmla="*/ 565590 h 3513184"/>
              </a:gdLst>
              <a:ahLst/>
              <a:cxnLst>
                <a:cxn ang="0">
                  <a:pos x="connsiteX0" y="connsiteY0"/>
                </a:cxn>
                <a:cxn ang="0">
                  <a:pos x="connsiteX1" y="connsiteY1"/>
                </a:cxn>
                <a:cxn ang="0">
                  <a:pos x="connsiteX2" y="connsiteY2"/>
                </a:cxn>
                <a:cxn ang="0">
                  <a:pos x="connsiteX3" y="connsiteY3"/>
                </a:cxn>
              </a:cxnLst>
              <a:rect l="l" t="t" r="r" b="b"/>
              <a:pathLst>
                <a:path w="4102100" h="3513184">
                  <a:moveTo>
                    <a:pt x="0" y="0"/>
                  </a:moveTo>
                  <a:lnTo>
                    <a:pt x="4102100" y="3513184"/>
                  </a:lnTo>
                  <a:lnTo>
                    <a:pt x="3441700" y="3513184"/>
                  </a:lnTo>
                  <a:lnTo>
                    <a:pt x="0" y="5655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800067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ct val="120000"/>
          </a:lnSpc>
          <a:defRPr dirty="0" smtClean="0">
            <a:latin typeface="Times New Roman" panose="02020603050405020304" pitchFamily="18" charset="0"/>
            <a:ea typeface="楷体" panose="02010609060101010101" pitchFamily="49"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{87FD930D-C41F-224A-95B7-CFFB8EE7D889}tf10001070</Template>
  <TotalTime>13305</TotalTime>
  <Words>3693</Words>
  <Application>Microsoft Macintosh PowerPoint</Application>
  <PresentationFormat>宽屏</PresentationFormat>
  <Paragraphs>369</Paragraphs>
  <Slides>35</Slides>
  <Notes>34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等线</vt:lpstr>
      <vt:lpstr>等线 Light</vt:lpstr>
      <vt:lpstr>楷体</vt:lpstr>
      <vt:lpstr>微软雅黑</vt:lpstr>
      <vt:lpstr>TimesNewRomanPSMT</vt:lpstr>
      <vt:lpstr>Arial</vt:lpstr>
      <vt:lpstr>Cambria Math</vt:lpstr>
      <vt:lpstr>Times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清新简约毕业论文PPT答辩模板</dc:title>
  <dc:creator>阿飞</dc:creator>
  <cp:lastModifiedBy>Zhong Lucen</cp:lastModifiedBy>
  <cp:revision>995</cp:revision>
  <dcterms:created xsi:type="dcterms:W3CDTF">2019-12-03T06:38:42Z</dcterms:created>
  <dcterms:modified xsi:type="dcterms:W3CDTF">2022-11-20T02:56:34Z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ies>
</file>