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265" r:id="rId2"/>
    <p:sldId id="2266" r:id="rId3"/>
    <p:sldId id="2638" r:id="rId4"/>
    <p:sldId id="2649" r:id="rId5"/>
    <p:sldId id="2748" r:id="rId6"/>
    <p:sldId id="2639" r:id="rId7"/>
    <p:sldId id="2641" r:id="rId8"/>
    <p:sldId id="2710" r:id="rId9"/>
    <p:sldId id="2642" r:id="rId10"/>
    <p:sldId id="2643" r:id="rId11"/>
    <p:sldId id="2650" r:id="rId12"/>
    <p:sldId id="2640" r:id="rId13"/>
    <p:sldId id="2744" r:id="rId14"/>
    <p:sldId id="2669" r:id="rId15"/>
    <p:sldId id="2689" r:id="rId16"/>
    <p:sldId id="2670" r:id="rId17"/>
    <p:sldId id="2684" r:id="rId18"/>
    <p:sldId id="2685" r:id="rId19"/>
    <p:sldId id="2686" r:id="rId20"/>
    <p:sldId id="2687" r:id="rId21"/>
    <p:sldId id="2738" r:id="rId22"/>
    <p:sldId id="2739" r:id="rId23"/>
    <p:sldId id="2740" r:id="rId24"/>
    <p:sldId id="2741" r:id="rId25"/>
    <p:sldId id="2709" r:id="rId26"/>
    <p:sldId id="2644" r:id="rId27"/>
    <p:sldId id="2645" r:id="rId28"/>
    <p:sldId id="2745" r:id="rId29"/>
    <p:sldId id="2742" r:id="rId30"/>
    <p:sldId id="2743" r:id="rId31"/>
    <p:sldId id="2646" r:id="rId32"/>
    <p:sldId id="2746" r:id="rId33"/>
    <p:sldId id="2647" r:id="rId34"/>
    <p:sldId id="2651" r:id="rId35"/>
    <p:sldId id="2652" r:id="rId36"/>
    <p:sldId id="2747" r:id="rId37"/>
    <p:sldId id="2659"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59">
          <p15:clr>
            <a:srgbClr val="A4A3A4"/>
          </p15:clr>
        </p15:guide>
        <p15:guide id="2" pos="383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 initials="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48CE0"/>
    <a:srgbClr val="D2EFDA"/>
    <a:srgbClr val="2ED7A1"/>
    <a:srgbClr val="53EB17"/>
    <a:srgbClr val="DFF6C1"/>
    <a:srgbClr val="0D50D7"/>
    <a:srgbClr val="00B0F0"/>
    <a:srgbClr val="FFFF99"/>
    <a:srgbClr val="EDF1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79336" autoAdjust="0"/>
  </p:normalViewPr>
  <p:slideViewPr>
    <p:cSldViewPr snapToGrid="0">
      <p:cViewPr varScale="1">
        <p:scale>
          <a:sx n="55" d="100"/>
          <a:sy n="55" d="100"/>
        </p:scale>
        <p:origin x="-1056" y="-96"/>
      </p:cViewPr>
      <p:guideLst>
        <p:guide orient="horz" pos="2159"/>
        <p:guide pos="3838"/>
      </p:guideLst>
    </p:cSldViewPr>
  </p:slideViewPr>
  <p:outlineViewPr>
    <p:cViewPr>
      <p:scale>
        <a:sx n="33" d="100"/>
        <a:sy n="33" d="100"/>
      </p:scale>
      <p:origin x="0" y="792"/>
    </p:cViewPr>
  </p:outlineViewPr>
  <p:notesTextViewPr>
    <p:cViewPr>
      <p:scale>
        <a:sx n="1" d="1"/>
        <a:sy n="1" d="1"/>
      </p:scale>
      <p:origin x="0" y="0"/>
    </p:cViewPr>
  </p:notesTextViewPr>
  <p:sorterViewPr>
    <p:cViewPr varScale="1">
      <p:scale>
        <a:sx n="1" d="1"/>
        <a:sy n="1" d="1"/>
      </p:scale>
      <p:origin x="0" y="-191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55BBA-2505-4152-9782-D77E923934F8}"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6D5F0-B341-4BA0-88F0-68DEE9BE7CE5}" type="slidenum">
              <a:rPr lang="zh-CN" altLang="en-US" smtClean="0"/>
              <a:t>‹#›</a:t>
            </a:fld>
            <a:endParaRPr lang="zh-CN" altLang="en-US"/>
          </a:p>
        </p:txBody>
      </p:sp>
    </p:spTree>
    <p:extLst>
      <p:ext uri="{BB962C8B-B14F-4D97-AF65-F5344CB8AC3E}">
        <p14:creationId xmlns:p14="http://schemas.microsoft.com/office/powerpoint/2010/main" val="370329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大家好，我是测试部的程喜花，今天主要把质量内建活动的相关内容给大家做个培训。</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a:t>
            </a:fld>
            <a:endParaRPr lang="zh-CN" altLang="en-US"/>
          </a:p>
        </p:txBody>
      </p:sp>
    </p:spTree>
    <p:extLst>
      <p:ext uri="{BB962C8B-B14F-4D97-AF65-F5344CB8AC3E}">
        <p14:creationId xmlns:p14="http://schemas.microsoft.com/office/powerpoint/2010/main" val="3254261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10</a:t>
            </a:fld>
            <a:endParaRPr lang="zh-CN" altLang="en-US"/>
          </a:p>
        </p:txBody>
      </p:sp>
    </p:spTree>
    <p:extLst>
      <p:ext uri="{BB962C8B-B14F-4D97-AF65-F5344CB8AC3E}">
        <p14:creationId xmlns:p14="http://schemas.microsoft.com/office/powerpoint/2010/main" val="390590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12</a:t>
            </a:fld>
            <a:endParaRPr lang="zh-CN" altLang="en-US"/>
          </a:p>
        </p:txBody>
      </p:sp>
    </p:spTree>
    <p:extLst>
      <p:ext uri="{BB962C8B-B14F-4D97-AF65-F5344CB8AC3E}">
        <p14:creationId xmlns:p14="http://schemas.microsoft.com/office/powerpoint/2010/main" val="331133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13</a:t>
            </a:fld>
            <a:endParaRPr lang="zh-CN" altLang="en-US"/>
          </a:p>
        </p:txBody>
      </p:sp>
    </p:spTree>
    <p:extLst>
      <p:ext uri="{BB962C8B-B14F-4D97-AF65-F5344CB8AC3E}">
        <p14:creationId xmlns:p14="http://schemas.microsoft.com/office/powerpoint/2010/main" val="1851400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14</a:t>
            </a:fld>
            <a:endParaRPr lang="zh-CN" altLang="en-US"/>
          </a:p>
        </p:txBody>
      </p:sp>
    </p:spTree>
    <p:extLst>
      <p:ext uri="{BB962C8B-B14F-4D97-AF65-F5344CB8AC3E}">
        <p14:creationId xmlns:p14="http://schemas.microsoft.com/office/powerpoint/2010/main" val="1705220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15</a:t>
            </a:fld>
            <a:endParaRPr lang="zh-CN" altLang="en-US"/>
          </a:p>
        </p:txBody>
      </p:sp>
    </p:spTree>
    <p:extLst>
      <p:ext uri="{BB962C8B-B14F-4D97-AF65-F5344CB8AC3E}">
        <p14:creationId xmlns:p14="http://schemas.microsoft.com/office/powerpoint/2010/main" val="433334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16</a:t>
            </a:fld>
            <a:endParaRPr lang="zh-CN" altLang="en-US"/>
          </a:p>
        </p:txBody>
      </p:sp>
    </p:spTree>
    <p:extLst>
      <p:ext uri="{BB962C8B-B14F-4D97-AF65-F5344CB8AC3E}">
        <p14:creationId xmlns:p14="http://schemas.microsoft.com/office/powerpoint/2010/main" val="1940809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a:t>
            </a:r>
            <a:r>
              <a:rPr lang="zh-CN" altLang="en-US" dirty="0" smtClean="0"/>
              <a:t>说一下具体的内建活动，参考文献可以向质量内建人员</a:t>
            </a:r>
            <a:r>
              <a:rPr lang="zh-CN" altLang="en-US" dirty="0" smtClean="0"/>
              <a:t>索要</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17</a:t>
            </a:fld>
            <a:endParaRPr lang="zh-CN" altLang="en-US"/>
          </a:p>
        </p:txBody>
      </p:sp>
    </p:spTree>
    <p:extLst>
      <p:ext uri="{BB962C8B-B14F-4D97-AF65-F5344CB8AC3E}">
        <p14:creationId xmlns:p14="http://schemas.microsoft.com/office/powerpoint/2010/main" val="378838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18</a:t>
            </a:fld>
            <a:endParaRPr lang="zh-CN" altLang="en-US"/>
          </a:p>
        </p:txBody>
      </p:sp>
    </p:spTree>
    <p:extLst>
      <p:ext uri="{BB962C8B-B14F-4D97-AF65-F5344CB8AC3E}">
        <p14:creationId xmlns:p14="http://schemas.microsoft.com/office/powerpoint/2010/main" val="109904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19</a:t>
            </a:fld>
            <a:endParaRPr lang="zh-CN" altLang="en-US"/>
          </a:p>
        </p:txBody>
      </p:sp>
    </p:spTree>
    <p:extLst>
      <p:ext uri="{BB962C8B-B14F-4D97-AF65-F5344CB8AC3E}">
        <p14:creationId xmlns:p14="http://schemas.microsoft.com/office/powerpoint/2010/main" val="129569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20</a:t>
            </a:fld>
            <a:endParaRPr lang="zh-CN" altLang="en-US"/>
          </a:p>
        </p:txBody>
      </p:sp>
    </p:spTree>
    <p:extLst>
      <p:ext uri="{BB962C8B-B14F-4D97-AF65-F5344CB8AC3E}">
        <p14:creationId xmlns:p14="http://schemas.microsoft.com/office/powerpoint/2010/main" val="101967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培训的内容包括这</a:t>
            </a:r>
            <a:r>
              <a:rPr lang="en-US" altLang="zh-CN" dirty="0" smtClean="0"/>
              <a:t>5</a:t>
            </a:r>
            <a:r>
              <a:rPr lang="zh-CN" altLang="en-US" dirty="0" smtClean="0"/>
              <a:t>部分，首先从质量内建的历史开始说起</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a:t>
            </a:fld>
            <a:endParaRPr lang="zh-CN" altLang="en-US"/>
          </a:p>
        </p:txBody>
      </p:sp>
    </p:spTree>
    <p:extLst>
      <p:ext uri="{BB962C8B-B14F-4D97-AF65-F5344CB8AC3E}">
        <p14:creationId xmlns:p14="http://schemas.microsoft.com/office/powerpoint/2010/main" val="868535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21</a:t>
            </a:fld>
            <a:endParaRPr lang="zh-CN" altLang="en-US"/>
          </a:p>
        </p:txBody>
      </p:sp>
    </p:spTree>
    <p:extLst>
      <p:ext uri="{BB962C8B-B14F-4D97-AF65-F5344CB8AC3E}">
        <p14:creationId xmlns:p14="http://schemas.microsoft.com/office/powerpoint/2010/main" val="1751042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22</a:t>
            </a:fld>
            <a:endParaRPr lang="zh-CN" altLang="en-US"/>
          </a:p>
        </p:txBody>
      </p:sp>
    </p:spTree>
    <p:extLst>
      <p:ext uri="{BB962C8B-B14F-4D97-AF65-F5344CB8AC3E}">
        <p14:creationId xmlns:p14="http://schemas.microsoft.com/office/powerpoint/2010/main" val="551513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23</a:t>
            </a:fld>
            <a:endParaRPr lang="zh-CN" altLang="en-US"/>
          </a:p>
        </p:txBody>
      </p:sp>
    </p:spTree>
    <p:extLst>
      <p:ext uri="{BB962C8B-B14F-4D97-AF65-F5344CB8AC3E}">
        <p14:creationId xmlns:p14="http://schemas.microsoft.com/office/powerpoint/2010/main" val="3179489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24</a:t>
            </a:fld>
            <a:endParaRPr lang="zh-CN" altLang="en-US"/>
          </a:p>
        </p:txBody>
      </p:sp>
    </p:spTree>
    <p:extLst>
      <p:ext uri="{BB962C8B-B14F-4D97-AF65-F5344CB8AC3E}">
        <p14:creationId xmlns:p14="http://schemas.microsoft.com/office/powerpoint/2010/main" val="3037846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，下面说一下具体的内建活动，参考文献可以向质量内建人员索要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25</a:t>
            </a:fld>
            <a:endParaRPr lang="zh-CN" altLang="en-US"/>
          </a:p>
        </p:txBody>
      </p:sp>
    </p:spTree>
    <p:extLst>
      <p:ext uri="{BB962C8B-B14F-4D97-AF65-F5344CB8AC3E}">
        <p14:creationId xmlns:p14="http://schemas.microsoft.com/office/powerpoint/2010/main" val="759538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kern="1200" dirty="0" smtClean="0">
                <a:latin typeface="微软雅黑" panose="020B0503020204020204" pitchFamily="34" charset="-122"/>
                <a:ea typeface="微软雅黑" panose="020B0503020204020204" pitchFamily="34" charset="-122"/>
              </a:rPr>
              <a:t>冒烟测试缺陷溢出率</a:t>
            </a:r>
            <a:r>
              <a:rPr lang="zh-CN" altLang="en-US" b="0" dirty="0" smtClean="0"/>
              <a:t>：</a:t>
            </a:r>
            <a:r>
              <a:rPr lang="zh-CN" altLang="en-US" dirty="0" smtClean="0"/>
              <a:t>主要是看开发人员对于功能方面的测试程度，逃逸到放行阶段的功能问题越少，说明冒烟测试效果越好，也就是说在冒烟测试阶段开发人员测试出的问题越多越好，</a:t>
            </a:r>
            <a:r>
              <a:rPr lang="zh-CN" altLang="en-US" b="1" dirty="0" smtClean="0">
                <a:solidFill>
                  <a:srgbClr val="00B050"/>
                </a:solidFill>
              </a:rPr>
              <a:t>所以大家在选择缺陷类型时，一定要选择正确，不要随意的选成功能类缺陷和非功能类缺陷，这样统计的时候就会存在统计误差。</a:t>
            </a:r>
            <a:endParaRPr lang="en-US" altLang="zh-CN" b="1" dirty="0" smtClean="0">
              <a:solidFill>
                <a:srgbClr val="00B050"/>
              </a:solidFill>
            </a:endParaRPr>
          </a:p>
          <a:p>
            <a:r>
              <a:rPr lang="zh-CN" altLang="en-US" dirty="0" smtClean="0"/>
              <a:t>冒烟测试修复率：在这里强调一下，冒烟测试修复率需要达到</a:t>
            </a:r>
            <a:r>
              <a:rPr lang="en-US" altLang="zh-CN" dirty="0" smtClean="0"/>
              <a:t>90%</a:t>
            </a:r>
            <a:r>
              <a:rPr lang="zh-CN" altLang="en-US" dirty="0" smtClean="0"/>
              <a:t>以上才可以开始放行测试。</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26</a:t>
            </a:fld>
            <a:endParaRPr lang="zh-CN" altLang="en-US"/>
          </a:p>
        </p:txBody>
      </p:sp>
    </p:spTree>
    <p:extLst>
      <p:ext uri="{BB962C8B-B14F-4D97-AF65-F5344CB8AC3E}">
        <p14:creationId xmlns:p14="http://schemas.microsoft.com/office/powerpoint/2010/main" val="3226761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27</a:t>
            </a:fld>
            <a:endParaRPr lang="zh-CN" altLang="en-US"/>
          </a:p>
        </p:txBody>
      </p:sp>
    </p:spTree>
    <p:extLst>
      <p:ext uri="{BB962C8B-B14F-4D97-AF65-F5344CB8AC3E}">
        <p14:creationId xmlns:p14="http://schemas.microsoft.com/office/powerpoint/2010/main" val="439056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28</a:t>
            </a:fld>
            <a:endParaRPr lang="zh-CN" altLang="en-US"/>
          </a:p>
        </p:txBody>
      </p:sp>
    </p:spTree>
    <p:extLst>
      <p:ext uri="{BB962C8B-B14F-4D97-AF65-F5344CB8AC3E}">
        <p14:creationId xmlns:p14="http://schemas.microsoft.com/office/powerpoint/2010/main" val="2834215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29</a:t>
            </a:fld>
            <a:endParaRPr lang="zh-CN" altLang="en-US"/>
          </a:p>
        </p:txBody>
      </p:sp>
    </p:spTree>
    <p:extLst>
      <p:ext uri="{BB962C8B-B14F-4D97-AF65-F5344CB8AC3E}">
        <p14:creationId xmlns:p14="http://schemas.microsoft.com/office/powerpoint/2010/main" val="2885915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质量内建活动的第二项为持续集成</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30</a:t>
            </a:fld>
            <a:endParaRPr lang="zh-CN" altLang="en-US"/>
          </a:p>
        </p:txBody>
      </p:sp>
    </p:spTree>
    <p:extLst>
      <p:ext uri="{BB962C8B-B14F-4D97-AF65-F5344CB8AC3E}">
        <p14:creationId xmlns:p14="http://schemas.microsoft.com/office/powerpoint/2010/main" val="193808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质量内建活动，从</a:t>
            </a:r>
            <a:r>
              <a:rPr lang="en-US" altLang="zh-CN" dirty="0" smtClean="0"/>
              <a:t>2012</a:t>
            </a:r>
            <a:r>
              <a:rPr lang="zh-CN" altLang="en-US" dirty="0" smtClean="0"/>
              <a:t>年开始，到现在已经有</a:t>
            </a:r>
            <a:r>
              <a:rPr lang="en-US" altLang="zh-CN" dirty="0" smtClean="0"/>
              <a:t>5</a:t>
            </a:r>
            <a:r>
              <a:rPr lang="zh-CN" altLang="en-US" dirty="0" smtClean="0"/>
              <a:t>年的历史，为什么要做质量内建，我这里讲一下我的切身体会，我进公司是</a:t>
            </a:r>
            <a:r>
              <a:rPr lang="en-US" altLang="zh-CN" dirty="0" smtClean="0"/>
              <a:t>13</a:t>
            </a:r>
            <a:r>
              <a:rPr lang="zh-CN" altLang="en-US" dirty="0" smtClean="0"/>
              <a:t>年底，当时提交到测试部的项目，有很多最基本的功能，增删改查都未能实现，访问链接</a:t>
            </a:r>
            <a:r>
              <a:rPr lang="en-US" altLang="zh-CN" dirty="0" smtClean="0"/>
              <a:t>404</a:t>
            </a:r>
            <a:r>
              <a:rPr lang="zh-CN" altLang="en-US" dirty="0" smtClean="0"/>
              <a:t>经常出现。从</a:t>
            </a:r>
            <a:r>
              <a:rPr lang="en-US" altLang="zh-CN" dirty="0" smtClean="0"/>
              <a:t>15</a:t>
            </a:r>
            <a:r>
              <a:rPr lang="zh-CN" altLang="en-US" dirty="0" smtClean="0"/>
              <a:t>年开始，这两年提交的项目，质量有很大提高，基本功能未实现的很少，链接是</a:t>
            </a:r>
            <a:r>
              <a:rPr lang="en-US" altLang="zh-CN" dirty="0" smtClean="0"/>
              <a:t>404</a:t>
            </a:r>
            <a:r>
              <a:rPr lang="zh-CN" altLang="en-US" dirty="0" smtClean="0"/>
              <a:t>的偶尔才能碰见，从提交放行测试项目的质量上就可以明显看出公司项目和产品在质量上有很大进步。</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a:t>
            </a:fld>
            <a:endParaRPr lang="zh-CN" altLang="en-US"/>
          </a:p>
        </p:txBody>
      </p:sp>
    </p:spTree>
    <p:extLst>
      <p:ext uri="{BB962C8B-B14F-4D97-AF65-F5344CB8AC3E}">
        <p14:creationId xmlns:p14="http://schemas.microsoft.com/office/powerpoint/2010/main" val="31593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31</a:t>
            </a:fld>
            <a:endParaRPr lang="zh-CN" altLang="en-US"/>
          </a:p>
        </p:txBody>
      </p:sp>
    </p:spTree>
    <p:extLst>
      <p:ext uri="{BB962C8B-B14F-4D97-AF65-F5344CB8AC3E}">
        <p14:creationId xmlns:p14="http://schemas.microsoft.com/office/powerpoint/2010/main" val="2849822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32</a:t>
            </a:fld>
            <a:endParaRPr lang="zh-CN" altLang="en-US"/>
          </a:p>
        </p:txBody>
      </p:sp>
    </p:spTree>
    <p:extLst>
      <p:ext uri="{BB962C8B-B14F-4D97-AF65-F5344CB8AC3E}">
        <p14:creationId xmlns:p14="http://schemas.microsoft.com/office/powerpoint/2010/main" val="2240694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34</a:t>
            </a:fld>
            <a:endParaRPr lang="zh-CN" altLang="en-US"/>
          </a:p>
        </p:txBody>
      </p:sp>
    </p:spTree>
    <p:extLst>
      <p:ext uri="{BB962C8B-B14F-4D97-AF65-F5344CB8AC3E}">
        <p14:creationId xmlns:p14="http://schemas.microsoft.com/office/powerpoint/2010/main" val="3926952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这个质量成熟度指标，每年年初我们都会根据团队的成熟度制定星级指标，在年终通过各项指标评估来看指标的完成情况。</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35</a:t>
            </a:fld>
            <a:endParaRPr lang="zh-CN" altLang="en-US"/>
          </a:p>
        </p:txBody>
      </p:sp>
    </p:spTree>
    <p:extLst>
      <p:ext uri="{BB962C8B-B14F-4D97-AF65-F5344CB8AC3E}">
        <p14:creationId xmlns:p14="http://schemas.microsoft.com/office/powerpoint/2010/main" val="1009263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36</a:t>
            </a:fld>
            <a:endParaRPr lang="zh-CN" altLang="en-US"/>
          </a:p>
        </p:txBody>
      </p:sp>
    </p:spTree>
    <p:extLst>
      <p:ext uri="{BB962C8B-B14F-4D97-AF65-F5344CB8AC3E}">
        <p14:creationId xmlns:p14="http://schemas.microsoft.com/office/powerpoint/2010/main" val="2849822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37</a:t>
            </a:fld>
            <a:endParaRPr lang="zh-CN" altLang="en-US"/>
          </a:p>
        </p:txBody>
      </p:sp>
    </p:spTree>
    <p:extLst>
      <p:ext uri="{BB962C8B-B14F-4D97-AF65-F5344CB8AC3E}">
        <p14:creationId xmlns:p14="http://schemas.microsoft.com/office/powerpoint/2010/main" val="417856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下面讲一下质量内建的概念</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4</a:t>
            </a:fld>
            <a:endParaRPr lang="zh-CN" altLang="en-US"/>
          </a:p>
        </p:txBody>
      </p:sp>
    </p:spTree>
    <p:extLst>
      <p:ext uri="{BB962C8B-B14F-4D97-AF65-F5344CB8AC3E}">
        <p14:creationId xmlns:p14="http://schemas.microsoft.com/office/powerpoint/2010/main" val="197229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5</a:t>
            </a:fld>
            <a:endParaRPr lang="zh-CN" altLang="en-US"/>
          </a:p>
        </p:txBody>
      </p:sp>
    </p:spTree>
    <p:extLst>
      <p:ext uri="{BB962C8B-B14F-4D97-AF65-F5344CB8AC3E}">
        <p14:creationId xmlns:p14="http://schemas.microsoft.com/office/powerpoint/2010/main" val="31593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对于这些活动，对于老人来说应该都不陌生，下面呢我给大家再一一讲解一下。</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6</a:t>
            </a:fld>
            <a:endParaRPr lang="zh-CN" altLang="en-US"/>
          </a:p>
        </p:txBody>
      </p:sp>
    </p:spTree>
    <p:extLst>
      <p:ext uri="{BB962C8B-B14F-4D97-AF65-F5344CB8AC3E}">
        <p14:creationId xmlns:p14="http://schemas.microsoft.com/office/powerpoint/2010/main" val="88252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质量内建团队是指能履行质量内建方法导入、执行跟踪和数据分析职责的专业化测试团队；开发团队是质量内建的执行主体，需按照质量内建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规范中指明的具体活动在执行过程中履行相应的职责。</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7</a:t>
            </a:fld>
            <a:endParaRPr lang="zh-CN" altLang="en-US"/>
          </a:p>
        </p:txBody>
      </p:sp>
    </p:spTree>
    <p:extLst>
      <p:ext uri="{BB962C8B-B14F-4D97-AF65-F5344CB8AC3E}">
        <p14:creationId xmlns:p14="http://schemas.microsoft.com/office/powerpoint/2010/main" val="399879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质量内建团队是指能履行质量内建方法导入、执行跟踪和数据分析职责的专业化测试团队；开发团队是质量内建的执行主体，需按照质量内建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规范中指明的具体活动在执行过程中履行相应的职责。</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8</a:t>
            </a:fld>
            <a:endParaRPr lang="zh-CN" altLang="en-US"/>
          </a:p>
        </p:txBody>
      </p:sp>
    </p:spTree>
    <p:extLst>
      <p:ext uri="{BB962C8B-B14F-4D97-AF65-F5344CB8AC3E}">
        <p14:creationId xmlns:p14="http://schemas.microsoft.com/office/powerpoint/2010/main" val="391832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开发团队是质量内建活动的执行主体，需按照质量内建工作流程和制度执行质量内建所有活动。此外，开发团队应进行充分的内部沟通和协同工作，以完成质量内建须达成的各项目标（在敏捷规则中一般称为</a:t>
            </a:r>
            <a:r>
              <a:rPr lang="en-US" altLang="zh-CN" sz="1200" kern="1200" dirty="0" smtClean="0">
                <a:solidFill>
                  <a:schemeClr val="tx1"/>
                </a:solidFill>
                <a:effectLst/>
                <a:latin typeface="+mn-lt"/>
                <a:ea typeface="+mn-ea"/>
                <a:cs typeface="+mn-cs"/>
              </a:rPr>
              <a:t>DOD</a:t>
            </a:r>
            <a:r>
              <a:rPr lang="zh-CN" altLang="zh-CN" sz="1200" kern="1200" dirty="0" smtClean="0">
                <a:solidFill>
                  <a:schemeClr val="tx1"/>
                </a:solidFill>
                <a:effectLst/>
                <a:latin typeface="+mn-lt"/>
                <a:ea typeface="+mn-ea"/>
                <a:cs typeface="+mn-cs"/>
              </a:rPr>
              <a:t>定义）。开发团队整体需对项目的开发和交付质量负责。</a:t>
            </a:r>
            <a:endParaRPr lang="zh-CN" altLang="en-US" dirty="0"/>
          </a:p>
        </p:txBody>
      </p:sp>
      <p:sp>
        <p:nvSpPr>
          <p:cNvPr id="4" name="灯片编号占位符 3"/>
          <p:cNvSpPr>
            <a:spLocks noGrp="1"/>
          </p:cNvSpPr>
          <p:nvPr>
            <p:ph type="sldNum" sz="quarter" idx="10"/>
          </p:nvPr>
        </p:nvSpPr>
        <p:spPr/>
        <p:txBody>
          <a:bodyPr/>
          <a:lstStyle/>
          <a:p>
            <a:fld id="{8C36D5F0-B341-4BA0-88F0-68DEE9BE7CE5}" type="slidenum">
              <a:rPr lang="zh-CN" altLang="en-US" smtClean="0"/>
              <a:t>9</a:t>
            </a:fld>
            <a:endParaRPr lang="zh-CN" altLang="en-US"/>
          </a:p>
        </p:txBody>
      </p:sp>
    </p:spTree>
    <p:extLst>
      <p:ext uri="{BB962C8B-B14F-4D97-AF65-F5344CB8AC3E}">
        <p14:creationId xmlns:p14="http://schemas.microsoft.com/office/powerpoint/2010/main" val="252305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E3C69E-1D77-40F7-87DB-DE1298250D6A}" type="datetimeFigureOut">
              <a:rPr lang="zh-CN" altLang="en-US" smtClean="0"/>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C553F9-A3AB-4BAA-94FD-A8CE0A03F6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3C69E-1D77-40F7-87DB-DE1298250D6A}" type="datetimeFigureOut">
              <a:rPr lang="zh-CN" altLang="en-US" smtClean="0"/>
              <a:t>2019/1/14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553F9-A3AB-4BAA-94FD-A8CE0A03F6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10.18.51.44:8080/qcbi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202.100.72.166:8080/qcbi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未标题-3.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20782" y="-1"/>
            <a:ext cx="12192000" cy="6858001"/>
          </a:xfrm>
          <a:prstGeom prst="rect">
            <a:avLst/>
          </a:prstGeom>
          <a:noFill/>
        </p:spPr>
      </p:pic>
      <p:pic>
        <p:nvPicPr>
          <p:cNvPr id="28" name="Picture 5" descr="C:\Users\Administrator\Desktop\未标题-3.png"/>
          <p:cNvPicPr>
            <a:picLocks noChangeAspect="1" noChangeArrowheads="1"/>
          </p:cNvPicPr>
          <p:nvPr/>
        </p:nvPicPr>
        <p:blipFill>
          <a:blip r:embed="rId4" cstate="print"/>
          <a:srcRect/>
          <a:stretch>
            <a:fillRect/>
          </a:stretch>
        </p:blipFill>
        <p:spPr bwMode="auto">
          <a:xfrm>
            <a:off x="264061" y="276891"/>
            <a:ext cx="1971689" cy="630403"/>
          </a:xfrm>
          <a:prstGeom prst="rect">
            <a:avLst/>
          </a:prstGeom>
          <a:noFill/>
        </p:spPr>
      </p:pic>
      <p:pic>
        <p:nvPicPr>
          <p:cNvPr id="10" name="Picture 8" descr="C:\Users\Administrator\Desktop\未标题-4.png"/>
          <p:cNvPicPr>
            <a:picLocks noChangeAspect="1" noChangeArrowheads="1"/>
          </p:cNvPicPr>
          <p:nvPr/>
        </p:nvPicPr>
        <p:blipFill>
          <a:blip r:embed="rId5" cstate="print"/>
          <a:srcRect/>
          <a:stretch>
            <a:fillRect/>
          </a:stretch>
        </p:blipFill>
        <p:spPr bwMode="auto">
          <a:xfrm>
            <a:off x="8867264" y="6238953"/>
            <a:ext cx="3051810" cy="400050"/>
          </a:xfrm>
          <a:prstGeom prst="rect">
            <a:avLst/>
          </a:prstGeom>
          <a:noFill/>
        </p:spPr>
      </p:pic>
      <p:sp>
        <p:nvSpPr>
          <p:cNvPr id="12" name="标题 1"/>
          <p:cNvSpPr txBox="1"/>
          <p:nvPr/>
        </p:nvSpPr>
        <p:spPr>
          <a:xfrm>
            <a:off x="264061" y="2104241"/>
            <a:ext cx="10645253" cy="1015235"/>
          </a:xfrm>
          <a:prstGeom prst="rect">
            <a:avLst/>
          </a:prstGeom>
        </p:spPr>
        <p:txBody>
          <a:bodyPr rtlCol="0" anchor="b"/>
          <a:lstStyle/>
          <a:p>
            <a:pPr algn="ctr" defTabSz="1097280">
              <a:spcBef>
                <a:spcPct val="0"/>
              </a:spcBef>
              <a:defRPr/>
            </a:pPr>
            <a:r>
              <a:rPr lang="zh-CN" altLang="en-US" sz="4800" b="1" kern="0" dirty="0" smtClean="0">
                <a:solidFill>
                  <a:srgbClr val="0070C0"/>
                </a:solidFill>
                <a:latin typeface="微软雅黑" panose="020B0503020204020204" pitchFamily="34" charset="-122"/>
                <a:ea typeface="微软雅黑" panose="020B0503020204020204" pitchFamily="34" charset="-122"/>
                <a:cs typeface="+mj-cs"/>
              </a:rPr>
              <a:t>甘肃万维软件事业部质量内建培训</a:t>
            </a:r>
            <a:endParaRPr lang="en-US" altLang="zh-CN" sz="4800" b="1" kern="0" dirty="0">
              <a:solidFill>
                <a:srgbClr val="0070C0"/>
              </a:solidFill>
              <a:latin typeface="微软雅黑" panose="020B0503020204020204" pitchFamily="34" charset="-122"/>
              <a:ea typeface="微软雅黑" panose="020B0503020204020204" pitchFamily="34" charset="-122"/>
              <a:cs typeface="+mj-cs"/>
            </a:endParaRPr>
          </a:p>
        </p:txBody>
      </p:sp>
      <p:sp>
        <p:nvSpPr>
          <p:cNvPr id="13" name="标题 1"/>
          <p:cNvSpPr txBox="1"/>
          <p:nvPr/>
        </p:nvSpPr>
        <p:spPr>
          <a:xfrm>
            <a:off x="8867264" y="3629063"/>
            <a:ext cx="1901444" cy="700101"/>
          </a:xfrm>
          <a:prstGeom prst="rect">
            <a:avLst/>
          </a:prstGeom>
        </p:spPr>
        <p:txBody>
          <a:bodyPr rtlCol="0"/>
          <a:lstStyle/>
          <a:p>
            <a:pPr defTabSz="1097280">
              <a:spcBef>
                <a:spcPct val="0"/>
              </a:spcBef>
              <a:defRPr/>
            </a:pPr>
            <a:r>
              <a:rPr lang="zh-CN" altLang="en-US" sz="3600" b="1" kern="0" dirty="0" smtClean="0">
                <a:solidFill>
                  <a:schemeClr val="tx1">
                    <a:lumMod val="50000"/>
                    <a:lumOff val="50000"/>
                  </a:schemeClr>
                </a:solidFill>
                <a:latin typeface="微软雅黑" panose="020B0503020204020204" pitchFamily="34" charset="-122"/>
                <a:ea typeface="微软雅黑" panose="020B0503020204020204" pitchFamily="34" charset="-122"/>
                <a:cs typeface="+mj-cs"/>
              </a:rPr>
              <a:t>测试部</a:t>
            </a:r>
            <a:endParaRPr lang="zh-CN" altLang="en-US" sz="3600" b="1" kern="0" dirty="0">
              <a:solidFill>
                <a:schemeClr val="tx1">
                  <a:lumMod val="50000"/>
                  <a:lumOff val="50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7" name="直接连接符 26"/>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9" name="直接连接符 28"/>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质量内建的概念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6808" y="995108"/>
            <a:ext cx="4004986" cy="646331"/>
          </a:xfrm>
          <a:prstGeom prst="rect">
            <a:avLst/>
          </a:prstGeom>
          <a:noFill/>
        </p:spPr>
        <p:txBody>
          <a:bodyPr wrap="square" rtlCol="0">
            <a:spAutoFit/>
          </a:bodyPr>
          <a:lstStyle/>
          <a:p>
            <a:pPr>
              <a:lnSpc>
                <a:spcPct val="150000"/>
              </a:lnSpc>
            </a:pPr>
            <a:r>
              <a:rPr lang="zh-CN" altLang="en-US" sz="2400" b="1" dirty="0">
                <a:solidFill>
                  <a:srgbClr val="5B9BD5"/>
                </a:solidFill>
                <a:latin typeface="微软雅黑" panose="020B0503020204020204" pitchFamily="34" charset="-122"/>
                <a:ea typeface="微软雅黑" panose="020B0503020204020204" pitchFamily="34" charset="-122"/>
              </a:rPr>
              <a:t>开发团队负责人的职责</a:t>
            </a:r>
            <a:endParaRPr lang="en-US" altLang="zh-CN" sz="2400" b="1" dirty="0">
              <a:solidFill>
                <a:srgbClr val="5B9BD5"/>
              </a:solidFill>
              <a:latin typeface="微软雅黑" panose="020B0503020204020204" pitchFamily="34" charset="-122"/>
              <a:ea typeface="微软雅黑" panose="020B0503020204020204" pitchFamily="34" charset="-122"/>
            </a:endParaRPr>
          </a:p>
        </p:txBody>
      </p:sp>
      <p:sp>
        <p:nvSpPr>
          <p:cNvPr id="9" name="矩形 8"/>
          <p:cNvSpPr/>
          <p:nvPr/>
        </p:nvSpPr>
        <p:spPr>
          <a:xfrm>
            <a:off x="1070531" y="2027499"/>
            <a:ext cx="3109496" cy="268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70531" y="2296219"/>
            <a:ext cx="3109496" cy="293582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70627" y="2027499"/>
            <a:ext cx="3110400" cy="268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70627" y="2296218"/>
            <a:ext cx="3110400" cy="293582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70530" y="2296218"/>
            <a:ext cx="3109497" cy="258532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为开发团队制定质量内建的目标。</a:t>
            </a:r>
          </a:p>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协调开发团队的资源和时间，组织开发团队按照质量内建工作流程和制度共同完成质量内建目标。</a:t>
            </a:r>
          </a:p>
        </p:txBody>
      </p:sp>
      <p:sp>
        <p:nvSpPr>
          <p:cNvPr id="18" name="矩形 17"/>
          <p:cNvSpPr/>
          <p:nvPr/>
        </p:nvSpPr>
        <p:spPr>
          <a:xfrm>
            <a:off x="7871627" y="2027499"/>
            <a:ext cx="3110400" cy="268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871627" y="2296219"/>
            <a:ext cx="3110400" cy="29358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70627" y="2296217"/>
            <a:ext cx="3109497" cy="258532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监督和管理开发团队在质量内建执行中的有效性、及时性和规范性，并及时和质量内建人员进行沟通冒烟测试</a:t>
            </a:r>
            <a:r>
              <a:rPr lang="zh-CN" altLang="en-US" dirty="0" smtClean="0">
                <a:latin typeface="微软雅黑" panose="020B0503020204020204" pitchFamily="34" charset="-122"/>
                <a:ea typeface="微软雅黑" panose="020B0503020204020204" pitchFamily="34" charset="-122"/>
              </a:rPr>
              <a:t>执行情况，</a:t>
            </a:r>
            <a:r>
              <a:rPr lang="zh-CN" altLang="en-US" dirty="0">
                <a:latin typeface="微软雅黑" panose="020B0503020204020204" pitchFamily="34" charset="-122"/>
                <a:ea typeface="微软雅黑" panose="020B0503020204020204" pitchFamily="34" charset="-122"/>
              </a:rPr>
              <a:t>缺陷的收集和</a:t>
            </a:r>
            <a:r>
              <a:rPr lang="zh-CN" altLang="en-US" dirty="0" smtClean="0">
                <a:latin typeface="微软雅黑" panose="020B0503020204020204" pitchFamily="34" charset="-122"/>
                <a:ea typeface="微软雅黑" panose="020B0503020204020204" pitchFamily="34" charset="-122"/>
              </a:rPr>
              <a:t>修改情况</a:t>
            </a:r>
            <a:r>
              <a:rPr lang="zh-CN"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872530" y="2296217"/>
            <a:ext cx="3109497" cy="258532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组织开发团队以会议的方式进行代码走查、评审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每天查看持续集成的执行结果，通知开发团队处理</a:t>
            </a:r>
            <a:r>
              <a:rPr lang="zh-CN" altLang="en-US" dirty="0" smtClean="0">
                <a:latin typeface="微软雅黑" panose="020B0503020204020204" pitchFamily="34" charset="-122"/>
                <a:ea typeface="微软雅黑" panose="020B0503020204020204" pitchFamily="34" charset="-122"/>
              </a:rPr>
              <a:t>问题。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190" y="0"/>
            <a:ext cx="2016000" cy="64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latin typeface="微软雅黑" panose="020B0503020204020204" pitchFamily="34" charset="-122"/>
                <a:ea typeface="微软雅黑" panose="020B0503020204020204" pitchFamily="34" charset="-122"/>
              </a:rPr>
              <a:t>目 录</a:t>
            </a:r>
            <a:endParaRPr lang="zh-CN" altLang="en-US" sz="3600" dirty="0">
              <a:latin typeface="微软雅黑" panose="020B0503020204020204" pitchFamily="34" charset="-122"/>
              <a:ea typeface="微软雅黑" panose="020B0503020204020204" pitchFamily="34" charset="-122"/>
            </a:endParaRPr>
          </a:p>
        </p:txBody>
      </p:sp>
      <p:sp>
        <p:nvSpPr>
          <p:cNvPr id="3" name="文本框 12"/>
          <p:cNvSpPr txBox="1">
            <a:spLocks noChangeArrowheads="1"/>
          </p:cNvSpPr>
          <p:nvPr/>
        </p:nvSpPr>
        <p:spPr bwMode="auto">
          <a:xfrm>
            <a:off x="2791910" y="148624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5000" b="1" i="1" kern="0">
                <a:solidFill>
                  <a:schemeClr val="accent1">
                    <a:lumMod val="60000"/>
                    <a:lumOff val="40000"/>
                  </a:schemeClr>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1</a:t>
            </a:r>
          </a:p>
        </p:txBody>
      </p:sp>
      <p:sp>
        <p:nvSpPr>
          <p:cNvPr id="4" name="文本框 12"/>
          <p:cNvSpPr txBox="1">
            <a:spLocks noChangeArrowheads="1"/>
          </p:cNvSpPr>
          <p:nvPr/>
        </p:nvSpPr>
        <p:spPr bwMode="auto">
          <a:xfrm>
            <a:off x="2791910" y="220632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5000" b="1" i="1" kern="0">
                <a:solidFill>
                  <a:schemeClr val="accent1">
                    <a:lumMod val="60000"/>
                    <a:lumOff val="40000"/>
                  </a:schemeClr>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2</a:t>
            </a:r>
          </a:p>
        </p:txBody>
      </p:sp>
      <p:sp>
        <p:nvSpPr>
          <p:cNvPr id="5" name="文本框 12"/>
          <p:cNvSpPr txBox="1">
            <a:spLocks noChangeArrowheads="1"/>
          </p:cNvSpPr>
          <p:nvPr/>
        </p:nvSpPr>
        <p:spPr bwMode="auto">
          <a:xfrm>
            <a:off x="2791910" y="292640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fontAlgn="auto">
              <a:spcBef>
                <a:spcPct val="50000"/>
              </a:spcBef>
              <a:spcAft>
                <a:spcPts val="0"/>
              </a:spcAft>
              <a:defRPr kumimoji="1" sz="5000" b="1" i="1" kern="0">
                <a:solidFill>
                  <a:srgbClr val="00B0F0"/>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3</a:t>
            </a:r>
          </a:p>
        </p:txBody>
      </p:sp>
      <p:sp>
        <p:nvSpPr>
          <p:cNvPr id="6" name="文本框 12"/>
          <p:cNvSpPr txBox="1">
            <a:spLocks noChangeArrowheads="1"/>
          </p:cNvSpPr>
          <p:nvPr/>
        </p:nvSpPr>
        <p:spPr bwMode="auto">
          <a:xfrm>
            <a:off x="2791910" y="364648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a:solidFill>
                  <a:schemeClr val="accent1">
                    <a:lumMod val="60000"/>
                    <a:lumOff val="40000"/>
                  </a:schemeClr>
                </a:solidFill>
                <a:ea typeface="华文细黑" panose="02010600040101010101" pitchFamily="2" charset="-122"/>
              </a:rPr>
              <a:t>4</a:t>
            </a:r>
          </a:p>
        </p:txBody>
      </p:sp>
      <p:sp>
        <p:nvSpPr>
          <p:cNvPr id="10" name="文本框 9"/>
          <p:cNvSpPr txBox="1"/>
          <p:nvPr/>
        </p:nvSpPr>
        <p:spPr>
          <a:xfrm>
            <a:off x="3688773" y="1693718"/>
            <a:ext cx="2799613" cy="523220"/>
          </a:xfrm>
          <a:prstGeom prst="rect">
            <a:avLst/>
          </a:prstGeom>
          <a:noFill/>
        </p:spPr>
        <p:txBody>
          <a:bodyPr wrap="none" rtlCol="0">
            <a:spAutoFit/>
          </a:bodyPr>
          <a:lstStyle>
            <a:defPPr>
              <a:defRPr lang="zh-CN"/>
            </a:defPPr>
            <a:lvl1pPr>
              <a:defRPr sz="2800" b="1">
                <a:solidFill>
                  <a:schemeClr val="accent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质量内建的历史</a:t>
            </a:r>
          </a:p>
        </p:txBody>
      </p:sp>
      <p:sp>
        <p:nvSpPr>
          <p:cNvPr id="11" name="文本框 10"/>
          <p:cNvSpPr txBox="1"/>
          <p:nvPr/>
        </p:nvSpPr>
        <p:spPr>
          <a:xfrm>
            <a:off x="3706090" y="2407230"/>
            <a:ext cx="2698175" cy="523220"/>
          </a:xfrm>
          <a:prstGeom prst="rect">
            <a:avLst/>
          </a:prstGeom>
          <a:noFill/>
        </p:spPr>
        <p:txBody>
          <a:bodyPr wrap="none" rtlCol="0">
            <a:spAutoFit/>
          </a:bodyPr>
          <a:lstStyle>
            <a:defPPr>
              <a:defRPr lang="zh-CN"/>
            </a:defPPr>
            <a:lvl1pPr>
              <a:defRPr sz="2800" b="1">
                <a:solidFill>
                  <a:schemeClr val="accent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质量内建的概念</a:t>
            </a:r>
          </a:p>
        </p:txBody>
      </p:sp>
      <p:sp>
        <p:nvSpPr>
          <p:cNvPr id="12" name="文本框 11"/>
          <p:cNvSpPr txBox="1"/>
          <p:nvPr/>
        </p:nvSpPr>
        <p:spPr>
          <a:xfrm>
            <a:off x="3706090" y="3840127"/>
            <a:ext cx="1980029"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质量成熟度</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88773" y="3126615"/>
            <a:ext cx="2698175" cy="523220"/>
          </a:xfrm>
          <a:prstGeom prst="rect">
            <a:avLst/>
          </a:prstGeom>
          <a:noFill/>
        </p:spPr>
        <p:txBody>
          <a:bodyPr wrap="none" rtlCol="0">
            <a:spAutoFit/>
          </a:bodyPr>
          <a:lstStyle>
            <a:defPPr>
              <a:defRPr lang="zh-CN"/>
            </a:defPPr>
            <a:lvl1pPr>
              <a:defRPr sz="2800" b="1">
                <a:solidFill>
                  <a:srgbClr val="00B0F0"/>
                </a:solidFill>
                <a:latin typeface="微软雅黑" panose="020B0503020204020204" pitchFamily="34" charset="-122"/>
                <a:ea typeface="微软雅黑" panose="020B0503020204020204" pitchFamily="34" charset="-122"/>
              </a:defRPr>
            </a:lvl1pPr>
          </a:lstStyle>
          <a:p>
            <a:r>
              <a:rPr lang="zh-CN" altLang="en-US" dirty="0"/>
              <a:t>质量内建的内容</a:t>
            </a:r>
          </a:p>
        </p:txBody>
      </p:sp>
      <p:sp>
        <p:nvSpPr>
          <p:cNvPr id="13" name="文本框 12"/>
          <p:cNvSpPr txBox="1">
            <a:spLocks noChangeArrowheads="1"/>
          </p:cNvSpPr>
          <p:nvPr/>
        </p:nvSpPr>
        <p:spPr bwMode="auto">
          <a:xfrm>
            <a:off x="2791910" y="4359999"/>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smtClean="0">
                <a:solidFill>
                  <a:schemeClr val="accent1">
                    <a:lumMod val="60000"/>
                    <a:lumOff val="40000"/>
                  </a:schemeClr>
                </a:solidFill>
                <a:ea typeface="华文细黑" panose="02010600040101010101" pitchFamily="2" charset="-122"/>
              </a:rPr>
              <a:t>5</a:t>
            </a:r>
            <a:endParaRPr kumimoji="1" lang="en-US" altLang="zh-CN" sz="5000" b="1" i="1" kern="0" dirty="0">
              <a:solidFill>
                <a:schemeClr val="accent1">
                  <a:lumMod val="60000"/>
                  <a:lumOff val="40000"/>
                </a:schemeClr>
              </a:solidFill>
              <a:ea typeface="华文细黑" panose="02010600040101010101" pitchFamily="2" charset="-122"/>
            </a:endParaRPr>
          </a:p>
        </p:txBody>
      </p:sp>
      <p:sp>
        <p:nvSpPr>
          <p:cNvPr id="15" name="文本框 14"/>
          <p:cNvSpPr txBox="1"/>
          <p:nvPr/>
        </p:nvSpPr>
        <p:spPr>
          <a:xfrm>
            <a:off x="3706090" y="4553639"/>
            <a:ext cx="2339102"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质量考核指标</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冒烟测试</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877163"/>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zh-CN" sz="1600" dirty="0">
                <a:latin typeface="微软雅黑" panose="020B0503020204020204" pitchFamily="34" charset="-122"/>
                <a:ea typeface="微软雅黑" panose="020B0503020204020204" pitchFamily="34" charset="-122"/>
              </a:rPr>
              <a:t>冒烟测试是指开发团队通过手工方式持续对已完成的业务代码进行自测或互测来验证交付质量的一种</a:t>
            </a:r>
            <a:r>
              <a:rPr lang="zh-CN" altLang="zh-CN" sz="1600" dirty="0" smtClean="0">
                <a:latin typeface="微软雅黑" panose="020B0503020204020204" pitchFamily="34" charset="-122"/>
                <a:ea typeface="微软雅黑" panose="020B0503020204020204" pitchFamily="34" charset="-122"/>
              </a:rPr>
              <a:t>活动</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2048" y="2485221"/>
            <a:ext cx="9689910" cy="877163"/>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目的</a:t>
            </a:r>
            <a:r>
              <a:rPr lang="zh-CN" altLang="en-US" b="1"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在提交测试之前，开发人员自己</a:t>
            </a:r>
            <a:r>
              <a:rPr lang="zh-CN" altLang="zh-CN" sz="1600" dirty="0" smtClean="0">
                <a:latin typeface="微软雅黑" panose="020B0503020204020204" pitchFamily="34" charset="-122"/>
                <a:ea typeface="微软雅黑" panose="020B0503020204020204" pitchFamily="34" charset="-122"/>
              </a:rPr>
              <a:t>排</a:t>
            </a:r>
            <a:r>
              <a:rPr lang="zh-CN" altLang="zh-CN" sz="1600" dirty="0">
                <a:latin typeface="微软雅黑" panose="020B0503020204020204" pitchFamily="34" charset="-122"/>
                <a:ea typeface="微软雅黑" panose="020B0503020204020204" pitchFamily="34" charset="-122"/>
              </a:rPr>
              <a:t>查并修复各种低级错误，如错别字、标识符不清、</a:t>
            </a:r>
            <a:r>
              <a:rPr lang="en-US" altLang="zh-CN" sz="1600" dirty="0">
                <a:latin typeface="微软雅黑" panose="020B0503020204020204" pitchFamily="34" charset="-122"/>
                <a:ea typeface="微软雅黑" panose="020B0503020204020204" pitchFamily="34" charset="-122"/>
              </a:rPr>
              <a:t>UI</a:t>
            </a:r>
            <a:r>
              <a:rPr lang="zh-CN" altLang="zh-CN" sz="1600" dirty="0">
                <a:latin typeface="微软雅黑" panose="020B0503020204020204" pitchFamily="34" charset="-122"/>
                <a:ea typeface="微软雅黑" panose="020B0503020204020204" pitchFamily="34" charset="-122"/>
              </a:rPr>
              <a:t>布局混乱、校验不合理等问题，检查对用户故事的符合程度，并测试各种简单逻辑类</a:t>
            </a:r>
            <a:r>
              <a:rPr lang="zh-CN" altLang="zh-CN" sz="1600" dirty="0" smtClean="0">
                <a:latin typeface="微软雅黑" panose="020B0503020204020204" pitchFamily="34" charset="-122"/>
                <a:ea typeface="微软雅黑" panose="020B0503020204020204" pitchFamily="34" charset="-122"/>
              </a:rPr>
              <a:t>问题</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33662" y="3308967"/>
            <a:ext cx="9689910" cy="1661993"/>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可采用的推进方式：</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先</a:t>
            </a:r>
            <a:r>
              <a:rPr lang="zh-CN" altLang="en-US" sz="1600" dirty="0">
                <a:latin typeface="微软雅黑" panose="020B0503020204020204" pitchFamily="34" charset="-122"/>
                <a:ea typeface="微软雅黑" panose="020B0503020204020204" pitchFamily="34" charset="-122"/>
              </a:rPr>
              <a:t>排</a:t>
            </a:r>
            <a:r>
              <a:rPr lang="zh-CN" altLang="en-US" sz="1600" dirty="0" smtClean="0">
                <a:latin typeface="微软雅黑" panose="020B0503020204020204" pitchFamily="34" charset="-122"/>
                <a:ea typeface="微软雅黑" panose="020B0503020204020204" pitchFamily="34" charset="-122"/>
              </a:rPr>
              <a:t>查简单功能、样式问题</a:t>
            </a:r>
            <a:r>
              <a:rPr lang="zh-CN" altLang="en-US" sz="1600" dirty="0">
                <a:latin typeface="微软雅黑" panose="020B0503020204020204" pitchFamily="34" charset="-122"/>
                <a:ea typeface="微软雅黑" panose="020B0503020204020204" pitchFamily="34" charset="-122"/>
              </a:rPr>
              <a:t>，比如增删改查、</a:t>
            </a:r>
            <a:r>
              <a:rPr lang="en-US" altLang="zh-CN" sz="1600" dirty="0">
                <a:latin typeface="微软雅黑" panose="020B0503020204020204" pitchFamily="34" charset="-122"/>
                <a:ea typeface="微软雅黑" panose="020B0503020204020204" pitchFamily="34" charset="-122"/>
              </a:rPr>
              <a:t>UI</a:t>
            </a:r>
            <a:r>
              <a:rPr lang="zh-CN" altLang="en-US" sz="1600" dirty="0" smtClean="0">
                <a:latin typeface="微软雅黑" panose="020B0503020204020204" pitchFamily="34" charset="-122"/>
                <a:ea typeface="微软雅黑" panose="020B0503020204020204" pitchFamily="34" charset="-122"/>
              </a:rPr>
              <a:t>等。</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再</a:t>
            </a:r>
            <a:r>
              <a:rPr lang="zh-CN" altLang="en-US" sz="1600" dirty="0">
                <a:latin typeface="微软雅黑" panose="020B0503020204020204" pitchFamily="34" charset="-122"/>
                <a:ea typeface="微软雅黑" panose="020B0503020204020204" pitchFamily="34" charset="-122"/>
              </a:rPr>
              <a:t>排</a:t>
            </a:r>
            <a:r>
              <a:rPr lang="zh-CN" altLang="en-US" sz="1600" dirty="0" smtClean="0">
                <a:latin typeface="微软雅黑" panose="020B0503020204020204" pitchFamily="34" charset="-122"/>
                <a:ea typeface="微软雅黑" panose="020B0503020204020204" pitchFamily="34" charset="-122"/>
              </a:rPr>
              <a:t>查字段级简单</a:t>
            </a:r>
            <a:r>
              <a:rPr lang="zh-CN" altLang="en-US" sz="1600" dirty="0">
                <a:latin typeface="微软雅黑" panose="020B0503020204020204" pitchFamily="34" charset="-122"/>
                <a:ea typeface="微软雅黑" panose="020B0503020204020204" pitchFamily="34" charset="-122"/>
              </a:rPr>
              <a:t>问题，</a:t>
            </a:r>
            <a:r>
              <a:rPr lang="zh-CN" altLang="en-US" sz="1600" dirty="0" smtClean="0">
                <a:latin typeface="微软雅黑" panose="020B0503020204020204" pitchFamily="34" charset="-122"/>
                <a:ea typeface="微软雅黑" panose="020B0503020204020204" pitchFamily="34" charset="-122"/>
              </a:rPr>
              <a:t>比如合理性</a:t>
            </a:r>
            <a:r>
              <a:rPr lang="zh-CN" altLang="en-US" sz="1600" dirty="0">
                <a:latin typeface="微软雅黑" panose="020B0503020204020204" pitchFamily="34" charset="-122"/>
                <a:ea typeface="微软雅黑" panose="020B0503020204020204" pitchFamily="34" charset="-122"/>
              </a:rPr>
              <a:t>校验</a:t>
            </a:r>
            <a:r>
              <a:rPr lang="zh-CN" altLang="en-US" sz="1600" dirty="0" smtClean="0">
                <a:latin typeface="微软雅黑" panose="020B0503020204020204" pitchFamily="34" charset="-122"/>
                <a:ea typeface="微软雅黑" panose="020B0503020204020204" pitchFamily="34" charset="-122"/>
              </a:rPr>
              <a:t>等。</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最</a:t>
            </a:r>
            <a:r>
              <a:rPr lang="zh-CN" altLang="en-US" sz="1600" dirty="0">
                <a:latin typeface="微软雅黑" panose="020B0503020204020204" pitchFamily="34" charset="-122"/>
                <a:ea typeface="微软雅黑" panose="020B0503020204020204" pitchFamily="34" charset="-122"/>
              </a:rPr>
              <a:t>后排查融合性业务问题，比如上下文数据一致性、权限角色验证以及组合功能验证</a:t>
            </a:r>
            <a:r>
              <a:rPr lang="zh-CN" altLang="en-US" sz="1600" dirty="0" smtClean="0">
                <a:latin typeface="微软雅黑" panose="020B0503020204020204" pitchFamily="34" charset="-122"/>
                <a:ea typeface="微软雅黑" panose="020B0503020204020204" pitchFamily="34" charset="-122"/>
              </a:rPr>
              <a:t>等。</a:t>
            </a:r>
            <a:endParaRPr lang="zh-CN" altLang="zh-CN"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982049" y="5065286"/>
            <a:ext cx="4053976" cy="1246495"/>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可参考的文献：</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冒烟</a:t>
            </a:r>
            <a:r>
              <a:rPr lang="zh-CN" altLang="en-US" sz="1600" dirty="0">
                <a:latin typeface="微软雅黑" panose="020B0503020204020204" pitchFamily="34" charset="-122"/>
                <a:ea typeface="微软雅黑" panose="020B0503020204020204" pitchFamily="34" charset="-122"/>
              </a:rPr>
              <a:t>测试标准用例</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checklistV3.0.xls</a:t>
            </a:r>
          </a:p>
          <a:p>
            <a:pPr marL="285750" indent="-28575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测试部公共测试用例库</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xlsx</a:t>
            </a:r>
            <a:endParaRPr lang="zh-CN" altLang="zh-CN"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297016" y="5483477"/>
            <a:ext cx="4693146"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冒烟</a:t>
            </a:r>
            <a:r>
              <a:rPr lang="zh-CN" altLang="en-US" sz="1600" dirty="0">
                <a:latin typeface="微软雅黑" panose="020B0503020204020204" pitchFamily="34" charset="-122"/>
                <a:ea typeface="微软雅黑" panose="020B0503020204020204" pitchFamily="34" charset="-122"/>
              </a:rPr>
              <a:t>测试最佳实践手册</a:t>
            </a:r>
            <a:r>
              <a:rPr lang="en-US" altLang="zh-CN" sz="1600" dirty="0" smtClean="0">
                <a:latin typeface="微软雅黑" panose="020B0503020204020204" pitchFamily="34" charset="-122"/>
                <a:ea typeface="微软雅黑" panose="020B0503020204020204" pitchFamily="34" charset="-122"/>
              </a:rPr>
              <a:t>V1.0.docx</a:t>
            </a: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缺陷</a:t>
            </a:r>
            <a:r>
              <a:rPr lang="zh-CN" altLang="en-US" sz="1600" dirty="0">
                <a:latin typeface="微软雅黑" panose="020B0503020204020204" pitchFamily="34" charset="-122"/>
                <a:ea typeface="微软雅黑" panose="020B0503020204020204" pitchFamily="34" charset="-122"/>
              </a:rPr>
              <a:t>管理工具与缺陷录入基础</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pptx</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4263390" cy="119888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冒烟测试</a:t>
            </a:r>
            <a:r>
              <a:rPr lang="en-US" altLang="zh-CN" sz="2400" b="1" dirty="0" smtClean="0">
                <a:solidFill>
                  <a:srgbClr val="5B9BD5"/>
                </a:solidFill>
                <a:latin typeface="微软雅黑" panose="020B0503020204020204" pitchFamily="34" charset="-122"/>
                <a:ea typeface="微软雅黑" panose="020B0503020204020204" pitchFamily="34" charset="-122"/>
              </a:rPr>
              <a:t>-</a:t>
            </a:r>
            <a:r>
              <a:rPr lang="zh-CN" altLang="en-US" sz="2400" b="1" dirty="0" smtClean="0">
                <a:solidFill>
                  <a:schemeClr val="accent2">
                    <a:lumMod val="75000"/>
                  </a:schemeClr>
                </a:solidFill>
                <a:sym typeface="+mn-ea"/>
              </a:rPr>
              <a:t>冒烟测试关键指标</a:t>
            </a:r>
            <a:endParaRPr lang="zh-CN" altLang="en-US" sz="2400" b="1" dirty="0" smtClean="0">
              <a:solidFill>
                <a:schemeClr val="accent2">
                  <a:lumMod val="75000"/>
                </a:schemeClr>
              </a:solidFill>
            </a:endParaRPr>
          </a:p>
          <a:p>
            <a:pPr>
              <a:lnSpc>
                <a:spcPct val="150000"/>
              </a:lnSpc>
            </a:pP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2" name="Rectangle 3"/>
          <p:cNvSpPr txBox="1">
            <a:spLocks noChangeArrowheads="1"/>
          </p:cNvSpPr>
          <p:nvPr/>
        </p:nvSpPr>
        <p:spPr>
          <a:xfrm>
            <a:off x="1097595" y="1717040"/>
            <a:ext cx="9998077" cy="5145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50000"/>
              </a:lnSpc>
              <a:buFont typeface="Wingdings" panose="05000000000000000000" charset="0"/>
              <a:buChar char=""/>
            </a:pPr>
            <a:r>
              <a:rPr lang="zh-CN" altLang="en-US" sz="1800" dirty="0" smtClean="0">
                <a:latin typeface="微软雅黑" panose="020B0503020204020204" pitchFamily="34" charset="-122"/>
                <a:ea typeface="微软雅黑" panose="020B0503020204020204" pitchFamily="34" charset="-122"/>
              </a:rPr>
              <a:t>冒烟</a:t>
            </a:r>
            <a:r>
              <a:rPr lang="zh-CN" altLang="en-US" sz="1800" dirty="0">
                <a:latin typeface="微软雅黑" panose="020B0503020204020204" pitchFamily="34" charset="-122"/>
                <a:ea typeface="微软雅黑" panose="020B0503020204020204" pitchFamily="34" charset="-122"/>
              </a:rPr>
              <a:t>测试缺陷</a:t>
            </a:r>
            <a:r>
              <a:rPr lang="zh-CN" altLang="en-US" sz="1800" dirty="0" smtClean="0">
                <a:latin typeface="微软雅黑" panose="020B0503020204020204" pitchFamily="34" charset="-122"/>
                <a:ea typeface="微软雅黑" panose="020B0503020204020204" pitchFamily="34" charset="-122"/>
              </a:rPr>
              <a:t>总数</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charset="0"/>
              <a:buChar char=""/>
            </a:pPr>
            <a:r>
              <a:rPr lang="zh-CN" altLang="en-US" sz="1800" dirty="0" smtClean="0">
                <a:latin typeface="微软雅黑" panose="020B0503020204020204" pitchFamily="34" charset="-122"/>
                <a:ea typeface="微软雅黑" panose="020B0503020204020204" pitchFamily="34" charset="-122"/>
              </a:rPr>
              <a:t>当前</a:t>
            </a:r>
            <a:r>
              <a:rPr lang="en-US" altLang="zh-CN" sz="1800" dirty="0">
                <a:latin typeface="微软雅黑" panose="020B0503020204020204" pitchFamily="34" charset="-122"/>
                <a:ea typeface="微软雅黑" panose="020B0503020204020204" pitchFamily="34" charset="-122"/>
              </a:rPr>
              <a:t>Sprint</a:t>
            </a:r>
            <a:r>
              <a:rPr lang="zh-CN" altLang="en-US" sz="1800" dirty="0">
                <a:latin typeface="微软雅黑" panose="020B0503020204020204" pitchFamily="34" charset="-122"/>
                <a:ea typeface="微软雅黑" panose="020B0503020204020204" pitchFamily="34" charset="-122"/>
              </a:rPr>
              <a:t>冒烟测试新增缺陷</a:t>
            </a:r>
            <a:r>
              <a:rPr lang="zh-CN" altLang="en-US" sz="1800" dirty="0" smtClean="0">
                <a:latin typeface="微软雅黑" panose="020B0503020204020204" pitchFamily="34" charset="-122"/>
                <a:ea typeface="微软雅黑" panose="020B0503020204020204" pitchFamily="34" charset="-122"/>
              </a:rPr>
              <a:t>数</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charset="0"/>
              <a:buChar char=""/>
            </a:pPr>
            <a:r>
              <a:rPr lang="zh-CN" altLang="en-US" sz="1800" dirty="0" smtClean="0">
                <a:latin typeface="微软雅黑" panose="020B0503020204020204" pitchFamily="34" charset="-122"/>
                <a:ea typeface="微软雅黑" panose="020B0503020204020204" pitchFamily="34" charset="-122"/>
              </a:rPr>
              <a:t>冒烟测试功能缺陷数</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charset="0"/>
              <a:buChar char=""/>
            </a:pPr>
            <a:r>
              <a:rPr lang="zh-CN" altLang="en-US" sz="1800" dirty="0" smtClean="0">
                <a:latin typeface="微软雅黑" panose="020B0503020204020204" pitchFamily="34" charset="-122"/>
                <a:ea typeface="微软雅黑" panose="020B0503020204020204" pitchFamily="34" charset="-122"/>
              </a:rPr>
              <a:t>冒烟</a:t>
            </a:r>
            <a:r>
              <a:rPr lang="zh-CN" altLang="en-US" sz="1800" dirty="0">
                <a:latin typeface="微软雅黑" panose="020B0503020204020204" pitchFamily="34" charset="-122"/>
                <a:ea typeface="微软雅黑" panose="020B0503020204020204" pitchFamily="34" charset="-122"/>
              </a:rPr>
              <a:t>测试缺陷修复</a:t>
            </a:r>
            <a:r>
              <a:rPr lang="zh-CN" altLang="en-US" sz="1800" dirty="0" smtClean="0">
                <a:latin typeface="微软雅黑" panose="020B0503020204020204" pitchFamily="34" charset="-122"/>
                <a:ea typeface="微软雅黑" panose="020B0503020204020204" pitchFamily="34" charset="-122"/>
              </a:rPr>
              <a:t>率</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charset="0"/>
              <a:buChar char=""/>
            </a:pPr>
            <a:r>
              <a:rPr lang="zh-CN" altLang="en-US" sz="1800" dirty="0">
                <a:latin typeface="微软雅黑" panose="020B0503020204020204" pitchFamily="34" charset="-122"/>
                <a:ea typeface="微软雅黑" panose="020B0503020204020204" pitchFamily="34" charset="-122"/>
              </a:rPr>
              <a:t>冒烟测试缺陷</a:t>
            </a:r>
            <a:r>
              <a:rPr lang="zh-CN" altLang="en-US" sz="1800" dirty="0" smtClean="0">
                <a:latin typeface="微软雅黑" panose="020B0503020204020204" pitchFamily="34" charset="-122"/>
                <a:ea typeface="微软雅黑" panose="020B0503020204020204" pitchFamily="34" charset="-122"/>
              </a:rPr>
              <a:t>密度</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charset="0"/>
              <a:buChar char=""/>
            </a:pPr>
            <a:r>
              <a:rPr lang="en-US" altLang="zh-CN" sz="1800" dirty="0">
                <a:latin typeface="微软雅黑" panose="020B0503020204020204" pitchFamily="34" charset="-122"/>
                <a:ea typeface="微软雅黑" panose="020B0503020204020204" pitchFamily="34" charset="-122"/>
              </a:rPr>
              <a:t>Sprint</a:t>
            </a:r>
            <a:r>
              <a:rPr lang="zh-CN" altLang="en-US" sz="1800" dirty="0">
                <a:latin typeface="微软雅黑" panose="020B0503020204020204" pitchFamily="34" charset="-122"/>
                <a:ea typeface="微软雅黑" panose="020B0503020204020204" pitchFamily="34" charset="-122"/>
              </a:rPr>
              <a:t>阶段冒烟测试缺陷</a:t>
            </a:r>
            <a:r>
              <a:rPr lang="zh-CN" altLang="en-US" sz="1800" dirty="0" smtClean="0">
                <a:latin typeface="微软雅黑" panose="020B0503020204020204" pitchFamily="34" charset="-122"/>
                <a:ea typeface="微软雅黑" panose="020B0503020204020204" pitchFamily="34" charset="-122"/>
              </a:rPr>
              <a:t>密度</a:t>
            </a:r>
            <a:endParaRPr lang="en-US" altLang="zh-CN" sz="18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charset="0"/>
              <a:buChar char=""/>
            </a:pPr>
            <a:r>
              <a:rPr lang="zh-CN" altLang="en-US" sz="1800" dirty="0">
                <a:latin typeface="微软雅黑" panose="020B0503020204020204" pitchFamily="34" charset="-122"/>
                <a:ea typeface="微软雅黑" panose="020B0503020204020204" pitchFamily="34" charset="-122"/>
              </a:rPr>
              <a:t>冒烟测试功能缺陷溢出率</a:t>
            </a:r>
            <a:endParaRPr lang="zh-CN" altLang="zh-CN"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1190" y="953135"/>
            <a:ext cx="4284345" cy="645160"/>
          </a:xfrm>
          <a:prstGeom prst="rect">
            <a:avLst/>
          </a:prstGeom>
          <a:noFill/>
        </p:spPr>
        <p:txBody>
          <a:bodyPr wrap="square" rtlCol="0">
            <a:spAutoFit/>
          </a:bodyPr>
          <a:lstStyle/>
          <a:p>
            <a:pPr marL="800100" lvl="1" indent="-342900">
              <a:lnSpc>
                <a:spcPct val="150000"/>
              </a:lnSpc>
              <a:buFont typeface="Wingdings" panose="05000000000000000000" charset="0"/>
              <a:buChar char=""/>
            </a:pPr>
            <a:r>
              <a:rPr lang="en-US" altLang="zh-CN" sz="2400" b="1" dirty="0" smtClean="0">
                <a:solidFill>
                  <a:srgbClr val="5B9BD5"/>
                </a:solidFill>
                <a:latin typeface="微软雅黑" panose="020B0503020204020204" pitchFamily="34" charset="-122"/>
                <a:ea typeface="微软雅黑" panose="020B0503020204020204" pitchFamily="34" charset="-122"/>
              </a:rPr>
              <a:t>QC</a:t>
            </a:r>
            <a:r>
              <a:rPr lang="zh-CN" altLang="en-US" sz="2400" b="1" dirty="0" smtClean="0">
                <a:solidFill>
                  <a:srgbClr val="5B9BD5"/>
                </a:solidFill>
                <a:latin typeface="微软雅黑" panose="020B0503020204020204" pitchFamily="34" charset="-122"/>
                <a:ea typeface="微软雅黑" panose="020B0503020204020204" pitchFamily="34" charset="-122"/>
              </a:rPr>
              <a:t>的安装和使用</a:t>
            </a:r>
          </a:p>
        </p:txBody>
      </p:sp>
      <p:sp>
        <p:nvSpPr>
          <p:cNvPr id="5" name="文本框 4"/>
          <p:cNvSpPr txBox="1"/>
          <p:nvPr/>
        </p:nvSpPr>
        <p:spPr>
          <a:xfrm>
            <a:off x="982048" y="1559899"/>
            <a:ext cx="9689910" cy="1660525"/>
          </a:xfrm>
          <a:prstGeom prst="rect">
            <a:avLst/>
          </a:prstGeom>
          <a:noFill/>
        </p:spPr>
        <p:txBody>
          <a:bodyPr wrap="square" rtlCol="0">
            <a:spAutoFit/>
          </a:bodyPr>
          <a:lstStyle/>
          <a:p>
            <a:pPr marL="0" indent="0">
              <a:spcBef>
                <a:spcPts val="0"/>
              </a:spcBef>
              <a:spcAft>
                <a:spcPts val="1200"/>
              </a:spcAft>
              <a:buNone/>
            </a:pPr>
            <a:r>
              <a:rPr lang="en-US" altLang="zh-CN" dirty="0">
                <a:latin typeface="微软雅黑" panose="020B0503020204020204" pitchFamily="34" charset="-122"/>
                <a:ea typeface="微软雅黑" panose="020B0503020204020204" pitchFamily="34" charset="-122"/>
                <a:sym typeface="+mn-ea"/>
              </a:rPr>
              <a:t>1</a:t>
            </a:r>
            <a:r>
              <a:rPr lang="en-US" altLang="zh-CN" dirty="0" smtClean="0">
                <a:latin typeface="微软雅黑" panose="020B0503020204020204" pitchFamily="34" charset="-122"/>
                <a:ea typeface="微软雅黑" panose="020B0503020204020204" pitchFamily="34" charset="-122"/>
                <a:sym typeface="+mn-ea"/>
              </a:rPr>
              <a:t>.</a:t>
            </a:r>
            <a:r>
              <a:rPr lang="zh-CN" altLang="en-US" dirty="0" smtClean="0">
                <a:latin typeface="微软雅黑" panose="020B0503020204020204" pitchFamily="34" charset="-122"/>
                <a:ea typeface="微软雅黑" panose="020B0503020204020204" pitchFamily="34" charset="-122"/>
                <a:sym typeface="+mn-ea"/>
              </a:rPr>
              <a:t>通过浏览器访问</a:t>
            </a:r>
            <a:r>
              <a:rPr lang="en-US" altLang="zh-CN" dirty="0" smtClean="0">
                <a:latin typeface="微软雅黑" panose="020B0503020204020204" pitchFamily="34" charset="-122"/>
                <a:ea typeface="微软雅黑" panose="020B0503020204020204" pitchFamily="34" charset="-122"/>
                <a:sym typeface="+mn-ea"/>
              </a:rPr>
              <a:t>QC</a:t>
            </a:r>
            <a:r>
              <a:rPr lang="zh-CN" altLang="en-US" dirty="0" smtClean="0">
                <a:latin typeface="微软雅黑" panose="020B0503020204020204" pitchFamily="34" charset="-122"/>
                <a:ea typeface="微软雅黑" panose="020B0503020204020204" pitchFamily="34" charset="-122"/>
                <a:sym typeface="+mn-ea"/>
              </a:rPr>
              <a:t>地址</a:t>
            </a:r>
            <a:endParaRPr lang="en-US" altLang="zh-CN" dirty="0" smtClean="0">
              <a:latin typeface="微软雅黑" panose="020B0503020204020204" pitchFamily="34" charset="-122"/>
              <a:ea typeface="微软雅黑" panose="020B0503020204020204" pitchFamily="34" charset="-122"/>
            </a:endParaRPr>
          </a:p>
          <a:p>
            <a:pPr marL="0" indent="0">
              <a:spcBef>
                <a:spcPts val="0"/>
              </a:spcBef>
              <a:spcAft>
                <a:spcPts val="1200"/>
              </a:spcAft>
              <a:buNone/>
            </a:pPr>
            <a:r>
              <a:rPr lang="en-US" altLang="zh-CN" dirty="0">
                <a:latin typeface="微软雅黑" panose="020B0503020204020204" pitchFamily="34" charset="-122"/>
                <a:ea typeface="微软雅黑" panose="020B0503020204020204" pitchFamily="34" charset="-122"/>
                <a:sym typeface="+mn-ea"/>
              </a:rPr>
              <a:t> </a:t>
            </a: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内网地址：</a:t>
            </a:r>
            <a:r>
              <a:rPr lang="en-US" altLang="zh-CN" dirty="0" smtClean="0">
                <a:latin typeface="微软雅黑" panose="020B0503020204020204" pitchFamily="34" charset="-122"/>
                <a:ea typeface="微软雅黑" panose="020B0503020204020204" pitchFamily="34" charset="-122"/>
                <a:sym typeface="+mn-ea"/>
                <a:hlinkClick r:id="rId3"/>
              </a:rPr>
              <a:t>http</a:t>
            </a:r>
            <a:r>
              <a:rPr lang="en-US" altLang="zh-CN" dirty="0">
                <a:latin typeface="微软雅黑" panose="020B0503020204020204" pitchFamily="34" charset="-122"/>
                <a:ea typeface="微软雅黑" panose="020B0503020204020204" pitchFamily="34" charset="-122"/>
                <a:sym typeface="+mn-ea"/>
                <a:hlinkClick r:id="rId3"/>
              </a:rPr>
              <a:t>://</a:t>
            </a:r>
            <a:r>
              <a:rPr lang="en-US" altLang="zh-CN" dirty="0" smtClean="0">
                <a:latin typeface="微软雅黑" panose="020B0503020204020204" pitchFamily="34" charset="-122"/>
                <a:ea typeface="微软雅黑" panose="020B0503020204020204" pitchFamily="34" charset="-122"/>
                <a:sym typeface="+mn-ea"/>
                <a:hlinkClick r:id="rId3"/>
              </a:rPr>
              <a:t>10.18.51.44:8080/qcbin</a:t>
            </a:r>
            <a:endParaRPr lang="en-US" altLang="zh-CN" dirty="0">
              <a:latin typeface="微软雅黑" panose="020B0503020204020204" pitchFamily="34" charset="-122"/>
              <a:ea typeface="微软雅黑" panose="020B0503020204020204" pitchFamily="34" charset="-122"/>
            </a:endParaRPr>
          </a:p>
          <a:p>
            <a:pPr marL="0" indent="0">
              <a:spcBef>
                <a:spcPts val="0"/>
              </a:spcBef>
              <a:spcAft>
                <a:spcPts val="1200"/>
              </a:spcAft>
              <a:buNone/>
            </a:pPr>
            <a:r>
              <a:rPr lang="en-US" altLang="zh-CN" dirty="0" smtClean="0">
                <a:latin typeface="微软雅黑" panose="020B0503020204020204" pitchFamily="34" charset="-122"/>
                <a:ea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sym typeface="+mn-ea"/>
              </a:rPr>
              <a:t>外网地址：</a:t>
            </a:r>
            <a:r>
              <a:rPr lang="en-US" altLang="zh-CN" dirty="0">
                <a:latin typeface="微软雅黑" panose="020B0503020204020204" pitchFamily="34" charset="-122"/>
                <a:ea typeface="微软雅黑" panose="020B0503020204020204" pitchFamily="34" charset="-122"/>
                <a:sym typeface="+mn-ea"/>
                <a:hlinkClick r:id="rId4"/>
              </a:rPr>
              <a:t>http://</a:t>
            </a:r>
            <a:r>
              <a:rPr lang="en-US" altLang="zh-CN" dirty="0" smtClean="0">
                <a:latin typeface="微软雅黑" panose="020B0503020204020204" pitchFamily="34" charset="-122"/>
                <a:ea typeface="微软雅黑" panose="020B0503020204020204" pitchFamily="34" charset="-122"/>
                <a:sym typeface="+mn-ea"/>
                <a:hlinkClick r:id="rId4"/>
              </a:rPr>
              <a:t>202.100.72.166:8080/qcbin</a:t>
            </a:r>
            <a:r>
              <a:rPr lang="en-US" altLang="zh-CN" dirty="0" smtClean="0">
                <a:latin typeface="微软雅黑" panose="020B0503020204020204" pitchFamily="34" charset="-122"/>
                <a:ea typeface="微软雅黑" panose="020B0503020204020204" pitchFamily="34" charset="-122"/>
                <a:sym typeface="+mn-ea"/>
              </a:rPr>
              <a:t> </a:t>
            </a:r>
            <a:endParaRPr lang="en-US" altLang="zh-CN" dirty="0" smtClean="0">
              <a:latin typeface="微软雅黑" panose="020B0503020204020204" pitchFamily="34" charset="-122"/>
              <a:ea typeface="微软雅黑" panose="020B0503020204020204" pitchFamily="34" charset="-122"/>
            </a:endParaRPr>
          </a:p>
          <a:p>
            <a:pPr marL="0" indent="0">
              <a:spcBef>
                <a:spcPts val="0"/>
              </a:spcBef>
              <a:spcAft>
                <a:spcPts val="1200"/>
              </a:spcAft>
              <a:buNone/>
            </a:pPr>
            <a:r>
              <a:rPr lang="en-US" altLang="zh-CN" dirty="0" smtClean="0">
                <a:latin typeface="微软雅黑" panose="020B0503020204020204" pitchFamily="34" charset="-122"/>
                <a:ea typeface="微软雅黑" panose="020B0503020204020204" pitchFamily="34" charset="-122"/>
                <a:sym typeface="+mn-ea"/>
              </a:rPr>
              <a:t>2.</a:t>
            </a:r>
            <a:r>
              <a:rPr lang="zh-CN" altLang="en-US" dirty="0" smtClean="0">
                <a:latin typeface="微软雅黑" panose="020B0503020204020204" pitchFamily="34" charset="-122"/>
                <a:ea typeface="微软雅黑" panose="020B0503020204020204" pitchFamily="34" charset="-122"/>
                <a:sym typeface="+mn-ea"/>
              </a:rPr>
              <a:t>安装客户端，通过客户端访问</a:t>
            </a:r>
            <a:endParaRPr lang="zh-CN" altLang="en-US" sz="16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2345" y="3312160"/>
            <a:ext cx="4352925" cy="28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9170" y="3312160"/>
            <a:ext cx="4519295" cy="278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2150" y="822960"/>
            <a:ext cx="4253865" cy="737235"/>
          </a:xfrm>
          <a:prstGeom prst="rect">
            <a:avLst/>
          </a:prstGeom>
          <a:noFill/>
        </p:spPr>
        <p:txBody>
          <a:bodyPr wrap="square" rtlCol="0">
            <a:spAutoFit/>
          </a:bodyPr>
          <a:lstStyle/>
          <a:p>
            <a:pPr lvl="1">
              <a:lnSpc>
                <a:spcPct val="150000"/>
              </a:lnSpc>
            </a:pPr>
            <a:r>
              <a:rPr lang="en-US" altLang="zh-CN" sz="2800" dirty="0" smtClean="0">
                <a:latin typeface="黑体" panose="02010609060101010101" pitchFamily="49" charset="-122"/>
                <a:ea typeface="黑体" panose="02010609060101010101" pitchFamily="49" charset="-122"/>
                <a:sym typeface="+mn-ea"/>
              </a:rPr>
              <a:t>QC</a:t>
            </a:r>
            <a:r>
              <a:rPr lang="zh-CN" altLang="en-US" sz="2800" dirty="0" smtClean="0">
                <a:latin typeface="黑体" panose="02010609060101010101" pitchFamily="49" charset="-122"/>
                <a:ea typeface="黑体" panose="02010609060101010101" pitchFamily="49" charset="-122"/>
                <a:sym typeface="+mn-ea"/>
              </a:rPr>
              <a:t>安装注意事项</a:t>
            </a:r>
            <a:endParaRPr lang="zh-CN" altLang="en-US" sz="2800" b="1" dirty="0" smtClean="0">
              <a:solidFill>
                <a:srgbClr val="5B9BD5"/>
              </a:solidFill>
              <a:latin typeface="黑体" panose="02010609060101010101" pitchFamily="49" charset="-122"/>
              <a:ea typeface="黑体" panose="02010609060101010101" pitchFamily="49" charset="-122"/>
              <a:sym typeface="+mn-ea"/>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1568450"/>
          </a:xfrm>
          <a:prstGeom prst="rect">
            <a:avLst/>
          </a:prstGeom>
          <a:noFill/>
        </p:spPr>
        <p:txBody>
          <a:bodyPr wrap="square" rtlCol="0">
            <a:spAutoFit/>
          </a:bodyPr>
          <a:lstStyle/>
          <a:p>
            <a:pPr marL="0" indent="0">
              <a:spcBef>
                <a:spcPts val="0"/>
              </a:spcBef>
              <a:spcAft>
                <a:spcPts val="1200"/>
              </a:spcAft>
              <a:buNone/>
            </a:pPr>
            <a:r>
              <a:rPr lang="en-US" altLang="zh-CN" dirty="0">
                <a:latin typeface="微软雅黑" panose="020B0503020204020204" pitchFamily="34" charset="-122"/>
                <a:ea typeface="微软雅黑" panose="020B0503020204020204" pitchFamily="34" charset="-122"/>
                <a:sym typeface="+mn-ea"/>
              </a:rPr>
              <a:t>1</a:t>
            </a:r>
            <a:r>
              <a:rPr lang="en-US" altLang="zh-CN" dirty="0" smtClean="0">
                <a:latin typeface="微软雅黑" panose="020B0503020204020204" pitchFamily="34" charset="-122"/>
                <a:ea typeface="微软雅黑" panose="020B0503020204020204" pitchFamily="34" charset="-122"/>
                <a:sym typeface="+mn-ea"/>
              </a:rPr>
              <a:t>.</a:t>
            </a:r>
            <a:r>
              <a:rPr lang="zh-CN" altLang="en-US" dirty="0" smtClean="0">
                <a:latin typeface="微软雅黑" panose="020B0503020204020204" pitchFamily="34" charset="-122"/>
                <a:ea typeface="微软雅黑" panose="020B0503020204020204" pitchFamily="34" charset="-122"/>
                <a:sym typeface="+mn-ea"/>
              </a:rPr>
              <a:t>安装浏览器：</a:t>
            </a:r>
            <a:r>
              <a:rPr lang="en-US" altLang="zh-CN" dirty="0" smtClean="0">
                <a:latin typeface="微软雅黑" panose="020B0503020204020204" pitchFamily="34" charset="-122"/>
                <a:ea typeface="微软雅黑" panose="020B0503020204020204" pitchFamily="34" charset="-122"/>
                <a:sym typeface="+mn-ea"/>
              </a:rPr>
              <a:t>IE</a:t>
            </a:r>
            <a:r>
              <a:rPr lang="zh-CN" altLang="en-US" dirty="0" smtClean="0">
                <a:latin typeface="微软雅黑" panose="020B0503020204020204" pitchFamily="34" charset="-122"/>
                <a:ea typeface="微软雅黑" panose="020B0503020204020204" pitchFamily="34" charset="-122"/>
                <a:sym typeface="+mn-ea"/>
              </a:rPr>
              <a:t>系列</a:t>
            </a:r>
            <a:r>
              <a:rPr lang="en-US" altLang="zh-CN" dirty="0" smtClean="0">
                <a:latin typeface="微软雅黑" panose="020B0503020204020204" pitchFamily="34" charset="-122"/>
                <a:ea typeface="微软雅黑" panose="020B0503020204020204" pitchFamily="34" charset="-122"/>
                <a:sym typeface="+mn-ea"/>
              </a:rPr>
              <a:t>(IE8</a:t>
            </a:r>
            <a:r>
              <a:rPr lang="zh-CN" altLang="en-US" dirty="0" smtClean="0">
                <a:latin typeface="微软雅黑" panose="020B0503020204020204" pitchFamily="34" charset="-122"/>
                <a:ea typeface="微软雅黑" panose="020B0503020204020204" pitchFamily="34" charset="-122"/>
                <a:sym typeface="+mn-ea"/>
              </a:rPr>
              <a:t>以上</a:t>
            </a:r>
            <a:r>
              <a:rPr lang="en-US" altLang="zh-CN" dirty="0" smtClean="0">
                <a:latin typeface="微软雅黑" panose="020B0503020204020204" pitchFamily="34" charset="-122"/>
                <a:ea typeface="微软雅黑" panose="020B0503020204020204" pitchFamily="34" charset="-122"/>
                <a:sym typeface="+mn-ea"/>
              </a:rPr>
              <a:t>)</a:t>
            </a:r>
            <a:r>
              <a:rPr lang="zh-CN" altLang="zh-CN"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360</a:t>
            </a:r>
            <a:r>
              <a:rPr lang="zh-CN" altLang="en-US" dirty="0" smtClean="0">
                <a:latin typeface="微软雅黑" panose="020B0503020204020204" pitchFamily="34" charset="-122"/>
                <a:ea typeface="微软雅黑" panose="020B0503020204020204" pitchFamily="34" charset="-122"/>
                <a:sym typeface="+mn-ea"/>
              </a:rPr>
              <a:t>兼容模式；</a:t>
            </a:r>
            <a:endParaRPr lang="en-US" altLang="zh-CN" dirty="0" smtClean="0">
              <a:latin typeface="微软雅黑" panose="020B0503020204020204" pitchFamily="34" charset="-122"/>
              <a:ea typeface="微软雅黑" panose="020B0503020204020204" pitchFamily="34" charset="-122"/>
              <a:sym typeface="+mn-ea"/>
            </a:endParaRPr>
          </a:p>
          <a:p>
            <a:pPr marL="0" indent="0">
              <a:spcBef>
                <a:spcPts val="0"/>
              </a:spcBef>
              <a:spcAft>
                <a:spcPts val="1200"/>
              </a:spcAft>
              <a:buNone/>
            </a:pP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、需要修改的浏览器安全选项；</a:t>
            </a:r>
          </a:p>
          <a:p>
            <a:pPr marL="0" indent="0">
              <a:spcBef>
                <a:spcPts val="0"/>
              </a:spcBef>
              <a:spcAft>
                <a:spcPts val="1200"/>
              </a:spcAft>
              <a:buNone/>
            </a:pPr>
            <a:r>
              <a:rPr lang="en-US" altLang="zh-CN" sz="1600" dirty="0" smtClean="0">
                <a:latin typeface="微软雅黑" panose="020B0503020204020204" pitchFamily="34" charset="-122"/>
                <a:ea typeface="微软雅黑" panose="020B0503020204020204" pitchFamily="34" charset="-122"/>
                <a:sym typeface="+mn-ea"/>
              </a:rPr>
              <a:t>3</a:t>
            </a:r>
            <a:r>
              <a:rPr lang="zh-CN" altLang="en-US" sz="1600" dirty="0" smtClean="0">
                <a:latin typeface="微软雅黑" panose="020B0503020204020204" pitchFamily="34" charset="-122"/>
                <a:ea typeface="微软雅黑" panose="020B0503020204020204" pitchFamily="34" charset="-122"/>
                <a:sym typeface="+mn-ea"/>
              </a:rPr>
              <a:t>、安装需要的插件；</a:t>
            </a:r>
          </a:p>
          <a:p>
            <a:pPr marL="0" indent="0">
              <a:spcBef>
                <a:spcPts val="0"/>
              </a:spcBef>
              <a:spcAft>
                <a:spcPts val="1200"/>
              </a:spcAft>
              <a:buNone/>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7" name="右箭头 6"/>
          <p:cNvSpPr/>
          <p:nvPr/>
        </p:nvSpPr>
        <p:spPr>
          <a:xfrm>
            <a:off x="3553470" y="4140010"/>
            <a:ext cx="864096"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4417695" y="3138805"/>
            <a:ext cx="2638425" cy="2291080"/>
          </a:xfrm>
          <a:prstGeom prst="rect">
            <a:avLst/>
          </a:prstGeom>
        </p:spPr>
      </p:pic>
      <p:pic>
        <p:nvPicPr>
          <p:cNvPr id="17" name="图片 16"/>
          <p:cNvPicPr>
            <a:picLocks noChangeAspect="1"/>
          </p:cNvPicPr>
          <p:nvPr/>
        </p:nvPicPr>
        <p:blipFill>
          <a:blip r:embed="rId4"/>
          <a:stretch>
            <a:fillRect/>
          </a:stretch>
        </p:blipFill>
        <p:spPr>
          <a:xfrm>
            <a:off x="1271270" y="3181350"/>
            <a:ext cx="2282190" cy="2205990"/>
          </a:xfrm>
          <a:prstGeom prst="rect">
            <a:avLst/>
          </a:prstGeom>
        </p:spPr>
      </p:pic>
      <p:sp>
        <p:nvSpPr>
          <p:cNvPr id="18" name="右箭头 17"/>
          <p:cNvSpPr/>
          <p:nvPr/>
        </p:nvSpPr>
        <p:spPr>
          <a:xfrm>
            <a:off x="6919605" y="4200335"/>
            <a:ext cx="864096"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5"/>
          <a:stretch>
            <a:fillRect/>
          </a:stretch>
        </p:blipFill>
        <p:spPr>
          <a:xfrm>
            <a:off x="7783830" y="3259455"/>
            <a:ext cx="2761615" cy="2169795"/>
          </a:xfrm>
          <a:prstGeom prst="rect">
            <a:avLst/>
          </a:prstGeom>
        </p:spPr>
      </p:pic>
      <p:pic>
        <p:nvPicPr>
          <p:cNvPr id="20" name="图片 19"/>
          <p:cNvPicPr>
            <a:picLocks noChangeAspect="1"/>
          </p:cNvPicPr>
          <p:nvPr/>
        </p:nvPicPr>
        <p:blipFill>
          <a:blip r:embed="rId6"/>
          <a:stretch>
            <a:fillRect/>
          </a:stretch>
        </p:blipFill>
        <p:spPr>
          <a:xfrm>
            <a:off x="3093720" y="2340610"/>
            <a:ext cx="1323975" cy="542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2150" y="822960"/>
            <a:ext cx="4253865" cy="737235"/>
          </a:xfrm>
          <a:prstGeom prst="rect">
            <a:avLst/>
          </a:prstGeom>
          <a:noFill/>
        </p:spPr>
        <p:txBody>
          <a:bodyPr wrap="square" rtlCol="0">
            <a:spAutoFit/>
          </a:bodyPr>
          <a:lstStyle/>
          <a:p>
            <a:pPr lvl="1">
              <a:lnSpc>
                <a:spcPct val="150000"/>
              </a:lnSpc>
            </a:pPr>
            <a:r>
              <a:rPr lang="en-US" altLang="zh-CN" sz="2800" dirty="0" smtClean="0">
                <a:latin typeface="黑体" panose="02010609060101010101" pitchFamily="49" charset="-122"/>
                <a:ea typeface="黑体" panose="02010609060101010101" pitchFamily="49" charset="-122"/>
                <a:sym typeface="+mn-ea"/>
              </a:rPr>
              <a:t>QC</a:t>
            </a:r>
            <a:r>
              <a:rPr lang="zh-CN" altLang="en-US" sz="2800" dirty="0" smtClean="0">
                <a:latin typeface="黑体" panose="02010609060101010101" pitchFamily="49" charset="-122"/>
                <a:ea typeface="黑体" panose="02010609060101010101" pitchFamily="49" charset="-122"/>
                <a:sym typeface="+mn-ea"/>
              </a:rPr>
              <a:t>个人账号的管理</a:t>
            </a:r>
            <a:endParaRPr lang="zh-CN" altLang="en-US" sz="28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798830"/>
          </a:xfrm>
          <a:prstGeom prst="rect">
            <a:avLst/>
          </a:prstGeom>
          <a:noFill/>
        </p:spPr>
        <p:txBody>
          <a:bodyPr wrap="square" rtlCol="0">
            <a:spAutoFit/>
          </a:bodyPr>
          <a:lstStyle/>
          <a:p>
            <a:pPr marL="0" indent="0">
              <a:spcBef>
                <a:spcPts val="0"/>
              </a:spcBef>
              <a:spcAft>
                <a:spcPts val="1200"/>
              </a:spcAft>
              <a:buNone/>
            </a:pPr>
            <a:r>
              <a:rPr lang="en-US" altLang="zh-CN" dirty="0">
                <a:latin typeface="微软雅黑" panose="020B0503020204020204" pitchFamily="34" charset="-122"/>
                <a:ea typeface="微软雅黑" panose="020B0503020204020204" pitchFamily="34" charset="-122"/>
                <a:sym typeface="+mn-ea"/>
              </a:rPr>
              <a:t>1</a:t>
            </a:r>
            <a:r>
              <a:rPr lang="en-US" altLang="zh-CN" dirty="0" smtClean="0">
                <a:latin typeface="微软雅黑" panose="020B0503020204020204" pitchFamily="34" charset="-122"/>
                <a:ea typeface="微软雅黑" panose="020B0503020204020204" pitchFamily="34" charset="-122"/>
                <a:sym typeface="+mn-ea"/>
              </a:rPr>
              <a:t>.</a:t>
            </a:r>
            <a:r>
              <a:rPr lang="zh-CN" altLang="en-US" dirty="0" smtClean="0">
                <a:latin typeface="微软雅黑" panose="020B0503020204020204" pitchFamily="34" charset="-122"/>
                <a:ea typeface="微软雅黑" panose="020B0503020204020204" pitchFamily="34" charset="-122"/>
                <a:sym typeface="+mn-ea"/>
              </a:rPr>
              <a:t>个人账号申请</a:t>
            </a:r>
            <a:endParaRPr lang="en-US" altLang="zh-CN" dirty="0" smtClean="0">
              <a:latin typeface="微软雅黑" panose="020B0503020204020204" pitchFamily="34" charset="-122"/>
              <a:ea typeface="微软雅黑" panose="020B0503020204020204" pitchFamily="34" charset="-122"/>
            </a:endParaRPr>
          </a:p>
          <a:p>
            <a:pPr marL="0" indent="0">
              <a:spcBef>
                <a:spcPts val="0"/>
              </a:spcBef>
              <a:spcAft>
                <a:spcPts val="1200"/>
              </a:spcAft>
              <a:buNone/>
            </a:pPr>
            <a:r>
              <a:rPr lang="en-US" altLang="zh-CN" dirty="0" smtClean="0">
                <a:latin typeface="微软雅黑" panose="020B0503020204020204" pitchFamily="34" charset="-122"/>
                <a:ea typeface="微软雅黑" panose="020B0503020204020204" pitchFamily="34" charset="-122"/>
                <a:sym typeface="+mn-ea"/>
              </a:rPr>
              <a:t>2.</a:t>
            </a:r>
            <a:r>
              <a:rPr lang="zh-CN" altLang="en-US" dirty="0" smtClean="0">
                <a:latin typeface="微软雅黑" panose="020B0503020204020204" pitchFamily="34" charset="-122"/>
                <a:ea typeface="微软雅黑" panose="020B0503020204020204" pitchFamily="34" charset="-122"/>
                <a:sym typeface="+mn-ea"/>
              </a:rPr>
              <a:t>个人信息及密码修改</a:t>
            </a:r>
            <a:endParaRPr lang="zh-CN" altLang="en-US" sz="1600" dirty="0">
              <a:latin typeface="微软雅黑" panose="020B0503020204020204" pitchFamily="34" charset="-122"/>
              <a:ea typeface="微软雅黑" panose="020B0503020204020204"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2523490"/>
            <a:ext cx="4699635" cy="175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75544" t="-1066" b="72321"/>
          <a:stretch>
            <a:fillRect/>
          </a:stretch>
        </p:blipFill>
        <p:spPr bwMode="auto">
          <a:xfrm>
            <a:off x="6700520" y="2522855"/>
            <a:ext cx="3971925" cy="175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710" y="4519930"/>
            <a:ext cx="4797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0520" y="4630420"/>
            <a:ext cx="3971925"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右箭头 6"/>
          <p:cNvSpPr/>
          <p:nvPr/>
        </p:nvSpPr>
        <p:spPr>
          <a:xfrm>
            <a:off x="5836295" y="3284665"/>
            <a:ext cx="864096"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右箭头 7"/>
          <p:cNvSpPr/>
          <p:nvPr/>
        </p:nvSpPr>
        <p:spPr>
          <a:xfrm rot="5400000">
            <a:off x="8293457" y="4308275"/>
            <a:ext cx="356058"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右箭头 8"/>
          <p:cNvSpPr/>
          <p:nvPr/>
        </p:nvSpPr>
        <p:spPr>
          <a:xfrm rot="10800000">
            <a:off x="5778892" y="5422072"/>
            <a:ext cx="864096"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 calcmode="lin" valueType="num">
                                      <p:cBhvr additive="base">
                                        <p:cTn id="16" dur="500" fill="hold"/>
                                        <p:tgtEl>
                                          <p:spTgt spid="1030"/>
                                        </p:tgtEl>
                                        <p:attrNameLst>
                                          <p:attrName>ppt_x</p:attrName>
                                        </p:attrNameLst>
                                      </p:cBhvr>
                                      <p:tavLst>
                                        <p:tav tm="0">
                                          <p:val>
                                            <p:strVal val="0-#ppt_w/2"/>
                                          </p:val>
                                        </p:tav>
                                        <p:tav tm="100000">
                                          <p:val>
                                            <p:strVal val="#ppt_x"/>
                                          </p:val>
                                        </p:tav>
                                      </p:tavLst>
                                    </p:anim>
                                    <p:anim calcmode="lin" valueType="num">
                                      <p:cBhvr additive="base">
                                        <p:cTn id="17" dur="500" fill="hold"/>
                                        <p:tgtEl>
                                          <p:spTgt spid="10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029"/>
                                        </p:tgtEl>
                                        <p:attrNameLst>
                                          <p:attrName>style.visibility</p:attrName>
                                        </p:attrNameLst>
                                      </p:cBhvr>
                                      <p:to>
                                        <p:strVal val="visible"/>
                                      </p:to>
                                    </p:set>
                                    <p:anim calcmode="lin" valueType="num">
                                      <p:cBhvr additive="base">
                                        <p:cTn id="20" dur="500" fill="hold"/>
                                        <p:tgtEl>
                                          <p:spTgt spid="1029"/>
                                        </p:tgtEl>
                                        <p:attrNameLst>
                                          <p:attrName>ppt_x</p:attrName>
                                        </p:attrNameLst>
                                      </p:cBhvr>
                                      <p:tavLst>
                                        <p:tav tm="0">
                                          <p:val>
                                            <p:strVal val="1+#ppt_w/2"/>
                                          </p:val>
                                        </p:tav>
                                        <p:tav tm="100000">
                                          <p:val>
                                            <p:strVal val="#ppt_x"/>
                                          </p:val>
                                        </p:tav>
                                      </p:tavLst>
                                    </p:anim>
                                    <p:anim calcmode="lin" valueType="num">
                                      <p:cBhvr additive="base">
                                        <p:cTn id="21" dur="500" fill="hold"/>
                                        <p:tgtEl>
                                          <p:spTgt spid="1029"/>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1+#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5274945" cy="645160"/>
          </a:xfrm>
          <a:prstGeom prst="rect">
            <a:avLst/>
          </a:prstGeom>
          <a:noFill/>
        </p:spPr>
        <p:txBody>
          <a:bodyPr wrap="square" rtlCol="0">
            <a:spAutoFit/>
          </a:bodyPr>
          <a:lstStyle/>
          <a:p>
            <a:pPr>
              <a:lnSpc>
                <a:spcPct val="150000"/>
              </a:lnSpc>
            </a:pPr>
            <a:r>
              <a:rPr lang="en-US" altLang="zh-CN" sz="2400" dirty="0" smtClean="0">
                <a:latin typeface="黑体" panose="02010609060101010101" pitchFamily="49" charset="-122"/>
                <a:ea typeface="黑体" panose="02010609060101010101" pitchFamily="49" charset="-122"/>
                <a:sym typeface="+mn-ea"/>
              </a:rPr>
              <a:t>QC</a:t>
            </a:r>
            <a:r>
              <a:rPr lang="zh-CN" altLang="en-US" sz="2400" dirty="0" smtClean="0">
                <a:latin typeface="黑体" panose="02010609060101010101" pitchFamily="49" charset="-122"/>
                <a:ea typeface="黑体" panose="02010609060101010101" pitchFamily="49" charset="-122"/>
                <a:sym typeface="+mn-ea"/>
              </a:rPr>
              <a:t>的使用技巧</a:t>
            </a:r>
            <a:r>
              <a:rPr lang="en-US" altLang="zh-CN" sz="2400" dirty="0" smtClean="0">
                <a:latin typeface="黑体" panose="02010609060101010101" pitchFamily="49" charset="-122"/>
                <a:ea typeface="黑体" panose="02010609060101010101" pitchFamily="49" charset="-122"/>
                <a:sym typeface="+mn-ea"/>
              </a:rPr>
              <a:t>——</a:t>
            </a:r>
            <a:r>
              <a:rPr lang="en-US" sz="2400" dirty="0" smtClean="0">
                <a:latin typeface="黑体" panose="02010609060101010101" pitchFamily="49" charset="-122"/>
                <a:ea typeface="黑体" panose="02010609060101010101" pitchFamily="49" charset="-122"/>
                <a:sym typeface="+mn-ea"/>
              </a:rPr>
              <a:t>QC</a:t>
            </a:r>
            <a:r>
              <a:rPr lang="zh-CN" altLang="en-US" sz="2400" dirty="0" smtClean="0">
                <a:latin typeface="黑体" panose="02010609060101010101" pitchFamily="49" charset="-122"/>
                <a:ea typeface="黑体" panose="02010609060101010101" pitchFamily="49" charset="-122"/>
                <a:sym typeface="+mn-ea"/>
              </a:rPr>
              <a:t>的显示调整</a:t>
            </a:r>
            <a:endParaRPr lang="zh-CN" altLang="en-US" sz="2400" b="1" dirty="0" smtClean="0">
              <a:solidFill>
                <a:srgbClr val="5B9BD5"/>
              </a:solidFill>
              <a:latin typeface="黑体" panose="02010609060101010101" pitchFamily="49" charset="-122"/>
              <a:ea typeface="黑体" panose="02010609060101010101" pitchFamily="49" charset="-122"/>
              <a:sym typeface="+mn-ea"/>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761" y="2794508"/>
            <a:ext cx="2880320" cy="260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40" y="1763395"/>
            <a:ext cx="11125200" cy="43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圆角矩形标注 18"/>
          <p:cNvSpPr/>
          <p:nvPr/>
        </p:nvSpPr>
        <p:spPr>
          <a:xfrm>
            <a:off x="2506256" y="2537862"/>
            <a:ext cx="1728192" cy="569613"/>
          </a:xfrm>
          <a:prstGeom prst="wedgeRoundRectCallout">
            <a:avLst>
              <a:gd name="adj1" fmla="val -31817"/>
              <a:gd name="adj2" fmla="val -8756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选择显示的列</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3971290" y="2116455"/>
            <a:ext cx="4323715" cy="3961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5793105" cy="645160"/>
          </a:xfrm>
          <a:prstGeom prst="rect">
            <a:avLst/>
          </a:prstGeom>
          <a:noFill/>
        </p:spPr>
        <p:txBody>
          <a:bodyPr wrap="square" rtlCol="0">
            <a:spAutoFit/>
          </a:bodyPr>
          <a:lstStyle/>
          <a:p>
            <a:pPr>
              <a:lnSpc>
                <a:spcPct val="150000"/>
              </a:lnSpc>
            </a:pPr>
            <a:r>
              <a:rPr lang="en-US" altLang="zh-CN" sz="2400" dirty="0" smtClean="0">
                <a:latin typeface="黑体" panose="02010609060101010101" pitchFamily="49" charset="-122"/>
                <a:ea typeface="黑体" panose="02010609060101010101" pitchFamily="49" charset="-122"/>
                <a:sym typeface="+mn-ea"/>
              </a:rPr>
              <a:t>QC</a:t>
            </a:r>
            <a:r>
              <a:rPr lang="zh-CN" altLang="en-US" sz="2400" dirty="0" smtClean="0">
                <a:latin typeface="黑体" panose="02010609060101010101" pitchFamily="49" charset="-122"/>
                <a:ea typeface="黑体" panose="02010609060101010101" pitchFamily="49" charset="-122"/>
                <a:sym typeface="+mn-ea"/>
              </a:rPr>
              <a:t>的使用技巧</a:t>
            </a:r>
            <a:r>
              <a:rPr lang="en-US" altLang="zh-CN"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sym typeface="+mn-ea"/>
              </a:rPr>
              <a:t>初识</a:t>
            </a:r>
            <a:r>
              <a:rPr lang="en-US" altLang="zh-CN" sz="2400" dirty="0" smtClean="0">
                <a:latin typeface="黑体" panose="02010609060101010101" pitchFamily="49" charset="-122"/>
                <a:ea typeface="黑体" panose="02010609060101010101" pitchFamily="49" charset="-122"/>
                <a:sym typeface="+mn-ea"/>
              </a:rPr>
              <a:t>QC</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 y="1623695"/>
            <a:ext cx="10726420" cy="4696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1290943" y="3965305"/>
            <a:ext cx="1944216" cy="569613"/>
          </a:xfrm>
          <a:prstGeom prst="wedgeRoundRectCallout">
            <a:avLst>
              <a:gd name="adj1" fmla="val -39901"/>
              <a:gd name="adj2" fmla="val 10641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缺陷详细描述</a:t>
            </a:r>
            <a:endParaRPr lang="zh-CN" altLang="en-US" dirty="0">
              <a:latin typeface="微软雅黑" panose="020B0503020204020204" pitchFamily="34" charset="-122"/>
              <a:ea typeface="微软雅黑" panose="020B0503020204020204" pitchFamily="34" charset="-122"/>
            </a:endParaRPr>
          </a:p>
        </p:txBody>
      </p:sp>
      <p:sp>
        <p:nvSpPr>
          <p:cNvPr id="8" name="圆角矩形标注 7"/>
          <p:cNvSpPr/>
          <p:nvPr/>
        </p:nvSpPr>
        <p:spPr>
          <a:xfrm>
            <a:off x="7856200" y="4295831"/>
            <a:ext cx="2304256" cy="569613"/>
          </a:xfrm>
          <a:prstGeom prst="wedgeRoundRectCallout">
            <a:avLst>
              <a:gd name="adj1" fmla="val -39901"/>
              <a:gd name="adj2" fmla="val 10641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缺陷原因及解决办法</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4513580" cy="645160"/>
          </a:xfrm>
          <a:prstGeom prst="rect">
            <a:avLst/>
          </a:prstGeom>
          <a:noFill/>
        </p:spPr>
        <p:txBody>
          <a:bodyPr wrap="square" rtlCol="0">
            <a:spAutoFit/>
          </a:bodyPr>
          <a:lstStyle/>
          <a:p>
            <a:pPr>
              <a:lnSpc>
                <a:spcPct val="150000"/>
              </a:lnSpc>
            </a:pPr>
            <a:r>
              <a:rPr lang="en-US" altLang="zh-CN" sz="2400" dirty="0" smtClean="0">
                <a:latin typeface="黑体" panose="02010609060101010101" pitchFamily="49" charset="-122"/>
                <a:ea typeface="黑体" panose="02010609060101010101" pitchFamily="49" charset="-122"/>
                <a:sym typeface="+mn-ea"/>
              </a:rPr>
              <a:t>QC</a:t>
            </a:r>
            <a:r>
              <a:rPr lang="zh-CN" altLang="en-US" sz="2400" dirty="0" smtClean="0">
                <a:latin typeface="黑体" panose="02010609060101010101" pitchFamily="49" charset="-122"/>
                <a:ea typeface="黑体" panose="02010609060101010101" pitchFamily="49" charset="-122"/>
                <a:sym typeface="+mn-ea"/>
              </a:rPr>
              <a:t>的使用技巧</a:t>
            </a:r>
            <a:r>
              <a:rPr lang="en-US" altLang="zh-CN"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sym typeface="+mn-ea"/>
              </a:rPr>
              <a:t>缺陷新建</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877163"/>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zh-CN" sz="1600" dirty="0">
                <a:latin typeface="微软雅黑" panose="020B0503020204020204" pitchFamily="34" charset="-122"/>
                <a:ea typeface="微软雅黑" panose="020B0503020204020204" pitchFamily="34" charset="-122"/>
              </a:rPr>
              <a:t>冒烟测试是指开发团队通过手工方式持续对已完成的业务代码进行自测或互测来验证交付质量的一种</a:t>
            </a:r>
            <a:r>
              <a:rPr lang="zh-CN" altLang="zh-CN" sz="1600" dirty="0" smtClean="0">
                <a:latin typeface="微软雅黑" panose="020B0503020204020204" pitchFamily="34" charset="-122"/>
                <a:ea typeface="微软雅黑" panose="020B0503020204020204" pitchFamily="34" charset="-122"/>
              </a:rPr>
              <a:t>活动</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2048" y="2485221"/>
            <a:ext cx="9689910" cy="877163"/>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目的</a:t>
            </a:r>
            <a:r>
              <a:rPr lang="zh-CN" altLang="en-US" b="1"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在提交测试之前，开发人员自己</a:t>
            </a:r>
            <a:r>
              <a:rPr lang="zh-CN" altLang="zh-CN" sz="1600" dirty="0" smtClean="0">
                <a:latin typeface="微软雅黑" panose="020B0503020204020204" pitchFamily="34" charset="-122"/>
                <a:ea typeface="微软雅黑" panose="020B0503020204020204" pitchFamily="34" charset="-122"/>
              </a:rPr>
              <a:t>排</a:t>
            </a:r>
            <a:r>
              <a:rPr lang="zh-CN" altLang="zh-CN" sz="1600" dirty="0">
                <a:latin typeface="微软雅黑" panose="020B0503020204020204" pitchFamily="34" charset="-122"/>
                <a:ea typeface="微软雅黑" panose="020B0503020204020204" pitchFamily="34" charset="-122"/>
              </a:rPr>
              <a:t>查并修复各种低级错误，如错别字、标识符不清、</a:t>
            </a:r>
            <a:r>
              <a:rPr lang="en-US" altLang="zh-CN" sz="1600" dirty="0">
                <a:latin typeface="微软雅黑" panose="020B0503020204020204" pitchFamily="34" charset="-122"/>
                <a:ea typeface="微软雅黑" panose="020B0503020204020204" pitchFamily="34" charset="-122"/>
              </a:rPr>
              <a:t>UI</a:t>
            </a:r>
            <a:r>
              <a:rPr lang="zh-CN" altLang="zh-CN" sz="1600" dirty="0">
                <a:latin typeface="微软雅黑" panose="020B0503020204020204" pitchFamily="34" charset="-122"/>
                <a:ea typeface="微软雅黑" panose="020B0503020204020204" pitchFamily="34" charset="-122"/>
              </a:rPr>
              <a:t>布局混乱、校验不合理等问题，检查对用户故事的符合程度，并测试各种简单逻辑类</a:t>
            </a:r>
            <a:r>
              <a:rPr lang="zh-CN" altLang="zh-CN" sz="1600" dirty="0" smtClean="0">
                <a:latin typeface="微软雅黑" panose="020B0503020204020204" pitchFamily="34" charset="-122"/>
                <a:ea typeface="微软雅黑" panose="020B0503020204020204" pitchFamily="34" charset="-122"/>
              </a:rPr>
              <a:t>问题</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33662" y="3308967"/>
            <a:ext cx="9689910" cy="1661993"/>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可采用的推进方式：</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先</a:t>
            </a:r>
            <a:r>
              <a:rPr lang="zh-CN" altLang="en-US" sz="1600" dirty="0">
                <a:latin typeface="微软雅黑" panose="020B0503020204020204" pitchFamily="34" charset="-122"/>
                <a:ea typeface="微软雅黑" panose="020B0503020204020204" pitchFamily="34" charset="-122"/>
              </a:rPr>
              <a:t>排</a:t>
            </a:r>
            <a:r>
              <a:rPr lang="zh-CN" altLang="en-US" sz="1600" dirty="0" smtClean="0">
                <a:latin typeface="微软雅黑" panose="020B0503020204020204" pitchFamily="34" charset="-122"/>
                <a:ea typeface="微软雅黑" panose="020B0503020204020204" pitchFamily="34" charset="-122"/>
              </a:rPr>
              <a:t>查简单功能、样式问题</a:t>
            </a:r>
            <a:r>
              <a:rPr lang="zh-CN" altLang="en-US" sz="1600" dirty="0">
                <a:latin typeface="微软雅黑" panose="020B0503020204020204" pitchFamily="34" charset="-122"/>
                <a:ea typeface="微软雅黑" panose="020B0503020204020204" pitchFamily="34" charset="-122"/>
              </a:rPr>
              <a:t>，比如增删改查、</a:t>
            </a:r>
            <a:r>
              <a:rPr lang="en-US" altLang="zh-CN" sz="1600" dirty="0">
                <a:latin typeface="微软雅黑" panose="020B0503020204020204" pitchFamily="34" charset="-122"/>
                <a:ea typeface="微软雅黑" panose="020B0503020204020204" pitchFamily="34" charset="-122"/>
              </a:rPr>
              <a:t>UI</a:t>
            </a:r>
            <a:r>
              <a:rPr lang="zh-CN" altLang="en-US" sz="1600" dirty="0" smtClean="0">
                <a:latin typeface="微软雅黑" panose="020B0503020204020204" pitchFamily="34" charset="-122"/>
                <a:ea typeface="微软雅黑" panose="020B0503020204020204" pitchFamily="34" charset="-122"/>
              </a:rPr>
              <a:t>等。</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再</a:t>
            </a:r>
            <a:r>
              <a:rPr lang="zh-CN" altLang="en-US" sz="1600" dirty="0">
                <a:latin typeface="微软雅黑" panose="020B0503020204020204" pitchFamily="34" charset="-122"/>
                <a:ea typeface="微软雅黑" panose="020B0503020204020204" pitchFamily="34" charset="-122"/>
              </a:rPr>
              <a:t>排</a:t>
            </a:r>
            <a:r>
              <a:rPr lang="zh-CN" altLang="en-US" sz="1600" dirty="0" smtClean="0">
                <a:latin typeface="微软雅黑" panose="020B0503020204020204" pitchFamily="34" charset="-122"/>
                <a:ea typeface="微软雅黑" panose="020B0503020204020204" pitchFamily="34" charset="-122"/>
              </a:rPr>
              <a:t>查字段级简单</a:t>
            </a:r>
            <a:r>
              <a:rPr lang="zh-CN" altLang="en-US" sz="1600" dirty="0">
                <a:latin typeface="微软雅黑" panose="020B0503020204020204" pitchFamily="34" charset="-122"/>
                <a:ea typeface="微软雅黑" panose="020B0503020204020204" pitchFamily="34" charset="-122"/>
              </a:rPr>
              <a:t>问题，</a:t>
            </a:r>
            <a:r>
              <a:rPr lang="zh-CN" altLang="en-US" sz="1600" dirty="0" smtClean="0">
                <a:latin typeface="微软雅黑" panose="020B0503020204020204" pitchFamily="34" charset="-122"/>
                <a:ea typeface="微软雅黑" panose="020B0503020204020204" pitchFamily="34" charset="-122"/>
              </a:rPr>
              <a:t>比如合理性</a:t>
            </a:r>
            <a:r>
              <a:rPr lang="zh-CN" altLang="en-US" sz="1600" dirty="0">
                <a:latin typeface="微软雅黑" panose="020B0503020204020204" pitchFamily="34" charset="-122"/>
                <a:ea typeface="微软雅黑" panose="020B0503020204020204" pitchFamily="34" charset="-122"/>
              </a:rPr>
              <a:t>校验</a:t>
            </a:r>
            <a:r>
              <a:rPr lang="zh-CN" altLang="en-US" sz="1600" dirty="0" smtClean="0">
                <a:latin typeface="微软雅黑" panose="020B0503020204020204" pitchFamily="34" charset="-122"/>
                <a:ea typeface="微软雅黑" panose="020B0503020204020204" pitchFamily="34" charset="-122"/>
              </a:rPr>
              <a:t>等。</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最</a:t>
            </a:r>
            <a:r>
              <a:rPr lang="zh-CN" altLang="en-US" sz="1600" dirty="0">
                <a:latin typeface="微软雅黑" panose="020B0503020204020204" pitchFamily="34" charset="-122"/>
                <a:ea typeface="微软雅黑" panose="020B0503020204020204" pitchFamily="34" charset="-122"/>
              </a:rPr>
              <a:t>后排查融合性业务问题，比如上下文数据一致性、权限角色验证以及组合功能验证</a:t>
            </a:r>
            <a:r>
              <a:rPr lang="zh-CN" altLang="en-US" sz="1600" dirty="0" smtClean="0">
                <a:latin typeface="微软雅黑" panose="020B0503020204020204" pitchFamily="34" charset="-122"/>
                <a:ea typeface="微软雅黑" panose="020B0503020204020204" pitchFamily="34" charset="-122"/>
              </a:rPr>
              <a:t>等。</a:t>
            </a:r>
            <a:endParaRPr lang="zh-CN" altLang="zh-CN"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982049" y="5065286"/>
            <a:ext cx="4053976" cy="1246495"/>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可参考的文献：</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冒烟</a:t>
            </a:r>
            <a:r>
              <a:rPr lang="zh-CN" altLang="en-US" sz="1600" dirty="0">
                <a:latin typeface="微软雅黑" panose="020B0503020204020204" pitchFamily="34" charset="-122"/>
                <a:ea typeface="微软雅黑" panose="020B0503020204020204" pitchFamily="34" charset="-122"/>
              </a:rPr>
              <a:t>测试标准用例</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checklistV3.0.xls</a:t>
            </a:r>
          </a:p>
          <a:p>
            <a:pPr marL="285750" indent="-28575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测试部公共测试用例库</a:t>
            </a:r>
            <a:r>
              <a:rPr lang="en-US" altLang="zh-CN"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xlsx</a:t>
            </a:r>
            <a:endParaRPr lang="zh-CN" altLang="zh-CN"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297016" y="5483477"/>
            <a:ext cx="4693146"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冒烟</a:t>
            </a:r>
            <a:r>
              <a:rPr lang="zh-CN" altLang="en-US" sz="1600" dirty="0">
                <a:latin typeface="微软雅黑" panose="020B0503020204020204" pitchFamily="34" charset="-122"/>
                <a:ea typeface="微软雅黑" panose="020B0503020204020204" pitchFamily="34" charset="-122"/>
              </a:rPr>
              <a:t>测试最佳实践手册</a:t>
            </a:r>
            <a:r>
              <a:rPr lang="en-US" altLang="zh-CN" sz="1600" dirty="0" smtClean="0">
                <a:latin typeface="微软雅黑" panose="020B0503020204020204" pitchFamily="34" charset="-122"/>
                <a:ea typeface="微软雅黑" panose="020B0503020204020204" pitchFamily="34" charset="-122"/>
              </a:rPr>
              <a:t>V1.0.docx</a:t>
            </a:r>
          </a:p>
          <a:p>
            <a:pPr marL="285750" indent="-285750">
              <a:lnSpc>
                <a:spcPct val="150000"/>
              </a:lnSpc>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缺陷</a:t>
            </a:r>
            <a:r>
              <a:rPr lang="zh-CN" altLang="en-US" sz="1600" dirty="0">
                <a:latin typeface="微软雅黑" panose="020B0503020204020204" pitchFamily="34" charset="-122"/>
                <a:ea typeface="微软雅黑" panose="020B0503020204020204" pitchFamily="34" charset="-122"/>
              </a:rPr>
              <a:t>管理工具与缺陷录入基础</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pptx</a:t>
            </a:r>
            <a:endParaRPr lang="zh-CN" altLang="zh-CN" sz="1600" dirty="0">
              <a:latin typeface="微软雅黑" panose="020B0503020204020204" pitchFamily="34" charset="-122"/>
              <a:ea typeface="微软雅黑" panose="020B0503020204020204"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 y="1734185"/>
            <a:ext cx="11477625" cy="481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7"/>
          <p:cNvSpPr/>
          <p:nvPr/>
        </p:nvSpPr>
        <p:spPr>
          <a:xfrm>
            <a:off x="5297170" y="2088515"/>
            <a:ext cx="4104640" cy="4457065"/>
          </a:xfrm>
          <a:prstGeom prst="wedgeRoundRectCallout">
            <a:avLst>
              <a:gd name="adj1" fmla="val -70438"/>
              <a:gd name="adj2" fmla="val -2088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numCol="2" rtlCol="0" anchor="ctr"/>
          <a:lstStyle/>
          <a:p>
            <a:r>
              <a:rPr lang="zh-CN" altLang="en-US" b="1" dirty="0" smtClean="0">
                <a:latin typeface="微软雅黑" panose="020B0503020204020204" pitchFamily="34" charset="-122"/>
                <a:ea typeface="微软雅黑" panose="020B0503020204020204" pitchFamily="34" charset="-122"/>
              </a:rPr>
              <a:t>非功能性缺陷</a:t>
            </a:r>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安全相关</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安装部署</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界面易用性</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软件兼容</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文档缺陷</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性能</a:t>
            </a:r>
            <a:r>
              <a:rPr lang="zh-CN" altLang="en-US" sz="1600" dirty="0" smtClean="0">
                <a:latin typeface="微软雅黑" panose="020B0503020204020204" pitchFamily="34" charset="-122"/>
                <a:ea typeface="微软雅黑" panose="020B0503020204020204" pitchFamily="34" charset="-122"/>
              </a:rPr>
              <a:t>压力</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友好建议</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功能性缺陷</a:t>
            </a:r>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功能实现错误</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功能未实现</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功能校验</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数据错误</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需求不明</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业务逻辑</a:t>
            </a:r>
            <a:endParaRPr lang="en-US" altLang="zh-CN" sz="1600" dirty="0" smtClean="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190" y="0"/>
            <a:ext cx="2016000" cy="64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latin typeface="微软雅黑" panose="020B0503020204020204" pitchFamily="34" charset="-122"/>
                <a:ea typeface="微软雅黑" panose="020B0503020204020204" pitchFamily="34" charset="-122"/>
              </a:rPr>
              <a:t>目 录</a:t>
            </a:r>
            <a:endParaRPr lang="zh-CN" altLang="en-US" sz="3600" dirty="0">
              <a:latin typeface="微软雅黑" panose="020B0503020204020204" pitchFamily="34" charset="-122"/>
              <a:ea typeface="微软雅黑" panose="020B0503020204020204" pitchFamily="34" charset="-122"/>
            </a:endParaRPr>
          </a:p>
        </p:txBody>
      </p:sp>
      <p:sp>
        <p:nvSpPr>
          <p:cNvPr id="3" name="文本框 12"/>
          <p:cNvSpPr txBox="1">
            <a:spLocks noChangeArrowheads="1"/>
          </p:cNvSpPr>
          <p:nvPr/>
        </p:nvSpPr>
        <p:spPr bwMode="auto">
          <a:xfrm>
            <a:off x="2791910" y="148624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en-US" altLang="zh-CN" sz="5000" b="1" i="1" kern="0" dirty="0">
                <a:solidFill>
                  <a:srgbClr val="00B0F0"/>
                </a:solidFill>
                <a:ea typeface="华文细黑" panose="02010600040101010101" pitchFamily="2" charset="-122"/>
              </a:rPr>
              <a:t>1</a:t>
            </a:r>
          </a:p>
        </p:txBody>
      </p:sp>
      <p:sp>
        <p:nvSpPr>
          <p:cNvPr id="4" name="文本框 12"/>
          <p:cNvSpPr txBox="1">
            <a:spLocks noChangeArrowheads="1"/>
          </p:cNvSpPr>
          <p:nvPr/>
        </p:nvSpPr>
        <p:spPr bwMode="auto">
          <a:xfrm>
            <a:off x="2791910" y="220632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a:solidFill>
                  <a:schemeClr val="accent1">
                    <a:lumMod val="60000"/>
                    <a:lumOff val="40000"/>
                  </a:schemeClr>
                </a:solidFill>
                <a:ea typeface="华文细黑" panose="02010600040101010101" pitchFamily="2" charset="-122"/>
              </a:rPr>
              <a:t>2</a:t>
            </a:r>
          </a:p>
        </p:txBody>
      </p:sp>
      <p:sp>
        <p:nvSpPr>
          <p:cNvPr id="5" name="文本框 12"/>
          <p:cNvSpPr txBox="1">
            <a:spLocks noChangeArrowheads="1"/>
          </p:cNvSpPr>
          <p:nvPr/>
        </p:nvSpPr>
        <p:spPr bwMode="auto">
          <a:xfrm>
            <a:off x="2791910" y="292640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a:solidFill>
                  <a:schemeClr val="accent1">
                    <a:lumMod val="60000"/>
                    <a:lumOff val="40000"/>
                  </a:schemeClr>
                </a:solidFill>
                <a:ea typeface="华文细黑" panose="02010600040101010101" pitchFamily="2" charset="-122"/>
              </a:rPr>
              <a:t>3</a:t>
            </a:r>
          </a:p>
        </p:txBody>
      </p:sp>
      <p:sp>
        <p:nvSpPr>
          <p:cNvPr id="6" name="文本框 12"/>
          <p:cNvSpPr txBox="1">
            <a:spLocks noChangeArrowheads="1"/>
          </p:cNvSpPr>
          <p:nvPr/>
        </p:nvSpPr>
        <p:spPr bwMode="auto">
          <a:xfrm>
            <a:off x="2791910" y="364648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a:solidFill>
                  <a:schemeClr val="accent1">
                    <a:lumMod val="60000"/>
                    <a:lumOff val="40000"/>
                  </a:schemeClr>
                </a:solidFill>
                <a:ea typeface="华文细黑" panose="02010600040101010101" pitchFamily="2" charset="-122"/>
              </a:rPr>
              <a:t>4</a:t>
            </a:r>
          </a:p>
        </p:txBody>
      </p:sp>
      <p:sp>
        <p:nvSpPr>
          <p:cNvPr id="10" name="文本框 9"/>
          <p:cNvSpPr txBox="1"/>
          <p:nvPr/>
        </p:nvSpPr>
        <p:spPr>
          <a:xfrm>
            <a:off x="3688773" y="1693718"/>
            <a:ext cx="2799613" cy="523220"/>
          </a:xfrm>
          <a:prstGeom prst="rect">
            <a:avLst/>
          </a:prstGeom>
          <a:noFill/>
        </p:spPr>
        <p:txBody>
          <a:bodyPr wrap="none" rtlCol="0">
            <a:spAutoFit/>
          </a:bodyPr>
          <a:lstStyle/>
          <a:p>
            <a:r>
              <a:rPr lang="zh-CN" altLang="en-US" sz="2800" b="1" dirty="0" smtClean="0">
                <a:solidFill>
                  <a:srgbClr val="00B0F0"/>
                </a:solidFill>
                <a:latin typeface="微软雅黑" panose="020B0503020204020204" pitchFamily="34" charset="-122"/>
                <a:ea typeface="微软雅黑" panose="020B0503020204020204" pitchFamily="34" charset="-122"/>
              </a:rPr>
              <a:t>质量内建的历史</a:t>
            </a:r>
            <a:endParaRPr lang="zh-CN" altLang="en-US" sz="2800" b="1" dirty="0">
              <a:solidFill>
                <a:srgbClr val="00B0F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706090" y="2407230"/>
            <a:ext cx="2698175" cy="523220"/>
          </a:xfrm>
          <a:prstGeom prst="rect">
            <a:avLst/>
          </a:prstGeom>
          <a:noFill/>
        </p:spPr>
        <p:txBody>
          <a:bodyPr wrap="non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质量内建</a:t>
            </a:r>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的概念</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06090" y="3840127"/>
            <a:ext cx="1980029"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质量成熟度</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88773" y="3126615"/>
            <a:ext cx="2698175"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质量内建的内容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5" name="文本框 12"/>
          <p:cNvSpPr txBox="1">
            <a:spLocks noChangeArrowheads="1"/>
          </p:cNvSpPr>
          <p:nvPr/>
        </p:nvSpPr>
        <p:spPr bwMode="auto">
          <a:xfrm>
            <a:off x="2791910" y="4359999"/>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smtClean="0">
                <a:solidFill>
                  <a:schemeClr val="accent1">
                    <a:lumMod val="60000"/>
                    <a:lumOff val="40000"/>
                  </a:schemeClr>
                </a:solidFill>
                <a:ea typeface="华文细黑" panose="02010600040101010101" pitchFamily="2" charset="-122"/>
              </a:rPr>
              <a:t>5</a:t>
            </a:r>
            <a:endParaRPr kumimoji="1" lang="en-US" altLang="zh-CN" sz="5000" b="1" i="1" kern="0" dirty="0">
              <a:solidFill>
                <a:schemeClr val="accent1">
                  <a:lumMod val="60000"/>
                  <a:lumOff val="40000"/>
                </a:schemeClr>
              </a:solidFill>
              <a:ea typeface="华文细黑" panose="02010600040101010101" pitchFamily="2" charset="-122"/>
            </a:endParaRPr>
          </a:p>
        </p:txBody>
      </p:sp>
      <p:sp>
        <p:nvSpPr>
          <p:cNvPr id="16" name="文本框 15"/>
          <p:cNvSpPr txBox="1"/>
          <p:nvPr/>
        </p:nvSpPr>
        <p:spPr>
          <a:xfrm>
            <a:off x="3706090" y="4553639"/>
            <a:ext cx="2339102"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质量考核指标</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79500" y="915035"/>
            <a:ext cx="5097145" cy="645160"/>
          </a:xfrm>
          <a:prstGeom prst="rect">
            <a:avLst/>
          </a:prstGeom>
          <a:noFill/>
        </p:spPr>
        <p:txBody>
          <a:bodyPr wrap="square" rtlCol="0">
            <a:spAutoFit/>
          </a:bodyPr>
          <a:lstStyle/>
          <a:p>
            <a:pPr>
              <a:lnSpc>
                <a:spcPct val="150000"/>
              </a:lnSpc>
            </a:pPr>
            <a:r>
              <a:rPr lang="zh-CN" altLang="en-US" sz="2400" b="1" dirty="0" smtClean="0">
                <a:solidFill>
                  <a:schemeClr val="accent1"/>
                </a:solidFill>
                <a:latin typeface="+mn-ea"/>
                <a:sym typeface="+mn-ea"/>
              </a:rPr>
              <a:t>团队</a:t>
            </a:r>
            <a:r>
              <a:rPr lang="zh-CN" altLang="en-US" sz="2400" b="1" dirty="0">
                <a:solidFill>
                  <a:schemeClr val="accent1"/>
                </a:solidFill>
                <a:latin typeface="+mn-ea"/>
                <a:sym typeface="+mn-ea"/>
              </a:rPr>
              <a:t>成熟度数据收集采集</a:t>
            </a:r>
            <a:r>
              <a:rPr lang="zh-CN" altLang="en-US" sz="2400" b="1" dirty="0" smtClean="0">
                <a:solidFill>
                  <a:schemeClr val="accent1"/>
                </a:solidFill>
                <a:latin typeface="+mn-ea"/>
                <a:sym typeface="+mn-ea"/>
              </a:rPr>
              <a:t>表</a:t>
            </a:r>
            <a:endParaRPr lang="zh-CN" altLang="en-US" sz="2400" b="1" dirty="0" smtClean="0">
              <a:solidFill>
                <a:schemeClr val="accent1"/>
              </a:solidFill>
              <a:latin typeface="+mn-ea"/>
              <a:ea typeface="微软雅黑" panose="020B0503020204020204" pitchFamily="34" charset="-122"/>
              <a:sym typeface="+mn-ea"/>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489414"/>
            <a:ext cx="9689910" cy="922020"/>
          </a:xfrm>
          <a:prstGeom prst="rect">
            <a:avLst/>
          </a:prstGeom>
          <a:noFill/>
        </p:spPr>
        <p:txBody>
          <a:bodyPr wrap="square" rtlCol="0">
            <a:spAutoFit/>
          </a:bodyPr>
          <a:lstStyle/>
          <a:p>
            <a:pPr>
              <a:lnSpc>
                <a:spcPct val="150000"/>
              </a:lnSpc>
            </a:pPr>
            <a:r>
              <a:rPr lang="zh-CN" altLang="en-US" b="1" dirty="0" smtClean="0">
                <a:solidFill>
                  <a:schemeClr val="accent2">
                    <a:lumMod val="75000"/>
                  </a:schemeClr>
                </a:solidFill>
                <a:sym typeface="+mn-ea"/>
              </a:rPr>
              <a:t>团队成熟度数据收集采集表：</a:t>
            </a:r>
            <a:r>
              <a:rPr lang="zh-CN" altLang="en-US" dirty="0" smtClean="0">
                <a:latin typeface="+mn-ea"/>
                <a:sym typeface="+mn-ea"/>
              </a:rPr>
              <a:t>每次迭代版本交付前，</a:t>
            </a:r>
            <a:r>
              <a:rPr lang="en-US" altLang="zh-CN" dirty="0" smtClean="0">
                <a:latin typeface="+mn-ea"/>
                <a:sym typeface="+mn-ea"/>
              </a:rPr>
              <a:t>SM</a:t>
            </a:r>
            <a:r>
              <a:rPr lang="zh-CN" altLang="en-US" dirty="0" smtClean="0">
                <a:latin typeface="+mn-ea"/>
                <a:sym typeface="+mn-ea"/>
              </a:rPr>
              <a:t>指定人员对质量内建数据进行采集，质量专员和过程专员对质量内建数据进行检查</a:t>
            </a:r>
            <a:r>
              <a:rPr lang="en-US" altLang="zh-CN" dirty="0" smtClean="0">
                <a:latin typeface="+mn-ea"/>
                <a:sym typeface="+mn-ea"/>
              </a:rPr>
              <a:t>, </a:t>
            </a:r>
            <a:r>
              <a:rPr lang="zh-CN" altLang="en-US" dirty="0" smtClean="0">
                <a:latin typeface="+mn-ea"/>
                <a:sym typeface="+mn-ea"/>
              </a:rPr>
              <a:t>测试部质量内建辅导员进行内建数据的审计。</a:t>
            </a:r>
            <a:endParaRPr lang="zh-CN" altLang="en-US" sz="1600" dirty="0">
              <a:latin typeface="+mn-ea"/>
            </a:endParaRPr>
          </a:p>
        </p:txBody>
      </p:sp>
      <p:pic>
        <p:nvPicPr>
          <p:cNvPr id="7" name="图片 6"/>
          <p:cNvPicPr>
            <a:picLocks noChangeAspect="1"/>
          </p:cNvPicPr>
          <p:nvPr/>
        </p:nvPicPr>
        <p:blipFill>
          <a:blip r:embed="rId3"/>
          <a:stretch>
            <a:fillRect/>
          </a:stretch>
        </p:blipFill>
        <p:spPr>
          <a:xfrm>
            <a:off x="847090" y="4581525"/>
            <a:ext cx="10452100" cy="1638935"/>
          </a:xfrm>
          <a:prstGeom prst="rect">
            <a:avLst/>
          </a:prstGeom>
        </p:spPr>
      </p:pic>
      <p:pic>
        <p:nvPicPr>
          <p:cNvPr id="9" name="图片 8"/>
          <p:cNvPicPr>
            <a:picLocks noChangeAspect="1"/>
          </p:cNvPicPr>
          <p:nvPr/>
        </p:nvPicPr>
        <p:blipFill>
          <a:blip r:embed="rId4"/>
          <a:stretch>
            <a:fillRect/>
          </a:stretch>
        </p:blipFill>
        <p:spPr>
          <a:xfrm>
            <a:off x="847725" y="2414270"/>
            <a:ext cx="10451465" cy="2029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6104890" cy="64516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过程绩效基线表</a:t>
            </a: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264"/>
            <a:ext cx="9689910" cy="92202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dirty="0" smtClean="0">
                <a:latin typeface="微软雅黑" panose="020B0503020204020204" pitchFamily="34" charset="-122"/>
                <a:ea typeface="微软雅黑" panose="020B0503020204020204" pitchFamily="34" charset="-122"/>
              </a:rPr>
              <a:t>针对质量内建收集的数据，通过</a:t>
            </a:r>
            <a:r>
              <a:rPr lang="en-US" altLang="zh-CN" dirty="0" smtClean="0">
                <a:latin typeface="微软雅黑" panose="020B0503020204020204" pitchFamily="34" charset="-122"/>
                <a:ea typeface="微软雅黑" panose="020B0503020204020204" pitchFamily="34" charset="-122"/>
              </a:rPr>
              <a:t>Minitab</a:t>
            </a:r>
            <a:r>
              <a:rPr lang="zh-CN" altLang="en-US" dirty="0" smtClean="0">
                <a:latin typeface="微软雅黑" panose="020B0503020204020204" pitchFamily="34" charset="-122"/>
                <a:ea typeface="微软雅黑" panose="020B0503020204020204" pitchFamily="34" charset="-122"/>
              </a:rPr>
              <a:t>专业的分析工具，做出各个平台过程绩效基线表。</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791335" y="2186305"/>
            <a:ext cx="8104505" cy="439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6104890" cy="64516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冒烟测试缺陷密度</a:t>
            </a:r>
            <a:r>
              <a:rPr lang="en-US" altLang="zh-CN" sz="2400" b="1" dirty="0" smtClean="0">
                <a:solidFill>
                  <a:srgbClr val="5B9BD5"/>
                </a:solidFill>
                <a:latin typeface="微软雅黑" panose="020B0503020204020204" pitchFamily="34" charset="-122"/>
                <a:ea typeface="微软雅黑" panose="020B0503020204020204" pitchFamily="34" charset="-122"/>
              </a:rPr>
              <a:t>PPB</a:t>
            </a:r>
            <a:r>
              <a:rPr lang="zh-CN" altLang="en-US" sz="2400" b="1" dirty="0" smtClean="0">
                <a:solidFill>
                  <a:srgbClr val="5B9BD5"/>
                </a:solidFill>
                <a:latin typeface="微软雅黑" panose="020B0503020204020204" pitchFamily="34" charset="-122"/>
                <a:ea typeface="微软雅黑" panose="020B0503020204020204" pitchFamily="34" charset="-122"/>
              </a:rPr>
              <a:t>模型</a:t>
            </a: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264"/>
            <a:ext cx="9689910" cy="92202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dirty="0" smtClean="0">
                <a:latin typeface="微软雅黑" panose="020B0503020204020204" pitchFamily="34" charset="-122"/>
                <a:ea typeface="微软雅黑" panose="020B0503020204020204" pitchFamily="34" charset="-122"/>
              </a:rPr>
              <a:t>针对质量内建收集的数据，通过</a:t>
            </a:r>
            <a:r>
              <a:rPr lang="en-US" altLang="zh-CN" dirty="0" smtClean="0">
                <a:latin typeface="微软雅黑" panose="020B0503020204020204" pitchFamily="34" charset="-122"/>
                <a:ea typeface="微软雅黑" panose="020B0503020204020204" pitchFamily="34" charset="-122"/>
              </a:rPr>
              <a:t>Minitab</a:t>
            </a:r>
            <a:r>
              <a:rPr lang="zh-CN" altLang="en-US" dirty="0" smtClean="0">
                <a:latin typeface="微软雅黑" panose="020B0503020204020204" pitchFamily="34" charset="-122"/>
                <a:ea typeface="微软雅黑" panose="020B0503020204020204" pitchFamily="34" charset="-122"/>
              </a:rPr>
              <a:t>专业的分析工具，将冒烟测试缺陷密度通过控制图进行分析，查看数据是否存在异常，有没有在合理的范围内。</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943735" y="2481580"/>
            <a:ext cx="7872730" cy="1958975"/>
          </a:xfrm>
          <a:prstGeom prst="rect">
            <a:avLst/>
          </a:prstGeom>
        </p:spPr>
      </p:pic>
      <p:sp>
        <p:nvSpPr>
          <p:cNvPr id="7" name="文本框 6"/>
          <p:cNvSpPr txBox="1"/>
          <p:nvPr/>
        </p:nvSpPr>
        <p:spPr>
          <a:xfrm>
            <a:off x="982345" y="4691380"/>
            <a:ext cx="9850755" cy="1565910"/>
          </a:xfrm>
          <a:prstGeom prst="rect">
            <a:avLst/>
          </a:prstGeom>
          <a:noFill/>
          <a:ln>
            <a:solidFill>
              <a:srgbClr val="0070C0"/>
            </a:solidFill>
            <a:prstDash val="dash"/>
          </a:ln>
        </p:spPr>
        <p:txBody>
          <a:bodyPr wrap="square" rtlCol="0">
            <a:spAutoFit/>
          </a:bodyPr>
          <a:lstStyle/>
          <a:p>
            <a:pPr>
              <a:lnSpc>
                <a:spcPct val="120000"/>
              </a:lnSpc>
            </a:pPr>
            <a:r>
              <a:rPr lang="zh-CN" altLang="en-US" sz="1600" dirty="0">
                <a:solidFill>
                  <a:srgbClr val="FF3300"/>
                </a:solidFill>
                <a:latin typeface="微软雅黑" panose="020B0503020204020204" pitchFamily="34" charset="-122"/>
                <a:ea typeface="微软雅黑" panose="020B0503020204020204" pitchFamily="34" charset="-122"/>
                <a:sym typeface="+mn-ea"/>
              </a:rPr>
              <a:t>分析说明：</a:t>
            </a:r>
            <a:endParaRPr lang="en-US" altLang="zh-CN" sz="1600" dirty="0">
              <a:solidFill>
                <a:srgbClr val="FF3300"/>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Minitab</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收集</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2017</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年</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9</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月</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~2018</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年</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2</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月 精准平台</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5</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个项目的冒烟测试缺陷密度数据，导出控制图可以看出：</a:t>
            </a:r>
            <a:endParaRPr lang="en-US" altLang="zh-CN" sz="1600"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团队冒烟测试缺陷密度按总代码行数从两个阶段比对，</a:t>
            </a:r>
            <a:r>
              <a:rPr lang="en-US" sz="1600" dirty="0">
                <a:solidFill>
                  <a:schemeClr val="accent5">
                    <a:lumMod val="75000"/>
                  </a:schemeClr>
                </a:solidFill>
                <a:latin typeface="微软雅黑" panose="020B0503020204020204" pitchFamily="34" charset="-122"/>
                <a:ea typeface="微软雅黑" panose="020B0503020204020204" pitchFamily="34" charset="-122"/>
                <a:sym typeface="+mn-ea"/>
              </a:rPr>
              <a:t>2017</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年的冒烟测试缺陷密度按总代码行数从控制图看出，总体较稳定，其恒定在</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0- 0.389 – 0.52</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（缺陷数</a:t>
            </a:r>
            <a:r>
              <a:rPr lang="en-US" altLang="zh-CN" sz="1600" dirty="0">
                <a:solidFill>
                  <a:schemeClr val="accent5">
                    <a:lumMod val="75000"/>
                  </a:schemeClr>
                </a:solidFill>
                <a:latin typeface="微软雅黑" panose="020B0503020204020204" pitchFamily="34" charset="-122"/>
                <a:ea typeface="微软雅黑" panose="020B0503020204020204" pitchFamily="34" charset="-122"/>
                <a:sym typeface="+mn-ea"/>
              </a:rPr>
              <a:t>/KLOC</a:t>
            </a:r>
            <a:r>
              <a:rPr lang="zh-CN" altLang="en-US" sz="1600" dirty="0">
                <a:solidFill>
                  <a:schemeClr val="accent5">
                    <a:lumMod val="75000"/>
                  </a:schemeClr>
                </a:solidFill>
                <a:latin typeface="微软雅黑" panose="020B0503020204020204" pitchFamily="34" charset="-122"/>
                <a:ea typeface="微软雅黑" panose="020B0503020204020204" pitchFamily="34" charset="-122"/>
                <a:sym typeface="+mn-ea"/>
              </a:rPr>
              <a:t>）的范围内。</a:t>
            </a:r>
          </a:p>
          <a:p>
            <a:pPr marL="285750" indent="-285750">
              <a:lnSpc>
                <a:spcPct val="120000"/>
              </a:lnSpc>
              <a:buFont typeface="Arial" panose="020B0604020202020204" pitchFamily="34" charset="0"/>
              <a:buChar char="•"/>
            </a:pPr>
            <a:r>
              <a:rPr lang="zh-CN" altLang="en-US" sz="1600" dirty="0">
                <a:solidFill>
                  <a:schemeClr val="accent5">
                    <a:lumMod val="75000"/>
                  </a:schemeClr>
                </a:solidFill>
                <a:latin typeface="微软雅黑" panose="020B0503020204020204" pitchFamily="34" charset="-122"/>
                <a:ea typeface="微软雅黑" panose="020B0503020204020204" pitchFamily="34" charset="-122"/>
              </a:rPr>
              <a:t>团队</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2018</a:t>
            </a:r>
            <a:r>
              <a:rPr lang="zh-CN" altLang="en-US" sz="1600" dirty="0">
                <a:solidFill>
                  <a:schemeClr val="accent5">
                    <a:lumMod val="75000"/>
                  </a:schemeClr>
                </a:solidFill>
                <a:latin typeface="微软雅黑" panose="020B0503020204020204" pitchFamily="34" charset="-122"/>
                <a:ea typeface="微软雅黑" panose="020B0503020204020204" pitchFamily="34" charset="-122"/>
              </a:rPr>
              <a:t>年的冒烟测试缺陷密度从控制图看呈现持续上升的趋势，建议继续保持。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6104890" cy="64516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冒烟测试缺陷密度</a:t>
            </a:r>
            <a:r>
              <a:rPr lang="en-US" altLang="zh-CN" sz="2400" b="1" dirty="0" smtClean="0">
                <a:solidFill>
                  <a:srgbClr val="5B9BD5"/>
                </a:solidFill>
                <a:latin typeface="微软雅黑" panose="020B0503020204020204" pitchFamily="34" charset="-122"/>
                <a:ea typeface="微软雅黑" panose="020B0503020204020204" pitchFamily="34" charset="-122"/>
              </a:rPr>
              <a:t>PPB</a:t>
            </a:r>
            <a:r>
              <a:rPr lang="zh-CN" altLang="en-US" sz="2400" b="1" dirty="0" smtClean="0">
                <a:solidFill>
                  <a:srgbClr val="5B9BD5"/>
                </a:solidFill>
                <a:latin typeface="微软雅黑" panose="020B0503020204020204" pitchFamily="34" charset="-122"/>
                <a:ea typeface="微软雅黑" panose="020B0503020204020204" pitchFamily="34" charset="-122"/>
              </a:rPr>
              <a:t>模型</a:t>
            </a: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264"/>
            <a:ext cx="9689910" cy="92202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dirty="0" smtClean="0">
                <a:latin typeface="微软雅黑" panose="020B0503020204020204" pitchFamily="34" charset="-122"/>
                <a:ea typeface="微软雅黑" panose="020B0503020204020204" pitchFamily="34" charset="-122"/>
              </a:rPr>
              <a:t>针对质量内建收集的数据，通过</a:t>
            </a:r>
            <a:r>
              <a:rPr lang="en-US" altLang="zh-CN" dirty="0" smtClean="0">
                <a:latin typeface="微软雅黑" panose="020B0503020204020204" pitchFamily="34" charset="-122"/>
                <a:ea typeface="微软雅黑" panose="020B0503020204020204" pitchFamily="34" charset="-122"/>
              </a:rPr>
              <a:t>Minitab</a:t>
            </a:r>
            <a:r>
              <a:rPr lang="zh-CN" altLang="en-US" dirty="0" smtClean="0">
                <a:latin typeface="微软雅黑" panose="020B0503020204020204" pitchFamily="34" charset="-122"/>
                <a:ea typeface="微软雅黑" panose="020B0503020204020204" pitchFamily="34" charset="-122"/>
              </a:rPr>
              <a:t>专业的分析工具，将冒烟测试缺陷密度</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按调整代码行，通过控制图进行分析，查看每个迭代的数据是否存在异常，有没有在合理的范围内。</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23595" y="4789805"/>
            <a:ext cx="10007600" cy="1751965"/>
          </a:xfrm>
          <a:prstGeom prst="rect">
            <a:avLst/>
          </a:prstGeom>
          <a:noFill/>
        </p:spPr>
        <p:txBody>
          <a:bodyPr wrap="square" rtlCol="0" anchor="t">
            <a:spAutoFit/>
          </a:bodyPr>
          <a:lstStyle/>
          <a:p>
            <a:pPr>
              <a:lnSpc>
                <a:spcPct val="120000"/>
              </a:lnSpc>
            </a:pPr>
            <a:r>
              <a:rPr lang="zh-CN" altLang="en-US" dirty="0">
                <a:solidFill>
                  <a:srgbClr val="FF3300"/>
                </a:solidFill>
                <a:latin typeface="微软雅黑" panose="020B0503020204020204" pitchFamily="34" charset="-122"/>
                <a:ea typeface="微软雅黑" panose="020B0503020204020204" pitchFamily="34" charset="-122"/>
                <a:sym typeface="+mn-ea"/>
              </a:rPr>
              <a:t>分析说明：</a:t>
            </a:r>
            <a:endParaRPr lang="en-US" altLang="zh-CN" dirty="0">
              <a:solidFill>
                <a:srgbClr val="FF3300"/>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Minitab</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收集</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2017</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年</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9</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月</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~2018</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年</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2</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月 全民健康信息平台</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5</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个项目的冒烟测试缺陷密度数据，导出控制图可以看出：</a:t>
            </a:r>
            <a:endParaRPr lang="en-US" altLang="zh-CN"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团队冒烟测试缺陷密度按总代码行数从三个阶段对比，其均值呈现上升的趋势，但区间范围较大，冒烟测试仍存在不稳定的现象，请继续加强冒烟测试力度。</a:t>
            </a:r>
            <a:endParaRPr lang="zh-CN" altLang="en-US"/>
          </a:p>
        </p:txBody>
      </p:sp>
      <p:pic>
        <p:nvPicPr>
          <p:cNvPr id="8" name="图片 7"/>
          <p:cNvPicPr>
            <a:picLocks noChangeAspect="1"/>
          </p:cNvPicPr>
          <p:nvPr/>
        </p:nvPicPr>
        <p:blipFill>
          <a:blip r:embed="rId3"/>
          <a:stretch>
            <a:fillRect/>
          </a:stretch>
        </p:blipFill>
        <p:spPr>
          <a:xfrm>
            <a:off x="1427480" y="2482215"/>
            <a:ext cx="8374380" cy="2306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6104890" cy="64516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人均速率</a:t>
            </a:r>
            <a:r>
              <a:rPr lang="en-US" altLang="zh-CN" sz="2400" b="1" dirty="0" smtClean="0">
                <a:solidFill>
                  <a:srgbClr val="5B9BD5"/>
                </a:solidFill>
                <a:latin typeface="微软雅黑" panose="020B0503020204020204" pitchFamily="34" charset="-122"/>
                <a:ea typeface="微软雅黑" panose="020B0503020204020204" pitchFamily="34" charset="-122"/>
              </a:rPr>
              <a:t>PPB</a:t>
            </a:r>
            <a:r>
              <a:rPr lang="zh-CN" altLang="en-US" sz="2400" b="1" dirty="0" smtClean="0">
                <a:solidFill>
                  <a:srgbClr val="5B9BD5"/>
                </a:solidFill>
                <a:latin typeface="微软雅黑" panose="020B0503020204020204" pitchFamily="34" charset="-122"/>
                <a:ea typeface="微软雅黑" panose="020B0503020204020204" pitchFamily="34" charset="-122"/>
              </a:rPr>
              <a:t>模型</a:t>
            </a: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53240151"/>
              </p:ext>
            </p:extLst>
          </p:nvPr>
        </p:nvGraphicFramePr>
        <p:xfrm>
          <a:off x="446808" y="1813476"/>
          <a:ext cx="5912400" cy="3512425"/>
        </p:xfrm>
        <a:graphic>
          <a:graphicData uri="http://schemas.openxmlformats.org/presentationml/2006/ole">
            <mc:AlternateContent xmlns:mc="http://schemas.openxmlformats.org/markup-compatibility/2006">
              <mc:Choice xmlns:v="urn:schemas-microsoft-com:vml" Requires="v">
                <p:oleObj spid="_x0000_s4100" r:id="rId4" imgW="5486400" imgH="3657600" progId="MtbGraph.Document.15">
                  <p:embed/>
                </p:oleObj>
              </mc:Choice>
              <mc:Fallback>
                <p:oleObj r:id="rId4" imgW="5486400" imgH="3657600" progId="MtbGraph.Document.15">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808" y="1813476"/>
                        <a:ext cx="5912400" cy="3512425"/>
                      </a:xfrm>
                      <a:prstGeom prst="rect">
                        <a:avLst/>
                      </a:prstGeom>
                      <a:noFill/>
                      <a:ln>
                        <a:noFill/>
                      </a:ln>
                    </p:spPr>
                  </p:pic>
                </p:oleObj>
              </mc:Fallback>
            </mc:AlternateContent>
          </a:graphicData>
        </a:graphic>
      </p:graphicFrame>
      <p:sp>
        <p:nvSpPr>
          <p:cNvPr id="17" name="文本框 2"/>
          <p:cNvSpPr txBox="1"/>
          <p:nvPr/>
        </p:nvSpPr>
        <p:spPr>
          <a:xfrm>
            <a:off x="6769838" y="1853197"/>
            <a:ext cx="5174622" cy="3345531"/>
          </a:xfrm>
          <a:prstGeom prst="rect">
            <a:avLst/>
          </a:prstGeom>
          <a:noFill/>
          <a:ln>
            <a:solidFill>
              <a:srgbClr val="0070C0"/>
            </a:solidFill>
            <a:prstDash val="dash"/>
          </a:ln>
        </p:spPr>
        <p:txBody>
          <a:bodyPr wrap="square" rtlCol="0">
            <a:spAutoFit/>
          </a:bodyPr>
          <a:lstStyle/>
          <a:p>
            <a:pPr>
              <a:lnSpc>
                <a:spcPct val="120000"/>
              </a:lnSpc>
            </a:pPr>
            <a:r>
              <a:rPr lang="zh-CN" altLang="en-US" sz="1400" dirty="0">
                <a:solidFill>
                  <a:srgbClr val="FF3300"/>
                </a:solidFill>
                <a:latin typeface="微软雅黑" panose="020B0503020204020204" pitchFamily="34" charset="-122"/>
                <a:ea typeface="微软雅黑" panose="020B0503020204020204" pitchFamily="34" charset="-122"/>
                <a:sym typeface="+mn-ea"/>
              </a:rPr>
              <a:t>分析说明：</a:t>
            </a:r>
            <a:endParaRPr lang="en-US" altLang="zh-CN" sz="1400" dirty="0">
              <a:solidFill>
                <a:srgbClr val="505050"/>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Minitab</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收集</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2017</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年</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8</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月</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-2018</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年</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12</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月医卫行业部健康甘肃管理版和健康甘肃</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V2.0</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项目的人均速率故事点数据，导出控制图可以看出：</a:t>
            </a:r>
            <a:endParaRPr lang="en-US" altLang="zh-CN" sz="14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由控制图可以看出：健康甘肃项目组人均速率数据波动较大，项目初期人均速率较低，但从</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9</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月至今，人均速率逐渐提升且趋于稳定。其恒定在</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2.541– 3. 260– 3.978</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个故事点范围内，</a:t>
            </a:r>
            <a:r>
              <a:rPr lang="zh-CN" altLang="en-US" sz="1400" dirty="0">
                <a:solidFill>
                  <a:srgbClr val="FF0000"/>
                </a:solidFill>
                <a:latin typeface="微软雅黑" panose="020B0503020204020204" pitchFamily="34" charset="-122"/>
                <a:ea typeface="微软雅黑" panose="020B0503020204020204" pitchFamily="34" charset="-122"/>
                <a:sym typeface="+mn-ea"/>
              </a:rPr>
              <a:t>控制上限和下限均超出目标范围</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（目标值</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2.9-3.3</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个故事点每人天），</a:t>
            </a:r>
            <a:r>
              <a:rPr lang="zh-CN" altLang="en-US" sz="1400" dirty="0">
                <a:solidFill>
                  <a:srgbClr val="FF0000"/>
                </a:solidFill>
                <a:latin typeface="微软雅黑" panose="020B0503020204020204" pitchFamily="34" charset="-122"/>
                <a:ea typeface="微软雅黑" panose="020B0503020204020204" pitchFamily="34" charset="-122"/>
                <a:sym typeface="+mn-ea"/>
              </a:rPr>
              <a:t>此控制图说明健康甘肃两个项目组的能力需要提升</a:t>
            </a:r>
            <a:r>
              <a:rPr lang="zh-CN" altLang="en-US" sz="1400" dirty="0">
                <a:solidFill>
                  <a:srgbClr val="505050"/>
                </a:solidFill>
                <a:latin typeface="微软雅黑" panose="020B0503020204020204" pitchFamily="34" charset="-122"/>
                <a:ea typeface="微软雅黑" panose="020B0503020204020204" pitchFamily="34" charset="-122"/>
                <a:sym typeface="+mn-ea"/>
              </a:rPr>
              <a:t>。</a:t>
            </a:r>
            <a:endParaRPr lang="en-US" altLang="zh-CN" sz="1400" dirty="0">
              <a:solidFill>
                <a:srgbClr val="50505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数据分析：健康甘肃管理版项目开始需求不明确，所以人均速率故事点较低；后面两个迭代两个项目组人均速率突增是由于</a:t>
            </a:r>
            <a:r>
              <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rPr>
              <a:t>SM</a:t>
            </a:r>
            <a:r>
              <a:rPr lang="zh-CN" altLang="en-US" sz="1400" dirty="0">
                <a:solidFill>
                  <a:schemeClr val="bg2">
                    <a:lumMod val="25000"/>
                  </a:schemeClr>
                </a:solidFill>
                <a:latin typeface="微软雅黑" panose="020B0503020204020204" pitchFamily="34" charset="-122"/>
                <a:ea typeface="微软雅黑" panose="020B0503020204020204" pitchFamily="34" charset="-122"/>
                <a:sym typeface="+mn-ea"/>
              </a:rPr>
              <a:t>对任务的规划时间和实际完成时间理解有误导致的，已沟通，项目组会在后期迭代中整改。</a:t>
            </a:r>
            <a:endParaRPr lang="en-US" altLang="zh-CN" sz="1400" dirty="0">
              <a:solidFill>
                <a:schemeClr val="bg2">
                  <a:lumMod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780" y="978535"/>
            <a:ext cx="6104890" cy="64516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农业大数据平台质量內建专项改进计划</a:t>
            </a: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50673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dirty="0" smtClean="0">
                <a:latin typeface="微软雅黑" panose="020B0503020204020204" pitchFamily="34" charset="-122"/>
                <a:ea typeface="微软雅黑" panose="020B0503020204020204" pitchFamily="34" charset="-122"/>
              </a:rPr>
              <a:t>针对质量内建各项活动，制定出农业大数据平台质量內建专项改进计划专项改进要求。</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82345" y="2222500"/>
            <a:ext cx="10095230" cy="3971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37464"/>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37169"/>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07984"/>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冒烟测试</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64150" y="1559899"/>
            <a:ext cx="10007685" cy="877163"/>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冒烟测试指标：</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sz="1600" b="1"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冒烟测试测试部将关注以下指标，用以衡量团队冒烟测试的情况，但不完全依赖数据来判断质量的好坏。</a:t>
            </a:r>
            <a:endParaRPr lang="zh-CN" altLang="zh-CN" sz="1600" dirty="0">
              <a:latin typeface="微软雅黑" panose="020B0503020204020204" pitchFamily="34" charset="-122"/>
              <a:ea typeface="微软雅黑" panose="020B0503020204020204" pitchFamily="34" charset="-122"/>
            </a:endParaRPr>
          </a:p>
        </p:txBody>
      </p:sp>
      <p:sp>
        <p:nvSpPr>
          <p:cNvPr id="26" name="矩形 25"/>
          <p:cNvSpPr/>
          <p:nvPr/>
        </p:nvSpPr>
        <p:spPr>
          <a:xfrm>
            <a:off x="682943" y="2734134"/>
            <a:ext cx="2054220" cy="727670"/>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缺陷总数</a:t>
            </a:r>
            <a:endParaRPr lang="zh-CN" altLang="en-US" sz="2000" b="1" kern="1200" dirty="0">
              <a:latin typeface="微软雅黑" panose="020B0503020204020204" pitchFamily="34" charset="-122"/>
              <a:ea typeface="微软雅黑" panose="020B0503020204020204" pitchFamily="34" charset="-122"/>
            </a:endParaRPr>
          </a:p>
        </p:txBody>
      </p:sp>
      <p:sp>
        <p:nvSpPr>
          <p:cNvPr id="29" name="矩形 28"/>
          <p:cNvSpPr/>
          <p:nvPr/>
        </p:nvSpPr>
        <p:spPr>
          <a:xfrm>
            <a:off x="682943" y="3461805"/>
            <a:ext cx="2054220" cy="2538091"/>
          </a:xfrm>
          <a:prstGeom prst="rect">
            <a:avLst/>
          </a:prstGeom>
          <a:solidFill>
            <a:schemeClr val="accent4">
              <a:tint val="40000"/>
              <a:hueOff val="0"/>
              <a:satOff val="0"/>
              <a:lumOff val="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0" lvl="1" algn="l" defTabSz="977900">
              <a:lnSpc>
                <a:spcPct val="150000"/>
              </a:lnSpc>
              <a:spcBef>
                <a:spcPct val="0"/>
              </a:spcBef>
              <a:spcAft>
                <a:spcPct val="15000"/>
              </a:spcAft>
            </a:pPr>
            <a:r>
              <a:rPr lang="zh-CN" altLang="en-US" kern="1200" dirty="0" smtClean="0">
                <a:latin typeface="微软雅黑" panose="020B0503020204020204" pitchFamily="34" charset="-122"/>
                <a:ea typeface="微软雅黑" panose="020B0503020204020204" pitchFamily="34" charset="-122"/>
              </a:rPr>
              <a:t>冒烟测试的缺陷总数，主要是看冒烟测试的基本执行效果</a:t>
            </a:r>
            <a:endParaRPr lang="zh-CN" altLang="en-US" kern="1200" dirty="0">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endParaRPr lang="zh-CN" altLang="en-US" sz="2200" kern="1200" dirty="0"/>
          </a:p>
        </p:txBody>
      </p:sp>
      <p:sp>
        <p:nvSpPr>
          <p:cNvPr id="32" name="矩形 31"/>
          <p:cNvSpPr/>
          <p:nvPr/>
        </p:nvSpPr>
        <p:spPr>
          <a:xfrm>
            <a:off x="3446390" y="2729623"/>
            <a:ext cx="2054220" cy="727670"/>
          </a:xfrm>
          <a:prstGeom prst="rect">
            <a:avLst/>
          </a:prstGeom>
          <a:solidFill>
            <a:srgbClr val="53EB17"/>
          </a:solidFill>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冒烟测试缺陷溢出率</a:t>
            </a:r>
            <a:endParaRPr lang="zh-CN" altLang="en-US" sz="2000" b="1" kern="1200" dirty="0">
              <a:latin typeface="微软雅黑" panose="020B0503020204020204" pitchFamily="34" charset="-122"/>
              <a:ea typeface="微软雅黑" panose="020B0503020204020204" pitchFamily="34" charset="-122"/>
            </a:endParaRPr>
          </a:p>
        </p:txBody>
      </p:sp>
      <p:sp>
        <p:nvSpPr>
          <p:cNvPr id="35" name="矩形 34"/>
          <p:cNvSpPr/>
          <p:nvPr/>
        </p:nvSpPr>
        <p:spPr>
          <a:xfrm>
            <a:off x="3427504" y="3470323"/>
            <a:ext cx="2054220" cy="2529573"/>
          </a:xfrm>
          <a:prstGeom prst="rect">
            <a:avLst/>
          </a:prstGeom>
          <a:solidFill>
            <a:srgbClr val="DFF6C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0" lvl="1" defTabSz="977900">
              <a:lnSpc>
                <a:spcPct val="150000"/>
              </a:lnSpc>
              <a:spcBef>
                <a:spcPct val="0"/>
              </a:spcBef>
              <a:spcAft>
                <a:spcPct val="15000"/>
              </a:spcAft>
            </a:pPr>
            <a:r>
              <a:rPr lang="zh-CN" altLang="en-US" dirty="0">
                <a:latin typeface="微软雅黑" panose="020B0503020204020204" pitchFamily="34" charset="-122"/>
                <a:ea typeface="微软雅黑" panose="020B0503020204020204" pitchFamily="34" charset="-122"/>
              </a:rPr>
              <a:t>放行测试功能缺陷数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（冒烟测试功能类缺陷数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放行测试功能缺陷数）</a:t>
            </a:r>
          </a:p>
          <a:p>
            <a:pPr marL="228600" lvl="1" indent="-228600" algn="l" defTabSz="977900">
              <a:lnSpc>
                <a:spcPct val="90000"/>
              </a:lnSpc>
              <a:spcBef>
                <a:spcPct val="0"/>
              </a:spcBef>
              <a:spcAft>
                <a:spcPct val="15000"/>
              </a:spcAft>
              <a:buChar char="•"/>
            </a:pPr>
            <a:endParaRPr lang="zh-CN" altLang="en-US" sz="2200" kern="1200" dirty="0"/>
          </a:p>
        </p:txBody>
      </p:sp>
      <p:sp>
        <p:nvSpPr>
          <p:cNvPr id="36" name="矩形 35"/>
          <p:cNvSpPr/>
          <p:nvPr/>
        </p:nvSpPr>
        <p:spPr>
          <a:xfrm>
            <a:off x="6190951" y="2737566"/>
            <a:ext cx="2054220" cy="727670"/>
          </a:xfrm>
          <a:prstGeom prst="rect">
            <a:avLst/>
          </a:prstGeom>
          <a:solidFill>
            <a:srgbClr val="2ED7A1"/>
          </a:solidFill>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缺陷修复率</a:t>
            </a:r>
            <a:endParaRPr lang="zh-CN" altLang="en-US" sz="2000" b="1" kern="1200" dirty="0">
              <a:latin typeface="微软雅黑" panose="020B0503020204020204" pitchFamily="34" charset="-122"/>
              <a:ea typeface="微软雅黑" panose="020B0503020204020204" pitchFamily="34" charset="-122"/>
            </a:endParaRPr>
          </a:p>
        </p:txBody>
      </p:sp>
      <p:sp>
        <p:nvSpPr>
          <p:cNvPr id="37" name="矩形 36"/>
          <p:cNvSpPr/>
          <p:nvPr/>
        </p:nvSpPr>
        <p:spPr>
          <a:xfrm>
            <a:off x="6190951" y="3465236"/>
            <a:ext cx="2054220" cy="2534660"/>
          </a:xfrm>
          <a:prstGeom prst="rect">
            <a:avLst/>
          </a:prstGeom>
          <a:solidFill>
            <a:srgbClr val="D2EFDA"/>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0" lvl="1" defTabSz="977900">
              <a:lnSpc>
                <a:spcPct val="150000"/>
              </a:lnSpc>
              <a:spcBef>
                <a:spcPct val="0"/>
              </a:spcBef>
              <a:spcAft>
                <a:spcPct val="15000"/>
              </a:spcAft>
            </a:pPr>
            <a:r>
              <a:rPr lang="zh-CN" altLang="en-US" dirty="0" smtClean="0">
                <a:latin typeface="微软雅黑" panose="020B0503020204020204" pitchFamily="34" charset="-122"/>
                <a:ea typeface="微软雅黑" panose="020B0503020204020204" pitchFamily="34" charset="-122"/>
              </a:rPr>
              <a:t>冒烟测试已修复缺陷数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冒烟测试总数</a:t>
            </a:r>
            <a:endParaRPr lang="en-US" altLang="zh-CN" dirty="0" smtClean="0">
              <a:latin typeface="微软雅黑" panose="020B0503020204020204" pitchFamily="34" charset="-122"/>
              <a:ea typeface="微软雅黑" panose="020B0503020204020204" pitchFamily="34" charset="-122"/>
            </a:endParaRPr>
          </a:p>
          <a:p>
            <a:pPr marL="0" lvl="1" defTabSz="977900">
              <a:lnSpc>
                <a:spcPct val="150000"/>
              </a:lnSpc>
              <a:spcBef>
                <a:spcPct val="0"/>
              </a:spcBef>
              <a:spcAft>
                <a:spcPct val="15000"/>
              </a:spcAft>
            </a:pPr>
            <a:r>
              <a:rPr lang="zh-CN" altLang="en-US" sz="1600" dirty="0">
                <a:solidFill>
                  <a:srgbClr val="C00000"/>
                </a:solidFill>
                <a:latin typeface="微软雅黑" panose="020B0503020204020204" pitchFamily="34" charset="-122"/>
                <a:ea typeface="微软雅黑" panose="020B0503020204020204" pitchFamily="34" charset="-122"/>
              </a:rPr>
              <a:t>越</a:t>
            </a:r>
            <a:r>
              <a:rPr lang="zh-CN" altLang="en-US" sz="1600" dirty="0" smtClean="0">
                <a:solidFill>
                  <a:srgbClr val="C00000"/>
                </a:solidFill>
                <a:latin typeface="微软雅黑" panose="020B0503020204020204" pitchFamily="34" charset="-122"/>
                <a:ea typeface="微软雅黑" panose="020B0503020204020204" pitchFamily="34" charset="-122"/>
              </a:rPr>
              <a:t>早修复缺陷成本越低</a:t>
            </a:r>
            <a:endParaRPr lang="zh-CN" altLang="en-US" sz="1600" dirty="0">
              <a:solidFill>
                <a:srgbClr val="C00000"/>
              </a:solidFill>
              <a:latin typeface="微软雅黑" panose="020B0503020204020204" pitchFamily="34" charset="-122"/>
              <a:ea typeface="微软雅黑" panose="020B0503020204020204" pitchFamily="34" charset="-122"/>
            </a:endParaRPr>
          </a:p>
          <a:p>
            <a:pPr marL="228600" lvl="1" indent="-228600" algn="l" defTabSz="977900">
              <a:lnSpc>
                <a:spcPct val="90000"/>
              </a:lnSpc>
              <a:spcBef>
                <a:spcPct val="0"/>
              </a:spcBef>
              <a:spcAft>
                <a:spcPct val="15000"/>
              </a:spcAft>
              <a:buChar char="•"/>
            </a:pPr>
            <a:endParaRPr lang="zh-CN" altLang="en-US" sz="2200" kern="1200" dirty="0"/>
          </a:p>
        </p:txBody>
      </p:sp>
      <p:sp>
        <p:nvSpPr>
          <p:cNvPr id="38" name="矩形 37"/>
          <p:cNvSpPr/>
          <p:nvPr/>
        </p:nvSpPr>
        <p:spPr>
          <a:xfrm>
            <a:off x="8935720" y="2734310"/>
            <a:ext cx="2222500" cy="727710"/>
          </a:xfrm>
          <a:prstGeom prst="rect">
            <a:avLst/>
          </a:prstGeom>
          <a:solidFill>
            <a:srgbClr val="048CE0"/>
          </a:solidFill>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冒烟测试缺陷密度</a:t>
            </a:r>
            <a:endParaRPr lang="zh-CN" altLang="en-US" sz="2000" b="1" kern="1200" dirty="0">
              <a:latin typeface="微软雅黑" panose="020B0503020204020204" pitchFamily="34" charset="-122"/>
              <a:ea typeface="微软雅黑" panose="020B0503020204020204" pitchFamily="34" charset="-122"/>
            </a:endParaRPr>
          </a:p>
        </p:txBody>
      </p:sp>
      <p:sp>
        <p:nvSpPr>
          <p:cNvPr id="39" name="矩形 38"/>
          <p:cNvSpPr/>
          <p:nvPr/>
        </p:nvSpPr>
        <p:spPr>
          <a:xfrm>
            <a:off x="8935720" y="3462020"/>
            <a:ext cx="2223135" cy="2538095"/>
          </a:xfrm>
          <a:prstGeom prst="rect">
            <a:avLst/>
          </a:prstGeom>
          <a:solidFill>
            <a:schemeClr val="accent1">
              <a:lumMod val="40000"/>
              <a:lumOff val="6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0" lvl="1" defTabSz="977900">
              <a:lnSpc>
                <a:spcPct val="150000"/>
              </a:lnSpc>
              <a:spcBef>
                <a:spcPct val="0"/>
              </a:spcBef>
              <a:spcAft>
                <a:spcPct val="15000"/>
              </a:spcAft>
            </a:pPr>
            <a:r>
              <a:rPr lang="zh-CN" altLang="en-US" dirty="0" smtClean="0">
                <a:latin typeface="微软雅黑" panose="020B0503020204020204" pitchFamily="34" charset="-122"/>
                <a:ea typeface="微软雅黑" panose="020B0503020204020204" pitchFamily="34" charset="-122"/>
              </a:rPr>
              <a:t>冒烟测试缺陷总数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代码行数*</a:t>
            </a:r>
            <a:r>
              <a:rPr lang="en-US" altLang="zh-CN" dirty="0" smtClean="0">
                <a:latin typeface="微软雅黑" panose="020B0503020204020204" pitchFamily="34" charset="-122"/>
                <a:ea typeface="微软雅黑" panose="020B0503020204020204" pitchFamily="34" charset="-122"/>
              </a:rPr>
              <a:t>1000</a:t>
            </a:r>
          </a:p>
          <a:p>
            <a:pPr marL="228600" lvl="1" indent="-228600" algn="l" defTabSz="977900">
              <a:lnSpc>
                <a:spcPct val="90000"/>
              </a:lnSpc>
              <a:spcBef>
                <a:spcPct val="0"/>
              </a:spcBef>
              <a:spcAft>
                <a:spcPct val="15000"/>
              </a:spcAft>
              <a:buChar char="•"/>
            </a:pPr>
            <a:endParaRPr lang="zh-CN" altLang="en-US" sz="22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1+#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1+#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1+#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1+#ppt_w/2"/>
                                          </p:val>
                                        </p:tav>
                                        <p:tav tm="100000">
                                          <p:val>
                                            <p:strVal val="#ppt_x"/>
                                          </p:val>
                                        </p:tav>
                                      </p:tavLst>
                                    </p:anim>
                                    <p:anim calcmode="lin" valueType="num">
                                      <p:cBhvr additive="base">
                                        <p:cTn id="43" dur="500" fill="hold"/>
                                        <p:tgtEl>
                                          <p:spTgt spid="3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1+#ppt_w/2"/>
                                          </p:val>
                                        </p:tav>
                                        <p:tav tm="100000">
                                          <p:val>
                                            <p:strVal val="#ppt_x"/>
                                          </p:val>
                                        </p:tav>
                                      </p:tavLst>
                                    </p:anim>
                                    <p:anim calcmode="lin" valueType="num">
                                      <p:cBhvr additive="base">
                                        <p:cTn id="47"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p:bldP spid="29" grpId="0" animBg="1"/>
      <p:bldP spid="32" grpId="0" animBg="1"/>
      <p:bldP spid="35" grpId="0" animBg="1"/>
      <p:bldP spid="36" grpId="0" animBg="1"/>
      <p:bldP spid="37" grpId="0" animBg="1"/>
      <p:bldP spid="38" grpId="0" bldLvl="0" animBg="1"/>
      <p:bldP spid="3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持续集成</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877163"/>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指通过特定的持续集成工具</a:t>
            </a:r>
            <a:r>
              <a:rPr lang="zh-CN" altLang="en-US" sz="1600" dirty="0" smtClean="0">
                <a:latin typeface="微软雅黑" panose="020B0503020204020204" pitchFamily="34" charset="-122"/>
                <a:ea typeface="微软雅黑" panose="020B0503020204020204" pitchFamily="34" charset="-122"/>
              </a:rPr>
              <a:t>（这里指</a:t>
            </a:r>
            <a:r>
              <a:rPr lang="en-US" altLang="zh-CN" sz="1600" dirty="0" smtClean="0">
                <a:latin typeface="微软雅黑" panose="020B0503020204020204" pitchFamily="34" charset="-122"/>
                <a:ea typeface="微软雅黑" panose="020B0503020204020204" pitchFamily="34" charset="-122"/>
              </a:rPr>
              <a:t>Jenkins</a:t>
            </a:r>
            <a:r>
              <a:rPr lang="zh-CN" altLang="en-US" sz="1600" dirty="0">
                <a:latin typeface="微软雅黑" panose="020B0503020204020204" pitchFamily="34" charset="-122"/>
                <a:ea typeface="微软雅黑" panose="020B0503020204020204" pitchFamily="34" charset="-122"/>
              </a:rPr>
              <a:t>）对已交付的代码进行每日自动构建（包括编译，发布以及自动化测试等）的一种活动，以便及时有效地验证已交付代码的健康程度</a:t>
            </a:r>
            <a:r>
              <a:rPr lang="zh-CN" altLang="en-US" sz="1600" b="1"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2048" y="2256621"/>
            <a:ext cx="968991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目的</a:t>
            </a:r>
            <a:r>
              <a:rPr lang="zh-CN" altLang="en-US" b="1"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提升质量，提高效率</a:t>
            </a:r>
            <a:endParaRPr lang="zh-CN" alt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33145" y="2593975"/>
            <a:ext cx="9182735" cy="3184525"/>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内容</a:t>
            </a:r>
            <a:r>
              <a:rPr lang="zh-CN" altLang="en-US" b="1" dirty="0" smtClean="0">
                <a:latin typeface="微软雅黑" panose="020B0503020204020204" pitchFamily="34" charset="-122"/>
                <a:ea typeface="微软雅黑" panose="020B0503020204020204" pitchFamily="34" charset="-122"/>
              </a:rPr>
              <a:t>：</a:t>
            </a:r>
          </a:p>
          <a:p>
            <a:pPr>
              <a:lnSpc>
                <a:spcPct val="150000"/>
              </a:lnSpc>
            </a:pPr>
            <a:r>
              <a:rPr lang="en-US" altLang="zh-CN" sz="1400" b="1" dirty="0" smtClean="0">
                <a:latin typeface="微软雅黑" panose="020B0503020204020204" pitchFamily="34" charset="-122"/>
                <a:ea typeface="微软雅黑" panose="020B0503020204020204" pitchFamily="34" charset="-122"/>
              </a:rPr>
              <a:t>1</a:t>
            </a:r>
            <a:r>
              <a:rPr lang="zh-CN" altLang="en-US" sz="1400" b="1"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目前事业部提供了统一的持续集成服务器环境，并集成了源码质量扫描的Sonar服务。在项目迭代开始时，项目负责人应尽早安排人员申请搭建持续集成工程，由质量专员负责技术辅导，开发人员依据持续集成操作手册完成FindBugs扫描、Sonar扫描、单元测试配置。</a:t>
            </a: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团队在项目迭代开发过程中应随时关注自动构建状况，确保每日上班前项目的构建是健康的。如果构建失败，应该召集所有开发人员排查原因，直到问题解决为止。在项目具备打包条件的时候，应配置持续集成工程进行自动打包和部署，以快速验证系统功能</a:t>
            </a:r>
            <a:r>
              <a:rPr lang="zh-CN" altLang="en-US" sz="1400" dirty="0">
                <a:latin typeface="微软雅黑" panose="020B0503020204020204" pitchFamily="34" charset="-122"/>
                <a:ea typeface="微软雅黑" panose="020B0503020204020204" pitchFamily="34" charset="-122"/>
              </a:rPr>
              <a:t>。</a:t>
            </a:r>
          </a:p>
          <a:p>
            <a:pPr>
              <a:lnSpc>
                <a:spcPct val="150000"/>
              </a:lnSpc>
            </a:pPr>
            <a:r>
              <a:rPr lang="zh-CN" altLang="en-US" sz="1600" dirty="0">
                <a:latin typeface="微软雅黑" panose="020B0503020204020204" pitchFamily="34" charset="-122"/>
                <a:ea typeface="微软雅黑" panose="020B0503020204020204" pitchFamily="34" charset="-122"/>
              </a:rPr>
              <a:t>参考文档：</a:t>
            </a:r>
          </a:p>
          <a:p>
            <a:pPr>
              <a:lnSpc>
                <a:spcPct val="150000"/>
              </a:lnSpc>
            </a:pPr>
            <a:r>
              <a:rPr lang="zh-CN" altLang="en-US" sz="1600" dirty="0">
                <a:latin typeface="微软雅黑" panose="020B0503020204020204" pitchFamily="34" charset="-122"/>
                <a:ea typeface="微软雅黑" panose="020B0503020204020204" pitchFamily="34" charset="-122"/>
              </a:rPr>
              <a:t>《持续集成自动构建和自动部署操作手册-V2.0.pdf》；《质量内建数据采集-Jenkins.pptx》</a:t>
            </a:r>
          </a:p>
        </p:txBody>
      </p:sp>
      <p:sp>
        <p:nvSpPr>
          <p:cNvPr id="17" name="文本框 16"/>
          <p:cNvSpPr txBox="1"/>
          <p:nvPr/>
        </p:nvSpPr>
        <p:spPr>
          <a:xfrm>
            <a:off x="779483" y="5778521"/>
            <a:ext cx="9689910" cy="92202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关注的指标：</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每日集成健康度，静态代码缺陷修复率，单元测试执行情况</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持续集成</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2" name="文本框 1"/>
          <p:cNvSpPr txBox="1"/>
          <p:nvPr/>
        </p:nvSpPr>
        <p:spPr>
          <a:xfrm>
            <a:off x="1055370" y="1559560"/>
            <a:ext cx="10081895" cy="1189355"/>
          </a:xfrm>
          <a:prstGeom prst="rect">
            <a:avLst/>
          </a:prstGeom>
          <a:noFill/>
        </p:spPr>
        <p:txBody>
          <a:bodyPr wrap="square" rtlCol="0" anchor="t">
            <a:spAutoFit/>
          </a:bodyPr>
          <a:lstStyle/>
          <a:p>
            <a:pPr marL="0" indent="0">
              <a:lnSpc>
                <a:spcPct val="130000"/>
              </a:lnSpc>
              <a:buNone/>
            </a:pPr>
            <a:r>
              <a:rPr lang="zh-CN" altLang="en-US" b="1" dirty="0" smtClean="0">
                <a:solidFill>
                  <a:schemeClr val="accent2">
                    <a:lumMod val="75000"/>
                  </a:schemeClr>
                </a:solidFill>
                <a:sym typeface="+mn-ea"/>
              </a:rPr>
              <a:t>持续集成执行</a:t>
            </a:r>
            <a:endParaRPr lang="zh-CN" altLang="en-US" b="1" dirty="0">
              <a:solidFill>
                <a:schemeClr val="accent2">
                  <a:lumMod val="75000"/>
                </a:schemeClr>
              </a:solidFill>
            </a:endParaRPr>
          </a:p>
          <a:p>
            <a:r>
              <a:rPr lang="zh-CN" altLang="en-US" sz="1600" dirty="0">
                <a:latin typeface="微软雅黑" panose="020B0503020204020204" pitchFamily="34" charset="-122"/>
                <a:ea typeface="微软雅黑" panose="020B0503020204020204" pitchFamily="34" charset="-122"/>
                <a:sym typeface="+mn-ea"/>
              </a:rPr>
              <a:t>目前事业部提供了统一的持续集成服务器环境，并集成了源码质量扫描的Sonar服务。在项目迭代开始时，项目负责人应尽早安排人员申请搭建持续集成工程，由质量专员负责技术辅导，开发人员依据持续集成操作手册完成FindBugs扫描、Sonar扫描、单元测试配置。</a:t>
            </a:r>
            <a:endParaRPr lang="zh-CN" altLang="en-US" sz="1600"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3"/>
          <a:stretch>
            <a:fillRect/>
          </a:stretch>
        </p:blipFill>
        <p:spPr>
          <a:xfrm>
            <a:off x="1011234" y="2749232"/>
            <a:ext cx="9998077" cy="358457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145" y="937260"/>
            <a:ext cx="9939655" cy="1753235"/>
          </a:xfrm>
          <a:prstGeom prst="rect">
            <a:avLst/>
          </a:prstGeom>
          <a:noFill/>
        </p:spPr>
        <p:txBody>
          <a:bodyPr wrap="square" rtlCol="0">
            <a:spAutoFit/>
          </a:bodyPr>
          <a:lstStyle/>
          <a:p>
            <a:pPr>
              <a:lnSpc>
                <a:spcPct val="150000"/>
              </a:lnSpc>
            </a:pPr>
            <a:r>
              <a:rPr lang="zh-CN" altLang="en-US" sz="2400" dirty="0" smtClean="0">
                <a:sym typeface="+mn-ea"/>
              </a:rPr>
              <a:t>静态代码检查</a:t>
            </a:r>
            <a:r>
              <a:rPr lang="en-US" altLang="zh-CN" sz="2400" dirty="0" smtClean="0">
                <a:sym typeface="+mn-ea"/>
              </a:rPr>
              <a:t>--</a:t>
            </a:r>
            <a:r>
              <a:rPr lang="zh-CN" altLang="zh-CN" sz="2400" b="1" dirty="0" smtClean="0">
                <a:solidFill>
                  <a:schemeClr val="accent2">
                    <a:lumMod val="75000"/>
                  </a:schemeClr>
                </a:solidFill>
                <a:sym typeface="+mn-ea"/>
              </a:rPr>
              <a:t>静态</a:t>
            </a:r>
            <a:r>
              <a:rPr lang="zh-CN" altLang="zh-CN" sz="2400" b="1" dirty="0">
                <a:solidFill>
                  <a:schemeClr val="accent2">
                    <a:lumMod val="75000"/>
                  </a:schemeClr>
                </a:solidFill>
                <a:sym typeface="+mn-ea"/>
              </a:rPr>
              <a:t>代码检查</a:t>
            </a:r>
            <a:r>
              <a:rPr lang="en-US" altLang="zh-CN" sz="2400" b="1" dirty="0">
                <a:solidFill>
                  <a:schemeClr val="accent2">
                    <a:lumMod val="75000"/>
                  </a:schemeClr>
                </a:solidFill>
                <a:sym typeface="+mn-ea"/>
              </a:rPr>
              <a:t>Jenkins</a:t>
            </a:r>
            <a:r>
              <a:rPr lang="zh-CN" altLang="zh-CN" sz="2400" b="1" dirty="0">
                <a:solidFill>
                  <a:schemeClr val="accent2">
                    <a:lumMod val="75000"/>
                  </a:schemeClr>
                </a:solidFill>
                <a:sym typeface="+mn-ea"/>
              </a:rPr>
              <a:t>插件之</a:t>
            </a:r>
            <a:r>
              <a:rPr lang="en-US" altLang="zh-CN" sz="2400" b="1" dirty="0" err="1" smtClean="0">
                <a:solidFill>
                  <a:schemeClr val="accent2">
                    <a:lumMod val="75000"/>
                  </a:schemeClr>
                </a:solidFill>
                <a:sym typeface="+mn-ea"/>
              </a:rPr>
              <a:t>FindBugs</a:t>
            </a:r>
            <a:endParaRPr lang="en-US" altLang="zh-CN" sz="2400" b="1" dirty="0" smtClean="0">
              <a:solidFill>
                <a:schemeClr val="accent2">
                  <a:lumMod val="75000"/>
                </a:schemeClr>
              </a:solidFill>
            </a:endParaRPr>
          </a:p>
          <a:p>
            <a:pPr>
              <a:lnSpc>
                <a:spcPct val="150000"/>
              </a:lnSpc>
            </a:pPr>
            <a:endParaRPr kumimoji="1" lang="en-US" altLang="zh-CN" sz="2400" dirty="0" smtClean="0">
              <a:sym typeface="+mn-ea"/>
            </a:endParaRPr>
          </a:p>
          <a:p>
            <a:pPr>
              <a:lnSpc>
                <a:spcPct val="150000"/>
              </a:lnSpc>
            </a:pP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2" name="图片 1"/>
          <p:cNvPicPr/>
          <p:nvPr/>
        </p:nvPicPr>
        <p:blipFill>
          <a:blip r:embed="rId3"/>
          <a:stretch>
            <a:fillRect/>
          </a:stretch>
        </p:blipFill>
        <p:spPr>
          <a:xfrm>
            <a:off x="1033145" y="1706245"/>
            <a:ext cx="9752965" cy="464947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554808" y="290947"/>
            <a:ext cx="3462807"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质量内建的历史</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130900" y="1920409"/>
            <a:ext cx="1440000" cy="54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2012</a:t>
            </a:r>
            <a:r>
              <a:rPr lang="zh-CN" altLang="en-US" b="1" dirty="0" smtClean="0">
                <a:latin typeface="微软雅黑" panose="020B0503020204020204" pitchFamily="34" charset="-122"/>
                <a:ea typeface="微软雅黑" panose="020B0503020204020204" pitchFamily="34" charset="-122"/>
              </a:rPr>
              <a:t>年</a:t>
            </a:r>
            <a:endParaRPr lang="zh-CN" altLang="en-US" b="1"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3689132" y="2190409"/>
            <a:ext cx="4930346" cy="0"/>
          </a:xfrm>
          <a:prstGeom prst="straightConnector1">
            <a:avLst/>
          </a:prstGeom>
          <a:ln w="444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737710" y="1920409"/>
            <a:ext cx="1440000" cy="54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2018</a:t>
            </a:r>
            <a:r>
              <a:rPr lang="zh-CN" altLang="en-US" b="1" dirty="0" smtClean="0">
                <a:latin typeface="微软雅黑" panose="020B0503020204020204" pitchFamily="34" charset="-122"/>
                <a:ea typeface="微软雅黑" panose="020B0503020204020204" pitchFamily="34" charset="-122"/>
              </a:rPr>
              <a:t>年</a:t>
            </a:r>
            <a:endParaRPr lang="zh-CN" altLang="en-US" b="1" dirty="0">
              <a:latin typeface="微软雅黑" panose="020B0503020204020204" pitchFamily="34" charset="-122"/>
              <a:ea typeface="微软雅黑" panose="020B0503020204020204" pitchFamily="34" charset="-122"/>
            </a:endParaRPr>
          </a:p>
        </p:txBody>
      </p:sp>
      <p:sp>
        <p:nvSpPr>
          <p:cNvPr id="8" name="圆角矩形 7"/>
          <p:cNvSpPr/>
          <p:nvPr/>
        </p:nvSpPr>
        <p:spPr>
          <a:xfrm>
            <a:off x="1455651" y="2853559"/>
            <a:ext cx="2790497" cy="3090042"/>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rgbClr val="0D50D7"/>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60430" y="2853559"/>
            <a:ext cx="2569780" cy="1422954"/>
          </a:xfrm>
          <a:prstGeom prst="rect">
            <a:avLst/>
          </a:prstGeom>
          <a:noFill/>
        </p:spPr>
        <p:txBody>
          <a:bodyPr wrap="square" rtlCol="0">
            <a:spAutoFit/>
          </a:bodyPr>
          <a:lstStyle/>
          <a:p>
            <a:pPr>
              <a:lnSpc>
                <a:spcPct val="150000"/>
              </a:lnSpc>
            </a:pPr>
            <a:r>
              <a:rPr lang="zh-CN" altLang="en-US" sz="2000" dirty="0">
                <a:solidFill>
                  <a:srgbClr val="0D50D7"/>
                </a:solidFill>
                <a:latin typeface="微软雅黑" panose="020B0503020204020204" pitchFamily="34" charset="-122"/>
                <a:ea typeface="微软雅黑" panose="020B0503020204020204" pitchFamily="34" charset="-122"/>
              </a:rPr>
              <a:t>提高开发质量</a:t>
            </a:r>
          </a:p>
          <a:p>
            <a:pPr>
              <a:lnSpc>
                <a:spcPct val="150000"/>
              </a:lnSpc>
            </a:pPr>
            <a:r>
              <a:rPr lang="zh-CN" altLang="en-US" sz="2000" dirty="0">
                <a:solidFill>
                  <a:srgbClr val="0D50D7"/>
                </a:solidFill>
                <a:latin typeface="微软雅黑" panose="020B0503020204020204" pitchFamily="34" charset="-122"/>
                <a:ea typeface="微软雅黑" panose="020B0503020204020204" pitchFamily="34" charset="-122"/>
              </a:rPr>
              <a:t>缩短测试周期</a:t>
            </a:r>
          </a:p>
          <a:p>
            <a:pPr>
              <a:lnSpc>
                <a:spcPct val="150000"/>
              </a:lnSpc>
            </a:pPr>
            <a:r>
              <a:rPr lang="zh-CN" altLang="en-US" sz="2000" dirty="0">
                <a:solidFill>
                  <a:srgbClr val="0D50D7"/>
                </a:solidFill>
                <a:latin typeface="微软雅黑" panose="020B0503020204020204" pitchFamily="34" charset="-122"/>
                <a:ea typeface="微软雅黑" panose="020B0503020204020204" pitchFamily="34" charset="-122"/>
              </a:rPr>
              <a:t>配合敏捷体系</a:t>
            </a:r>
          </a:p>
        </p:txBody>
      </p:sp>
      <p:sp>
        <p:nvSpPr>
          <p:cNvPr id="15" name="文本框 14"/>
          <p:cNvSpPr txBox="1"/>
          <p:nvPr/>
        </p:nvSpPr>
        <p:spPr>
          <a:xfrm>
            <a:off x="1760430" y="4398580"/>
            <a:ext cx="2569780" cy="1477328"/>
          </a:xfrm>
          <a:prstGeom prst="rect">
            <a:avLst/>
          </a:prstGeom>
          <a:noFill/>
        </p:spPr>
        <p:txBody>
          <a:bodyPr wrap="square" rtlCol="0">
            <a:spAutoFit/>
          </a:bodyPr>
          <a:lstStyle/>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冒烟测试辅导</a:t>
            </a:r>
            <a:endParaRPr lang="zh-CN" altLang="en-US" sz="2000" dirty="0">
              <a:solidFill>
                <a:srgbClr val="0D50D7"/>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单元测试辅导</a:t>
            </a:r>
            <a:endParaRPr lang="en-US" altLang="zh-CN" sz="2000" dirty="0" smtClean="0">
              <a:solidFill>
                <a:srgbClr val="0D50D7"/>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代码走查督办</a:t>
            </a:r>
            <a:endParaRPr lang="zh-CN" altLang="en-US" sz="2000" dirty="0">
              <a:solidFill>
                <a:srgbClr val="0D50D7"/>
              </a:solidFill>
              <a:latin typeface="微软雅黑" panose="020B0503020204020204" pitchFamily="34" charset="-122"/>
              <a:ea typeface="微软雅黑" panose="020B0503020204020204" pitchFamily="34" charset="-122"/>
            </a:endParaRPr>
          </a:p>
        </p:txBody>
      </p:sp>
      <p:sp>
        <p:nvSpPr>
          <p:cNvPr id="16" name="右箭头 15"/>
          <p:cNvSpPr/>
          <p:nvPr/>
        </p:nvSpPr>
        <p:spPr>
          <a:xfrm>
            <a:off x="4824248" y="3443542"/>
            <a:ext cx="2963918" cy="1238818"/>
          </a:xfrm>
          <a:prstGeom prst="rightArrow">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B050"/>
                </a:solidFill>
                <a:latin typeface="微软雅黑" panose="020B0503020204020204" pitchFamily="34" charset="-122"/>
                <a:ea typeface="微软雅黑" panose="020B0503020204020204" pitchFamily="34" charset="-122"/>
              </a:rPr>
              <a:t>不断改进</a:t>
            </a:r>
            <a:r>
              <a:rPr lang="en-US" altLang="zh-CN" dirty="0" smtClean="0">
                <a:solidFill>
                  <a:srgbClr val="00B050"/>
                </a:solidFill>
                <a:latin typeface="微软雅黑" panose="020B0503020204020204" pitchFamily="34" charset="-122"/>
                <a:ea typeface="微软雅黑" panose="020B0503020204020204" pitchFamily="34" charset="-122"/>
              </a:rPr>
              <a:t> </a:t>
            </a:r>
            <a:endParaRPr lang="zh-CN" altLang="en-US" dirty="0">
              <a:solidFill>
                <a:srgbClr val="00B05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7977425" y="2853559"/>
            <a:ext cx="2790497" cy="3090042"/>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rgbClr val="0D50D7"/>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172820" y="3029779"/>
            <a:ext cx="2569780" cy="2861310"/>
          </a:xfrm>
          <a:prstGeom prst="rect">
            <a:avLst/>
          </a:prstGeom>
          <a:noFill/>
        </p:spPr>
        <p:txBody>
          <a:bodyPr wrap="square" rtlCol="0">
            <a:spAutoFit/>
          </a:bodyPr>
          <a:lstStyle/>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冒烟测试辅导</a:t>
            </a:r>
            <a:endParaRPr lang="zh-CN" altLang="en-US" sz="2000" dirty="0">
              <a:solidFill>
                <a:srgbClr val="0D50D7"/>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单元测试辅导</a:t>
            </a:r>
            <a:endParaRPr lang="en-US" altLang="zh-CN" sz="2000" dirty="0" smtClean="0">
              <a:solidFill>
                <a:srgbClr val="0D50D7"/>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持续集成（</a:t>
            </a:r>
            <a:r>
              <a:rPr lang="zh-CN" altLang="en-US" dirty="0" smtClean="0">
                <a:solidFill>
                  <a:srgbClr val="0D50D7"/>
                </a:solidFill>
                <a:latin typeface="微软雅黑" panose="020B0503020204020204" pitchFamily="34" charset="-122"/>
                <a:ea typeface="微软雅黑" panose="020B0503020204020204" pitchFamily="34" charset="-122"/>
              </a:rPr>
              <a:t>自动化</a:t>
            </a:r>
            <a:r>
              <a:rPr lang="zh-CN" altLang="en-US" sz="2000" dirty="0" smtClean="0">
                <a:solidFill>
                  <a:srgbClr val="0D50D7"/>
                </a:solidFill>
                <a:latin typeface="微软雅黑" panose="020B0503020204020204" pitchFamily="34" charset="-122"/>
                <a:ea typeface="微软雅黑" panose="020B0503020204020204" pitchFamily="34" charset="-122"/>
              </a:rPr>
              <a:t>）</a:t>
            </a:r>
          </a:p>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sym typeface="+mn-ea"/>
              </a:rPr>
              <a:t>静态代码检查</a:t>
            </a:r>
            <a:endParaRPr lang="en-US" altLang="zh-CN" sz="2000" dirty="0" smtClean="0">
              <a:solidFill>
                <a:srgbClr val="0D50D7"/>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0D50D7"/>
                </a:solidFill>
                <a:latin typeface="微软雅黑" panose="020B0503020204020204" pitchFamily="34" charset="-122"/>
                <a:ea typeface="微软雅黑" panose="020B0503020204020204" pitchFamily="34" charset="-122"/>
              </a:rPr>
              <a:t>代码走查督办</a:t>
            </a:r>
            <a:endParaRPr lang="en-US" altLang="zh-CN" sz="2000" dirty="0" smtClean="0">
              <a:solidFill>
                <a:srgbClr val="0D50D7"/>
              </a:solidFill>
              <a:latin typeface="微软雅黑" panose="020B0503020204020204" pitchFamily="34" charset="-122"/>
              <a:ea typeface="微软雅黑" panose="020B0503020204020204" pitchFamily="34" charset="-122"/>
            </a:endParaRPr>
          </a:p>
          <a:p>
            <a:pPr>
              <a:lnSpc>
                <a:spcPct val="150000"/>
              </a:lnSpc>
            </a:pPr>
            <a:endParaRPr lang="en-US" altLang="zh-CN" sz="2000" dirty="0" smtClean="0">
              <a:solidFill>
                <a:srgbClr val="0D50D7"/>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9" name="直接连接符 18"/>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8" idx="1"/>
          </p:cNvCxnSpPr>
          <p:nvPr/>
        </p:nvCxnSpPr>
        <p:spPr>
          <a:xfrm>
            <a:off x="1455651" y="4398580"/>
            <a:ext cx="2790497" cy="0"/>
          </a:xfrm>
          <a:prstGeom prst="line">
            <a:avLst/>
          </a:prstGeom>
          <a:ln w="15875">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8" grpId="0" animBg="1"/>
      <p:bldP spid="14" grpId="0"/>
      <p:bldP spid="15" grpId="0"/>
      <p:bldP spid="16" grpId="0" animBg="1"/>
      <p:bldP spid="17" grpId="0" animBg="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145" y="937260"/>
            <a:ext cx="9939655" cy="1753235"/>
          </a:xfrm>
          <a:prstGeom prst="rect">
            <a:avLst/>
          </a:prstGeom>
          <a:noFill/>
        </p:spPr>
        <p:txBody>
          <a:bodyPr wrap="square" rtlCol="0">
            <a:spAutoFit/>
          </a:bodyPr>
          <a:lstStyle/>
          <a:p>
            <a:pPr>
              <a:lnSpc>
                <a:spcPct val="150000"/>
              </a:lnSpc>
            </a:pPr>
            <a:r>
              <a:rPr lang="zh-CN" altLang="en-US" sz="2400" dirty="0" smtClean="0">
                <a:sym typeface="+mn-ea"/>
              </a:rPr>
              <a:t>静态代码检查</a:t>
            </a:r>
            <a:r>
              <a:rPr lang="en-US" altLang="zh-CN" sz="2400" dirty="0" smtClean="0">
                <a:sym typeface="+mn-ea"/>
              </a:rPr>
              <a:t>--</a:t>
            </a:r>
            <a:r>
              <a:rPr lang="zh-CN" altLang="zh-CN" sz="2400" b="1" dirty="0" smtClean="0">
                <a:solidFill>
                  <a:schemeClr val="accent2">
                    <a:lumMod val="75000"/>
                  </a:schemeClr>
                </a:solidFill>
                <a:sym typeface="+mn-ea"/>
              </a:rPr>
              <a:t>静态</a:t>
            </a:r>
            <a:r>
              <a:rPr lang="zh-CN" altLang="zh-CN" sz="2400" b="1" dirty="0">
                <a:solidFill>
                  <a:schemeClr val="accent2">
                    <a:lumMod val="75000"/>
                  </a:schemeClr>
                </a:solidFill>
                <a:sym typeface="+mn-ea"/>
              </a:rPr>
              <a:t>代码检查</a:t>
            </a:r>
            <a:r>
              <a:rPr lang="en-US" altLang="zh-CN" sz="2400" b="1" dirty="0">
                <a:solidFill>
                  <a:schemeClr val="accent2">
                    <a:lumMod val="75000"/>
                  </a:schemeClr>
                </a:solidFill>
                <a:sym typeface="+mn-ea"/>
              </a:rPr>
              <a:t>Jenkins</a:t>
            </a:r>
            <a:r>
              <a:rPr lang="zh-CN" altLang="zh-CN" sz="2400" b="1" dirty="0">
                <a:solidFill>
                  <a:schemeClr val="accent2">
                    <a:lumMod val="75000"/>
                  </a:schemeClr>
                </a:solidFill>
                <a:sym typeface="+mn-ea"/>
              </a:rPr>
              <a:t>插件之</a:t>
            </a:r>
            <a:r>
              <a:rPr lang="en-US" altLang="zh-CN" sz="2400" b="1" dirty="0" err="1" smtClean="0">
                <a:solidFill>
                  <a:schemeClr val="accent2">
                    <a:lumMod val="75000"/>
                  </a:schemeClr>
                </a:solidFill>
                <a:sym typeface="+mn-ea"/>
              </a:rPr>
              <a:t>FindBugs</a:t>
            </a:r>
            <a:endParaRPr lang="en-US" altLang="zh-CN" sz="2400" b="1" dirty="0" smtClean="0">
              <a:solidFill>
                <a:schemeClr val="accent2">
                  <a:lumMod val="75000"/>
                </a:schemeClr>
              </a:solidFill>
            </a:endParaRPr>
          </a:p>
          <a:p>
            <a:pPr>
              <a:lnSpc>
                <a:spcPct val="150000"/>
              </a:lnSpc>
            </a:pPr>
            <a:endParaRPr kumimoji="1" lang="en-US" altLang="zh-CN" sz="2400" dirty="0" smtClean="0">
              <a:sym typeface="+mn-ea"/>
            </a:endParaRPr>
          </a:p>
          <a:p>
            <a:pPr>
              <a:lnSpc>
                <a:spcPct val="150000"/>
              </a:lnSpc>
            </a:pP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5" name="图片 4"/>
          <p:cNvPicPr/>
          <p:nvPr/>
        </p:nvPicPr>
        <p:blipFill>
          <a:blip r:embed="rId3"/>
          <a:stretch>
            <a:fillRect/>
          </a:stretch>
        </p:blipFill>
        <p:spPr>
          <a:xfrm>
            <a:off x="744534" y="1559561"/>
            <a:ext cx="9998077" cy="443706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单元测试</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92333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dirty="0">
                <a:latin typeface="微软雅黑" panose="020B0503020204020204" pitchFamily="34" charset="-122"/>
                <a:ea typeface="微软雅黑" panose="020B0503020204020204" pitchFamily="34" charset="-122"/>
              </a:rPr>
              <a:t>又叫模块测试，是指对软件中的最小可测试单元进行检查和</a:t>
            </a:r>
            <a:r>
              <a:rPr lang="zh-CN" altLang="en-US" dirty="0" smtClean="0">
                <a:latin typeface="微软雅黑" panose="020B0503020204020204" pitchFamily="34" charset="-122"/>
                <a:ea typeface="微软雅黑" panose="020B0503020204020204" pitchFamily="34" charset="-122"/>
              </a:rPr>
              <a:t>验证，是开发者编写的一小段代码，用于检验被测代码的一个最小单元是否正确。</a:t>
            </a:r>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2048" y="2683190"/>
            <a:ext cx="9689910" cy="133882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目的</a:t>
            </a:r>
            <a:r>
              <a:rPr lang="zh-CN" altLang="en-US" b="1" dirty="0" smtClean="0">
                <a:latin typeface="微软雅黑" panose="020B0503020204020204" pitchFamily="34" charset="-122"/>
                <a:ea typeface="微软雅黑" panose="020B0503020204020204" pitchFamily="34" charset="-122"/>
              </a:rPr>
              <a:t>：</a:t>
            </a:r>
            <a:r>
              <a:rPr lang="zh-CN" altLang="en-US" dirty="0">
                <a:latin typeface="黑体" panose="02010609060101010101" pitchFamily="49" charset="-122"/>
                <a:ea typeface="黑体" panose="02010609060101010101" pitchFamily="49" charset="-122"/>
              </a:rPr>
              <a:t>单元测试的目的是用来确保程序的逻辑如你预期的方式执行，而并不是用来验证是否符合客户的需求的。</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提高代码质量，提升编码水平，保持代码的可维护性和可扩展性</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982048" y="3342059"/>
            <a:ext cx="9689910" cy="1754326"/>
          </a:xfrm>
          <a:prstGeom prst="rect">
            <a:avLst/>
          </a:prstGeom>
          <a:noFill/>
        </p:spPr>
        <p:txBody>
          <a:bodyPr wrap="square" rtlCol="0">
            <a:spAutoFit/>
          </a:bodyPr>
          <a:lstStyle/>
          <a:p>
            <a:pPr>
              <a:lnSpc>
                <a:spcPct val="150000"/>
              </a:lnSpc>
            </a:pP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latin typeface="微软雅黑" panose="020B0503020204020204" pitchFamily="34" charset="-122"/>
                <a:ea typeface="微软雅黑" panose="020B0503020204020204" pitchFamily="34" charset="-122"/>
              </a:rPr>
              <a:t>     </a:t>
            </a:r>
          </a:p>
          <a:p>
            <a:pPr>
              <a:lnSpc>
                <a:spcPct val="150000"/>
              </a:lnSpc>
            </a:pPr>
            <a:r>
              <a:rPr lang="zh-CN" altLang="en-US" b="1" dirty="0">
                <a:latin typeface="微软雅黑" panose="020B0503020204020204" pitchFamily="34" charset="-122"/>
                <a:ea typeface="微软雅黑" panose="020B0503020204020204" pitchFamily="34" charset="-122"/>
              </a:rPr>
              <a:t>关注的指标</a:t>
            </a:r>
            <a:r>
              <a:rPr lang="zh-CN" altLang="en-US" b="1" dirty="0" smtClean="0">
                <a:latin typeface="微软雅黑" panose="020B0503020204020204" pitchFamily="34" charset="-122"/>
                <a:ea typeface="微软雅黑" panose="020B0503020204020204" pitchFamily="34" charset="-122"/>
              </a:rPr>
              <a:t>：</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rPr>
              <a:t>单元测试覆盖率、单元测试用例数、通过率</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单元测试</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2" name="文本框 1"/>
          <p:cNvSpPr txBox="1"/>
          <p:nvPr/>
        </p:nvSpPr>
        <p:spPr>
          <a:xfrm>
            <a:off x="982345" y="1781810"/>
            <a:ext cx="10723245" cy="4072890"/>
          </a:xfrm>
          <a:prstGeom prst="rect">
            <a:avLst/>
          </a:prstGeom>
          <a:noFill/>
        </p:spPr>
        <p:txBody>
          <a:bodyPr wrap="square" rtlCol="0" anchor="t">
            <a:spAutoFit/>
          </a:bodyPr>
          <a:lstStyle/>
          <a:p>
            <a:pPr marL="0" indent="0">
              <a:lnSpc>
                <a:spcPct val="130000"/>
              </a:lnSpc>
              <a:buNone/>
            </a:pPr>
            <a:r>
              <a:rPr lang="zh-CN" altLang="en-US" b="1" dirty="0" smtClean="0">
                <a:solidFill>
                  <a:schemeClr val="accent2">
                    <a:lumMod val="75000"/>
                  </a:schemeClr>
                </a:solidFill>
                <a:sym typeface="+mn-ea"/>
              </a:rPr>
              <a:t>角色</a:t>
            </a:r>
            <a:endParaRPr lang="zh-CN" altLang="en-US" b="1" dirty="0" smtClean="0">
              <a:solidFill>
                <a:schemeClr val="accent2">
                  <a:lumMod val="75000"/>
                </a:schemeClr>
              </a:solidFill>
            </a:endParaRPr>
          </a:p>
          <a:p>
            <a:pPr>
              <a:lnSpc>
                <a:spcPct val="13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责任角色：PO/SM/质量专员/过程专员</a:t>
            </a:r>
            <a:endParaRPr lang="zh-CN" altLang="en-US" dirty="0">
              <a:latin typeface="微软雅黑" panose="020B0503020204020204" pitchFamily="34" charset="-122"/>
              <a:ea typeface="微软雅黑" panose="020B0503020204020204" pitchFamily="34" charset="-122"/>
            </a:endParaRPr>
          </a:p>
          <a:p>
            <a:pPr>
              <a:lnSpc>
                <a:spcPct val="13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参与角色：测试部质量内建辅导员</a:t>
            </a:r>
            <a:endParaRPr lang="en-US" altLang="zh-CN" dirty="0" smtClean="0"/>
          </a:p>
          <a:p>
            <a:pPr marL="0" indent="0">
              <a:lnSpc>
                <a:spcPct val="130000"/>
              </a:lnSpc>
              <a:buNone/>
            </a:pPr>
            <a:r>
              <a:rPr lang="zh-CN" altLang="en-US" b="1" dirty="0" smtClean="0">
                <a:solidFill>
                  <a:schemeClr val="accent2">
                    <a:lumMod val="75000"/>
                  </a:schemeClr>
                </a:solidFill>
                <a:sym typeface="+mn-ea"/>
              </a:rPr>
              <a:t>单元测试目的</a:t>
            </a:r>
            <a:endParaRPr lang="zh-CN" altLang="en-US" b="1" dirty="0">
              <a:solidFill>
                <a:schemeClr val="accent2">
                  <a:lumMod val="75000"/>
                </a:schemeClr>
              </a:solidFill>
            </a:endParaRPr>
          </a:p>
          <a:p>
            <a:pPr>
              <a:lnSpc>
                <a:spcPct val="13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单元测试作为一个行之有效的工程实践，目的只有一个，单元测试的目的在于发现每个程序模块内部可能存在的差错，尽早在尽量小的范围内暴露错误 ；</a:t>
            </a:r>
            <a:endParaRPr lang="zh-CN" altLang="en-US" dirty="0" smtClean="0"/>
          </a:p>
          <a:p>
            <a:pPr marL="0" indent="0">
              <a:lnSpc>
                <a:spcPct val="130000"/>
              </a:lnSpc>
              <a:buNone/>
            </a:pPr>
            <a:r>
              <a:rPr lang="zh-CN" altLang="en-US" b="1" dirty="0" smtClean="0">
                <a:solidFill>
                  <a:schemeClr val="accent2">
                    <a:lumMod val="75000"/>
                  </a:schemeClr>
                </a:solidFill>
                <a:sym typeface="+mn-ea"/>
              </a:rPr>
              <a:t>单元测试要求</a:t>
            </a:r>
            <a:endParaRPr lang="zh-CN" altLang="en-US" b="1" dirty="0">
              <a:solidFill>
                <a:schemeClr val="accent2">
                  <a:lumMod val="75000"/>
                </a:schemeClr>
              </a:solidFill>
            </a:endParaRPr>
          </a:p>
          <a:p>
            <a:pPr marL="228600" indent="-228600" algn="l">
              <a:lnSpc>
                <a:spcPct val="130000"/>
              </a:lnSpc>
              <a:spcBef>
                <a:spcPts val="10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单元测试要能报错   单元测试要有强度 </a:t>
            </a:r>
            <a:endParaRPr lang="zh-CN" altLang="en-US" dirty="0">
              <a:latin typeface="微软雅黑" panose="020B0503020204020204" pitchFamily="34" charset="-122"/>
              <a:ea typeface="微软雅黑" panose="020B0503020204020204" pitchFamily="34" charset="-122"/>
            </a:endParaRPr>
          </a:p>
          <a:p>
            <a:pPr marL="228600" indent="-228600" algn="l">
              <a:lnSpc>
                <a:spcPct val="130000"/>
              </a:lnSpc>
              <a:spcBef>
                <a:spcPts val="10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单元测试要有覆盖度  单元测试粒度要小 </a:t>
            </a:r>
            <a:endParaRPr lang="zh-CN" altLang="en-US" dirty="0">
              <a:latin typeface="微软雅黑" panose="020B0503020204020204" pitchFamily="34" charset="-122"/>
              <a:ea typeface="微软雅黑" panose="020B0503020204020204" pitchFamily="34" charset="-122"/>
            </a:endParaRPr>
          </a:p>
          <a:p>
            <a:pPr marL="228600" indent="-228600" algn="l">
              <a:lnSpc>
                <a:spcPct val="130000"/>
              </a:lnSpc>
              <a:spcBef>
                <a:spcPts val="10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单元测试要稳定       单元测试速度要快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1450231" cy="581057"/>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代码走查</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14" name="椭圆 13"/>
          <p:cNvSpPr/>
          <p:nvPr/>
        </p:nvSpPr>
        <p:spPr>
          <a:xfrm>
            <a:off x="500808" y="1095406"/>
            <a:ext cx="481240" cy="464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smtClean="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5" name="文本框 4"/>
          <p:cNvSpPr txBox="1"/>
          <p:nvPr/>
        </p:nvSpPr>
        <p:spPr>
          <a:xfrm>
            <a:off x="982048" y="1559899"/>
            <a:ext cx="9689910" cy="507831"/>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概念：</a:t>
            </a:r>
            <a:r>
              <a:rPr lang="zh-CN" altLang="en-US" dirty="0">
                <a:latin typeface="微软雅黑" panose="020B0503020204020204" pitchFamily="34" charset="-122"/>
                <a:ea typeface="微软雅黑" panose="020B0503020204020204" pitchFamily="34" charset="-122"/>
              </a:rPr>
              <a:t>指由开发</a:t>
            </a:r>
            <a:r>
              <a:rPr lang="zh-CN" altLang="en-US" dirty="0" smtClean="0">
                <a:latin typeface="微软雅黑" panose="020B0503020204020204" pitchFamily="34" charset="-122"/>
                <a:ea typeface="微软雅黑" panose="020B0503020204020204" pitchFamily="34" charset="-122"/>
              </a:rPr>
              <a:t>团队的技术经理对所开发项目的代码</a:t>
            </a:r>
            <a:r>
              <a:rPr lang="zh-CN" altLang="en-US" dirty="0">
                <a:latin typeface="微软雅黑" panose="020B0503020204020204" pitchFamily="34" charset="-122"/>
                <a:ea typeface="微软雅黑" panose="020B0503020204020204" pitchFamily="34" charset="-122"/>
              </a:rPr>
              <a:t>的规范性、可读性和效率</a:t>
            </a:r>
            <a:r>
              <a:rPr lang="zh-CN" altLang="en-US" dirty="0" smtClean="0">
                <a:latin typeface="微软雅黑" panose="020B0503020204020204" pitchFamily="34" charset="-122"/>
                <a:ea typeface="微软雅黑" panose="020B0503020204020204" pitchFamily="34" charset="-122"/>
              </a:rPr>
              <a:t>进行检查的过程。</a:t>
            </a:r>
            <a:endParaRPr lang="zh-CN" altLang="en-US" sz="1600" dirty="0">
              <a:latin typeface="微软雅黑" panose="020B0503020204020204" pitchFamily="34" charset="-122"/>
              <a:ea typeface="微软雅黑" panose="020B0503020204020204" pitchFamily="34" charset="-122"/>
            </a:endParaRPr>
          </a:p>
        </p:txBody>
      </p:sp>
      <p:sp>
        <p:nvSpPr>
          <p:cNvPr id="2" name="Rectangle 3"/>
          <p:cNvSpPr txBox="1">
            <a:spLocks noChangeArrowheads="1"/>
          </p:cNvSpPr>
          <p:nvPr/>
        </p:nvSpPr>
        <p:spPr>
          <a:xfrm>
            <a:off x="661670" y="1961515"/>
            <a:ext cx="11404600" cy="51454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0">
              <a:lnSpc>
                <a:spcPct val="130000"/>
              </a:lnSpc>
              <a:buNone/>
            </a:pPr>
            <a:r>
              <a:rPr lang="zh-CN" altLang="en-US" sz="2400" b="1" dirty="0" smtClean="0">
                <a:solidFill>
                  <a:schemeClr val="accent2">
                    <a:lumMod val="75000"/>
                  </a:schemeClr>
                </a:solidFill>
              </a:rPr>
              <a:t>人工代码走查要求</a:t>
            </a:r>
            <a:endParaRPr lang="zh-CN" altLang="en-US" sz="2400" b="1" dirty="0">
              <a:solidFill>
                <a:schemeClr val="accent2">
                  <a:lumMod val="75000"/>
                </a:schemeClr>
              </a:solidFill>
            </a:endParaRPr>
          </a:p>
          <a:p>
            <a:pPr>
              <a:lnSpc>
                <a:spcPct val="13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代码走查是否每个迭代都进行；</a:t>
            </a:r>
          </a:p>
          <a:p>
            <a:pPr>
              <a:lnSpc>
                <a:spcPct val="13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代码走查是否有记录；</a:t>
            </a:r>
          </a:p>
          <a:p>
            <a:pPr>
              <a:lnSpc>
                <a:spcPct val="13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代码走查是否在评审会上进行。</a:t>
            </a:r>
            <a:endParaRPr lang="en-US" altLang="zh-CN" sz="1800" dirty="0"/>
          </a:p>
          <a:p>
            <a:pPr marL="0" indent="0">
              <a:lnSpc>
                <a:spcPct val="130000"/>
              </a:lnSpc>
              <a:buNone/>
            </a:pPr>
            <a:r>
              <a:rPr lang="zh-CN" altLang="en-US" sz="2400" b="1" dirty="0">
                <a:solidFill>
                  <a:schemeClr val="accent2">
                    <a:lumMod val="75000"/>
                  </a:schemeClr>
                </a:solidFill>
                <a:sym typeface="+mn-ea"/>
              </a:rPr>
              <a:t>代码走查关键指标</a:t>
            </a:r>
            <a:endParaRPr lang="zh-CN" altLang="en-US" sz="1800" b="1" dirty="0" smtClean="0">
              <a:solidFill>
                <a:schemeClr val="accent2">
                  <a:lumMod val="75000"/>
                </a:schemeClr>
              </a:solidFill>
            </a:endParaRPr>
          </a:p>
          <a:p>
            <a:pPr>
              <a:lnSpc>
                <a:spcPct val="150000"/>
              </a:lnSpc>
            </a:pPr>
            <a:r>
              <a:rPr lang="zh-CN" altLang="en-US" sz="1800" dirty="0">
                <a:latin typeface="微软雅黑" panose="020B0503020204020204" pitchFamily="34" charset="-122"/>
                <a:ea typeface="微软雅黑" panose="020B0503020204020204" pitchFamily="34" charset="-122"/>
                <a:sym typeface="+mn-ea"/>
              </a:rPr>
              <a:t>代码走查检出缺陷数</a:t>
            </a:r>
            <a:endParaRPr lang="zh-CN" altLang="en-US" sz="1800" dirty="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sym typeface="+mn-ea"/>
              </a:rPr>
              <a:t>代码走查行数</a:t>
            </a:r>
            <a:endParaRPr lang="en-US" altLang="zh-CN" sz="1800" dirty="0" smtClean="0">
              <a:latin typeface="微软雅黑" panose="020B0503020204020204" pitchFamily="34" charset="-122"/>
              <a:ea typeface="微软雅黑" panose="020B0503020204020204" pitchFamily="34" charset="-122"/>
            </a:endParaRPr>
          </a:p>
          <a:p>
            <a:pPr marL="0" indent="0">
              <a:lnSpc>
                <a:spcPct val="130000"/>
              </a:lnSpc>
              <a:buNone/>
            </a:pPr>
            <a:r>
              <a:rPr lang="zh-CN" altLang="en-US" sz="1800" b="1" dirty="0">
                <a:solidFill>
                  <a:schemeClr val="accent2">
                    <a:lumMod val="75000"/>
                  </a:schemeClr>
                </a:solidFill>
                <a:sym typeface="+mn-ea"/>
              </a:rPr>
              <a:t>人工代码走</a:t>
            </a:r>
            <a:r>
              <a:rPr lang="zh-CN" altLang="en-US" sz="1800" b="1" dirty="0" smtClean="0">
                <a:solidFill>
                  <a:schemeClr val="accent2">
                    <a:lumMod val="75000"/>
                  </a:schemeClr>
                </a:solidFill>
                <a:sym typeface="+mn-ea"/>
              </a:rPr>
              <a:t>查注意事项</a:t>
            </a:r>
            <a:endParaRPr lang="en-US" altLang="zh-CN" sz="1800" dirty="0"/>
          </a:p>
          <a:p>
            <a:pPr>
              <a:lnSpc>
                <a:spcPct val="13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sym typeface="+mn-ea"/>
              </a:rPr>
              <a:t>代码走查留痕：检查时间，检查内容，检查出的问题，问题修改情况</a:t>
            </a:r>
            <a:endParaRPr lang="en-US" altLang="zh-CN" sz="1800" dirty="0"/>
          </a:p>
          <a:p>
            <a:pPr>
              <a:lnSpc>
                <a:spcPct val="130000"/>
              </a:lnSpc>
              <a:buFont typeface="Arial" panose="020B0604020202020204" pitchFamily="34" charset="0"/>
              <a:buChar char="•"/>
            </a:pPr>
            <a:endParaRPr lang="en-US" altLang="zh-CN" sz="1800" dirty="0"/>
          </a:p>
        </p:txBody>
      </p:sp>
      <p:pic>
        <p:nvPicPr>
          <p:cNvPr id="7" name="图片 6"/>
          <p:cNvPicPr>
            <a:picLocks noChangeAspect="1"/>
          </p:cNvPicPr>
          <p:nvPr/>
        </p:nvPicPr>
        <p:blipFill>
          <a:blip r:embed="rId2"/>
          <a:stretch>
            <a:fillRect/>
          </a:stretch>
        </p:blipFill>
        <p:spPr>
          <a:xfrm>
            <a:off x="3763645" y="3949700"/>
            <a:ext cx="8011795" cy="2319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190" y="0"/>
            <a:ext cx="2016000" cy="64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latin typeface="微软雅黑" panose="020B0503020204020204" pitchFamily="34" charset="-122"/>
                <a:ea typeface="微软雅黑" panose="020B0503020204020204" pitchFamily="34" charset="-122"/>
              </a:rPr>
              <a:t>目 录</a:t>
            </a:r>
            <a:endParaRPr lang="zh-CN" altLang="en-US" sz="3600" dirty="0">
              <a:latin typeface="微软雅黑" panose="020B0503020204020204" pitchFamily="34" charset="-122"/>
              <a:ea typeface="微软雅黑" panose="020B0503020204020204" pitchFamily="34" charset="-122"/>
            </a:endParaRPr>
          </a:p>
        </p:txBody>
      </p:sp>
      <p:sp>
        <p:nvSpPr>
          <p:cNvPr id="3" name="文本框 12"/>
          <p:cNvSpPr txBox="1">
            <a:spLocks noChangeArrowheads="1"/>
          </p:cNvSpPr>
          <p:nvPr/>
        </p:nvSpPr>
        <p:spPr bwMode="auto">
          <a:xfrm>
            <a:off x="2791910" y="148624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5000" b="1" i="1" kern="0">
                <a:solidFill>
                  <a:schemeClr val="accent1">
                    <a:lumMod val="60000"/>
                    <a:lumOff val="40000"/>
                  </a:schemeClr>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1</a:t>
            </a:r>
          </a:p>
        </p:txBody>
      </p:sp>
      <p:sp>
        <p:nvSpPr>
          <p:cNvPr id="4" name="文本框 12"/>
          <p:cNvSpPr txBox="1">
            <a:spLocks noChangeArrowheads="1"/>
          </p:cNvSpPr>
          <p:nvPr/>
        </p:nvSpPr>
        <p:spPr bwMode="auto">
          <a:xfrm>
            <a:off x="2791910" y="220632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5000" b="1" i="1" kern="0">
                <a:solidFill>
                  <a:schemeClr val="accent1">
                    <a:lumMod val="60000"/>
                    <a:lumOff val="40000"/>
                  </a:schemeClr>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2</a:t>
            </a:r>
          </a:p>
        </p:txBody>
      </p:sp>
      <p:sp>
        <p:nvSpPr>
          <p:cNvPr id="5" name="文本框 12"/>
          <p:cNvSpPr txBox="1">
            <a:spLocks noChangeArrowheads="1"/>
          </p:cNvSpPr>
          <p:nvPr/>
        </p:nvSpPr>
        <p:spPr bwMode="auto">
          <a:xfrm>
            <a:off x="2791910" y="292640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5000" b="1" i="1" kern="0">
                <a:solidFill>
                  <a:schemeClr val="accent1">
                    <a:lumMod val="60000"/>
                    <a:lumOff val="40000"/>
                  </a:schemeClr>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3</a:t>
            </a:r>
          </a:p>
        </p:txBody>
      </p:sp>
      <p:sp>
        <p:nvSpPr>
          <p:cNvPr id="6" name="文本框 12"/>
          <p:cNvSpPr txBox="1">
            <a:spLocks noChangeArrowheads="1"/>
          </p:cNvSpPr>
          <p:nvPr/>
        </p:nvSpPr>
        <p:spPr bwMode="auto">
          <a:xfrm>
            <a:off x="2791910" y="364648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fontAlgn="auto">
              <a:spcBef>
                <a:spcPct val="50000"/>
              </a:spcBef>
              <a:spcAft>
                <a:spcPts val="0"/>
              </a:spcAft>
              <a:defRPr kumimoji="1" sz="5000" b="1" i="1" kern="0">
                <a:solidFill>
                  <a:srgbClr val="00B0F0"/>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4</a:t>
            </a:r>
          </a:p>
        </p:txBody>
      </p:sp>
      <p:sp>
        <p:nvSpPr>
          <p:cNvPr id="10" name="文本框 9"/>
          <p:cNvSpPr txBox="1"/>
          <p:nvPr/>
        </p:nvSpPr>
        <p:spPr>
          <a:xfrm>
            <a:off x="3688773" y="1693718"/>
            <a:ext cx="2799613" cy="523220"/>
          </a:xfrm>
          <a:prstGeom prst="rect">
            <a:avLst/>
          </a:prstGeom>
          <a:noFill/>
        </p:spPr>
        <p:txBody>
          <a:bodyPr wrap="none" rtlCol="0">
            <a:spAutoFit/>
          </a:bodyPr>
          <a:lstStyle>
            <a:defPPr>
              <a:defRPr lang="zh-CN"/>
            </a:defPPr>
            <a:lvl1pPr>
              <a:defRPr sz="2800" b="1">
                <a:solidFill>
                  <a:schemeClr val="accent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质量内建的历史</a:t>
            </a:r>
          </a:p>
        </p:txBody>
      </p:sp>
      <p:sp>
        <p:nvSpPr>
          <p:cNvPr id="11" name="文本框 10"/>
          <p:cNvSpPr txBox="1"/>
          <p:nvPr/>
        </p:nvSpPr>
        <p:spPr>
          <a:xfrm>
            <a:off x="3706090" y="2407230"/>
            <a:ext cx="2698175" cy="523220"/>
          </a:xfrm>
          <a:prstGeom prst="rect">
            <a:avLst/>
          </a:prstGeom>
          <a:noFill/>
        </p:spPr>
        <p:txBody>
          <a:bodyPr wrap="none" rtlCol="0">
            <a:spAutoFit/>
          </a:bodyPr>
          <a:lstStyle>
            <a:defPPr>
              <a:defRPr lang="zh-CN"/>
            </a:defPPr>
            <a:lvl1pPr>
              <a:defRPr sz="2800" b="1">
                <a:solidFill>
                  <a:schemeClr val="accent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质量内建的概念</a:t>
            </a:r>
          </a:p>
        </p:txBody>
      </p:sp>
      <p:sp>
        <p:nvSpPr>
          <p:cNvPr id="12" name="文本框 11"/>
          <p:cNvSpPr txBox="1"/>
          <p:nvPr/>
        </p:nvSpPr>
        <p:spPr>
          <a:xfrm>
            <a:off x="3706090" y="3840127"/>
            <a:ext cx="1980029" cy="523220"/>
          </a:xfrm>
          <a:prstGeom prst="rect">
            <a:avLst/>
          </a:prstGeom>
          <a:noFill/>
        </p:spPr>
        <p:txBody>
          <a:bodyPr wrap="none" rtlCol="0">
            <a:spAutoFit/>
          </a:bodyPr>
          <a:lstStyle>
            <a:defPPr>
              <a:defRPr lang="zh-CN"/>
            </a:defPPr>
            <a:lvl1pPr>
              <a:defRPr sz="2800" b="1">
                <a:solidFill>
                  <a:srgbClr val="00B0F0"/>
                </a:solidFill>
                <a:latin typeface="微软雅黑" panose="020B0503020204020204" pitchFamily="34" charset="-122"/>
                <a:ea typeface="微软雅黑" panose="020B0503020204020204" pitchFamily="34" charset="-122"/>
              </a:defRPr>
            </a:lvl1pPr>
          </a:lstStyle>
          <a:p>
            <a:r>
              <a:rPr lang="zh-CN" altLang="en-US" dirty="0"/>
              <a:t>质量成熟度</a:t>
            </a:r>
          </a:p>
        </p:txBody>
      </p:sp>
      <p:sp>
        <p:nvSpPr>
          <p:cNvPr id="14" name="文本框 13"/>
          <p:cNvSpPr txBox="1"/>
          <p:nvPr/>
        </p:nvSpPr>
        <p:spPr>
          <a:xfrm>
            <a:off x="3688773" y="3126615"/>
            <a:ext cx="2698175" cy="523220"/>
          </a:xfrm>
          <a:prstGeom prst="rect">
            <a:avLst/>
          </a:prstGeom>
          <a:noFill/>
        </p:spPr>
        <p:txBody>
          <a:bodyPr wrap="none" rtlCol="0">
            <a:spAutoFit/>
          </a:bodyPr>
          <a:lstStyle>
            <a:defPPr>
              <a:defRPr lang="zh-CN"/>
            </a:defPPr>
            <a:lvl1pPr>
              <a:defRPr sz="2800" b="1">
                <a:solidFill>
                  <a:schemeClr val="accent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质量内建的内容</a:t>
            </a:r>
          </a:p>
        </p:txBody>
      </p:sp>
      <p:sp>
        <p:nvSpPr>
          <p:cNvPr id="13" name="文本框 12"/>
          <p:cNvSpPr txBox="1">
            <a:spLocks noChangeArrowheads="1"/>
          </p:cNvSpPr>
          <p:nvPr/>
        </p:nvSpPr>
        <p:spPr bwMode="auto">
          <a:xfrm>
            <a:off x="2791910" y="4359999"/>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smtClean="0">
                <a:solidFill>
                  <a:schemeClr val="accent1">
                    <a:lumMod val="60000"/>
                    <a:lumOff val="40000"/>
                  </a:schemeClr>
                </a:solidFill>
                <a:ea typeface="华文细黑" panose="02010600040101010101" pitchFamily="2" charset="-122"/>
              </a:rPr>
              <a:t>5</a:t>
            </a:r>
            <a:endParaRPr kumimoji="1" lang="en-US" altLang="zh-CN" sz="5000" b="1" i="1" kern="0" dirty="0">
              <a:solidFill>
                <a:schemeClr val="accent1">
                  <a:lumMod val="60000"/>
                  <a:lumOff val="40000"/>
                </a:schemeClr>
              </a:solidFill>
              <a:ea typeface="华文细黑" panose="02010600040101010101" pitchFamily="2" charset="-122"/>
            </a:endParaRPr>
          </a:p>
        </p:txBody>
      </p:sp>
      <p:sp>
        <p:nvSpPr>
          <p:cNvPr id="15" name="文本框 14"/>
          <p:cNvSpPr txBox="1"/>
          <p:nvPr/>
        </p:nvSpPr>
        <p:spPr>
          <a:xfrm>
            <a:off x="3706090" y="4553639"/>
            <a:ext cx="2339102"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质量考核指标</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249299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质量成熟度</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1681" y="1125935"/>
            <a:ext cx="3561139" cy="461665"/>
          </a:xfrm>
          <a:prstGeom prst="rect">
            <a:avLst/>
          </a:prstGeom>
          <a:noFill/>
        </p:spPr>
        <p:txBody>
          <a:bodyPr wrap="square" rtlCol="0">
            <a:spAutoFit/>
          </a:bodyPr>
          <a:lstStyle/>
          <a:p>
            <a:r>
              <a:rPr lang="zh-CN" altLang="en-US" sz="2400" b="1" dirty="0">
                <a:solidFill>
                  <a:srgbClr val="00B050"/>
                </a:solidFill>
                <a:latin typeface="微软雅黑" panose="020B0503020204020204" pitchFamily="34" charset="-122"/>
                <a:ea typeface="微软雅黑" panose="020B0503020204020204" pitchFamily="34" charset="-122"/>
              </a:rPr>
              <a:t>质量</a:t>
            </a:r>
            <a:r>
              <a:rPr lang="zh-CN" altLang="en-US" sz="2400" b="1" dirty="0" smtClean="0">
                <a:solidFill>
                  <a:srgbClr val="00B050"/>
                </a:solidFill>
                <a:latin typeface="微软雅黑" panose="020B0503020204020204" pitchFamily="34" charset="-122"/>
                <a:ea typeface="微软雅黑" panose="020B0503020204020204" pitchFamily="34" charset="-122"/>
              </a:rPr>
              <a:t>成熟度数据指标表</a:t>
            </a:r>
            <a:endParaRPr lang="zh-CN" altLang="en-US" sz="2400" b="1" dirty="0">
              <a:solidFill>
                <a:srgbClr val="00B05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13044" y="1981200"/>
            <a:ext cx="10858846" cy="429768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连接符 15"/>
          <p:cNvCxnSpPr/>
          <p:nvPr/>
        </p:nvCxnSpPr>
        <p:spPr>
          <a:xfrm>
            <a:off x="0" y="6634046"/>
            <a:ext cx="12186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质量内建的内容</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33662" y="978842"/>
            <a:ext cx="2371690" cy="738664"/>
          </a:xfrm>
          <a:prstGeom prst="rect">
            <a:avLst/>
          </a:prstGeom>
          <a:noFill/>
        </p:spPr>
        <p:txBody>
          <a:bodyPr wrap="square" rtlCol="0">
            <a:spAutoFit/>
          </a:bodyPr>
          <a:lstStyle/>
          <a:p>
            <a:pPr>
              <a:lnSpc>
                <a:spcPct val="150000"/>
              </a:lnSpc>
            </a:pPr>
            <a:r>
              <a:rPr lang="zh-CN" altLang="en-US" sz="2800" b="1" dirty="0">
                <a:solidFill>
                  <a:srgbClr val="5B9BD5"/>
                </a:solidFill>
                <a:latin typeface="微软雅黑" panose="020B0503020204020204" pitchFamily="34" charset="-122"/>
                <a:ea typeface="微软雅黑" panose="020B0503020204020204" pitchFamily="34" charset="-122"/>
              </a:rPr>
              <a:t>内</a:t>
            </a:r>
            <a:r>
              <a:rPr lang="zh-CN" altLang="en-US" sz="2800" b="1" dirty="0" smtClean="0">
                <a:solidFill>
                  <a:srgbClr val="5B9BD5"/>
                </a:solidFill>
                <a:latin typeface="微软雅黑" panose="020B0503020204020204" pitchFamily="34" charset="-122"/>
                <a:ea typeface="微软雅黑" panose="020B0503020204020204" pitchFamily="34" charset="-122"/>
              </a:rPr>
              <a:t>建的价值</a:t>
            </a:r>
            <a:endParaRPr lang="en-US" altLang="zh-CN" sz="2800" b="1" dirty="0" smtClean="0">
              <a:solidFill>
                <a:srgbClr val="5B9BD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82048" y="1763915"/>
            <a:ext cx="9689910" cy="1846659"/>
          </a:xfrm>
          <a:prstGeom prst="rect">
            <a:avLst/>
          </a:prstGeom>
          <a:noFill/>
        </p:spPr>
        <p:txBody>
          <a:bodyPr wrap="square" rtlCol="0">
            <a:spAutoFit/>
          </a:bodyPr>
          <a:lstStyle/>
          <a:p>
            <a:r>
              <a:rPr lang="en-US" altLang="zh-CN" sz="2400" dirty="0"/>
              <a:t>Inspection does not improve the quality, nor guarantee quality. Inspection is too late. The quality, good or bad, is already in the product. Quality cannot be inspected into a product or service; it must be built into it.” —W. Edwards Deming</a:t>
            </a:r>
            <a:r>
              <a:rPr lang="en-US" altLang="zh-CN" dirty="0"/>
              <a:t/>
            </a:r>
            <a:br>
              <a:rPr lang="en-US" altLang="zh-CN" dirty="0"/>
            </a:br>
            <a:endParaRPr lang="en-US" altLang="zh-CN" dirty="0"/>
          </a:p>
        </p:txBody>
      </p:sp>
      <p:sp>
        <p:nvSpPr>
          <p:cNvPr id="6" name="文本框 5"/>
          <p:cNvSpPr txBox="1"/>
          <p:nvPr/>
        </p:nvSpPr>
        <p:spPr>
          <a:xfrm>
            <a:off x="1033662" y="3421592"/>
            <a:ext cx="9689910" cy="923330"/>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翻译：检查不会提升质量，也不会保证质量，检查为时已晚，质量好与坏，已经在产品中，质量无法检查产品或服务，他必须内置于其中。</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033662" y="3294031"/>
            <a:ext cx="9689910" cy="874407"/>
          </a:xfrm>
          <a:prstGeom prst="rect">
            <a:avLst/>
          </a:prstGeom>
          <a:noFill/>
        </p:spPr>
        <p:txBody>
          <a:bodyPr wrap="square" rtlCol="0">
            <a:spAutoFit/>
          </a:bodyPr>
          <a:lstStyle/>
          <a:p>
            <a:pPr>
              <a:lnSpc>
                <a:spcPct val="150000"/>
              </a:lnSpc>
            </a:pP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7296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未标题-3.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20782" y="-1"/>
            <a:ext cx="12192000" cy="6858001"/>
          </a:xfrm>
          <a:prstGeom prst="rect">
            <a:avLst/>
          </a:prstGeom>
          <a:noFill/>
        </p:spPr>
      </p:pic>
      <p:pic>
        <p:nvPicPr>
          <p:cNvPr id="28" name="Picture 5" descr="C:\Users\Administrator\Desktop\未标题-3.png"/>
          <p:cNvPicPr>
            <a:picLocks noChangeAspect="1" noChangeArrowheads="1"/>
          </p:cNvPicPr>
          <p:nvPr/>
        </p:nvPicPr>
        <p:blipFill>
          <a:blip r:embed="rId4" cstate="print"/>
          <a:srcRect/>
          <a:stretch>
            <a:fillRect/>
          </a:stretch>
        </p:blipFill>
        <p:spPr bwMode="auto">
          <a:xfrm>
            <a:off x="264061" y="276891"/>
            <a:ext cx="1971689" cy="630403"/>
          </a:xfrm>
          <a:prstGeom prst="rect">
            <a:avLst/>
          </a:prstGeom>
          <a:noFill/>
        </p:spPr>
      </p:pic>
      <p:pic>
        <p:nvPicPr>
          <p:cNvPr id="10" name="Picture 8" descr="C:\Users\Administrator\Desktop\未标题-4.png"/>
          <p:cNvPicPr>
            <a:picLocks noChangeAspect="1" noChangeArrowheads="1"/>
          </p:cNvPicPr>
          <p:nvPr/>
        </p:nvPicPr>
        <p:blipFill>
          <a:blip r:embed="rId5" cstate="print"/>
          <a:srcRect/>
          <a:stretch>
            <a:fillRect/>
          </a:stretch>
        </p:blipFill>
        <p:spPr bwMode="auto">
          <a:xfrm>
            <a:off x="8867264" y="6238953"/>
            <a:ext cx="3051810" cy="400050"/>
          </a:xfrm>
          <a:prstGeom prst="rect">
            <a:avLst/>
          </a:prstGeom>
          <a:noFill/>
        </p:spPr>
      </p:pic>
      <p:sp>
        <p:nvSpPr>
          <p:cNvPr id="12" name="标题 1"/>
          <p:cNvSpPr txBox="1"/>
          <p:nvPr/>
        </p:nvSpPr>
        <p:spPr>
          <a:xfrm>
            <a:off x="3381033" y="2413764"/>
            <a:ext cx="5388369" cy="1015235"/>
          </a:xfrm>
          <a:prstGeom prst="rect">
            <a:avLst/>
          </a:prstGeom>
        </p:spPr>
        <p:txBody>
          <a:bodyPr rtlCol="0" anchor="b"/>
          <a:lstStyle/>
          <a:p>
            <a:pPr algn="ctr" defTabSz="1097280">
              <a:spcBef>
                <a:spcPct val="0"/>
              </a:spcBef>
              <a:defRPr/>
            </a:pPr>
            <a:r>
              <a:rPr lang="zh-CN" altLang="en-US" sz="6000" b="1" kern="0" dirty="0" smtClean="0">
                <a:solidFill>
                  <a:srgbClr val="0070C0"/>
                </a:solidFill>
                <a:latin typeface="微软雅黑" panose="020B0503020204020204" pitchFamily="34" charset="-122"/>
                <a:ea typeface="微软雅黑" panose="020B0503020204020204" pitchFamily="34" charset="-122"/>
                <a:cs typeface="+mj-cs"/>
              </a:rPr>
              <a:t>谢谢！</a:t>
            </a:r>
            <a:endParaRPr lang="en-US" altLang="zh-CN" sz="6000" b="1" kern="0" dirty="0">
              <a:solidFill>
                <a:srgbClr val="0070C0"/>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6190" y="0"/>
            <a:ext cx="2016000" cy="64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latin typeface="微软雅黑" panose="020B0503020204020204" pitchFamily="34" charset="-122"/>
                <a:ea typeface="微软雅黑" panose="020B0503020204020204" pitchFamily="34" charset="-122"/>
              </a:rPr>
              <a:t>目 录</a:t>
            </a:r>
            <a:endParaRPr lang="zh-CN" altLang="en-US" sz="3600" dirty="0">
              <a:latin typeface="微软雅黑" panose="020B0503020204020204" pitchFamily="34" charset="-122"/>
              <a:ea typeface="微软雅黑" panose="020B0503020204020204" pitchFamily="34" charset="-122"/>
            </a:endParaRPr>
          </a:p>
        </p:txBody>
      </p:sp>
      <p:sp>
        <p:nvSpPr>
          <p:cNvPr id="3" name="文本框 12"/>
          <p:cNvSpPr txBox="1">
            <a:spLocks noChangeArrowheads="1"/>
          </p:cNvSpPr>
          <p:nvPr/>
        </p:nvSpPr>
        <p:spPr bwMode="auto">
          <a:xfrm>
            <a:off x="2791910" y="148624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5000" b="1" i="1" kern="0">
                <a:solidFill>
                  <a:schemeClr val="accent1">
                    <a:lumMod val="60000"/>
                    <a:lumOff val="40000"/>
                  </a:schemeClr>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1</a:t>
            </a:r>
          </a:p>
        </p:txBody>
      </p:sp>
      <p:sp>
        <p:nvSpPr>
          <p:cNvPr id="4" name="文本框 12"/>
          <p:cNvSpPr txBox="1">
            <a:spLocks noChangeArrowheads="1"/>
          </p:cNvSpPr>
          <p:nvPr/>
        </p:nvSpPr>
        <p:spPr bwMode="auto">
          <a:xfrm>
            <a:off x="2791910" y="220632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fontAlgn="auto">
              <a:spcBef>
                <a:spcPct val="50000"/>
              </a:spcBef>
              <a:spcAft>
                <a:spcPts val="0"/>
              </a:spcAft>
              <a:defRPr kumimoji="1" sz="5000" b="1" i="1" kern="0">
                <a:solidFill>
                  <a:srgbClr val="00B0F0"/>
                </a:solidFill>
                <a:latin typeface="Arial" panose="020B0604020202020204" pitchFamily="34" charset="0"/>
                <a:ea typeface="华文细黑"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2</a:t>
            </a:r>
          </a:p>
        </p:txBody>
      </p:sp>
      <p:sp>
        <p:nvSpPr>
          <p:cNvPr id="5" name="文本框 12"/>
          <p:cNvSpPr txBox="1">
            <a:spLocks noChangeArrowheads="1"/>
          </p:cNvSpPr>
          <p:nvPr/>
        </p:nvSpPr>
        <p:spPr bwMode="auto">
          <a:xfrm>
            <a:off x="2791910" y="292640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a:solidFill>
                  <a:schemeClr val="accent1">
                    <a:lumMod val="60000"/>
                    <a:lumOff val="40000"/>
                  </a:schemeClr>
                </a:solidFill>
                <a:ea typeface="华文细黑" panose="02010600040101010101" pitchFamily="2" charset="-122"/>
              </a:rPr>
              <a:t>3</a:t>
            </a:r>
          </a:p>
        </p:txBody>
      </p:sp>
      <p:sp>
        <p:nvSpPr>
          <p:cNvPr id="6" name="文本框 12"/>
          <p:cNvSpPr txBox="1">
            <a:spLocks noChangeArrowheads="1"/>
          </p:cNvSpPr>
          <p:nvPr/>
        </p:nvSpPr>
        <p:spPr bwMode="auto">
          <a:xfrm>
            <a:off x="2791910" y="3646487"/>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a:solidFill>
                  <a:schemeClr val="accent1">
                    <a:lumMod val="60000"/>
                    <a:lumOff val="40000"/>
                  </a:schemeClr>
                </a:solidFill>
                <a:ea typeface="华文细黑" panose="02010600040101010101" pitchFamily="2" charset="-122"/>
              </a:rPr>
              <a:t>4</a:t>
            </a:r>
          </a:p>
        </p:txBody>
      </p:sp>
      <p:sp>
        <p:nvSpPr>
          <p:cNvPr id="10" name="文本框 9"/>
          <p:cNvSpPr txBox="1"/>
          <p:nvPr/>
        </p:nvSpPr>
        <p:spPr>
          <a:xfrm>
            <a:off x="3688773" y="1693718"/>
            <a:ext cx="2799613" cy="523220"/>
          </a:xfrm>
          <a:prstGeom prst="rect">
            <a:avLst/>
          </a:prstGeom>
          <a:noFill/>
        </p:spPr>
        <p:txBody>
          <a:bodyPr wrap="none" rtlCol="0">
            <a:spAutoFit/>
          </a:bodyPr>
          <a:lstStyle>
            <a:defPPr>
              <a:defRPr lang="zh-CN"/>
            </a:defPPr>
            <a:lvl1pPr>
              <a:defRPr sz="2800" b="1">
                <a:solidFill>
                  <a:schemeClr val="accent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质量内建的历史</a:t>
            </a:r>
          </a:p>
        </p:txBody>
      </p:sp>
      <p:sp>
        <p:nvSpPr>
          <p:cNvPr id="11" name="文本框 10"/>
          <p:cNvSpPr txBox="1"/>
          <p:nvPr/>
        </p:nvSpPr>
        <p:spPr>
          <a:xfrm>
            <a:off x="3706090" y="2407230"/>
            <a:ext cx="2698175" cy="523220"/>
          </a:xfrm>
          <a:prstGeom prst="rect">
            <a:avLst/>
          </a:prstGeom>
          <a:noFill/>
        </p:spPr>
        <p:txBody>
          <a:bodyPr wrap="none" rtlCol="0">
            <a:spAutoFit/>
          </a:bodyPr>
          <a:lstStyle>
            <a:defPPr>
              <a:defRPr lang="zh-CN"/>
            </a:defPPr>
            <a:lvl1pPr>
              <a:defRPr sz="2800" b="1">
                <a:solidFill>
                  <a:srgbClr val="00B0F0"/>
                </a:solidFill>
                <a:latin typeface="微软雅黑" panose="020B0503020204020204" pitchFamily="34" charset="-122"/>
                <a:ea typeface="微软雅黑" panose="020B0503020204020204" pitchFamily="34" charset="-122"/>
              </a:defRPr>
            </a:lvl1pPr>
          </a:lstStyle>
          <a:p>
            <a:r>
              <a:rPr lang="zh-CN" altLang="en-US" dirty="0"/>
              <a:t>质量内建的概念</a:t>
            </a:r>
          </a:p>
        </p:txBody>
      </p:sp>
      <p:sp>
        <p:nvSpPr>
          <p:cNvPr id="12" name="文本框 11"/>
          <p:cNvSpPr txBox="1"/>
          <p:nvPr/>
        </p:nvSpPr>
        <p:spPr>
          <a:xfrm>
            <a:off x="3706090" y="3840127"/>
            <a:ext cx="1980029"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质量成熟度</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88773" y="3126615"/>
            <a:ext cx="2698175"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质量内建的内容</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3" name="文本框 12"/>
          <p:cNvSpPr txBox="1">
            <a:spLocks noChangeArrowheads="1"/>
          </p:cNvSpPr>
          <p:nvPr/>
        </p:nvSpPr>
        <p:spPr bwMode="auto">
          <a:xfrm>
            <a:off x="2791910" y="4359999"/>
            <a:ext cx="5433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5000" b="1" i="1" kern="0" dirty="0" smtClean="0">
                <a:solidFill>
                  <a:schemeClr val="accent1">
                    <a:lumMod val="60000"/>
                    <a:lumOff val="40000"/>
                  </a:schemeClr>
                </a:solidFill>
                <a:ea typeface="华文细黑" panose="02010600040101010101" pitchFamily="2" charset="-122"/>
              </a:rPr>
              <a:t>5</a:t>
            </a:r>
            <a:endParaRPr kumimoji="1" lang="en-US" altLang="zh-CN" sz="5000" b="1" i="1" kern="0" dirty="0">
              <a:solidFill>
                <a:schemeClr val="accent1">
                  <a:lumMod val="60000"/>
                  <a:lumOff val="40000"/>
                </a:schemeClr>
              </a:solidFill>
              <a:ea typeface="华文细黑" panose="02010600040101010101" pitchFamily="2" charset="-122"/>
            </a:endParaRPr>
          </a:p>
        </p:txBody>
      </p:sp>
      <p:sp>
        <p:nvSpPr>
          <p:cNvPr id="15" name="文本框 14"/>
          <p:cNvSpPr txBox="1"/>
          <p:nvPr/>
        </p:nvSpPr>
        <p:spPr>
          <a:xfrm>
            <a:off x="3706090" y="4553639"/>
            <a:ext cx="2339102" cy="523220"/>
          </a:xfrm>
          <a:prstGeom prst="rect">
            <a:avLst/>
          </a:prstGeom>
          <a:noFill/>
        </p:spPr>
        <p:txBody>
          <a:bodyPr wrap="none" rtlCol="0">
            <a:spAutoFit/>
          </a:bodyPr>
          <a:lstStyle/>
          <a:p>
            <a:r>
              <a:rPr lang="zh-CN" altLang="en-US" sz="2800" b="1" dirty="0" smtClean="0">
                <a:solidFill>
                  <a:schemeClr val="accent1">
                    <a:lumMod val="60000"/>
                    <a:lumOff val="40000"/>
                  </a:schemeClr>
                </a:solidFill>
                <a:latin typeface="微软雅黑" panose="020B0503020204020204" pitchFamily="34" charset="-122"/>
                <a:ea typeface="微软雅黑" panose="020B0503020204020204" pitchFamily="34" charset="-122"/>
              </a:rPr>
              <a:t>质量考核指标</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a:t>
            </a:r>
            <a:r>
              <a:rPr lang="zh-CN" altLang="en-US" sz="3600" b="1" dirty="0" smtClean="0">
                <a:solidFill>
                  <a:schemeClr val="bg1"/>
                </a:solidFill>
                <a:latin typeface="微软雅黑" panose="020B0503020204020204" pitchFamily="34" charset="-122"/>
                <a:ea typeface="微软雅黑" panose="020B0503020204020204" pitchFamily="34" charset="-122"/>
              </a:rPr>
              <a:t>的位置</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9" name="直接连接符 18"/>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24" y="1121433"/>
            <a:ext cx="9487619" cy="5255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899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5" name="直接连接符 14"/>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7" name="直接连接符 16"/>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a:t>
            </a:r>
            <a:r>
              <a:rPr lang="zh-CN" altLang="en-US" sz="3600" b="1" dirty="0">
                <a:solidFill>
                  <a:schemeClr val="bg1"/>
                </a:solidFill>
                <a:latin typeface="微软雅黑" panose="020B0503020204020204" pitchFamily="34" charset="-122"/>
                <a:ea typeface="微软雅黑" panose="020B0503020204020204" pitchFamily="34" charset="-122"/>
              </a:rPr>
              <a:t>概念</a:t>
            </a: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45931" y="1198179"/>
            <a:ext cx="9207062" cy="499624"/>
          </a:xfrm>
          <a:prstGeom prst="rect">
            <a:avLst/>
          </a:prstGeom>
          <a:noFill/>
        </p:spPr>
        <p:txBody>
          <a:bodyPr wrap="square" rtlCol="0">
            <a:spAutoFit/>
          </a:bodyPr>
          <a:lstStyle/>
          <a:p>
            <a:pPr>
              <a:lnSpc>
                <a:spcPct val="150000"/>
              </a:lnSpc>
            </a:pPr>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什么是质量内建？</a:t>
            </a:r>
            <a:endParaRPr lang="en-US" altLang="zh-CN" sz="2000" b="1"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5931" y="3418979"/>
            <a:ext cx="9207062" cy="553998"/>
          </a:xfrm>
          <a:prstGeom prst="rect">
            <a:avLst/>
          </a:prstGeom>
          <a:noFill/>
        </p:spPr>
        <p:txBody>
          <a:bodyPr wrap="square" rtlCol="0">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stStyle>
          <a:p>
            <a:r>
              <a:rPr lang="zh-CN" altLang="en-US" b="1" dirty="0">
                <a:solidFill>
                  <a:schemeClr val="accent6">
                    <a:lumMod val="75000"/>
                  </a:schemeClr>
                </a:solidFill>
              </a:rPr>
              <a:t>现在的质量内建都有哪些活动？</a:t>
            </a:r>
            <a:endParaRPr lang="en-US" altLang="zh-CN" b="1" dirty="0">
              <a:solidFill>
                <a:schemeClr val="accent6">
                  <a:lumMod val="75000"/>
                </a:schemeClr>
              </a:solidFill>
            </a:endParaRPr>
          </a:p>
        </p:txBody>
      </p:sp>
      <p:sp>
        <p:nvSpPr>
          <p:cNvPr id="8" name="文本框 7"/>
          <p:cNvSpPr txBox="1"/>
          <p:nvPr/>
        </p:nvSpPr>
        <p:spPr>
          <a:xfrm>
            <a:off x="945931" y="1844565"/>
            <a:ext cx="9207062" cy="1477328"/>
          </a:xfrm>
          <a:prstGeom prst="rect">
            <a:avLst/>
          </a:prstGeom>
          <a:noFill/>
        </p:spPr>
        <p:txBody>
          <a:bodyPr wrap="square" rtlCol="0">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stStyle>
          <a:p>
            <a:r>
              <a:rPr lang="zh-CN" altLang="en-US" dirty="0">
                <a:solidFill>
                  <a:schemeClr val="accent6">
                    <a:lumMod val="75000"/>
                  </a:schemeClr>
                </a:solidFill>
              </a:rPr>
              <a:t>      为</a:t>
            </a:r>
            <a:r>
              <a:rPr lang="zh-CN" altLang="zh-CN" dirty="0">
                <a:solidFill>
                  <a:schemeClr val="accent6">
                    <a:lumMod val="75000"/>
                  </a:schemeClr>
                </a:solidFill>
              </a:rPr>
              <a:t>保证项目在开发阶段的质量稳定性和交付可靠性</a:t>
            </a:r>
            <a:r>
              <a:rPr lang="zh-CN" altLang="en-US" dirty="0">
                <a:solidFill>
                  <a:schemeClr val="accent6">
                    <a:lumMod val="75000"/>
                  </a:schemeClr>
                </a:solidFill>
              </a:rPr>
              <a:t>而设计的多个提高团队开发质量的活动，内建的这些活动由测试部进行辅导和监管，由开发团队完成所有内建活动。</a:t>
            </a:r>
          </a:p>
        </p:txBody>
      </p:sp>
      <p:sp>
        <p:nvSpPr>
          <p:cNvPr id="9" name="椭圆 8"/>
          <p:cNvSpPr/>
          <p:nvPr/>
        </p:nvSpPr>
        <p:spPr>
          <a:xfrm>
            <a:off x="945931" y="4445876"/>
            <a:ext cx="1440000" cy="1440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冒烟测试</a:t>
            </a:r>
            <a:endParaRPr lang="zh-CN" altLang="en-US" sz="1400" dirty="0">
              <a:latin typeface="微软雅黑" panose="020B0503020204020204" pitchFamily="34" charset="-122"/>
              <a:ea typeface="微软雅黑" panose="020B0503020204020204" pitchFamily="34" charset="-122"/>
            </a:endParaRPr>
          </a:p>
        </p:txBody>
      </p:sp>
      <p:sp>
        <p:nvSpPr>
          <p:cNvPr id="10" name="椭圆 9"/>
          <p:cNvSpPr/>
          <p:nvPr/>
        </p:nvSpPr>
        <p:spPr>
          <a:xfrm>
            <a:off x="2931074" y="4445876"/>
            <a:ext cx="1440000" cy="14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持续集成</a:t>
            </a:r>
          </a:p>
        </p:txBody>
      </p:sp>
      <p:sp>
        <p:nvSpPr>
          <p:cNvPr id="11" name="椭圆 10"/>
          <p:cNvSpPr/>
          <p:nvPr/>
        </p:nvSpPr>
        <p:spPr>
          <a:xfrm>
            <a:off x="4916217" y="4445876"/>
            <a:ext cx="1440000" cy="1440000"/>
          </a:xfrm>
          <a:prstGeom prst="ellipse">
            <a:avLst/>
          </a:prstGeom>
          <a:solidFill>
            <a:srgbClr val="048C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单元测试</a:t>
            </a:r>
          </a:p>
        </p:txBody>
      </p:sp>
      <p:sp>
        <p:nvSpPr>
          <p:cNvPr id="12" name="椭圆 11"/>
          <p:cNvSpPr/>
          <p:nvPr/>
        </p:nvSpPr>
        <p:spPr>
          <a:xfrm>
            <a:off x="6901360" y="4445876"/>
            <a:ext cx="1440000" cy="1440000"/>
          </a:xfrm>
          <a:prstGeom prst="ellipse">
            <a:avLst/>
          </a:prstGeom>
          <a:solidFill>
            <a:srgbClr val="0D5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代码走查</a:t>
            </a:r>
          </a:p>
        </p:txBody>
      </p:sp>
      <p:sp>
        <p:nvSpPr>
          <p:cNvPr id="13" name="椭圆 12"/>
          <p:cNvSpPr/>
          <p:nvPr/>
        </p:nvSpPr>
        <p:spPr>
          <a:xfrm>
            <a:off x="8886503" y="4445876"/>
            <a:ext cx="1440000" cy="1440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静态代码</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1+#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bldLvl="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7" name="直接连接符 26"/>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9" name="直接连接符 28"/>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质量内建的概念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6808" y="995108"/>
            <a:ext cx="3224439" cy="646331"/>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质量内建团队的职责</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9" name="矩形 8"/>
          <p:cNvSpPr/>
          <p:nvPr/>
        </p:nvSpPr>
        <p:spPr>
          <a:xfrm>
            <a:off x="1052601" y="1876096"/>
            <a:ext cx="3109496" cy="268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52601" y="2144815"/>
            <a:ext cx="3109496" cy="294744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52697" y="1876096"/>
            <a:ext cx="3110400" cy="268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52697" y="2144815"/>
            <a:ext cx="3110400" cy="294744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52600" y="2144815"/>
            <a:ext cx="3109497" cy="1754326"/>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建立并维护质量内建的各项制度和规范</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负责对质量内建执行过程进行引导、辅导和监督</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7853697" y="1876096"/>
            <a:ext cx="3110400" cy="268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853697" y="2144815"/>
            <a:ext cx="3110400" cy="29474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52697" y="2144814"/>
            <a:ext cx="3109497" cy="258532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负责向公司领导及相关部门汇报质量内建执行情况。</a:t>
            </a:r>
          </a:p>
          <a:p>
            <a:pPr marL="285750" indent="-285750">
              <a:lnSpc>
                <a:spcPct val="150000"/>
              </a:lnSpc>
              <a:buClr>
                <a:srgbClr val="C00000"/>
              </a:buClr>
              <a:buFont typeface="Wingdings" panose="05000000000000000000" pitchFamily="2" charset="2"/>
              <a:buChar char="u"/>
            </a:pPr>
            <a:r>
              <a:rPr lang="zh-CN" altLang="zh-CN" dirty="0">
                <a:latin typeface="微软雅黑" panose="020B0503020204020204" pitchFamily="34" charset="-122"/>
                <a:ea typeface="微软雅黑" panose="020B0503020204020204" pitchFamily="34" charset="-122"/>
              </a:rPr>
              <a:t>负责向开发团队输出质量内建工作方式及跟踪反馈模式，并对团队的内建方向进行适时引导。</a:t>
            </a:r>
            <a:endParaRPr lang="zh-CN" altLang="en-US"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854600" y="2144814"/>
            <a:ext cx="3109497" cy="258532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向各生产部门开发团队指派跟进的质量内建</a:t>
            </a:r>
            <a:r>
              <a:rPr lang="zh-CN" altLang="en-US" dirty="0" smtClean="0">
                <a:latin typeface="微软雅黑" panose="020B0503020204020204" pitchFamily="34" charset="-122"/>
                <a:ea typeface="微软雅黑" panose="020B0503020204020204" pitchFamily="34" charset="-122"/>
              </a:rPr>
              <a:t>人员。</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负责</a:t>
            </a:r>
            <a:r>
              <a:rPr lang="zh-CN" altLang="en-US" dirty="0">
                <a:latin typeface="微软雅黑" panose="020B0503020204020204" pitchFamily="34" charset="-122"/>
                <a:ea typeface="微软雅黑" panose="020B0503020204020204" pitchFamily="34" charset="-122"/>
              </a:rPr>
              <a:t>对开发团队的质量内建执行情况进行打分和评级</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7" name="直接连接符 26"/>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9" name="直接连接符 28"/>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质量内建的概念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6808" y="995108"/>
            <a:ext cx="3224439" cy="645160"/>
          </a:xfrm>
          <a:prstGeom prst="rect">
            <a:avLst/>
          </a:prstGeom>
          <a:noFill/>
        </p:spPr>
        <p:txBody>
          <a:bodyPr wrap="square" rtlCol="0">
            <a:spAutoFit/>
          </a:bodyPr>
          <a:lstStyle/>
          <a:p>
            <a:pPr>
              <a:lnSpc>
                <a:spcPct val="150000"/>
              </a:lnSpc>
            </a:pPr>
            <a:r>
              <a:rPr lang="zh-CN" altLang="en-US" sz="2400" b="1" dirty="0" smtClean="0">
                <a:solidFill>
                  <a:srgbClr val="5B9BD5"/>
                </a:solidFill>
                <a:latin typeface="微软雅黑" panose="020B0503020204020204" pitchFamily="34" charset="-122"/>
                <a:ea typeface="微软雅黑" panose="020B0503020204020204" pitchFamily="34" charset="-122"/>
              </a:rPr>
              <a:t>质量专员的职责</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9" name="矩形 8"/>
          <p:cNvSpPr/>
          <p:nvPr/>
        </p:nvSpPr>
        <p:spPr>
          <a:xfrm>
            <a:off x="446808" y="1894656"/>
            <a:ext cx="3758399" cy="242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46808" y="2144815"/>
            <a:ext cx="3758399" cy="294744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52697" y="1876096"/>
            <a:ext cx="3110400" cy="268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52697" y="2144815"/>
            <a:ext cx="3110400" cy="294744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0551" y="2118128"/>
            <a:ext cx="4130227" cy="258532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质量专员对本部门所承接的所有项目进行质量数据收集，在每个Sprint结束日期当天收集数据，汇总到SVN库</a:t>
            </a:r>
            <a:r>
              <a:rPr lang="zh-CN" altLang="en-US" dirty="0" smtClean="0">
                <a:latin typeface="微软雅黑" panose="020B0503020204020204" pitchFamily="34" charset="-122"/>
                <a:ea typeface="微软雅黑" panose="020B0503020204020204" pitchFamily="34" charset="-122"/>
              </a:rPr>
              <a:t>中，完成</a:t>
            </a:r>
            <a:r>
              <a:rPr lang="en-US" altLang="zh-CN" dirty="0" smtClean="0">
                <a:latin typeface="微软雅黑" panose="020B0503020204020204" pitchFamily="34" charset="-122"/>
                <a:ea typeface="微软雅黑" panose="020B0503020204020204" pitchFamily="34" charset="-122"/>
              </a:rPr>
              <a:t>PPB</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PPM</a:t>
            </a:r>
            <a:r>
              <a:rPr lang="zh-CN" altLang="en-US" dirty="0" smtClean="0">
                <a:latin typeface="微软雅黑" panose="020B0503020204020204" pitchFamily="34" charset="-122"/>
                <a:ea typeface="微软雅黑" panose="020B0503020204020204" pitchFamily="34" charset="-122"/>
              </a:rPr>
              <a:t>编写。</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保证数据的准确性和真实性，所收集数据需SM确认。</a:t>
            </a:r>
          </a:p>
        </p:txBody>
      </p:sp>
      <p:sp>
        <p:nvSpPr>
          <p:cNvPr id="18" name="矩形 17"/>
          <p:cNvSpPr/>
          <p:nvPr/>
        </p:nvSpPr>
        <p:spPr>
          <a:xfrm>
            <a:off x="7853697" y="1876096"/>
            <a:ext cx="3110400" cy="268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853697" y="2144815"/>
            <a:ext cx="3110400" cy="29474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52697" y="2144814"/>
            <a:ext cx="3109497" cy="2999740"/>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质量内建辅导。质量专员按质量内建活动对本部门开发团队进行辅导和监督。</a:t>
            </a:r>
          </a:p>
          <a:p>
            <a:pPr marL="285750" indent="-285750">
              <a:lnSpc>
                <a:spcPct val="150000"/>
              </a:lnSpc>
              <a:buClr>
                <a:srgbClr val="C00000"/>
              </a:buClr>
              <a:buFont typeface="Wingdings" panose="05000000000000000000" pitchFamily="2" charset="2"/>
              <a:buChar char="u"/>
            </a:pPr>
            <a:r>
              <a:rPr lang="zh-CN" altLang="zh-CN" dirty="0">
                <a:latin typeface="微软雅黑" panose="020B0503020204020204" pitchFamily="34" charset="-122"/>
                <a:ea typeface="微软雅黑" panose="020B0503020204020204" pitchFamily="34" charset="-122"/>
              </a:rPr>
              <a:t>质量专员负有对本部门的开发质量监督检查职责，对每个团队的质量情况负有监督和检查的职责。</a:t>
            </a:r>
          </a:p>
        </p:txBody>
      </p:sp>
      <p:sp>
        <p:nvSpPr>
          <p:cNvPr id="21" name="文本框 20"/>
          <p:cNvSpPr txBox="1"/>
          <p:nvPr/>
        </p:nvSpPr>
        <p:spPr>
          <a:xfrm>
            <a:off x="7854600" y="2144814"/>
            <a:ext cx="3109497" cy="1289905"/>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质量</a:t>
            </a:r>
            <a:r>
              <a:rPr lang="zh-CN" altLang="en-US" dirty="0">
                <a:latin typeface="微软雅黑" panose="020B0503020204020204" pitchFamily="34" charset="-122"/>
                <a:ea typeface="微软雅黑" panose="020B0503020204020204" pitchFamily="34" charset="-122"/>
              </a:rPr>
              <a:t>专员有向测试部提供本部门质量数据和质量情况的责任和义务。</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
            <a:ext cx="12192000" cy="90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7" name="直接连接符 26"/>
          <p:cNvCxnSpPr/>
          <p:nvPr/>
        </p:nvCxnSpPr>
        <p:spPr>
          <a:xfrm>
            <a:off x="0" y="953044"/>
            <a:ext cx="12192000" cy="0"/>
          </a:xfrm>
          <a:prstGeom prst="line">
            <a:avLst/>
          </a:prstGeom>
          <a:ln w="6032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0" y="6634046"/>
            <a:ext cx="12192000" cy="22874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9" name="直接连接符 28"/>
          <p:cNvCxnSpPr/>
          <p:nvPr/>
        </p:nvCxnSpPr>
        <p:spPr>
          <a:xfrm>
            <a:off x="0" y="6634046"/>
            <a:ext cx="12192000" cy="0"/>
          </a:xfrm>
          <a:prstGeom prst="line">
            <a:avLst/>
          </a:prstGeom>
          <a:ln w="41275"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4808" y="290947"/>
            <a:ext cx="3416320" cy="646331"/>
          </a:xfrm>
          <a:prstGeom prst="rect">
            <a:avLst/>
          </a:prstGeom>
          <a:noFill/>
        </p:spPr>
        <p:txBody>
          <a:bodyPr wrap="none" rtlCol="0" anchor="t">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质量内建的概念</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46808" y="937278"/>
            <a:ext cx="11125082" cy="0"/>
          </a:xfrm>
          <a:prstGeom prst="line">
            <a:avLst/>
          </a:prstGeom>
          <a:ln w="25400" cmpd="sng">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6808" y="995108"/>
            <a:ext cx="3224439" cy="646331"/>
          </a:xfrm>
          <a:prstGeom prst="rect">
            <a:avLst/>
          </a:prstGeom>
          <a:noFill/>
        </p:spPr>
        <p:txBody>
          <a:bodyPr wrap="square" rtlCol="0">
            <a:spAutoFit/>
          </a:bodyPr>
          <a:lstStyle/>
          <a:p>
            <a:pPr>
              <a:lnSpc>
                <a:spcPct val="150000"/>
              </a:lnSpc>
            </a:pPr>
            <a:r>
              <a:rPr lang="zh-CN" altLang="en-US" sz="2400" b="1" dirty="0">
                <a:solidFill>
                  <a:srgbClr val="5B9BD5"/>
                </a:solidFill>
                <a:latin typeface="微软雅黑" panose="020B0503020204020204" pitchFamily="34" charset="-122"/>
                <a:ea typeface="微软雅黑" panose="020B0503020204020204" pitchFamily="34" charset="-122"/>
              </a:rPr>
              <a:t>开发</a:t>
            </a:r>
            <a:r>
              <a:rPr lang="zh-CN" altLang="en-US" sz="2400" b="1" dirty="0" smtClean="0">
                <a:solidFill>
                  <a:srgbClr val="5B9BD5"/>
                </a:solidFill>
                <a:latin typeface="微软雅黑" panose="020B0503020204020204" pitchFamily="34" charset="-122"/>
                <a:ea typeface="微软雅黑" panose="020B0503020204020204" pitchFamily="34" charset="-122"/>
              </a:rPr>
              <a:t>团队的职责</a:t>
            </a:r>
            <a:endParaRPr lang="en-US" altLang="zh-CN" sz="2400" b="1" dirty="0" smtClean="0">
              <a:solidFill>
                <a:srgbClr val="5B9BD5"/>
              </a:solidFill>
              <a:latin typeface="微软雅黑" panose="020B0503020204020204" pitchFamily="34" charset="-122"/>
              <a:ea typeface="微软雅黑" panose="020B0503020204020204" pitchFamily="34" charset="-122"/>
            </a:endParaRPr>
          </a:p>
        </p:txBody>
      </p:sp>
      <p:sp>
        <p:nvSpPr>
          <p:cNvPr id="9" name="矩形 8"/>
          <p:cNvSpPr/>
          <p:nvPr/>
        </p:nvSpPr>
        <p:spPr>
          <a:xfrm>
            <a:off x="1112644" y="2179921"/>
            <a:ext cx="3109496" cy="268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12644" y="2448641"/>
            <a:ext cx="3109496" cy="21592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512740" y="2179921"/>
            <a:ext cx="3110400" cy="268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12740" y="2448640"/>
            <a:ext cx="3110400" cy="21592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112643" y="2448640"/>
            <a:ext cx="3109497" cy="923330"/>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单元测试</a:t>
            </a:r>
            <a:r>
              <a:rPr lang="zh-CN" altLang="en-US" dirty="0">
                <a:latin typeface="微软雅黑" panose="020B0503020204020204" pitchFamily="34" charset="-122"/>
                <a:ea typeface="微软雅黑" panose="020B0503020204020204" pitchFamily="34" charset="-122"/>
              </a:rPr>
              <a:t>用例编写及执行。</a:t>
            </a:r>
          </a:p>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静态</a:t>
            </a:r>
            <a:r>
              <a:rPr lang="zh-CN" altLang="en-US" dirty="0">
                <a:latin typeface="微软雅黑" panose="020B0503020204020204" pitchFamily="34" charset="-122"/>
                <a:ea typeface="微软雅黑" panose="020B0503020204020204" pitchFamily="34" charset="-122"/>
              </a:rPr>
              <a:t>代码检查及问题修改。</a:t>
            </a:r>
          </a:p>
        </p:txBody>
      </p:sp>
      <p:sp>
        <p:nvSpPr>
          <p:cNvPr id="18" name="矩形 17"/>
          <p:cNvSpPr/>
          <p:nvPr/>
        </p:nvSpPr>
        <p:spPr>
          <a:xfrm>
            <a:off x="7913740" y="2179921"/>
            <a:ext cx="3110400" cy="268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913740" y="2448641"/>
            <a:ext cx="3110400" cy="215921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512740" y="2448639"/>
            <a:ext cx="3109497" cy="1338828"/>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参加</a:t>
            </a:r>
            <a:r>
              <a:rPr lang="zh-CN" altLang="en-US" dirty="0">
                <a:latin typeface="微软雅黑" panose="020B0503020204020204" pitchFamily="34" charset="-122"/>
                <a:ea typeface="微软雅黑" panose="020B0503020204020204" pitchFamily="34" charset="-122"/>
              </a:rPr>
              <a:t>代码评审及问题修改</a:t>
            </a:r>
          </a:p>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冒烟</a:t>
            </a:r>
            <a:r>
              <a:rPr lang="zh-CN" altLang="en-US" dirty="0">
                <a:latin typeface="微软雅黑" panose="020B0503020204020204" pitchFamily="34" charset="-122"/>
                <a:ea typeface="微软雅黑" panose="020B0503020204020204" pitchFamily="34" charset="-122"/>
              </a:rPr>
              <a:t>测试执行，缺陷的收集和修改</a:t>
            </a:r>
            <a:r>
              <a:rPr lang="zh-CN"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914643" y="2445380"/>
            <a:ext cx="3109497" cy="2120902"/>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执行</a:t>
            </a:r>
            <a:r>
              <a:rPr lang="zh-CN" altLang="en-US" dirty="0">
                <a:latin typeface="微软雅黑" panose="020B0503020204020204" pitchFamily="34" charset="-122"/>
                <a:ea typeface="微软雅黑" panose="020B0503020204020204" pitchFamily="34" charset="-122"/>
              </a:rPr>
              <a:t>持续</a:t>
            </a:r>
            <a:r>
              <a:rPr lang="zh-CN" altLang="en-US" dirty="0" smtClean="0">
                <a:latin typeface="微软雅黑" panose="020B0503020204020204" pitchFamily="34" charset="-122"/>
                <a:ea typeface="微软雅黑" panose="020B0503020204020204" pitchFamily="34" charset="-122"/>
              </a:rPr>
              <a:t>集成环境的搭建，</a:t>
            </a:r>
            <a:r>
              <a:rPr lang="zh-CN" altLang="en-US" dirty="0">
                <a:latin typeface="微软雅黑" panose="020B0503020204020204" pitchFamily="34" charset="-122"/>
                <a:ea typeface="微软雅黑" panose="020B0503020204020204" pitchFamily="34" charset="-122"/>
              </a:rPr>
              <a:t>并将静态代码检查工具和单元测试工具集成到持续集成环境中</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u"/>
            </a:pPr>
            <a:r>
              <a:rPr lang="zh-CN" altLang="en-US" dirty="0" smtClean="0">
                <a:latin typeface="微软雅黑" panose="020B0503020204020204" pitchFamily="34" charset="-122"/>
                <a:ea typeface="微软雅黑" panose="020B0503020204020204" pitchFamily="34" charset="-122"/>
              </a:rPr>
              <a:t>保持健康构建。</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3419</Words>
  <Application>Microsoft Office PowerPoint</Application>
  <PresentationFormat>自定义</PresentationFormat>
  <Paragraphs>361</Paragraphs>
  <Slides>37</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Office 主题</vt:lpstr>
      <vt:lpstr>MtbGraph.Document.15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刘涛</dc:creator>
  <cp:lastModifiedBy>chengxh</cp:lastModifiedBy>
  <cp:revision>1947</cp:revision>
  <dcterms:created xsi:type="dcterms:W3CDTF">2013-01-19T08:04:00Z</dcterms:created>
  <dcterms:modified xsi:type="dcterms:W3CDTF">2019-01-14T07:51:40Z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