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98" r:id="rId3"/>
    <p:sldId id="299" r:id="rId4"/>
    <p:sldId id="306" r:id="rId5"/>
    <p:sldId id="307" r:id="rId6"/>
    <p:sldId id="300" r:id="rId7"/>
    <p:sldId id="305" r:id="rId8"/>
    <p:sldId id="302" r:id="rId9"/>
    <p:sldId id="303" r:id="rId10"/>
    <p:sldId id="304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595959"/>
    <a:srgbClr val="E4E4E4"/>
    <a:srgbClr val="EE9282"/>
    <a:srgbClr val="CC5A50"/>
    <a:srgbClr val="EAE8E6"/>
    <a:srgbClr val="0167B1"/>
    <a:srgbClr val="036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830"/>
    <p:restoredTop sz="90964"/>
  </p:normalViewPr>
  <p:slideViewPr>
    <p:cSldViewPr snapToGrid="0">
      <p:cViewPr>
        <p:scale>
          <a:sx n="86" d="100"/>
          <a:sy n="86" d="100"/>
        </p:scale>
        <p:origin x="144" y="584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757F9-D904-3741-9DDF-6EDFFC582A41}" type="datetimeFigureOut">
              <a:rPr kumimoji="1" lang="ko-KR" altLang="en-US" smtClean="0"/>
              <a:t>2024. 12. 3.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ECFF5-924C-264C-A22B-74E51D55397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1988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ECFF5-924C-264C-A22B-74E51D55397D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5616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122EB-6D65-87F9-728C-172124AA1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3B4486B-0A35-0B2A-7326-46C8BC2CAE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E8F4207-6EC4-3EDC-2BB2-0CB40F28E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CC72E3-0AB7-44F8-8794-F8610CE31A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ECFF5-924C-264C-A22B-74E51D55397D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1203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B3403-2A00-9CB0-888E-367BEDDC9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2133021-6C33-C529-CC6B-2F89AA61D4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775A356-3FBE-2D08-84E5-49E59333E9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D737A0-6BE4-12B4-5654-B96BFE5C3A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ECFF5-924C-264C-A22B-74E51D55397D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6387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E42E1-2651-5B56-49B7-8CD081C46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2A8254-CA20-240B-A0E2-C345147BB1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65011B-5BC2-9872-A263-FFC2AC944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FD28C3-9846-8C11-8005-84DE84F4E0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ECFF5-924C-264C-A22B-74E51D55397D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1099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1498D-72BA-96B4-4A22-2D14170D7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3D17375-DA11-B6B1-6D04-18C64C18ED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8DD94B5-9098-4E7E-5FD5-8E65E99CE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68EB8-11CE-0693-71AD-4A80339983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ECFF5-924C-264C-A22B-74E51D55397D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487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8628C-35E5-4B68-B801-61AC8933B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88C91E-FB32-6FF9-0B97-003204F61A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F9E32AA-4333-4E86-4D34-165FB02AF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769EC7-F476-8F7A-EA2B-B429095E82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ECFF5-924C-264C-A22B-74E51D55397D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4465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24E58-ACB9-DFF5-5083-1D6CCD123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97F7BE7-56F7-3E55-E6F2-9100869E05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0070349-3432-2000-7ED2-4733DCEBFB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4E8C8D-D8CD-7E41-E9F3-F93560BBD6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ECFF5-924C-264C-A22B-74E51D55397D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5690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69AA7-AE36-F120-6ECC-3EF0E193B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B1705BF-4E62-2AD7-5A3F-889B7B2301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9AE55FC-C06A-37D1-4D8A-9002AF52F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87645F-2BFD-75A8-5B46-AB30771A5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ECFF5-924C-264C-A22B-74E51D55397D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3324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2A29C-6C2F-83A7-54F2-308AF5394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2183769-BC48-EA94-2809-D79A399793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049A222-4ADF-7129-48EE-F79F6EEDBE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9197E9-8574-1398-34D5-B497DE80B4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ECFF5-924C-264C-A22B-74E51D55397D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0691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B1E11-306F-339E-01F7-6CB211A36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B1E4563-0BD7-AD1D-D9BF-3D53417B82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73376F7-806C-F7BE-B23D-DF34AFDA7B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FF0D45-21DD-6F3B-8DFA-650A1BA89E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ECFF5-924C-264C-A22B-74E51D55397D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555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AEBF5-45F8-B3D3-488E-B28678536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1ACFEC-48B6-EFF3-0814-82E2F137B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3CD8BF-2648-3CE8-836E-826CE61F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789E5-5A3D-F64F-9A87-C231F657DA1D}" type="datetime1">
              <a:rPr kumimoji="1" lang="ko-KR" altLang="en-US" smtClean="0"/>
              <a:t>2024. 12. 3.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CFDA9-5C98-7659-1F8F-274CD330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9AD43-EE58-5DCF-ACE1-FB0F8615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17BB2208-D455-1F49-9900-F6D5A2922580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95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0FE4C-099B-4AF1-3E7E-C6D7AA95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71D891-2EA9-5FFB-9CD0-742C2F2EF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49F467-8436-3E00-56E1-8CEE1DED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94E8-E528-8C42-ABE1-977212822E92}" type="datetime1">
              <a:rPr kumimoji="1" lang="ko-KR" altLang="en-US" smtClean="0"/>
              <a:t>2024. 12. 3.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D79B7-C5B4-73BA-70DC-67BCC44A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5C957-AB3C-6927-87ED-106F3220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2208-D455-1F49-9900-F6D5A29225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317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224EF6-7672-0D85-10CD-2CD921C22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1CF749-4132-E7F6-D311-1703AD32D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35382-383D-295E-2EEC-D10F982E6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8C7E-8806-D340-91F9-9D366EF320A4}" type="datetime1">
              <a:rPr kumimoji="1" lang="ko-KR" altLang="en-US" smtClean="0"/>
              <a:t>2024. 12. 3.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F18C8-590A-F172-AAA0-8C7BA9E7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4BB7D-7023-FD08-B3DF-3F0192FC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2208-D455-1F49-9900-F6D5A29225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149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DEB67-BA0B-B7A3-5B40-7E0C092A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751D3B-1EC4-27D4-7F70-F12F26EB6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744CF-D98C-2E5C-9D1B-EB2F67385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8897-B411-CD46-A561-41DFF1661D3D}" type="datetime1">
              <a:rPr kumimoji="1" lang="ko-KR" altLang="en-US" smtClean="0"/>
              <a:t>2024. 12. 3.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48C50-FC9E-D377-A3C8-15F3BD74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90182-1236-0EE3-5DAB-8DC8EE18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17BB2208-D455-1F49-9900-F6D5A2922580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84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EFA36-57F8-42D8-2432-3E440714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CCD691-D97C-5D45-6EE1-3C2BC371D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59E6F-9B51-9547-11DA-FA819CFF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6CD3-97DC-2745-9E0F-CAE5E2A63FA1}" type="datetime1">
              <a:rPr kumimoji="1" lang="ko-KR" altLang="en-US" smtClean="0"/>
              <a:t>2024. 12. 3.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C8C53-6EBD-B320-FFDE-08F2265F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607B-1199-39A2-AF03-E0642DEA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2208-D455-1F49-9900-F6D5A29225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149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14551-41FA-E515-B525-15C4C32F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F007D-28DC-8A91-3825-4DEE60E2B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D6B5B5-23FE-5EC6-2D58-A65900256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EDA9A0-1CA1-5481-87F5-44C1190F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D51C-63BE-F943-88C4-7C3E0A62DC23}" type="datetime1">
              <a:rPr kumimoji="1" lang="ko-KR" altLang="en-US" smtClean="0"/>
              <a:t>2024. 12. 3.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3EF7C8-9E2C-84F1-6A4D-828DEF69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D001ED-F370-627E-1B7B-F25695BF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2208-D455-1F49-9900-F6D5A29225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430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E70E0-5848-DAED-181B-FA018392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67E985-A740-B37A-F5E1-1514A6DD3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FBB4F4-DAD4-2887-54B3-E63EC82F6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C70F61-FBD7-7E7F-A0EB-B1A97D2A8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C8FFF-1E74-B7EC-A297-F2C27B039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D7FE90-5CFA-D615-9973-F7AF5732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22AD-98AE-934A-8DD1-72F0601D076B}" type="datetime1">
              <a:rPr kumimoji="1" lang="ko-KR" altLang="en-US" smtClean="0"/>
              <a:t>2024. 12. 3.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44914A-E909-6A9E-9068-F91598D5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D97E36-B498-F8EB-6B5E-B07FE6B7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2208-D455-1F49-9900-F6D5A29225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826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28E8C-3DB7-050A-C024-EC0B422B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74B3C3-B2E8-8AD4-D6F4-B24F4257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CDE6-0B03-4A47-A34E-C684CBF0BF07}" type="datetime1">
              <a:rPr kumimoji="1" lang="ko-KR" altLang="en-US" smtClean="0"/>
              <a:t>2024. 12. 3.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6656E3-E91B-9882-132E-ED708E99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946519-3234-C10A-215C-2074B5B9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2208-D455-1F49-9900-F6D5A29225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054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59A8FB-6B3F-C49C-B4C7-D943D8C7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6E7B-D2FB-1B4C-9E30-8782F93F76A7}" type="datetime1">
              <a:rPr kumimoji="1" lang="ko-KR" altLang="en-US" smtClean="0"/>
              <a:t>2024. 12. 3.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2E1339-DF38-0269-B8B7-4E2DCAB9E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7392CB-1A1D-D2F0-6AC5-B0401F47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2208-D455-1F49-9900-F6D5A29225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208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5A810-1D90-642D-4CE2-22C8E5BC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F80AE-909E-950D-97FA-5A122D074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627520-EF36-C5AC-9E3A-62A670FD1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35EE63-7F6E-98C6-A991-5BB92ABB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5151-9D5F-9448-9D92-CF4F82B16DDD}" type="datetime1">
              <a:rPr kumimoji="1" lang="ko-KR" altLang="en-US" smtClean="0"/>
              <a:t>2024. 12. 3.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7C5D9-7900-DA06-94D4-EAAFCE92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E50A3E-E98C-377B-61E5-F382F149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2208-D455-1F49-9900-F6D5A29225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216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597F0-4663-F7A7-FCC6-AC68CED3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ACE112-A6E7-27DD-F02C-F9724BE80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806010-4053-1A1E-1D05-CA66AF140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14683E-F8CE-B14B-B41A-C6BFF15E6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ED89-A3C5-A442-914D-F8951574A863}" type="datetime1">
              <a:rPr kumimoji="1" lang="ko-KR" altLang="en-US" smtClean="0"/>
              <a:t>2024. 12. 3.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B0912-09E3-A0AE-9B4A-7BE1C1F2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0FD66-B4D3-602F-61AC-58E56C14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2208-D455-1F49-9900-F6D5A29225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051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1BF0F7-C199-5EF6-59F6-B0F8FECD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F28E3B-5E47-8FDF-ADD2-25CDB3E8D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F22E9-C625-E7E0-459A-BDEB58CFB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057E37-0A06-3545-A5BC-D75A4D12959B}" type="datetime1">
              <a:rPr kumimoji="1" lang="ko-KR" altLang="en-US" smtClean="0"/>
              <a:t>2024. 12. 3.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D3633-DB87-FBEE-F129-F8901DE80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B6721-6595-AF7F-382D-4A979B8FD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8007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0">
                <a:solidFill>
                  <a:schemeClr val="tx1"/>
                </a:solidFill>
                <a:latin typeface="Aptos" panose="020B0004020202020204" pitchFamily="34" charset="0"/>
              </a:defRPr>
            </a:lvl1pPr>
          </a:lstStyle>
          <a:p>
            <a:fld id="{17BB2208-D455-1F49-9900-F6D5A2922580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42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2D71B04-F73C-F9A9-02F7-A0D8936B9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6957" y="5173632"/>
            <a:ext cx="10538085" cy="838494"/>
          </a:xfrm>
        </p:spPr>
        <p:txBody>
          <a:bodyPr>
            <a:normAutofit/>
          </a:bodyPr>
          <a:lstStyle/>
          <a:p>
            <a:pPr algn="r">
              <a:lnSpc>
                <a:spcPts val="2880"/>
              </a:lnSpc>
              <a:spcBef>
                <a:spcPts val="0"/>
              </a:spcBef>
            </a:pPr>
            <a:r>
              <a:rPr kumimoji="1" lang="en-US" altLang="ko-KR" b="1" dirty="0">
                <a:latin typeface="Aptos" panose="020B0004020202020204" pitchFamily="34" charset="0"/>
                <a:cs typeface="Times New Roman" panose="02020603050405020304" pitchFamily="18" charset="0"/>
              </a:rPr>
              <a:t>Ting Tsai</a:t>
            </a:r>
          </a:p>
          <a:p>
            <a:pPr algn="r">
              <a:lnSpc>
                <a:spcPts val="2880"/>
              </a:lnSpc>
              <a:spcBef>
                <a:spcPts val="0"/>
              </a:spcBef>
            </a:pPr>
            <a:r>
              <a:rPr kumimoji="1" lang="en-US" altLang="ko-KR" b="1" dirty="0">
                <a:latin typeface="Aptos" panose="020B0004020202020204" pitchFamily="34" charset="0"/>
                <a:cs typeface="Times New Roman" panose="02020603050405020304" pitchFamily="18" charset="0"/>
              </a:rPr>
              <a:t>Sohyun Lim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E7711F14-683B-74BC-5CCA-88F8F1410150}"/>
              </a:ext>
            </a:extLst>
          </p:cNvPr>
          <p:cNvSpPr txBox="1">
            <a:spLocks/>
          </p:cNvSpPr>
          <p:nvPr/>
        </p:nvSpPr>
        <p:spPr>
          <a:xfrm>
            <a:off x="1124262" y="727551"/>
            <a:ext cx="9986832" cy="2701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4000" b="1" dirty="0">
                <a:solidFill>
                  <a:srgbClr val="941100"/>
                </a:solidFill>
                <a:latin typeface="Aptos" panose="020B0004020202020204" pitchFamily="34" charset="0"/>
              </a:rPr>
              <a:t>Relationship Between Socioeconomic factors and Health outcomes in Chicago</a:t>
            </a:r>
            <a:endParaRPr kumimoji="1" lang="ko-KR" altLang="en-US" sz="4000" b="1" dirty="0">
              <a:solidFill>
                <a:srgbClr val="94110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082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0CC64-A51B-CB50-A121-1BE0ED7C2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8;p2">
            <a:extLst>
              <a:ext uri="{FF2B5EF4-FFF2-40B4-BE49-F238E27FC236}">
                <a16:creationId xmlns:a16="http://schemas.microsoft.com/office/drawing/2014/main" id="{DA53A18F-1E58-D60E-A923-DBB483842930}"/>
              </a:ext>
            </a:extLst>
          </p:cNvPr>
          <p:cNvSpPr txBox="1">
            <a:spLocks/>
          </p:cNvSpPr>
          <p:nvPr/>
        </p:nvSpPr>
        <p:spPr>
          <a:xfrm>
            <a:off x="617823" y="540569"/>
            <a:ext cx="10956353" cy="6058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457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accent1"/>
              </a:buClr>
              <a:buSzPts val="4000"/>
              <a:buFont typeface="Helvetica Neue"/>
              <a:buNone/>
            </a:pPr>
            <a:r>
              <a:rPr lang="en-US" sz="4000" b="1" dirty="0">
                <a:solidFill>
                  <a:srgbClr val="941100"/>
                </a:solidFill>
                <a:latin typeface="Aptos" panose="020B0004020202020204" pitchFamily="34" charset="0"/>
                <a:ea typeface="Helvetica Neue"/>
                <a:cs typeface="Helvetica Neue"/>
                <a:sym typeface="Helvetica Neue"/>
              </a:rPr>
              <a:t>Conclusion</a:t>
            </a:r>
            <a:endParaRPr lang="en" dirty="0">
              <a:solidFill>
                <a:srgbClr val="941100"/>
              </a:solidFill>
              <a:latin typeface="Aptos" panose="020B0004020202020204" pitchFamily="34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CAD07B-15D6-AD2E-DAAE-B0F856A7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2208-D455-1F49-9900-F6D5A2922580}" type="slidenum">
              <a:rPr kumimoji="1" lang="ko-KR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kumimoji="1"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12562-2E7E-0E9F-1B80-3FB0D0E82BD2}"/>
              </a:ext>
            </a:extLst>
          </p:cNvPr>
          <p:cNvSpPr txBox="1"/>
          <p:nvPr/>
        </p:nvSpPr>
        <p:spPr>
          <a:xfrm>
            <a:off x="617823" y="1562793"/>
            <a:ext cx="9024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Aptos" panose="020B0004020202020204" pitchFamily="34" charset="0"/>
                <a:cs typeface="Times New Roman" panose="02020603050405020304" pitchFamily="18" charset="0"/>
              </a:rPr>
              <a:t>Findings</a:t>
            </a:r>
          </a:p>
          <a:p>
            <a:r>
              <a:rPr kumimoji="1" lang="en-US" altLang="ko-KR" dirty="0">
                <a:latin typeface="Aptos" panose="020B0004020202020204" pitchFamily="34" charset="0"/>
                <a:cs typeface="Times New Roman" panose="02020603050405020304" pitchFamily="18" charset="0"/>
              </a:rPr>
              <a:t>Limitation</a:t>
            </a:r>
          </a:p>
          <a:p>
            <a:r>
              <a:rPr kumimoji="1" lang="en-US" altLang="ko-KR" dirty="0">
                <a:latin typeface="Aptos" panose="020B0004020202020204" pitchFamily="34" charset="0"/>
                <a:cs typeface="Times New Roman" panose="02020603050405020304" pitchFamily="18" charset="0"/>
              </a:rPr>
              <a:t>Next Steps</a:t>
            </a:r>
            <a:endParaRPr kumimoji="1" lang="ko-KR" altLang="en-US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9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D826E8B7-BA25-951D-E733-DC15968E3BC9}"/>
              </a:ext>
            </a:extLst>
          </p:cNvPr>
          <p:cNvSpPr txBox="1">
            <a:spLocks/>
          </p:cNvSpPr>
          <p:nvPr/>
        </p:nvSpPr>
        <p:spPr>
          <a:xfrm>
            <a:off x="0" y="6188529"/>
            <a:ext cx="12192000" cy="669470"/>
          </a:xfrm>
          <a:prstGeom prst="rect">
            <a:avLst/>
          </a:prstGeom>
          <a:solidFill>
            <a:srgbClr val="9411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80"/>
              </a:lnSpc>
              <a:spcBef>
                <a:spcPts val="0"/>
              </a:spcBef>
            </a:pPr>
            <a:endParaRPr kumimoji="1" lang="ko-KR" altLang="en-US" dirty="0">
              <a:solidFill>
                <a:srgbClr val="941100"/>
              </a:solidFill>
              <a:latin typeface="Aptos" panose="020B0004020202020204" pitchFamily="34" charset="0"/>
            </a:endParaRPr>
          </a:p>
        </p:txBody>
      </p:sp>
      <p:sp>
        <p:nvSpPr>
          <p:cNvPr id="5" name="Google Shape;198;p2">
            <a:extLst>
              <a:ext uri="{FF2B5EF4-FFF2-40B4-BE49-F238E27FC236}">
                <a16:creationId xmlns:a16="http://schemas.microsoft.com/office/drawing/2014/main" id="{82E7D522-77C9-23C9-9420-2DD3E72AE2BF}"/>
              </a:ext>
            </a:extLst>
          </p:cNvPr>
          <p:cNvSpPr txBox="1">
            <a:spLocks/>
          </p:cNvSpPr>
          <p:nvPr/>
        </p:nvSpPr>
        <p:spPr>
          <a:xfrm>
            <a:off x="4812831" y="2823135"/>
            <a:ext cx="2566337" cy="6058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457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accent1"/>
              </a:buClr>
              <a:buSzPts val="4000"/>
              <a:buFont typeface="Helvetica Neue"/>
              <a:buNone/>
            </a:pPr>
            <a:r>
              <a:rPr lang="en-US" sz="4000" b="1" dirty="0">
                <a:solidFill>
                  <a:srgbClr val="941100"/>
                </a:solidFill>
                <a:latin typeface="Aptos" panose="020B0004020202020204" pitchFamily="34" charset="0"/>
                <a:ea typeface="Helvetica Neue"/>
                <a:cs typeface="Helvetica Neue"/>
                <a:sym typeface="Helvetica Neue"/>
              </a:rPr>
              <a:t>Thank you</a:t>
            </a:r>
            <a:endParaRPr lang="en" dirty="0">
              <a:solidFill>
                <a:srgbClr val="941100"/>
              </a:solidFill>
              <a:latin typeface="Aptos" panose="020B0004020202020204" pitchFamily="34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4F3A5-A7C6-2F24-73AA-5B727879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2208-D455-1F49-9900-F6D5A2922580}" type="slidenum">
              <a:rPr kumimoji="1" lang="ko-KR" altLang="en-US" smtClean="0"/>
              <a:t>11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34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DC1B7-33D1-016E-409C-EA63C0596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8;p2">
            <a:extLst>
              <a:ext uri="{FF2B5EF4-FFF2-40B4-BE49-F238E27FC236}">
                <a16:creationId xmlns:a16="http://schemas.microsoft.com/office/drawing/2014/main" id="{13167CFF-EF88-6345-3E5C-8628728A8F35}"/>
              </a:ext>
            </a:extLst>
          </p:cNvPr>
          <p:cNvSpPr txBox="1">
            <a:spLocks/>
          </p:cNvSpPr>
          <p:nvPr/>
        </p:nvSpPr>
        <p:spPr>
          <a:xfrm>
            <a:off x="617823" y="540569"/>
            <a:ext cx="10956353" cy="6058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457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accent1"/>
              </a:buClr>
              <a:buSzPts val="4000"/>
              <a:buFont typeface="Helvetica Neue"/>
              <a:buNone/>
            </a:pPr>
            <a:r>
              <a:rPr lang="en-US" sz="4000" b="1" dirty="0">
                <a:solidFill>
                  <a:srgbClr val="941100"/>
                </a:solidFill>
                <a:latin typeface="Aptos" panose="020B0004020202020204" pitchFamily="34" charset="0"/>
                <a:ea typeface="Helvetica Neue"/>
                <a:cs typeface="Helvetica Neue"/>
                <a:sym typeface="Helvetica Neue"/>
              </a:rPr>
              <a:t>Motivation and Research Question</a:t>
            </a:r>
            <a:endParaRPr lang="en" dirty="0">
              <a:solidFill>
                <a:srgbClr val="941100"/>
              </a:solidFill>
              <a:latin typeface="Aptos" panose="020B0004020202020204" pitchFamily="34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35D365-5CF9-8B07-D9D8-B9D8649A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2208-D455-1F49-9900-F6D5A2922580}" type="slidenum">
              <a:rPr kumimoji="1" lang="ko-KR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kumimoji="1"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631D9A-C093-F9EB-6149-3B80CB3D82DB}"/>
              </a:ext>
            </a:extLst>
          </p:cNvPr>
          <p:cNvSpPr txBox="1"/>
          <p:nvPr/>
        </p:nvSpPr>
        <p:spPr>
          <a:xfrm>
            <a:off x="617823" y="1845426"/>
            <a:ext cx="7414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>
                <a:latin typeface="Aptos" panose="020B0004020202020204" pitchFamily="34" charset="0"/>
                <a:cs typeface="Times New Roman" panose="02020603050405020304" pitchFamily="18" charset="0"/>
              </a:rPr>
              <a:t>Relationship between socioeconomic factors and health outcome</a:t>
            </a:r>
          </a:p>
          <a:p>
            <a:pPr marL="342900" indent="-342900">
              <a:buAutoNum type="arabicPeriod"/>
            </a:pPr>
            <a:r>
              <a:rPr kumimoji="1" lang="en-US" altLang="ko-KR" dirty="0">
                <a:latin typeface="Aptos" panose="020B0004020202020204" pitchFamily="34" charset="0"/>
                <a:cs typeface="Times New Roman" panose="02020603050405020304" pitchFamily="18" charset="0"/>
              </a:rPr>
              <a:t>How socioeconomic factors and health outcomes are related to the location of healthcare centers in Chicago</a:t>
            </a:r>
            <a:endParaRPr kumimoji="1" lang="ko-KR" altLang="en-US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9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03C4C-0C05-2A3D-8386-4C30CE053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8;p2">
            <a:extLst>
              <a:ext uri="{FF2B5EF4-FFF2-40B4-BE49-F238E27FC236}">
                <a16:creationId xmlns:a16="http://schemas.microsoft.com/office/drawing/2014/main" id="{542E9559-BB36-2B5A-6473-0C40AE99C7BF}"/>
              </a:ext>
            </a:extLst>
          </p:cNvPr>
          <p:cNvSpPr txBox="1">
            <a:spLocks/>
          </p:cNvSpPr>
          <p:nvPr/>
        </p:nvSpPr>
        <p:spPr>
          <a:xfrm>
            <a:off x="617823" y="540569"/>
            <a:ext cx="10956353" cy="6058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457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accent1"/>
              </a:buClr>
              <a:buSzPts val="4000"/>
              <a:buFont typeface="Helvetica Neue"/>
              <a:buNone/>
            </a:pPr>
            <a:r>
              <a:rPr lang="en-US" sz="4000" b="1" dirty="0">
                <a:solidFill>
                  <a:srgbClr val="941100"/>
                </a:solidFill>
                <a:latin typeface="Aptos" panose="020B0004020202020204" pitchFamily="34" charset="0"/>
                <a:ea typeface="Helvetica Neue"/>
                <a:cs typeface="Helvetica Neue"/>
                <a:sym typeface="Helvetica Neue"/>
              </a:rPr>
              <a:t>Data Resource</a:t>
            </a:r>
            <a:endParaRPr lang="en" b="1" dirty="0">
              <a:solidFill>
                <a:srgbClr val="941100"/>
              </a:solidFill>
              <a:latin typeface="Aptos" panose="020B0004020202020204" pitchFamily="34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0E9859-500F-991B-D7F0-444C3B67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2208-D455-1F49-9900-F6D5A2922580}" type="slidenum">
              <a:rPr kumimoji="1" lang="ko-KR" alt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kumimoji="1"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 descr="텍스트, 지도, 스크린샷, 폰트이(가) 표시된 사진&#10;&#10;자동 생성된 설명">
            <a:extLst>
              <a:ext uri="{FF2B5EF4-FFF2-40B4-BE49-F238E27FC236}">
                <a16:creationId xmlns:a16="http://schemas.microsoft.com/office/drawing/2014/main" id="{03084AD9-C14F-4A44-CB37-0921D3779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576" y="1941320"/>
            <a:ext cx="3425774" cy="3620144"/>
          </a:xfrm>
          <a:prstGeom prst="rect">
            <a:avLst/>
          </a:prstGeom>
        </p:spPr>
      </p:pic>
      <p:pic>
        <p:nvPicPr>
          <p:cNvPr id="7" name="그림 6" descr="텍스트, 전자제품, 스크린샷, 웹 페이지이(가) 표시된 사진&#10;&#10;자동 생성된 설명">
            <a:extLst>
              <a:ext uri="{FF2B5EF4-FFF2-40B4-BE49-F238E27FC236}">
                <a16:creationId xmlns:a16="http://schemas.microsoft.com/office/drawing/2014/main" id="{B48C92BE-1EFC-213E-E786-77752F3CF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121" y="1941319"/>
            <a:ext cx="3214483" cy="362014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E54443E9-DFAF-F232-EEE0-D34233540A96}"/>
              </a:ext>
            </a:extLst>
          </p:cNvPr>
          <p:cNvGrpSpPr/>
          <p:nvPr/>
        </p:nvGrpSpPr>
        <p:grpSpPr>
          <a:xfrm>
            <a:off x="1119852" y="1941319"/>
            <a:ext cx="2842953" cy="3620144"/>
            <a:chOff x="3185968" y="-3244002"/>
            <a:chExt cx="7772400" cy="8036321"/>
          </a:xfrm>
        </p:grpSpPr>
        <p:pic>
          <p:nvPicPr>
            <p:cNvPr id="10" name="그림 9" descr="텍스트, 스크린샷, 폰트, 소프트웨어이(가) 표시된 사진&#10;&#10;자동 생성된 설명">
              <a:extLst>
                <a:ext uri="{FF2B5EF4-FFF2-40B4-BE49-F238E27FC236}">
                  <a16:creationId xmlns:a16="http://schemas.microsoft.com/office/drawing/2014/main" id="{0CAD55AD-50D7-F23C-752D-89E6C21AF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85968" y="-3244002"/>
              <a:ext cx="7772400" cy="3951068"/>
            </a:xfrm>
            <a:prstGeom prst="rect">
              <a:avLst/>
            </a:prstGeom>
          </p:spPr>
        </p:pic>
        <p:pic>
          <p:nvPicPr>
            <p:cNvPr id="11" name="그림 10" descr="텍스트, 스크린샷, 폰트, 문서이(가) 표시된 사진&#10;&#10;자동 생성된 설명">
              <a:extLst>
                <a:ext uri="{FF2B5EF4-FFF2-40B4-BE49-F238E27FC236}">
                  <a16:creationId xmlns:a16="http://schemas.microsoft.com/office/drawing/2014/main" id="{2588BA70-03C2-CE94-7AEF-C648CC37F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85968" y="682370"/>
              <a:ext cx="7772400" cy="410995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A1A7C8B-5E50-F643-6FC3-371EA80D0153}"/>
              </a:ext>
            </a:extLst>
          </p:cNvPr>
          <p:cNvSpPr txBox="1"/>
          <p:nvPr/>
        </p:nvSpPr>
        <p:spPr>
          <a:xfrm>
            <a:off x="1119851" y="1533069"/>
            <a:ext cx="284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9411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CBS News Article</a:t>
            </a:r>
            <a:endParaRPr kumimoji="1" lang="ko-KR" altLang="en-US" b="1" dirty="0">
              <a:solidFill>
                <a:srgbClr val="941100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06BCD0-176E-9CEB-899C-94EFE8064896}"/>
              </a:ext>
            </a:extLst>
          </p:cNvPr>
          <p:cNvSpPr txBox="1"/>
          <p:nvPr/>
        </p:nvSpPr>
        <p:spPr>
          <a:xfrm>
            <a:off x="1341944" y="5948099"/>
            <a:ext cx="215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latin typeface="Aptos" panose="020B0004020202020204" pitchFamily="34" charset="0"/>
                <a:cs typeface="Times New Roman" panose="02020603050405020304" pitchFamily="18" charset="0"/>
              </a:rPr>
              <a:t>Text Analysis</a:t>
            </a:r>
            <a:endParaRPr kumimoji="1" lang="ko-KR" altLang="en-US" b="1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A8B128-7384-13EF-C9D2-7AF2FFB7042F}"/>
              </a:ext>
            </a:extLst>
          </p:cNvPr>
          <p:cNvSpPr txBox="1"/>
          <p:nvPr/>
        </p:nvSpPr>
        <p:spPr>
          <a:xfrm>
            <a:off x="4799149" y="5987018"/>
            <a:ext cx="215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latin typeface="Aptos" panose="020B0004020202020204" pitchFamily="34" charset="0"/>
                <a:cs typeface="Times New Roman" panose="02020603050405020304" pitchFamily="18" charset="0"/>
              </a:rPr>
              <a:t>Geospatial Analysis</a:t>
            </a:r>
            <a:endParaRPr kumimoji="1" lang="ko-KR" altLang="en-US" b="1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38F043-41F0-BA24-DB17-C0F52ED64796}"/>
              </a:ext>
            </a:extLst>
          </p:cNvPr>
          <p:cNvSpPr txBox="1"/>
          <p:nvPr/>
        </p:nvSpPr>
        <p:spPr>
          <a:xfrm>
            <a:off x="8256354" y="5987016"/>
            <a:ext cx="215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latin typeface="Aptos" panose="020B0004020202020204" pitchFamily="34" charset="0"/>
                <a:cs typeface="Times New Roman" panose="02020603050405020304" pitchFamily="18" charset="0"/>
              </a:rPr>
              <a:t>Linear Regression</a:t>
            </a:r>
            <a:endParaRPr kumimoji="1" lang="ko-KR" altLang="en-US" b="1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B4A105-47E9-BD2B-1F28-70E0F63AD6B5}"/>
              </a:ext>
            </a:extLst>
          </p:cNvPr>
          <p:cNvSpPr txBox="1"/>
          <p:nvPr/>
        </p:nvSpPr>
        <p:spPr>
          <a:xfrm>
            <a:off x="4165576" y="1533069"/>
            <a:ext cx="3425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solidFill>
                  <a:srgbClr val="9411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Chicago Public Health Service Map</a:t>
            </a:r>
            <a:endParaRPr kumimoji="1" lang="ko-KR" altLang="en-US" sz="1600" b="1" dirty="0">
              <a:solidFill>
                <a:srgbClr val="941100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FD46D9-1EFE-6F7F-0AB0-2957804E8F95}"/>
              </a:ext>
            </a:extLst>
          </p:cNvPr>
          <p:cNvSpPr txBox="1"/>
          <p:nvPr/>
        </p:nvSpPr>
        <p:spPr>
          <a:xfrm>
            <a:off x="7794121" y="1515766"/>
            <a:ext cx="3214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solidFill>
                  <a:srgbClr val="9411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Chicago Public Health Statistics</a:t>
            </a:r>
            <a:endParaRPr kumimoji="1" lang="ko-KR" altLang="en-US" sz="1600" b="1" dirty="0">
              <a:solidFill>
                <a:srgbClr val="941100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9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759EC-5B7B-EFB5-5FC8-4B84FB000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8;p2">
            <a:extLst>
              <a:ext uri="{FF2B5EF4-FFF2-40B4-BE49-F238E27FC236}">
                <a16:creationId xmlns:a16="http://schemas.microsoft.com/office/drawing/2014/main" id="{30436182-024D-CF4E-9A68-4C0FBB83946B}"/>
              </a:ext>
            </a:extLst>
          </p:cNvPr>
          <p:cNvSpPr txBox="1">
            <a:spLocks/>
          </p:cNvSpPr>
          <p:nvPr/>
        </p:nvSpPr>
        <p:spPr>
          <a:xfrm>
            <a:off x="617823" y="540569"/>
            <a:ext cx="10956353" cy="6058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457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accent1"/>
              </a:buClr>
              <a:buSzPts val="4000"/>
              <a:buFont typeface="Helvetica Neue"/>
              <a:buNone/>
            </a:pPr>
            <a:r>
              <a:rPr lang="en-US" sz="4000" b="1" dirty="0">
                <a:solidFill>
                  <a:srgbClr val="941100"/>
                </a:solidFill>
                <a:latin typeface="Aptos" panose="020B0004020202020204" pitchFamily="34" charset="0"/>
                <a:ea typeface="Helvetica Neue"/>
                <a:cs typeface="Helvetica Neue"/>
                <a:sym typeface="Helvetica Neue"/>
              </a:rPr>
              <a:t>Methods</a:t>
            </a:r>
            <a:endParaRPr lang="en" dirty="0">
              <a:solidFill>
                <a:srgbClr val="941100"/>
              </a:solidFill>
              <a:latin typeface="Aptos" panose="020B0004020202020204" pitchFamily="34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A4874E-C560-F550-B92E-13D234BB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2208-D455-1F49-9900-F6D5A2922580}" type="slidenum">
              <a:rPr kumimoji="1" lang="ko-KR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kumimoji="1"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99C283-FC50-5437-E100-6267AFCDDBE8}"/>
              </a:ext>
            </a:extLst>
          </p:cNvPr>
          <p:cNvSpPr txBox="1"/>
          <p:nvPr/>
        </p:nvSpPr>
        <p:spPr>
          <a:xfrm>
            <a:off x="617823" y="1306315"/>
            <a:ext cx="9024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>
                <a:latin typeface="Aptos" panose="020B0004020202020204" pitchFamily="34" charset="0"/>
                <a:cs typeface="Times New Roman" panose="02020603050405020304" pitchFamily="18" charset="0"/>
              </a:rPr>
              <a:t>Text Analysis</a:t>
            </a:r>
          </a:p>
          <a:p>
            <a:pPr marL="342900" indent="-342900">
              <a:buAutoNum type="arabicPeriod"/>
            </a:pPr>
            <a:r>
              <a:rPr kumimoji="1" lang="en-US" altLang="ko-KR" dirty="0">
                <a:latin typeface="Aptos" panose="020B0004020202020204" pitchFamily="34" charset="0"/>
                <a:cs typeface="Times New Roman" panose="02020603050405020304" pitchFamily="18" charset="0"/>
              </a:rPr>
              <a:t>Descriptive statistics</a:t>
            </a:r>
          </a:p>
          <a:p>
            <a:pPr marL="342900" indent="-342900">
              <a:buAutoNum type="arabicPeriod"/>
            </a:pPr>
            <a:r>
              <a:rPr kumimoji="1" lang="en-US" altLang="ko-KR" dirty="0">
                <a:latin typeface="Aptos" panose="020B0004020202020204" pitchFamily="34" charset="0"/>
                <a:cs typeface="Times New Roman" panose="02020603050405020304" pitchFamily="18" charset="0"/>
              </a:rPr>
              <a:t>Linear Regression</a:t>
            </a:r>
          </a:p>
          <a:p>
            <a:pPr marL="342900" indent="-342900">
              <a:buAutoNum type="arabicPeriod"/>
            </a:pPr>
            <a:r>
              <a:rPr kumimoji="1" lang="en-US" altLang="ko-KR" dirty="0">
                <a:latin typeface="Aptos" panose="020B0004020202020204" pitchFamily="34" charset="0"/>
                <a:cs typeface="Times New Roman" panose="02020603050405020304" pitchFamily="18" charset="0"/>
              </a:rPr>
              <a:t>Geospatial Analysis</a:t>
            </a:r>
            <a:endParaRPr kumimoji="1" lang="ko-KR" altLang="en-US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5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9AC97-BD62-3C12-25C5-1051E8058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8;p2">
            <a:extLst>
              <a:ext uri="{FF2B5EF4-FFF2-40B4-BE49-F238E27FC236}">
                <a16:creationId xmlns:a16="http://schemas.microsoft.com/office/drawing/2014/main" id="{701B57E0-E1A7-EF3E-36E6-3898C82FF8BF}"/>
              </a:ext>
            </a:extLst>
          </p:cNvPr>
          <p:cNvSpPr txBox="1">
            <a:spLocks/>
          </p:cNvSpPr>
          <p:nvPr/>
        </p:nvSpPr>
        <p:spPr>
          <a:xfrm>
            <a:off x="617823" y="540569"/>
            <a:ext cx="10956353" cy="6058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457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accent1"/>
              </a:buClr>
              <a:buSzPts val="4000"/>
              <a:buFont typeface="Helvetica Neue"/>
              <a:buNone/>
            </a:pPr>
            <a:r>
              <a:rPr lang="en-US" sz="4000" b="1" dirty="0">
                <a:solidFill>
                  <a:srgbClr val="941100"/>
                </a:solidFill>
                <a:latin typeface="Aptos" panose="020B0004020202020204" pitchFamily="34" charset="0"/>
                <a:ea typeface="Helvetica Neue"/>
                <a:cs typeface="Helvetica Neue"/>
                <a:sym typeface="Helvetica Neue"/>
              </a:rPr>
              <a:t>Text Analysis</a:t>
            </a:r>
            <a:endParaRPr lang="en" dirty="0">
              <a:solidFill>
                <a:srgbClr val="941100"/>
              </a:solidFill>
              <a:latin typeface="Aptos" panose="020B0004020202020204" pitchFamily="34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0D0388-27B0-2EB3-593B-7334DCAA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2208-D455-1F49-9900-F6D5A2922580}" type="slidenum">
              <a:rPr kumimoji="1" lang="ko-KR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kumimoji="1"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 descr="그래프, 라인, 폰트, 텍스트이(가) 표시된 사진&#10;&#10;자동 생성된 설명">
            <a:extLst>
              <a:ext uri="{FF2B5EF4-FFF2-40B4-BE49-F238E27FC236}">
                <a16:creationId xmlns:a16="http://schemas.microsoft.com/office/drawing/2014/main" id="{7753F988-B1FB-554B-8933-7B52C081A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214" y="3371031"/>
            <a:ext cx="5410200" cy="2946400"/>
          </a:xfrm>
          <a:prstGeom prst="rect">
            <a:avLst/>
          </a:prstGeom>
        </p:spPr>
      </p:pic>
      <p:pic>
        <p:nvPicPr>
          <p:cNvPr id="7" name="그림 6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16457DB0-4B3C-0A9F-FA39-48A7B9A59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77" y="3390081"/>
            <a:ext cx="4419600" cy="2908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818659-BF04-07D4-FC11-6775965E6CDE}"/>
              </a:ext>
            </a:extLst>
          </p:cNvPr>
          <p:cNvSpPr txBox="1"/>
          <p:nvPr/>
        </p:nvSpPr>
        <p:spPr>
          <a:xfrm>
            <a:off x="986792" y="2783397"/>
            <a:ext cx="417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ptos" panose="020B0004020202020204" pitchFamily="34" charset="0"/>
                <a:cs typeface="Times New Roman" panose="02020603050405020304" pitchFamily="18" charset="0"/>
              </a:rPr>
              <a:t>Figure 1. Frequency Analysis</a:t>
            </a:r>
            <a:endParaRPr kumimoji="1" lang="ko-KR" altLang="en-US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9C1512-CB1B-3532-099A-E7022567829F}"/>
              </a:ext>
            </a:extLst>
          </p:cNvPr>
          <p:cNvSpPr txBox="1"/>
          <p:nvPr/>
        </p:nvSpPr>
        <p:spPr>
          <a:xfrm>
            <a:off x="5815214" y="2780510"/>
            <a:ext cx="535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ptos" panose="020B0004020202020204" pitchFamily="34" charset="0"/>
                <a:cs typeface="Times New Roman" panose="02020603050405020304" pitchFamily="18" charset="0"/>
              </a:rPr>
              <a:t>Figure 2. Sentimental Analysis (sentence)</a:t>
            </a:r>
            <a:endParaRPr kumimoji="1" lang="ko-KR" altLang="en-US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49FC7A4-F9CD-A6AB-2A80-325A37AF9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741051"/>
              </p:ext>
            </p:extLst>
          </p:nvPr>
        </p:nvGraphicFramePr>
        <p:xfrm>
          <a:off x="742776" y="1374542"/>
          <a:ext cx="104303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6782">
                  <a:extLst>
                    <a:ext uri="{9D8B030D-6E8A-4147-A177-3AD203B41FA5}">
                      <a16:colId xmlns:a16="http://schemas.microsoft.com/office/drawing/2014/main" val="2332372089"/>
                    </a:ext>
                  </a:extLst>
                </a:gridCol>
                <a:gridCol w="3476782">
                  <a:extLst>
                    <a:ext uri="{9D8B030D-6E8A-4147-A177-3AD203B41FA5}">
                      <a16:colId xmlns:a16="http://schemas.microsoft.com/office/drawing/2014/main" val="2927102359"/>
                    </a:ext>
                  </a:extLst>
                </a:gridCol>
                <a:gridCol w="3476782">
                  <a:extLst>
                    <a:ext uri="{9D8B030D-6E8A-4147-A177-3AD203B41FA5}">
                      <a16:colId xmlns:a16="http://schemas.microsoft.com/office/drawing/2014/main" val="1372962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Analysis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Outcome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Result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75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Polarity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0.10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Slightly positive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08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Subjectivity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0.38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Relatively objective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126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D0A60-A319-4EC9-382D-E57F47911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8;p2">
            <a:extLst>
              <a:ext uri="{FF2B5EF4-FFF2-40B4-BE49-F238E27FC236}">
                <a16:creationId xmlns:a16="http://schemas.microsoft.com/office/drawing/2014/main" id="{4316C9C1-6F66-B44E-204A-A96853B99474}"/>
              </a:ext>
            </a:extLst>
          </p:cNvPr>
          <p:cNvSpPr txBox="1">
            <a:spLocks/>
          </p:cNvSpPr>
          <p:nvPr/>
        </p:nvSpPr>
        <p:spPr>
          <a:xfrm>
            <a:off x="617823" y="540569"/>
            <a:ext cx="10956353" cy="6058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457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accent1"/>
              </a:buClr>
              <a:buSzPts val="4000"/>
              <a:buFont typeface="Helvetica Neue"/>
              <a:buNone/>
            </a:pPr>
            <a:r>
              <a:rPr lang="en-US" sz="4000" b="1" dirty="0">
                <a:solidFill>
                  <a:srgbClr val="941100"/>
                </a:solidFill>
                <a:latin typeface="Aptos" panose="020B0004020202020204" pitchFamily="34" charset="0"/>
                <a:ea typeface="Helvetica Neue"/>
                <a:cs typeface="Helvetica Neue"/>
                <a:sym typeface="Helvetica Neue"/>
              </a:rPr>
              <a:t>Basic Analysis</a:t>
            </a:r>
            <a:endParaRPr lang="en" dirty="0">
              <a:solidFill>
                <a:srgbClr val="941100"/>
              </a:solidFill>
              <a:latin typeface="Aptos" panose="020B0004020202020204" pitchFamily="34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92E158-13B2-E8D3-8CE6-8A7A5E46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2208-D455-1F49-9900-F6D5A2922580}" type="slidenum">
              <a:rPr kumimoji="1" lang="ko-KR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kumimoji="1"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3E7B4B-A8B5-31A2-0716-E00833937FA1}"/>
              </a:ext>
            </a:extLst>
          </p:cNvPr>
          <p:cNvSpPr txBox="1"/>
          <p:nvPr/>
        </p:nvSpPr>
        <p:spPr>
          <a:xfrm>
            <a:off x="617823" y="1306315"/>
            <a:ext cx="902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Aptos" panose="020B0004020202020204" pitchFamily="34" charset="0"/>
                <a:cs typeface="Times New Roman" panose="02020603050405020304" pitchFamily="18" charset="0"/>
              </a:rPr>
              <a:t>Top 10 Chicago Community Area by socioeconomic factors and health outcomes</a:t>
            </a:r>
            <a:endParaRPr kumimoji="1" lang="ko-KR" altLang="en-US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13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A420F-B5D2-C135-485E-5E65B32DF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8;p2">
            <a:extLst>
              <a:ext uri="{FF2B5EF4-FFF2-40B4-BE49-F238E27FC236}">
                <a16:creationId xmlns:a16="http://schemas.microsoft.com/office/drawing/2014/main" id="{7FED0371-2DE5-FF1A-9764-217136633814}"/>
              </a:ext>
            </a:extLst>
          </p:cNvPr>
          <p:cNvSpPr txBox="1">
            <a:spLocks/>
          </p:cNvSpPr>
          <p:nvPr/>
        </p:nvSpPr>
        <p:spPr>
          <a:xfrm>
            <a:off x="617823" y="540569"/>
            <a:ext cx="10956353" cy="6058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457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accent1"/>
              </a:buClr>
              <a:buSzPts val="4000"/>
              <a:buFont typeface="Helvetica Neue"/>
              <a:buNone/>
            </a:pPr>
            <a:r>
              <a:rPr lang="en-US" sz="4000" b="1" dirty="0">
                <a:solidFill>
                  <a:srgbClr val="941100"/>
                </a:solidFill>
                <a:latin typeface="Aptos" panose="020B0004020202020204" pitchFamily="34" charset="0"/>
                <a:ea typeface="Helvetica Neue"/>
                <a:cs typeface="Helvetica Neue"/>
                <a:sym typeface="Helvetica Neue"/>
              </a:rPr>
              <a:t>Regression Model</a:t>
            </a:r>
            <a:endParaRPr lang="en" dirty="0">
              <a:solidFill>
                <a:srgbClr val="941100"/>
              </a:solidFill>
              <a:latin typeface="Aptos" panose="020B0004020202020204" pitchFamily="34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07D396-2E51-4842-52A8-1CA64331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2208-D455-1F49-9900-F6D5A2922580}" type="slidenum">
              <a:rPr kumimoji="1" lang="ko-KR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kumimoji="1"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 descr="텍스트, 그래프, 라인, 스크린샷이(가) 표시된 사진&#10;&#10;자동 생성된 설명">
            <a:extLst>
              <a:ext uri="{FF2B5EF4-FFF2-40B4-BE49-F238E27FC236}">
                <a16:creationId xmlns:a16="http://schemas.microsoft.com/office/drawing/2014/main" id="{3F74F246-6EC8-074B-C6F1-F2C73B136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50" y="1320088"/>
            <a:ext cx="3142265" cy="2647358"/>
          </a:xfrm>
          <a:prstGeom prst="rect">
            <a:avLst/>
          </a:prstGeom>
        </p:spPr>
      </p:pic>
      <p:pic>
        <p:nvPicPr>
          <p:cNvPr id="4" name="그림 3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95D10104-43FB-7479-572C-668D6D92C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950" y="1320087"/>
            <a:ext cx="3170489" cy="2647358"/>
          </a:xfrm>
          <a:prstGeom prst="rect">
            <a:avLst/>
          </a:prstGeom>
        </p:spPr>
      </p:pic>
      <p:pic>
        <p:nvPicPr>
          <p:cNvPr id="6" name="그림 5" descr="텍스트, 그래프, 라인, 도표이(가) 표시된 사진&#10;&#10;자동 생성된 설명">
            <a:extLst>
              <a:ext uri="{FF2B5EF4-FFF2-40B4-BE49-F238E27FC236}">
                <a16:creationId xmlns:a16="http://schemas.microsoft.com/office/drawing/2014/main" id="{4C7C4BF2-A196-E677-B425-DBFEE5B7E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0974" y="1313717"/>
            <a:ext cx="3143737" cy="2647358"/>
          </a:xfrm>
          <a:prstGeom prst="rect">
            <a:avLst/>
          </a:prstGeom>
        </p:spPr>
      </p:pic>
      <p:pic>
        <p:nvPicPr>
          <p:cNvPr id="7" name="그림 6" descr="텍스트, 라인, 그래프, 스크린샷이(가) 표시된 사진&#10;&#10;자동 생성된 설명">
            <a:extLst>
              <a:ext uri="{FF2B5EF4-FFF2-40B4-BE49-F238E27FC236}">
                <a16:creationId xmlns:a16="http://schemas.microsoft.com/office/drawing/2014/main" id="{3A35D815-86A5-1459-3C1D-46B4829A95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150" y="3967446"/>
            <a:ext cx="3142265" cy="2647358"/>
          </a:xfrm>
          <a:prstGeom prst="rect">
            <a:avLst/>
          </a:prstGeom>
        </p:spPr>
      </p:pic>
      <p:pic>
        <p:nvPicPr>
          <p:cNvPr id="8" name="그림 7" descr="라인, 그래프, 텍스트, 도표이(가) 표시된 사진&#10;&#10;자동 생성된 설명">
            <a:extLst>
              <a:ext uri="{FF2B5EF4-FFF2-40B4-BE49-F238E27FC236}">
                <a16:creationId xmlns:a16="http://schemas.microsoft.com/office/drawing/2014/main" id="{EE9D5BAC-DA92-68B6-9B7B-847487FC95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2801" y="4128358"/>
            <a:ext cx="3056785" cy="2560057"/>
          </a:xfrm>
          <a:prstGeom prst="rect">
            <a:avLst/>
          </a:prstGeom>
        </p:spPr>
      </p:pic>
      <p:pic>
        <p:nvPicPr>
          <p:cNvPr id="10" name="그림 9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626FC9EF-B2E5-07BC-662C-D91B9EBF73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7685" y="4128358"/>
            <a:ext cx="3056785" cy="2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4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1ADA3-A40B-B3B3-C49C-47B08744C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8;p2">
            <a:extLst>
              <a:ext uri="{FF2B5EF4-FFF2-40B4-BE49-F238E27FC236}">
                <a16:creationId xmlns:a16="http://schemas.microsoft.com/office/drawing/2014/main" id="{B02C3799-B531-B047-3AD0-51EC5715CC3B}"/>
              </a:ext>
            </a:extLst>
          </p:cNvPr>
          <p:cNvSpPr txBox="1">
            <a:spLocks/>
          </p:cNvSpPr>
          <p:nvPr/>
        </p:nvSpPr>
        <p:spPr>
          <a:xfrm>
            <a:off x="617823" y="540569"/>
            <a:ext cx="10956353" cy="6058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457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accent1"/>
              </a:buClr>
              <a:buSzPts val="4000"/>
              <a:buFont typeface="Helvetica Neue"/>
              <a:buNone/>
            </a:pPr>
            <a:r>
              <a:rPr lang="en-US" sz="4000" b="1" dirty="0">
                <a:solidFill>
                  <a:srgbClr val="941100"/>
                </a:solidFill>
                <a:latin typeface="Aptos" panose="020B0004020202020204" pitchFamily="34" charset="0"/>
                <a:ea typeface="Helvetica Neue"/>
                <a:cs typeface="Helvetica Neue"/>
                <a:sym typeface="Helvetica Neue"/>
              </a:rPr>
              <a:t>Geospatial Analysis</a:t>
            </a:r>
            <a:endParaRPr lang="en" dirty="0">
              <a:solidFill>
                <a:srgbClr val="941100"/>
              </a:solidFill>
              <a:latin typeface="Aptos" panose="020B0004020202020204" pitchFamily="34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910E90-72CA-DC15-7BD2-A9402790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2208-D455-1F49-9900-F6D5A2922580}" type="slidenum">
              <a:rPr kumimoji="1" lang="ko-KR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kumimoji="1"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59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175DF-F6AE-5419-A6E4-72C1B335E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8;p2">
            <a:extLst>
              <a:ext uri="{FF2B5EF4-FFF2-40B4-BE49-F238E27FC236}">
                <a16:creationId xmlns:a16="http://schemas.microsoft.com/office/drawing/2014/main" id="{5C0C724A-6DA9-4ACE-6F51-65E86FE7B071}"/>
              </a:ext>
            </a:extLst>
          </p:cNvPr>
          <p:cNvSpPr txBox="1">
            <a:spLocks/>
          </p:cNvSpPr>
          <p:nvPr/>
        </p:nvSpPr>
        <p:spPr>
          <a:xfrm>
            <a:off x="617823" y="540569"/>
            <a:ext cx="10956353" cy="6058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457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accent1"/>
              </a:buClr>
              <a:buSzPts val="4000"/>
              <a:buFont typeface="Helvetica Neue"/>
              <a:buNone/>
            </a:pPr>
            <a:r>
              <a:rPr lang="en-US" sz="4000" b="1" dirty="0">
                <a:solidFill>
                  <a:srgbClr val="941100"/>
                </a:solidFill>
                <a:latin typeface="Aptos" panose="020B0004020202020204" pitchFamily="34" charset="0"/>
                <a:ea typeface="Helvetica Neue"/>
                <a:cs typeface="Helvetica Neue"/>
                <a:sym typeface="Helvetica Neue"/>
              </a:rPr>
              <a:t>Shiny App Demo</a:t>
            </a:r>
            <a:endParaRPr lang="en" dirty="0">
              <a:solidFill>
                <a:srgbClr val="941100"/>
              </a:solidFill>
              <a:latin typeface="Aptos" panose="020B0004020202020204" pitchFamily="34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36C53B-6494-48D9-6702-85466690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2208-D455-1F49-9900-F6D5A2922580}" type="slidenum">
              <a:rPr kumimoji="1" lang="ko-KR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kumimoji="1"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90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8768</TotalTime>
  <Words>142</Words>
  <Application>Microsoft Macintosh PowerPoint</Application>
  <PresentationFormat>와이드스크린</PresentationFormat>
  <Paragraphs>60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Aptos</vt:lpstr>
      <vt:lpstr>Arial</vt:lpstr>
      <vt:lpstr>Helvetica Neue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Sohyun Lim</dc:creator>
  <cp:lastModifiedBy>Sohyun Lim</cp:lastModifiedBy>
  <cp:revision>168</cp:revision>
  <dcterms:created xsi:type="dcterms:W3CDTF">2024-08-15T02:49:07Z</dcterms:created>
  <dcterms:modified xsi:type="dcterms:W3CDTF">2024-12-03T17:52:39Z</dcterms:modified>
</cp:coreProperties>
</file>