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24" r:id="rId1"/>
  </p:sldMasterIdLst>
  <p:notesMasterIdLst>
    <p:notesMasterId r:id="rId41"/>
  </p:notesMasterIdLst>
  <p:handoutMasterIdLst>
    <p:handoutMasterId r:id="rId42"/>
  </p:handoutMasterIdLst>
  <p:sldIdLst>
    <p:sldId id="610" r:id="rId2"/>
    <p:sldId id="689" r:id="rId3"/>
    <p:sldId id="688" r:id="rId4"/>
    <p:sldId id="673" r:id="rId5"/>
    <p:sldId id="687" r:id="rId6"/>
    <p:sldId id="665" r:id="rId7"/>
    <p:sldId id="690" r:id="rId8"/>
    <p:sldId id="680" r:id="rId9"/>
    <p:sldId id="683" r:id="rId10"/>
    <p:sldId id="684" r:id="rId11"/>
    <p:sldId id="685" r:id="rId12"/>
    <p:sldId id="682" r:id="rId13"/>
    <p:sldId id="686" r:id="rId14"/>
    <p:sldId id="679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</p:sldIdLst>
  <p:sldSz cx="12192000" cy="6858000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- FSH" id="{CF492F6C-0F4D-4FC6-B409-8AACE8B1642D}">
          <p14:sldIdLst>
            <p14:sldId id="610"/>
            <p14:sldId id="689"/>
            <p14:sldId id="688"/>
            <p14:sldId id="673"/>
            <p14:sldId id="687"/>
            <p14:sldId id="665"/>
            <p14:sldId id="690"/>
            <p14:sldId id="680"/>
            <p14:sldId id="683"/>
            <p14:sldId id="684"/>
            <p14:sldId id="685"/>
            <p14:sldId id="682"/>
            <p14:sldId id="686"/>
            <p14:sldId id="679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1"/>
    <a:srgbClr val="FFFF99"/>
    <a:srgbClr val="DCF0C6"/>
    <a:srgbClr val="BAE18F"/>
    <a:srgbClr val="FF9A05"/>
    <a:srgbClr val="FFAA2D"/>
    <a:srgbClr val="FFDBA7"/>
    <a:srgbClr val="FFBD5D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9178" autoAdjust="0"/>
  </p:normalViewPr>
  <p:slideViewPr>
    <p:cSldViewPr>
      <p:cViewPr varScale="1">
        <p:scale>
          <a:sx n="108" d="100"/>
          <a:sy n="108" d="100"/>
        </p:scale>
        <p:origin x="1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4383-16BD-4FA6-A1F4-209D713C6394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49D96-1178-4600-A672-CED1376C45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454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3539533"/>
            <a:ext cx="12205117" cy="33184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048977" y="4004347"/>
            <a:ext cx="8624159" cy="2209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3299" b="0" i="0" baseline="0" dirty="0">
                <a:solidFill>
                  <a:schemeClr val="bg2"/>
                </a:solidFill>
                <a:latin typeface="+mn-lt"/>
                <a:ea typeface="Roboto Light" charset="0"/>
                <a:cs typeface="Roboto Light" charset="0"/>
              </a:defRPr>
            </a:lvl1pPr>
          </a:lstStyle>
          <a:p>
            <a:pPr marL="457132" lvl="0" indent="-457132">
              <a:lnSpc>
                <a:spcPct val="150000"/>
              </a:lnSpc>
            </a:pPr>
            <a:r>
              <a:rPr lang="en-US" dirty="0"/>
              <a:t>Author, date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8852" y="1785204"/>
            <a:ext cx="11556531" cy="14997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4799" b="1" i="0" baseline="0">
                <a:solidFill>
                  <a:schemeClr val="tx1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B4E3C6-53CB-42BE-8DFC-FFEDA07E87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9059" y="388600"/>
            <a:ext cx="2104330" cy="1136802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E15CFF06-090C-4BA5-A087-1D2F3E2614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3950113"/>
            <a:ext cx="2318198" cy="2318080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69B9E114-0793-466D-B61B-3439147BA28F}"/>
              </a:ext>
            </a:extLst>
          </p:cNvPr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1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3555947"/>
            <a:ext cx="12192000" cy="3302053"/>
          </a:xfrm>
          <a:prstGeom prst="rect">
            <a:avLst/>
          </a:prstGeom>
          <a:solidFill>
            <a:srgbClr val="FBC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035859" y="4020762"/>
            <a:ext cx="8624159" cy="2209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3299" b="0" i="0" baseline="0" dirty="0">
                <a:solidFill>
                  <a:schemeClr val="tx1"/>
                </a:solidFill>
                <a:latin typeface="+mn-lt"/>
                <a:ea typeface="Roboto Light" charset="0"/>
                <a:cs typeface="Roboto Light" charset="0"/>
              </a:defRPr>
            </a:lvl1pPr>
          </a:lstStyle>
          <a:p>
            <a:pPr marL="457132" lvl="0" indent="-457132">
              <a:lnSpc>
                <a:spcPct val="150000"/>
              </a:lnSpc>
            </a:pPr>
            <a:r>
              <a:rPr lang="en-US" dirty="0"/>
              <a:t>Topics of subsection (list, hashtags)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5735" y="1801620"/>
            <a:ext cx="11556531" cy="135171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4799" b="1" i="0" baseline="0">
                <a:solidFill>
                  <a:schemeClr val="tx1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SECTION-level slide</a:t>
            </a:r>
            <a:endParaRPr lang="ru-RU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B4E3C6-53CB-42BE-8DFC-FFEDA07E87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5942" y="405014"/>
            <a:ext cx="2104330" cy="113680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F2E5D21-EC90-4D34-B572-A06AEF4168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3966741"/>
            <a:ext cx="2318198" cy="231808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C600894-AC1B-4D57-B06C-5D87664CD818}"/>
              </a:ext>
            </a:extLst>
          </p:cNvPr>
          <p:cNvSpPr/>
          <p:nvPr userDrawn="1"/>
        </p:nvSpPr>
        <p:spPr>
          <a:xfrm>
            <a:off x="-7976" y="6695188"/>
            <a:ext cx="12205117" cy="36694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563350" y="6276975"/>
            <a:ext cx="628650" cy="581024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10976" y="6336654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4AB2B1-E644-4458-8945-C0947C7C2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589" y="242639"/>
            <a:ext cx="11355387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lang="ru-RU" sz="3599" b="1" i="0" kern="1200" baseline="0" dirty="0">
                <a:solidFill>
                  <a:schemeClr val="accent2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292F078-43EC-42A9-9C25-E918E8454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588" y="1125011"/>
            <a:ext cx="11355388" cy="5044200"/>
          </a:xfrm>
          <a:prstGeom prst="rect">
            <a:avLst/>
          </a:prstGeom>
        </p:spPr>
        <p:txBody>
          <a:bodyPr/>
          <a:lstStyle>
            <a:lvl1pPr>
              <a:defRPr sz="4799"/>
            </a:lvl1pPr>
            <a:lvl2pPr>
              <a:defRPr sz="4399"/>
            </a:lvl2pPr>
            <a:lvl3pPr>
              <a:defRPr sz="3599"/>
            </a:lvl3pPr>
            <a:lvl4pPr>
              <a:defRPr sz="2999"/>
            </a:lvl4pPr>
            <a:lvl5pPr>
              <a:defRPr sz="2999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22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563350" y="6276975"/>
            <a:ext cx="628650" cy="581024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10976" y="6336654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4AB2B1-E644-4458-8945-C0947C7C2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589" y="242639"/>
            <a:ext cx="11355387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lang="ru-RU" sz="3599" b="1" i="0" kern="1200" baseline="0" dirty="0">
                <a:solidFill>
                  <a:schemeClr val="accent2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0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0"/>
            <a:ext cx="4295917" cy="6869691"/>
          </a:xfrm>
          <a:prstGeom prst="rect">
            <a:avLst/>
          </a:prstGeom>
          <a:blipFill>
            <a:blip r:embed="rId2"/>
            <a:srcRect/>
            <a:stretch>
              <a:fillRect l="2" r="-1838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FA8BF9-007D-4A5E-B518-EE9B44BDC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1" y="3788999"/>
            <a:ext cx="2369379" cy="2369259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73AF57-75EF-4EA1-AB0B-B088BB82A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931" y="657013"/>
            <a:ext cx="7164329" cy="5435975"/>
          </a:xfrm>
          <a:prstGeom prst="rect">
            <a:avLst/>
          </a:prstGeom>
        </p:spPr>
        <p:txBody>
          <a:bodyPr/>
          <a:lstStyle>
            <a:lvl1pPr marL="571386" indent="-571386">
              <a:buFont typeface="Arial" panose="020B0604020202020204" pitchFamily="34" charset="0"/>
              <a:buChar char="•"/>
              <a:defRPr sz="4399">
                <a:latin typeface="+mn-lt"/>
              </a:defRPr>
            </a:lvl1pPr>
            <a:lvl2pPr>
              <a:defRPr sz="4399">
                <a:latin typeface="+mn-lt"/>
              </a:defRPr>
            </a:lvl2pPr>
            <a:lvl3pPr>
              <a:defRPr sz="3599">
                <a:latin typeface="+mn-lt"/>
              </a:defRPr>
            </a:lvl3pPr>
            <a:lvl4pPr>
              <a:defRPr sz="2999">
                <a:latin typeface="+mn-lt"/>
              </a:defRPr>
            </a:lvl4pPr>
            <a:lvl5pPr>
              <a:defRPr sz="2999">
                <a:latin typeface="+mn-lt"/>
              </a:defRPr>
            </a:lvl5pPr>
          </a:lstStyle>
          <a:p>
            <a:pPr lvl="0"/>
            <a:r>
              <a:rPr lang="en-US" dirty="0"/>
              <a:t>Reference to exercises, or text describing what-has-to-be-done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F2E4B5-C300-4E96-A5F8-9F63E754AE0B}"/>
              </a:ext>
            </a:extLst>
          </p:cNvPr>
          <p:cNvSpPr txBox="1"/>
          <p:nvPr userDrawn="1"/>
        </p:nvSpPr>
        <p:spPr>
          <a:xfrm>
            <a:off x="316967" y="477014"/>
            <a:ext cx="3752950" cy="1154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899" b="1" i="0" u="none" strike="noStrike" kern="1200" cap="none" spc="0" normalizeH="0" baseline="0" noProof="0" dirty="0">
                <a:ln>
                  <a:noFill/>
                </a:ln>
                <a:solidFill>
                  <a:srgbClr val="FBC71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 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84426"/>
            <a:ext cx="12192000" cy="179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94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E20AEFA8-3B6A-41F7-B21D-87334A7D53D3}"/>
              </a:ext>
            </a:extLst>
          </p:cNvPr>
          <p:cNvSpPr txBox="1"/>
          <p:nvPr userDrawn="1"/>
        </p:nvSpPr>
        <p:spPr>
          <a:xfrm>
            <a:off x="11568252" y="6308986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hf sldNum="0" hdr="0" ftr="0" dt="0"/>
  <p:txStyles>
    <p:titleStyle>
      <a:lvl1pPr algn="ctr" defTabSz="1219017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2" indent="-457132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990451" indent="-380943" algn="l" defTabSz="121901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64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»"/>
        <a:defRPr sz="264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7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l7.org/fhir/uv/shorthand/reference.html#defining-item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hl7.org/fhir/uv/shorthand/reference.html#rules-for-profiles-extensions-and-instanc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hl7.org/fhir/uv/shorthand/reference.html#assignment-rule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defining-invariant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obeys-rule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defining-value-se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hl7.org/fhir/uv/shorthand/reference.html#binding-rul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shschool.org/docs/sushi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shschool.org/docs/gofsh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– FHIR Shorthand</a:t>
            </a:r>
            <a:endParaRPr lang="nl-NL" dirty="0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7035AE7-5F0B-804D-8751-088562AE1353}"/>
              </a:ext>
            </a:extLst>
          </p:cNvPr>
          <p:cNvSpPr/>
          <p:nvPr/>
        </p:nvSpPr>
        <p:spPr>
          <a:xfrm>
            <a:off x="206355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344954B-CB28-A84B-8161-E1A9EA4BE2C6}"/>
              </a:ext>
            </a:extLst>
          </p:cNvPr>
          <p:cNvSpPr/>
          <p:nvPr/>
        </p:nvSpPr>
        <p:spPr>
          <a:xfrm>
            <a:off x="9624392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258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setting up a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Start with a keyword indicating the FHIR concept</a:t>
            </a:r>
          </a:p>
          <a:p>
            <a:r>
              <a:rPr lang="en-NL" dirty="0"/>
              <a:t>Add additional keywords to supply details </a:t>
            </a:r>
          </a:p>
          <a:p>
            <a:r>
              <a:rPr lang="en-NL" dirty="0"/>
              <a:t>Example: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Profile: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Parent: 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"Example Patient profile."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CA793-16B9-D549-891E-E3F0E826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988840"/>
            <a:ext cx="4051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D8CC-6984-4048-A7AC-35D4038E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 of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1E68-5A0C-224A-82C4-2DA0545AE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3200" dirty="0"/>
              <a:t>Taken from: </a:t>
            </a:r>
          </a:p>
          <a:p>
            <a:pPr marL="0" indent="0">
              <a:buNone/>
            </a:pPr>
            <a:r>
              <a:rPr lang="en-GB" sz="3200" dirty="0">
                <a:hlinkClick r:id="rId2"/>
              </a:rPr>
              <a:t>http://hl7.org/fhir/uv/shorthand/reference.html#defining-items</a:t>
            </a:r>
            <a:endParaRPr lang="en-GB" sz="3200" dirty="0"/>
          </a:p>
          <a:p>
            <a:pPr marL="0" indent="0">
              <a:buNone/>
            </a:pP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4A376-6523-2742-AF7A-8854D24E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1268760"/>
            <a:ext cx="10776520" cy="31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constraining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lines for each rule, always starting with an asterisk (*)</a:t>
            </a:r>
          </a:p>
          <a:p>
            <a:r>
              <a:rPr lang="en-NL" dirty="0"/>
              <a:t>Example cardinality constraints: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GB" sz="3600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1..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name 1..*</a:t>
            </a:r>
          </a:p>
          <a:p>
            <a:endParaRPr lang="en-GB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http://hl7.org/fhir/uv/shorthand/reference.html#rules-for-profiles-extensions-and-instances</a:t>
            </a:r>
            <a:r>
              <a:rPr lang="en-GB" sz="3200" dirty="0"/>
              <a:t> 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BBA1C-14DD-9F49-B39A-40A17C28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6" y="3647111"/>
            <a:ext cx="497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fixing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fix a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rule</a:t>
            </a:r>
            <a:endParaRPr lang="en-NL" dirty="0"/>
          </a:p>
          <a:p>
            <a:endParaRPr lang="en-NL" dirty="0"/>
          </a:p>
          <a:p>
            <a:r>
              <a:rPr lang="en-NL" dirty="0"/>
              <a:t>Example assignment: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active = true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code = </a:t>
            </a:r>
            <a:r>
              <a:rPr lang="en-GB" sz="3600" dirty="0"/>
              <a:t>LNC#69548-6 "Display value for this code"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http://hl7.org/fhir/uv/shorthand/reference.html#assignment-rules</a:t>
            </a:r>
            <a:r>
              <a:rPr lang="en-GB" sz="3200" dirty="0"/>
              <a:t> </a:t>
            </a:r>
            <a:endParaRPr lang="en-NL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2E310-9A77-2B40-A31D-E8A0A3D7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060848"/>
            <a:ext cx="4978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  <a:endParaRPr lang="en-US" dirty="0"/>
          </a:p>
          <a:p>
            <a:r>
              <a:rPr lang="en-US" sz="4000"/>
              <a:t>Exercise</a:t>
            </a:r>
            <a:br>
              <a:rPr lang="en-US" sz="4000" dirty="0"/>
            </a:br>
            <a:r>
              <a:rPr lang="en-US" sz="4000" dirty="0"/>
              <a:t>FP036 – First Constraints (FSH)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0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Deriving profiles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277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derived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When you need to derive a profile from another than the core spec, you can use its name or canonical after the ‘Parent’ keyword: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Profile: MyPatient2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Parent: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"Second Patient profile."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FP045 </a:t>
            </a:r>
            <a:r>
              <a:rPr lang="en-US" sz="3200" dirty="0"/>
              <a:t>– Complex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464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Creating extensions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736794BE-2979-0B4E-831C-C253A492FA82}"/>
              </a:ext>
            </a:extLst>
          </p:cNvPr>
          <p:cNvSpPr/>
          <p:nvPr/>
        </p:nvSpPr>
        <p:spPr>
          <a:xfrm>
            <a:off x="206355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218BBAC-2BD6-194B-B310-E88189E04521}"/>
              </a:ext>
            </a:extLst>
          </p:cNvPr>
          <p:cNvSpPr/>
          <p:nvPr/>
        </p:nvSpPr>
        <p:spPr>
          <a:xfrm>
            <a:off x="9624392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59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setting up an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Start with the Extension keyword</a:t>
            </a:r>
          </a:p>
          <a:p>
            <a:r>
              <a:rPr lang="en-NL" dirty="0"/>
              <a:t>Add additional keywords (Id, Description and Title) to supply details </a:t>
            </a:r>
          </a:p>
          <a:p>
            <a:r>
              <a:rPr lang="en-NL" dirty="0"/>
              <a:t>Example: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Extension: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MyPatientExtension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Title: Extension on 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"Example Patient extension."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EA4F4-9F26-818E-983A-552EA31C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0" y="836712"/>
            <a:ext cx="1135349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simple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A simple extension will have a URL and a value</a:t>
            </a:r>
          </a:p>
          <a:p>
            <a:r>
              <a:rPr lang="en-NL" dirty="0"/>
              <a:t>URL comes from Id and default canonical from settings</a:t>
            </a:r>
          </a:p>
          <a:p>
            <a:r>
              <a:rPr lang="en-NL" dirty="0"/>
              <a:t>Add the type for the value: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value[x] only string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1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context to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sz="4400" dirty="0"/>
              <a:t>Each extension will need to specify a context: where can the extension be used</a:t>
            </a:r>
          </a:p>
          <a:p>
            <a:r>
              <a:rPr lang="en-NL" sz="4400" dirty="0"/>
              <a:t>This is a field in the StructureDefinition, so you need the ‘^’ notation to access that: </a:t>
            </a:r>
            <a:br>
              <a:rPr lang="en-NL" dirty="0"/>
            </a:br>
            <a:br>
              <a:rPr lang="en-NL" sz="3200" dirty="0"/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^context[+].type = #element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^context[=].expression = "Patient"</a:t>
            </a:r>
          </a:p>
          <a:p>
            <a:pPr marL="0" indent="0">
              <a:buNone/>
            </a:pPr>
            <a:endParaRPr lang="en-N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Note that FSH now also has the Context keyword for this, but not all older tools will work with that</a:t>
            </a:r>
          </a:p>
        </p:txBody>
      </p:sp>
    </p:spTree>
    <p:extLst>
      <p:ext uri="{BB962C8B-B14F-4D97-AF65-F5344CB8AC3E}">
        <p14:creationId xmlns:p14="http://schemas.microsoft.com/office/powerpoint/2010/main" val="356221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complex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A complex extension will have a URL and subextensions that have a name and value</a:t>
            </a:r>
          </a:p>
          <a:p>
            <a:r>
              <a:rPr lang="en-NL" dirty="0"/>
              <a:t>First create the structure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 contains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code 1..1 MS and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period 1..1 MS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4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complex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add the types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extension[code].value[x]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only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CodeableConcept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extension[period].value[x]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only Period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8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extension to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To add an extension to a profile, you can use the canonical URL or the name of the extension, using the ‘contains’ keyword:</a:t>
            </a:r>
            <a:br>
              <a:rPr lang="en-NL" dirty="0"/>
            </a:br>
            <a:br>
              <a:rPr lang="en-NL" sz="3600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* extension contains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http://hl7.org/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fhir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StructureDefinition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/patient-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birthPlace</a:t>
            </a:r>
            <a:br>
              <a:rPr lang="en-GB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>
                <a:latin typeface="Consolas" panose="020B0609020204030204" pitchFamily="49" charset="0"/>
                <a:cs typeface="Consolas" panose="020B0609020204030204" pitchFamily="49" charset="0"/>
              </a:rPr>
              <a:t>    named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birthplace 0..1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* extension contains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MyPatientExtension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named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myExtension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0..*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	FP045 – Extensions - FSH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33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complex </a:t>
            </a:r>
            <a:r>
              <a:rPr lang="en-US" dirty="0" err="1"/>
              <a:t>contraints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676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slicing, you will need to start with the slicing details: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slicing.discriminator.type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#value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slicing.discriminator.path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"system"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slicing.rules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#open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slicing.description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"Slice based on the system value"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5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slicing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add details for each slice: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&lt;array&gt; contains {name} {card} {flags}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 contains 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1..1 and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0..4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].system =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"http://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example.org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/fixed-system-value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].system 1..1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47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using profiled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When you want to use a profile as target type or target reference, use the name or canonical when specifying the target:</a:t>
            </a:r>
            <a:br>
              <a:rPr lang="en-NL" dirty="0"/>
            </a:br>
            <a:br>
              <a:rPr lang="en-NL" sz="3600" dirty="0"/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subject only Reference(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r>
              <a:rPr lang="en-GB" sz="32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name only http://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example.org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/SD/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MyHumanName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49B012-992F-AA89-B524-D78E8DD3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620688"/>
            <a:ext cx="10783835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FP064 </a:t>
            </a:r>
            <a:r>
              <a:rPr lang="en-US" sz="3200" dirty="0"/>
              <a:t>– Complex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126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formal </a:t>
            </a:r>
            <a:r>
              <a:rPr lang="en-US" dirty="0" err="1"/>
              <a:t>contraints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formal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defining a FHIRPath constraint, you need to define an Invariant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Invariant:  key-1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Patient.name.given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Patient.name.family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or both SHALL be present"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Expression: "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family.exists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() or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given.exists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Severity:   #error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http://hl7.org/fhir/uv/shorthand/reference.html#defining-invariants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formal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setting a FHIRPath constraint, you need to use the ‘obeys’ rule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name obeys key-1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http://hl7.org/fhir/uv/shorthand/reference.html#obeys-rules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   </a:t>
            </a:r>
            <a:r>
              <a:rPr lang="en-US" sz="3200" dirty="0"/>
              <a:t>FP057 – Formal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186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</a:t>
            </a:r>
            <a:r>
              <a:rPr lang="en-US" dirty="0" err="1"/>
              <a:t>ValueSets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5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ValueSet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creating a ValueSet, you use the ValueSet keyword:</a:t>
            </a:r>
            <a:br>
              <a:rPr lang="en-NL" dirty="0"/>
            </a:br>
            <a:br>
              <a:rPr lang="en-NL" sz="3600" dirty="0"/>
            </a:b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MyValueSet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Title: "Example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Description:  "Example of a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</a:t>
            </a:r>
            <a:r>
              <a:rPr lang="en-GB" sz="240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reference.html#defining-value-sets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5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you include codes from a CodeSystem in the ValueSet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codes from system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/sct#961000205106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"display value"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Aliases are nice to use here: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Alias: SCT =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SCT#961000205106 "display value"</a:t>
            </a: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3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using ValueSet in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Set the binding to a ValueSet for a field in your profile with the ‘from’ keyword:</a:t>
            </a:r>
            <a:br>
              <a:rPr lang="en-NL" dirty="0"/>
            </a:br>
            <a:br>
              <a:rPr lang="en-NL" dirty="0"/>
            </a:br>
            <a:br>
              <a:rPr lang="en-NL" sz="18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code from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(extensible)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extension[patient-citizenship]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.extension[code]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.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valueCodeableConcept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from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CitizenShipCodes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(preferred)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http://hl7.org/fhir/uv/shorthand/reference.html#binding-rules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725CD-03EF-244D-8319-AD08ED53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82" y="2659888"/>
            <a:ext cx="6477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FP065 </a:t>
            </a:r>
            <a:r>
              <a:rPr lang="en-US" sz="3200" dirty="0"/>
              <a:t>– </a:t>
            </a:r>
            <a:r>
              <a:rPr lang="en-US" sz="3200" dirty="0" err="1"/>
              <a:t>ValueSets</a:t>
            </a:r>
            <a:r>
              <a:rPr lang="en-US" sz="3200" dirty="0"/>
              <a:t>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5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Shorthand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391C2-628F-8740-AE82-A3CBDB23C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588" y="1125011"/>
            <a:ext cx="11355387" cy="5044200"/>
          </a:xfrm>
        </p:spPr>
        <p:txBody>
          <a:bodyPr/>
          <a:lstStyle/>
          <a:p>
            <a:r>
              <a:rPr lang="en-GB" dirty="0"/>
              <a:t>Language for defining the contents of FHIR Implementation Guides (IG)</a:t>
            </a:r>
          </a:p>
          <a:p>
            <a:r>
              <a:rPr lang="en-GB" dirty="0"/>
              <a:t>Motivation:</a:t>
            </a:r>
          </a:p>
          <a:p>
            <a:pPr lvl="1"/>
            <a:r>
              <a:rPr lang="en-GB" dirty="0"/>
              <a:t>Need for scalable, fast, user-friendly tools for IG creation and maintenance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4400" dirty="0"/>
              <a:t>See </a:t>
            </a:r>
            <a:r>
              <a:rPr lang="en-GB" sz="4400" dirty="0">
                <a:hlinkClick r:id="rId3"/>
              </a:rPr>
              <a:t>http://hl7.org/fhir/uv/shorthand/</a:t>
            </a:r>
            <a:r>
              <a:rPr lang="en-GB" sz="4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960438" cy="220662"/>
          </a:xfrm>
          <a:prstGeom prst="rect">
            <a:avLst/>
          </a:prstGeom>
        </p:spPr>
        <p:txBody>
          <a:bodyPr/>
          <a:lstStyle/>
          <a:p>
            <a:fld id="{821819E8-4D40-4A02-9447-D82C48E941F7}" type="slidenum">
              <a:rPr lang="en-US" sz="1200" b="1">
                <a:solidFill>
                  <a:schemeClr val="bg1"/>
                </a:solidFill>
              </a:rPr>
              <a:pPr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B3D8-F699-1F7C-4EA7-03207095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0"/>
            <a:ext cx="9217024" cy="7105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EA80F-2D2D-2D95-B2FB-9989F008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14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Sushi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FSH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shorthand </a:t>
            </a:r>
            <a:r>
              <a:rPr lang="nl-NL" dirty="0" err="1"/>
              <a:t>notations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artifacts</a:t>
            </a:r>
            <a:r>
              <a:rPr lang="nl-NL" dirty="0"/>
              <a:t> </a:t>
            </a:r>
          </a:p>
          <a:p>
            <a:r>
              <a:rPr lang="en-GB" dirty="0"/>
              <a:t>FSH compiler</a:t>
            </a:r>
            <a:endParaRPr lang="nl-NL" dirty="0"/>
          </a:p>
          <a:p>
            <a:pPr lvl="1"/>
            <a:r>
              <a:rPr lang="nl-NL" dirty="0"/>
              <a:t>Sushi </a:t>
            </a:r>
            <a:r>
              <a:rPr lang="nl-NL" dirty="0" err="1"/>
              <a:t>expands</a:t>
            </a:r>
            <a:r>
              <a:rPr lang="nl-NL" dirty="0"/>
              <a:t> FSH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FHIR resource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https://fshschool.org/docs/sushi/</a:t>
            </a:r>
            <a:r>
              <a:rPr lang="en-GB" sz="4800" dirty="0"/>
              <a:t> 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75252-4E4B-C120-6A8E-F04381C3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4" y="3573016"/>
            <a:ext cx="2713484" cy="27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0A6-77C9-2FD4-0569-898AC9A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Sushi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841DD-9B38-99F5-DD72-0DD358E0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09340"/>
            <a:ext cx="7772400" cy="57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45D-3419-EF46-8F8A-192D373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GoFSH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FCB2-6EE4-DB4C-9C3B-C50C9B392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Turns FHIR artifacts into FSH</a:t>
            </a:r>
          </a:p>
          <a:p>
            <a:r>
              <a:rPr lang="en-GB" dirty="0" err="1"/>
              <a:t>fshing</a:t>
            </a:r>
            <a:r>
              <a:rPr lang="en-GB" dirty="0"/>
              <a:t>-trip</a:t>
            </a:r>
          </a:p>
          <a:p>
            <a:pPr lvl="1"/>
            <a:r>
              <a:rPr lang="en-GB" dirty="0"/>
              <a:t>Flag for </a:t>
            </a:r>
            <a:r>
              <a:rPr lang="en-GB" dirty="0" err="1"/>
              <a:t>gofsh</a:t>
            </a:r>
            <a:r>
              <a:rPr lang="en-GB" dirty="0"/>
              <a:t> to do a roundtrip:</a:t>
            </a:r>
            <a:br>
              <a:rPr lang="en-GB" dirty="0"/>
            </a:br>
            <a:r>
              <a:rPr lang="en-GB" dirty="0"/>
              <a:t>from FHIR </a:t>
            </a:r>
            <a:r>
              <a:rPr lang="en-GB" dirty="0">
                <a:sym typeface="Wingdings" pitchFamily="2" charset="2"/>
              </a:rPr>
              <a:t> FSH  FHIR</a:t>
            </a:r>
          </a:p>
          <a:p>
            <a:pPr lvl="1"/>
            <a:r>
              <a:rPr lang="en-GB" dirty="0">
                <a:sym typeface="Wingdings" pitchFamily="2" charset="2"/>
              </a:rPr>
              <a:t>Compares the two FHIR artifacts and displays differences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https://fshschool.org/docs/gofsh/</a:t>
            </a:r>
            <a:r>
              <a:rPr lang="en-GB" sz="4800" dirty="0"/>
              <a:t> 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030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Setting up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Install NodeJS and Sushi</a:t>
            </a:r>
          </a:p>
          <a:p>
            <a:r>
              <a:rPr lang="en-NL" dirty="0"/>
              <a:t>Create a working directory for your project</a:t>
            </a:r>
          </a:p>
          <a:p>
            <a:r>
              <a:rPr lang="en-NL" dirty="0"/>
              <a:t>Create a </a:t>
            </a:r>
            <a:r>
              <a:rPr lang="en-GB" dirty="0"/>
              <a:t>YAML file for configuring Sushi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3FB3E-4BB4-804E-B214-63928D8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4" y="3809964"/>
            <a:ext cx="7769596" cy="23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68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Custom 28">
      <a:dk1>
        <a:srgbClr val="000000"/>
      </a:dk1>
      <a:lt1>
        <a:srgbClr val="FFFFFF"/>
      </a:lt1>
      <a:dk2>
        <a:srgbClr val="5B656F"/>
      </a:dk2>
      <a:lt2>
        <a:srgbClr val="FFFFFF"/>
      </a:lt2>
      <a:accent1>
        <a:srgbClr val="FFD000"/>
      </a:accent1>
      <a:accent2>
        <a:srgbClr val="1590B7"/>
      </a:accent2>
      <a:accent3>
        <a:srgbClr val="A2A7AB"/>
      </a:accent3>
      <a:accent4>
        <a:srgbClr val="7D8287"/>
      </a:accent4>
      <a:accent5>
        <a:srgbClr val="65696D"/>
      </a:accent5>
      <a:accent6>
        <a:srgbClr val="4B4E51"/>
      </a:accent6>
      <a:hlink>
        <a:srgbClr val="1590B7"/>
      </a:hlink>
      <a:folHlink>
        <a:srgbClr val="1590B7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ely-Powerpoint-16x9.pptx" id="{ED2B3A10-66BB-410A-A994-F1F1A7C252FE}" vid="{4208906D-1C4A-4C74-974C-504EEF53F9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Morning</Template>
  <TotalTime>0</TotalTime>
  <Words>1321</Words>
  <Application>Microsoft Macintosh PowerPoint</Application>
  <PresentationFormat>Widescreen</PresentationFormat>
  <Paragraphs>123</Paragraphs>
  <Slides>39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Master Slide</vt:lpstr>
      <vt:lpstr>Build – FHIR Shorthand</vt:lpstr>
      <vt:lpstr>PowerPoint Presentation</vt:lpstr>
      <vt:lpstr>PowerPoint Presentation</vt:lpstr>
      <vt:lpstr>FHIR Shorthand</vt:lpstr>
      <vt:lpstr>PowerPoint Presentation</vt:lpstr>
      <vt:lpstr>Sushi</vt:lpstr>
      <vt:lpstr>Install Sushi</vt:lpstr>
      <vt:lpstr>GoFSH</vt:lpstr>
      <vt:lpstr>Setting up a project</vt:lpstr>
      <vt:lpstr>Examples of FSH – setting up a profile</vt:lpstr>
      <vt:lpstr>Overview of keywords</vt:lpstr>
      <vt:lpstr>Examples of FSH – constraining cardinality</vt:lpstr>
      <vt:lpstr>Examples of FSH – fixing values</vt:lpstr>
      <vt:lpstr>PowerPoint Presentation</vt:lpstr>
      <vt:lpstr>FSH – Deriving profiles</vt:lpstr>
      <vt:lpstr>Examples of FSH – derived profiles</vt:lpstr>
      <vt:lpstr>PowerPoint Presentation</vt:lpstr>
      <vt:lpstr>FSH – Creating extensions</vt:lpstr>
      <vt:lpstr>Examples of FSH – setting up an extension</vt:lpstr>
      <vt:lpstr>Examples of FSH – adding simple extension</vt:lpstr>
      <vt:lpstr>Examples of FSH – adding context to extension</vt:lpstr>
      <vt:lpstr>Examples of FSH – adding complex extension</vt:lpstr>
      <vt:lpstr>Examples of FSH – adding complex extension</vt:lpstr>
      <vt:lpstr>Examples of FSH – adding extension to profile</vt:lpstr>
      <vt:lpstr>PowerPoint Presentation</vt:lpstr>
      <vt:lpstr>FSH – complex contraints</vt:lpstr>
      <vt:lpstr>Examples of FSH – slicing</vt:lpstr>
      <vt:lpstr>Examples of FSH – slicing continued</vt:lpstr>
      <vt:lpstr>Examples of FSH – using profiled types </vt:lpstr>
      <vt:lpstr>PowerPoint Presentation</vt:lpstr>
      <vt:lpstr>FSH – formal contraints</vt:lpstr>
      <vt:lpstr>Examples of FSH – formal constraints</vt:lpstr>
      <vt:lpstr>Examples of FSH – formal constraints</vt:lpstr>
      <vt:lpstr>PowerPoint Presentation</vt:lpstr>
      <vt:lpstr>FSH – ValueSets</vt:lpstr>
      <vt:lpstr>Examples of FSH – ValueSet</vt:lpstr>
      <vt:lpstr>Examples of FSH – adding codes</vt:lpstr>
      <vt:lpstr>Examples of FSH – using ValueSet in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2014-05-27T08:40:02Z</dcterms:created>
  <dcterms:modified xsi:type="dcterms:W3CDTF">2024-09-26T05:27:26Z</dcterms:modified>
</cp:coreProperties>
</file>