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8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761E-344C-4F54-BC5C-42EFDA4B855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ACAC-10A2-4C8A-B8F6-6EF01DEB7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1C91-DEE4-4801-BE6D-1317E5AD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464" y="515788"/>
            <a:ext cx="9144000" cy="118154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Camera2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30FEC-6768-4CEE-B6E1-611721B7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885" y="2826685"/>
            <a:ext cx="6011159" cy="57571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相机启动，预览以及拍照流程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BD33F3-E4FD-4AA0-8A24-CBE485849E29}"/>
              </a:ext>
            </a:extLst>
          </p:cNvPr>
          <p:cNvCxnSpPr/>
          <p:nvPr/>
        </p:nvCxnSpPr>
        <p:spPr>
          <a:xfrm>
            <a:off x="2450970" y="2440864"/>
            <a:ext cx="725864" cy="11877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AA3225-1741-4DA5-B385-5627238BAFA2}"/>
              </a:ext>
            </a:extLst>
          </p:cNvPr>
          <p:cNvCxnSpPr/>
          <p:nvPr/>
        </p:nvCxnSpPr>
        <p:spPr>
          <a:xfrm>
            <a:off x="8572112" y="2440864"/>
            <a:ext cx="725864" cy="11877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235AA3-84FF-4061-AAC0-5C227A4980DE}"/>
              </a:ext>
            </a:extLst>
          </p:cNvPr>
          <p:cNvCxnSpPr>
            <a:cxnSpLocks/>
          </p:cNvCxnSpPr>
          <p:nvPr/>
        </p:nvCxnSpPr>
        <p:spPr>
          <a:xfrm>
            <a:off x="805993" y="3047876"/>
            <a:ext cx="200790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69BC5D-0040-4AB0-B99F-A352F4E8629D}"/>
              </a:ext>
            </a:extLst>
          </p:cNvPr>
          <p:cNvCxnSpPr>
            <a:cxnSpLocks/>
          </p:cNvCxnSpPr>
          <p:nvPr/>
        </p:nvCxnSpPr>
        <p:spPr>
          <a:xfrm>
            <a:off x="8935044" y="3047876"/>
            <a:ext cx="200790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方向">
            <a:extLst>
              <a:ext uri="{FF2B5EF4-FFF2-40B4-BE49-F238E27FC236}">
                <a16:creationId xmlns:a16="http://schemas.microsoft.com/office/drawing/2014/main" id="{2653FD91-9D3F-467F-B3BE-1E02668DF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566356"/>
            <a:ext cx="4572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AAE854-BE71-445D-96A3-1FFCC278E53A}"/>
              </a:ext>
            </a:extLst>
          </p:cNvPr>
          <p:cNvSpPr txBox="1"/>
          <p:nvPr/>
        </p:nvSpPr>
        <p:spPr>
          <a:xfrm>
            <a:off x="983131" y="610290"/>
            <a:ext cx="202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，拍照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551D31-2D7B-44E9-B037-F329716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1" y="1370958"/>
            <a:ext cx="93675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tackPhoto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(View view)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try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CaptureRequest.Builder take_request_builder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camera_device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.createCaptureRequest(CameraDevice.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TEMPLATE_STILL_CAPTURE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take_request_builder.addTarget(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image_reader_surface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rotation = getWindowManager().getDefaultDisplay().getRotation()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//take_request_builder.set(CaptureRequest.JPEG_ORIENTATION, ORIENTATION.get(rotation));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take_request_builder.set(CaptureRequest.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JPEG_ORIENTATION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90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take_request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take_request_builder.build()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capture_session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.capture(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take_request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,null,null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catch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(CameraAccessException 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e.printStackTrace()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1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方向">
            <a:extLst>
              <a:ext uri="{FF2B5EF4-FFF2-40B4-BE49-F238E27FC236}">
                <a16:creationId xmlns:a16="http://schemas.microsoft.com/office/drawing/2014/main" id="{7491A8F5-D9C3-40A6-9AAE-C5A6CE82B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566356"/>
            <a:ext cx="4572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2E9D15-FB0E-4693-9067-B8C8862A147B}"/>
              </a:ext>
            </a:extLst>
          </p:cNvPr>
          <p:cNvSpPr txBox="1"/>
          <p:nvPr/>
        </p:nvSpPr>
        <p:spPr>
          <a:xfrm>
            <a:off x="983131" y="610290"/>
            <a:ext cx="687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六，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预览，拍照流程图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37ED6F-1298-4476-B37B-7FAF7EF7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8" y="1544337"/>
            <a:ext cx="8534404" cy="4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FC16-6B5E-4047-B605-6BA80EE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7" y="390885"/>
            <a:ext cx="3931763" cy="104501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Camera2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460832-1F0C-4D5F-8E58-16B1317B9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90" y="1579828"/>
            <a:ext cx="6721538" cy="38680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4BE91D-AD1B-4A4E-8BD4-0352F76E1BD9}"/>
              </a:ext>
            </a:extLst>
          </p:cNvPr>
          <p:cNvSpPr txBox="1"/>
          <p:nvPr/>
        </p:nvSpPr>
        <p:spPr>
          <a:xfrm>
            <a:off x="1890074" y="5705352"/>
            <a:ext cx="8411851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引用了管道的概念将安卓设备和摄像头之间联通起来，系统向摄像头发送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Capture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请求，而摄像头会返回 数据。这一切建立在一个叫作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CameraCaptureSession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的会话中。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AAA0C76-E8CE-482A-A3D0-9A300E82ADB2}"/>
              </a:ext>
            </a:extLst>
          </p:cNvPr>
          <p:cNvCxnSpPr>
            <a:cxnSpLocks/>
          </p:cNvCxnSpPr>
          <p:nvPr/>
        </p:nvCxnSpPr>
        <p:spPr>
          <a:xfrm>
            <a:off x="584460" y="1231035"/>
            <a:ext cx="3044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2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A024-88BA-40E9-88DD-EDD3A2A6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2" y="544819"/>
            <a:ext cx="4610493" cy="794372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常用类及方法</a:t>
            </a:r>
            <a:endParaRPr lang="zh-CN" altLang="en-US" sz="3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2392ADA-2C09-4FB6-B5CA-044661EE91F4}"/>
              </a:ext>
            </a:extLst>
          </p:cNvPr>
          <p:cNvCxnSpPr>
            <a:cxnSpLocks/>
          </p:cNvCxnSpPr>
          <p:nvPr/>
        </p:nvCxnSpPr>
        <p:spPr>
          <a:xfrm>
            <a:off x="491762" y="1282629"/>
            <a:ext cx="42514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8FC49B2-C32C-42EC-894A-0312F15153C0}"/>
              </a:ext>
            </a:extLst>
          </p:cNvPr>
          <p:cNvSpPr txBox="1"/>
          <p:nvPr/>
        </p:nvSpPr>
        <p:spPr>
          <a:xfrm>
            <a:off x="715936" y="1857235"/>
            <a:ext cx="1085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CameraManager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管理手机上的所有摄像头设备，它的作用主要是获取摄像头列表和打开指定的摄像头</a:t>
            </a:r>
          </a:p>
        </p:txBody>
      </p:sp>
      <p:pic>
        <p:nvPicPr>
          <p:cNvPr id="11" name="图形 10" descr="书签">
            <a:extLst>
              <a:ext uri="{FF2B5EF4-FFF2-40B4-BE49-F238E27FC236}">
                <a16:creationId xmlns:a16="http://schemas.microsoft.com/office/drawing/2014/main" id="{87B9E2DB-3933-4552-A7E5-371BF377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62" y="1819538"/>
            <a:ext cx="419491" cy="419491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C27E60E1-8604-48D4-9002-0085C59D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36" y="2706914"/>
            <a:ext cx="10096675" cy="29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getCameraIdList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返回当前设备中可用的相机列表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getCameraCharacteristics(String cameraId)</a:t>
            </a:r>
            <a:b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根据摄像头id返回该摄像头的相关信息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（预览尺寸、拍照尺寸等）</a:t>
            </a:r>
            <a:endParaRPr kumimoji="0" lang="zh-CN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openCamera(String cameraId, final CameraDevice.StateCallback callback,Handler handler)</a:t>
            </a:r>
            <a:b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打开指定cameraId的相机。参数callback为相机打开时的回调，参数handler为callback被调用时所在的线程</a:t>
            </a:r>
          </a:p>
        </p:txBody>
      </p:sp>
    </p:spTree>
    <p:extLst>
      <p:ext uri="{BB962C8B-B14F-4D97-AF65-F5344CB8AC3E}">
        <p14:creationId xmlns:p14="http://schemas.microsoft.com/office/powerpoint/2010/main" val="40379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53AE636-BEBC-49C6-A7D8-217C0E370188}"/>
              </a:ext>
            </a:extLst>
          </p:cNvPr>
          <p:cNvSpPr txBox="1"/>
          <p:nvPr/>
        </p:nvSpPr>
        <p:spPr>
          <a:xfrm>
            <a:off x="668796" y="979024"/>
            <a:ext cx="1119325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CameraDevice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描述系统摄像头，类似于早期的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它的作用主要是创建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CameraCaptureSession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                                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CaptureRequest</a:t>
            </a:r>
            <a:endParaRPr lang="en-US" altLang="zh-CN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书签">
            <a:extLst>
              <a:ext uri="{FF2B5EF4-FFF2-40B4-BE49-F238E27FC236}">
                <a16:creationId xmlns:a16="http://schemas.microsoft.com/office/drawing/2014/main" id="{4AB90466-242D-4192-8D21-511907E7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3" y="1046540"/>
            <a:ext cx="419491" cy="41949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6B039FE-24A8-4CAD-9F9A-C178AC59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96" y="2443866"/>
            <a:ext cx="11544698" cy="25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createCaptureRequest(int templateType)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创建一个新的Capture请求。参数templateType代表了请求类型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createCaptureSession(List&lt;Surface&gt;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outputs,CameraCaptureSession.StateCallb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-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ckcallback,Handler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handler)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创建CaptureSession会话。第一个参数 outputs 是一个 List 数组，相机会把捕捉到的图片数据传递给该参数中的 Surface 。第二个参数 StateCallback 是创建会话的状态回调。第三个参数描述了 StateCallback 被调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用时所在的线程</a:t>
            </a:r>
          </a:p>
        </p:txBody>
      </p:sp>
    </p:spTree>
    <p:extLst>
      <p:ext uri="{BB962C8B-B14F-4D97-AF65-F5344CB8AC3E}">
        <p14:creationId xmlns:p14="http://schemas.microsoft.com/office/powerpoint/2010/main" val="37080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2185B2-F428-4121-B769-081B0E0D2841}"/>
              </a:ext>
            </a:extLst>
          </p:cNvPr>
          <p:cNvSpPr txBox="1"/>
          <p:nvPr/>
        </p:nvSpPr>
        <p:spPr>
          <a:xfrm>
            <a:off x="785563" y="1027688"/>
            <a:ext cx="8565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CameraCaptureSession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相机捕获会话，用于处理拍照和预览的工作</a:t>
            </a:r>
          </a:p>
        </p:txBody>
      </p:sp>
      <p:pic>
        <p:nvPicPr>
          <p:cNvPr id="5" name="图形 4" descr="书签">
            <a:extLst>
              <a:ext uri="{FF2B5EF4-FFF2-40B4-BE49-F238E27FC236}">
                <a16:creationId xmlns:a16="http://schemas.microsoft.com/office/drawing/2014/main" id="{C3F36027-5B9C-469D-B621-C1A2D575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76" y="999407"/>
            <a:ext cx="419491" cy="41949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87500D6-77CC-4044-B7A7-B35FF607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3" y="2055926"/>
            <a:ext cx="11091909" cy="24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etRepeatingRequest(CaptureRequest request,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CaptureCallback listener, Handler handler)</a:t>
            </a:r>
            <a:b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根据传入的 CaptureRequest 对象开始一个无限循环的捕捉图像的请求。第二个参数 listener 为捕捉图像的回调，在回调中可以拿到捕捉到的图像信息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capture( CaptureRequest request,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CaptureCallback listener, Handler handler)</a:t>
            </a:r>
            <a:b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拍照。第二个参数为拍照的结果回调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13F03C-19E1-424D-8F85-F66A70E81D5C}"/>
              </a:ext>
            </a:extLst>
          </p:cNvPr>
          <p:cNvSpPr txBox="1"/>
          <p:nvPr/>
        </p:nvSpPr>
        <p:spPr>
          <a:xfrm>
            <a:off x="785563" y="5779568"/>
            <a:ext cx="10041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CaptureRequest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捕获请求，定义输出缓冲区以及显示界面（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TextureView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SurfaceView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）等</a:t>
            </a:r>
          </a:p>
        </p:txBody>
      </p:sp>
      <p:pic>
        <p:nvPicPr>
          <p:cNvPr id="8" name="图形 7" descr="书签">
            <a:extLst>
              <a:ext uri="{FF2B5EF4-FFF2-40B4-BE49-F238E27FC236}">
                <a16:creationId xmlns:a16="http://schemas.microsoft.com/office/drawing/2014/main" id="{55F2D20D-A7A1-4D68-B774-488EE28F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76" y="5773165"/>
            <a:ext cx="419491" cy="4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7A514D8-960C-4B77-88BF-089659EF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2" y="544819"/>
            <a:ext cx="4610493" cy="79437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具体实现步骤</a:t>
            </a:r>
            <a:endParaRPr lang="zh-CN" altLang="en-US" sz="3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74E608-E66F-4579-BA76-9B3F09A81A01}"/>
              </a:ext>
            </a:extLst>
          </p:cNvPr>
          <p:cNvCxnSpPr>
            <a:cxnSpLocks/>
          </p:cNvCxnSpPr>
          <p:nvPr/>
        </p:nvCxnSpPr>
        <p:spPr>
          <a:xfrm>
            <a:off x="491762" y="1282629"/>
            <a:ext cx="278876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形 7" descr="方向">
            <a:extLst>
              <a:ext uri="{FF2B5EF4-FFF2-40B4-BE49-F238E27FC236}">
                <a16:creationId xmlns:a16="http://schemas.microsoft.com/office/drawing/2014/main" id="{96FE3E2D-56B2-4724-AD68-92F495DF6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1848401"/>
            <a:ext cx="457200" cy="457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24EE00-E0B8-4375-B5EE-377F37A46A8E}"/>
              </a:ext>
            </a:extLst>
          </p:cNvPr>
          <p:cNvSpPr txBox="1"/>
          <p:nvPr/>
        </p:nvSpPr>
        <p:spPr>
          <a:xfrm>
            <a:off x="983131" y="1892335"/>
            <a:ext cx="202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一，申请权限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6D3D5D4-06EE-41C1-A586-D5D03C86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1" y="2676311"/>
            <a:ext cx="854618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&lt;uses-permission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="android.permission.CAMERA"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/&gt;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形 11" descr="方向">
            <a:extLst>
              <a:ext uri="{FF2B5EF4-FFF2-40B4-BE49-F238E27FC236}">
                <a16:creationId xmlns:a16="http://schemas.microsoft.com/office/drawing/2014/main" id="{C79FA299-C753-48AE-8F5E-24550EF4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3676091"/>
            <a:ext cx="457200" cy="457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E1BD4F-FC33-430A-A7C6-7904E9FCDEF0}"/>
              </a:ext>
            </a:extLst>
          </p:cNvPr>
          <p:cNvSpPr txBox="1"/>
          <p:nvPr/>
        </p:nvSpPr>
        <p:spPr>
          <a:xfrm>
            <a:off x="983131" y="3720025"/>
            <a:ext cx="104515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，布局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TextureView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作用预览界面，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用来显示拍摄的照片，还有一个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utton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用来拍照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58357AA-E6E3-4318-A44D-7F211ABD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1" y="4975206"/>
            <a:ext cx="880895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&lt;ImageView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="@+id/imageview"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="match_parent"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="0dp"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:layout_weight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="2"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/&gt;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793905-39F3-4DF9-9051-0BEB89866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381" y="652585"/>
            <a:ext cx="879834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&lt;TextureView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="@+id/textureview"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="match_parent"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="0dp"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:layout_weight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="4"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/&gt;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&lt;Button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="wrap_content"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="wrap_content"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:layout_gravity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="center"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</a:rPr>
              <a:t>拍照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android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Droid Sans Mono"/>
              </a:rPr>
              <a:t>:onClick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="tackPhoto"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Droid Sans Mono"/>
              </a:rPr>
              <a:t>/&gt;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形 6" descr="方向">
            <a:extLst>
              <a:ext uri="{FF2B5EF4-FFF2-40B4-BE49-F238E27FC236}">
                <a16:creationId xmlns:a16="http://schemas.microsoft.com/office/drawing/2014/main" id="{5CB03BB1-1430-4741-BC53-ED830D89A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3997712"/>
            <a:ext cx="457200" cy="45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E3BF46-3B51-4B0F-ADE9-9628C911E833}"/>
              </a:ext>
            </a:extLst>
          </p:cNvPr>
          <p:cNvSpPr txBox="1"/>
          <p:nvPr/>
        </p:nvSpPr>
        <p:spPr>
          <a:xfrm>
            <a:off x="983131" y="4041646"/>
            <a:ext cx="9716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TextureView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的监听事件，在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onSurfaceTextureAvailable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方法中打开相机</a:t>
            </a:r>
            <a:endParaRPr lang="zh-CN" altLang="en-US" b="1" i="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7149A9E-7DAD-4F88-AEE2-C561FB1A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381" y="4613531"/>
            <a:ext cx="886433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textureView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.setSurfaceTextureListener(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TextureView.SurfaceTextureListener() 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//</a:t>
            </a:r>
            <a:r>
              <a:rPr lang="zh-CN" altLang="en-US" sz="1200" dirty="0">
                <a:solidFill>
                  <a:srgbClr val="A9B7C6"/>
                </a:solidFill>
                <a:latin typeface="Arial" panose="020B0604020202020204" pitchFamily="34" charset="0"/>
              </a:rPr>
              <a:t>当</a:t>
            </a:r>
            <a:r>
              <a:rPr lang="en-US" altLang="zh-CN" sz="1200" dirty="0">
                <a:solidFill>
                  <a:srgbClr val="A9B7C6"/>
                </a:solidFill>
                <a:latin typeface="Arial" panose="020B0604020202020204" pitchFamily="34" charset="0"/>
              </a:rPr>
              <a:t>textureView</a:t>
            </a:r>
            <a:r>
              <a:rPr lang="zh-CN" altLang="en-US" sz="1200" dirty="0">
                <a:solidFill>
                  <a:srgbClr val="A9B7C6"/>
                </a:solidFill>
                <a:latin typeface="Arial" panose="020B0604020202020204" pitchFamily="34" charset="0"/>
              </a:rPr>
              <a:t>可用时，会调用</a:t>
            </a:r>
            <a:r>
              <a:rPr lang="en-US" altLang="zh-CN" sz="1200" dirty="0">
                <a:solidFill>
                  <a:srgbClr val="A9B7C6"/>
                </a:solidFill>
                <a:latin typeface="Arial" panose="020B0604020202020204" pitchFamily="34" charset="0"/>
              </a:rPr>
              <a:t>SurfaceTextureListener</a:t>
            </a:r>
            <a:r>
              <a:rPr lang="zh-CN" altLang="en-US" sz="1200" dirty="0">
                <a:solidFill>
                  <a:srgbClr val="A9B7C6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200" dirty="0">
                <a:solidFill>
                  <a:srgbClr val="A9B7C6"/>
                </a:solidFill>
                <a:latin typeface="Arial" panose="020B0604020202020204" pitchFamily="34" charset="0"/>
              </a:rPr>
              <a:t>onSurfaceTextureAvailable()</a:t>
            </a:r>
            <a:r>
              <a:rPr lang="zh-CN" altLang="en-US" sz="1200" dirty="0">
                <a:solidFill>
                  <a:srgbClr val="A9B7C6"/>
                </a:solidFill>
                <a:latin typeface="Arial" panose="020B0604020202020204" pitchFamily="34" charset="0"/>
              </a:rPr>
              <a:t>方法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onSurfaceTextureAvailable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SurfaceTexture surface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height)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open_camera()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texture_view_surface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Surface(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textureView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.getSurfaceTexture())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Droid Sans Mono"/>
              </a:rPr>
              <a:t>    //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Droid Sans Mono"/>
              </a:rPr>
              <a:t>后面的其他重写的方法暂时没用到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" panose="020B0604020202020204" pitchFamily="34" charset="0"/>
              <a:ea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05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方向">
            <a:extLst>
              <a:ext uri="{FF2B5EF4-FFF2-40B4-BE49-F238E27FC236}">
                <a16:creationId xmlns:a16="http://schemas.microsoft.com/office/drawing/2014/main" id="{E682A16D-27BB-409A-997B-BCD6A834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62" y="566356"/>
            <a:ext cx="4572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46E06E-8C4D-484A-9C0E-7ADB68675DA2}"/>
              </a:ext>
            </a:extLst>
          </p:cNvPr>
          <p:cNvSpPr txBox="1"/>
          <p:nvPr/>
        </p:nvSpPr>
        <p:spPr>
          <a:xfrm>
            <a:off x="983131" y="610290"/>
            <a:ext cx="58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，打开相机，开始预览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24F8C5-8BCD-48E6-BE23-90AD9960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2" y="1356471"/>
            <a:ext cx="8971573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private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open_camera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imageReader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ImageReader.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newInstance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ImageFormat.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JPEG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imageReader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.setOnImageAvailableListener(reader -&gt;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Log.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"cccc"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"onImageAvailable: get a img"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Image image = reader.acquireLatestImage()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ByteBuffer buffer = image.getPlanes()[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].getBuffer()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bytes_n = buffer.remaining()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byte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[] bytes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new byte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[bytes_n]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buffer.get(bytes)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image.close()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Bitmap bitmap = BitmapFactory.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decodeByteArray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(bytes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bytes_n)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imageView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.setImageBitmap(bitmap)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image_reader_surface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imageReader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.getSurface()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camera_manager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(CameraManager) getSystemService(Context.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CAMERA_SERVICE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requestPermissions()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(ActivityCompat.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checkSelfPermission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this,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Manifest.permission.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 != PackageManager.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PERMISSION_GRANTED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return;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try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.openCamera(String.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valueOf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Droid Sa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CameraDevice.StateCallback()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onOpened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CameraDevice camera)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camera_device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camera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3345744-1841-4BE7-BC4B-CD685EF9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03" y="70388"/>
            <a:ext cx="9209988" cy="67172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try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camera_device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.createCaptureSession(Arrays.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asList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texture_view_surface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image_reader_surface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StateCallback()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onConfigured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CameraCaptureSession session)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capture_session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session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try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request_builder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camera_device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.createCaptureRequest(CameraDevice.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TEMPLATE_PREVIEW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catch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(CameraAccessException e)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    e.printStackTrace()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request_builder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.addTarget(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texture_view_surface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request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request_builder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.build()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try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capture_session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.setRepeatingRequest(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Droid Sans Mono"/>
              </a:rPr>
              <a:t>request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,null,null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catch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(CameraAccessException e)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        e.printStackTrace()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onConfigureFailed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CameraCaptureSession session)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catch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(CameraAccessException e)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e.printStackTrace()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onDisconnected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CameraDevice camera)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@Override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Droid Sans Mono"/>
              </a:rPr>
              <a:t>onError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@NonNull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CameraDevice camera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error)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catch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(CameraAccessException e)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e.printStackTrace()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}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1413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微软雅黑</vt:lpstr>
      <vt:lpstr>Arial</vt:lpstr>
      <vt:lpstr>Calibri</vt:lpstr>
      <vt:lpstr>Calibri Light</vt:lpstr>
      <vt:lpstr>Courier New</vt:lpstr>
      <vt:lpstr>Office Theme</vt:lpstr>
      <vt:lpstr>Android Camera2开发</vt:lpstr>
      <vt:lpstr>Camera2 框架</vt:lpstr>
      <vt:lpstr>Camera2常用类及方法</vt:lpstr>
      <vt:lpstr>PowerPoint 演示文稿</vt:lpstr>
      <vt:lpstr>PowerPoint 演示文稿</vt:lpstr>
      <vt:lpstr>具体实现步骤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 li</dc:creator>
  <cp:lastModifiedBy>to li</cp:lastModifiedBy>
  <cp:revision>12</cp:revision>
  <dcterms:created xsi:type="dcterms:W3CDTF">2021-06-14T10:34:31Z</dcterms:created>
  <dcterms:modified xsi:type="dcterms:W3CDTF">2021-06-14T14:16:55Z</dcterms:modified>
</cp:coreProperties>
</file>