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 id="2147483697" r:id="rId2"/>
    <p:sldMasterId id="2147483698" r:id="rId3"/>
    <p:sldMasterId id="2147483699" r:id="rId4"/>
    <p:sldMasterId id="2147483700" r:id="rId5"/>
    <p:sldMasterId id="2147483746" r:id="rId6"/>
  </p:sldMasterIdLst>
  <p:notesMasterIdLst>
    <p:notesMasterId r:id="rId35"/>
  </p:notesMasterIdLst>
  <p:sldIdLst>
    <p:sldId id="1210" r:id="rId7"/>
    <p:sldId id="471" r:id="rId8"/>
    <p:sldId id="538" r:id="rId9"/>
    <p:sldId id="539" r:id="rId10"/>
    <p:sldId id="540" r:id="rId11"/>
    <p:sldId id="541" r:id="rId12"/>
    <p:sldId id="542" r:id="rId13"/>
    <p:sldId id="530" r:id="rId14"/>
    <p:sldId id="528" r:id="rId15"/>
    <p:sldId id="543" r:id="rId16"/>
    <p:sldId id="388" r:id="rId17"/>
    <p:sldId id="544" r:id="rId18"/>
    <p:sldId id="529" r:id="rId19"/>
    <p:sldId id="545" r:id="rId20"/>
    <p:sldId id="527" r:id="rId21"/>
    <p:sldId id="546" r:id="rId22"/>
    <p:sldId id="501" r:id="rId23"/>
    <p:sldId id="519" r:id="rId24"/>
    <p:sldId id="536" r:id="rId25"/>
    <p:sldId id="517" r:id="rId26"/>
    <p:sldId id="513" r:id="rId27"/>
    <p:sldId id="516" r:id="rId28"/>
    <p:sldId id="511" r:id="rId29"/>
    <p:sldId id="510" r:id="rId30"/>
    <p:sldId id="509" r:id="rId31"/>
    <p:sldId id="1211" r:id="rId32"/>
    <p:sldId id="523" r:id="rId33"/>
    <p:sldId id="47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7836A"/>
    <a:srgbClr val="85AFE7"/>
    <a:srgbClr val="4F81BD"/>
    <a:srgbClr val="009999"/>
    <a:srgbClr val="C2726E"/>
    <a:srgbClr val="00B0F0"/>
    <a:srgbClr val="3CB64A"/>
    <a:srgbClr val="666666"/>
    <a:srgbClr val="999999"/>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178" autoAdjust="0"/>
    <p:restoredTop sz="66941" autoAdjust="0"/>
  </p:normalViewPr>
  <p:slideViewPr>
    <p:cSldViewPr>
      <p:cViewPr varScale="1">
        <p:scale>
          <a:sx n="60" d="100"/>
          <a:sy n="60" d="100"/>
        </p:scale>
        <p:origin x="808" y="1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2376" y="4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1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049119"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0A8A52-F1C0-4AA3-BE51-8D5FE75BAACD}" type="datetimeFigureOut">
              <a:rPr lang="zh-CN" altLang="en-US" smtClean="0"/>
              <a:t>2023/10/13</a:t>
            </a:fld>
            <a:endParaRPr lang="zh-CN" altLang="en-US"/>
          </a:p>
        </p:txBody>
      </p:sp>
      <p:sp>
        <p:nvSpPr>
          <p:cNvPr id="1049120"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121"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22"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1049123"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21C66E-145F-45C1-A05E-25E71E1958E1}" type="slidenum">
              <a:rPr lang="zh-CN" altLang="en-US" smtClean="0"/>
              <a:t>‹#›</a:t>
            </a:fld>
            <a:endParaRPr lang="zh-CN" altLang="en-US"/>
          </a:p>
        </p:txBody>
      </p:sp>
    </p:spTree>
    <p:extLst>
      <p:ext uri="{BB962C8B-B14F-4D97-AF65-F5344CB8AC3E}">
        <p14:creationId xmlns:p14="http://schemas.microsoft.com/office/powerpoint/2010/main" val="176446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Hi, I’m </a:t>
            </a:r>
            <a:r>
              <a:rPr kumimoji="1" lang="en-US" altLang="zh-CN" dirty="0" err="1"/>
              <a:t>liuwei</a:t>
            </a:r>
            <a:r>
              <a:rPr kumimoji="1" lang="en-US" altLang="zh-CN" dirty="0"/>
              <a:t> from Renmin University of China. Today I will introduce you our paper: </a:t>
            </a:r>
            <a:r>
              <a:rPr lang="en-US" altLang="zh-CN" sz="1200" b="1" dirty="0">
                <a:solidFill>
                  <a:schemeClr val="bg1"/>
                </a:solidFill>
              </a:rPr>
              <a:t>ART: Adaptive </a:t>
            </a:r>
            <a:r>
              <a:rPr lang="en-US" altLang="zh-CN" sz="1200" b="1" dirty="0" err="1">
                <a:solidFill>
                  <a:schemeClr val="bg1"/>
                </a:solidFill>
              </a:rPr>
              <a:t>ReTransmission</a:t>
            </a:r>
            <a:r>
              <a:rPr lang="en-US" altLang="zh-CN" sz="1200" b="1" dirty="0">
                <a:solidFill>
                  <a:schemeClr val="bg1"/>
                </a:solidFill>
              </a:rPr>
              <a:t> for</a:t>
            </a:r>
            <a:r>
              <a:rPr lang="zh-CN" altLang="en-US" sz="1200" b="1" dirty="0">
                <a:solidFill>
                  <a:schemeClr val="bg1"/>
                </a:solidFill>
              </a:rPr>
              <a:t> </a:t>
            </a:r>
            <a:r>
              <a:rPr lang="en-US" altLang="zh-CN" sz="1200" b="1" dirty="0">
                <a:solidFill>
                  <a:schemeClr val="bg1"/>
                </a:solidFill>
              </a:rPr>
              <a:t>Wide-Area Loss Recovery in the Wild, </a:t>
            </a:r>
            <a:r>
              <a:rPr lang="en" altLang="zh-CN" b="0" i="0" u="none" strike="noStrike" dirty="0">
                <a:solidFill>
                  <a:srgbClr val="374151"/>
                </a:solidFill>
                <a:effectLst/>
                <a:latin typeface="Söhne"/>
              </a:rPr>
              <a:t>and among our collaborators, we have partners from </a:t>
            </a:r>
            <a:r>
              <a:rPr lang="en" altLang="zh-CN" b="0" i="0" u="none" strike="noStrike" dirty="0" err="1">
                <a:solidFill>
                  <a:srgbClr val="374151"/>
                </a:solidFill>
                <a:effectLst/>
                <a:latin typeface="Söhne"/>
              </a:rPr>
              <a:t>ByteDance</a:t>
            </a:r>
            <a:r>
              <a:rPr lang="en" altLang="zh-CN" b="0" i="0" u="none" strike="noStrike" dirty="0">
                <a:solidFill>
                  <a:srgbClr val="374151"/>
                </a:solidFill>
                <a:effectLst/>
                <a:latin typeface="Söhne"/>
              </a:rPr>
              <a:t> and Tsinghua University.</a:t>
            </a:r>
            <a:endParaRPr kumimoji="1" lang="zh-CN" altLang="en-US" dirty="0"/>
          </a:p>
        </p:txBody>
      </p:sp>
      <p:sp>
        <p:nvSpPr>
          <p:cNvPr id="4" name="灯片编号占位符 3"/>
          <p:cNvSpPr>
            <a:spLocks noGrp="1"/>
          </p:cNvSpPr>
          <p:nvPr>
            <p:ph type="sldNum" sz="quarter" idx="5"/>
          </p:nvPr>
        </p:nvSpPr>
        <p:spPr/>
        <p:txBody>
          <a:bodyPr/>
          <a:lstStyle/>
          <a:p>
            <a:fld id="{94B48719-FA1D-4CB3-98CA-DD424EDC2D1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Then we give the second takeaway:</a:t>
            </a:r>
          </a:p>
          <a:p>
            <a:pPr algn="just">
              <a:spcBef>
                <a:spcPts val="600"/>
              </a:spcBef>
            </a:pPr>
            <a:r>
              <a:rPr lang="en-US" altLang="zh-CN" dirty="0"/>
              <a:t>Retransmission loss is not unusual in the wild.</a:t>
            </a:r>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10</a:t>
            </a:fld>
            <a:endParaRPr lang="zh-CN" altLang="en-US"/>
          </a:p>
        </p:txBody>
      </p:sp>
    </p:spTree>
    <p:extLst>
      <p:ext uri="{BB962C8B-B14F-4D97-AF65-F5344CB8AC3E}">
        <p14:creationId xmlns:p14="http://schemas.microsoft.com/office/powerpoint/2010/main" val="2979597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幻灯片图像占位符 1"/>
          <p:cNvSpPr>
            <a:spLocks noGrp="1" noRot="1" noChangeAspect="1"/>
          </p:cNvSpPr>
          <p:nvPr>
            <p:ph type="sldImg"/>
          </p:nvPr>
        </p:nvSpPr>
        <p:spPr>
          <a:xfrm>
            <a:off x="381000" y="685800"/>
            <a:ext cx="6096000" cy="3429000"/>
          </a:xfrm>
        </p:spPr>
      </p:sp>
      <p:sp>
        <p:nvSpPr>
          <p:cNvPr id="104864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Given a connection, its maximum retransmission times can be computed as the maximum value of retransmission times among all packets in a connection. This Figure shows the results of the distribution of the maximum retransmission times in the production network. We find that the proportion of connections with maximum retransmission times of two or more exceeds forty-three percent. Among them, a considerable portion of the connections have certain packets that are retransmitted even more than 10 times. </a:t>
            </a:r>
            <a:endParaRPr lang="zh-CN" altLang="zh-CN" sz="1200" kern="1200" dirty="0">
              <a:solidFill>
                <a:schemeClr val="tx1"/>
              </a:solidFill>
              <a:effectLst/>
              <a:latin typeface="+mn-lt"/>
              <a:ea typeface="+mn-ea"/>
              <a:cs typeface="+mn-cs"/>
            </a:endParaRPr>
          </a:p>
        </p:txBody>
      </p:sp>
      <p:sp>
        <p:nvSpPr>
          <p:cNvPr id="1048650" name="灯片编号占位符 3"/>
          <p:cNvSpPr>
            <a:spLocks noGrp="1"/>
          </p:cNvSpPr>
          <p:nvPr>
            <p:ph type="sldNum" sz="quarter" idx="10"/>
          </p:nvPr>
        </p:nvSpPr>
        <p:spPr/>
        <p:txBody>
          <a:bodyPr/>
          <a:lstStyle/>
          <a:p>
            <a:fld id="{8E21C66E-145F-45C1-A05E-25E71E1958E1}" type="slidenum">
              <a:rPr lang="zh-CN" altLang="en-US" smtClean="0"/>
              <a:t>11</a:t>
            </a:fld>
            <a:endParaRPr lang="zh-CN" altLang="en-US"/>
          </a:p>
        </p:txBody>
      </p:sp>
    </p:spTree>
    <p:extLst>
      <p:ext uri="{BB962C8B-B14F-4D97-AF65-F5344CB8AC3E}">
        <p14:creationId xmlns:p14="http://schemas.microsoft.com/office/powerpoint/2010/main" val="1332682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pPr algn="just">
              <a:spcBef>
                <a:spcPts val="600"/>
              </a:spcBef>
            </a:pPr>
            <a:r>
              <a:rPr lang="en-US" altLang="zh-CN" dirty="0"/>
              <a:t>Now we give the third takeaway:</a:t>
            </a:r>
          </a:p>
          <a:p>
            <a:pPr marL="0" marR="0" lvl="0" indent="0" algn="just" defTabSz="914400" rtl="0" eaLnBrk="1" fontAlgn="auto" latinLnBrk="0" hangingPunct="1">
              <a:lnSpc>
                <a:spcPct val="100000"/>
              </a:lnSpc>
              <a:spcBef>
                <a:spcPts val="600"/>
              </a:spcBef>
              <a:spcAft>
                <a:spcPts val="0"/>
              </a:spcAft>
              <a:buClrTx/>
              <a:buSzTx/>
              <a:buFontTx/>
              <a:buNone/>
              <a:tabLst/>
              <a:defRPr/>
            </a:pPr>
            <a:r>
              <a:rPr lang="en" altLang="zh-CN" sz="1800" i="1" dirty="0">
                <a:effectLst/>
                <a:latin typeface="NimbusRomNo9L"/>
              </a:rPr>
              <a:t>Delay-Sensitive Transmission Suffers From Data Reassembling Starvation.</a:t>
            </a:r>
            <a:endParaRPr lang="en" altLang="zh-CN" dirty="0"/>
          </a:p>
          <a:p>
            <a:pPr algn="just">
              <a:spcBef>
                <a:spcPts val="600"/>
              </a:spcBef>
            </a:pPr>
            <a:endParaRPr lang="en-US" altLang="zh-CN" dirty="0"/>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12</a:t>
            </a:fld>
            <a:endParaRPr lang="zh-CN" altLang="en-US"/>
          </a:p>
        </p:txBody>
      </p:sp>
    </p:spTree>
    <p:extLst>
      <p:ext uri="{BB962C8B-B14F-4D97-AF65-F5344CB8AC3E}">
        <p14:creationId xmlns:p14="http://schemas.microsoft.com/office/powerpoint/2010/main" val="4153945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800" dirty="0">
                <a:effectLst/>
                <a:latin typeface="NimbusRomNo9L"/>
              </a:rPr>
              <a:t>Consider a distributed system that relies on RPC for inter-process communication. </a:t>
            </a:r>
          </a:p>
          <a:p>
            <a:r>
              <a:rPr lang="en-US" altLang="zh-CN" sz="1800" dirty="0">
                <a:effectLst/>
                <a:latin typeface="NimbusRomNo9L"/>
              </a:rPr>
              <a:t>【】</a:t>
            </a:r>
            <a:r>
              <a:rPr lang="en" altLang="zh-CN" sz="1800" dirty="0">
                <a:effectLst/>
                <a:latin typeface="NimbusRomNo9L"/>
              </a:rPr>
              <a:t>If a critical RPC call is lost and experiences a high recovery latency, the client’s request will be delayed, and subsequent dependent operations may be blocked. Under these circumstances, the prioritizing loss recovery attempts to mitigate receiver-side waiting time (</a:t>
            </a:r>
            <a:r>
              <a:rPr lang="en" altLang="zh-CN" sz="1800" dirty="0" err="1">
                <a:effectLst/>
                <a:latin typeface="CMMI10"/>
              </a:rPr>
              <a:t>T</a:t>
            </a:r>
            <a:r>
              <a:rPr lang="en" altLang="zh-CN" sz="1800" dirty="0" err="1">
                <a:effectLst/>
                <a:latin typeface="CMMI7"/>
              </a:rPr>
              <a:t>wait</a:t>
            </a:r>
            <a:r>
              <a:rPr lang="en" altLang="zh-CN" sz="1800" dirty="0">
                <a:effectLst/>
                <a:latin typeface="NimbusRomNo9L"/>
              </a:rPr>
              <a:t>) for the lost data and enables delivery of the follow-up data to the application layer. As illustrated in</a:t>
            </a:r>
            <a:r>
              <a:rPr lang="zh-CN" altLang="en-US" sz="1800" dirty="0">
                <a:effectLst/>
                <a:latin typeface="NimbusRomNo9L"/>
              </a:rPr>
              <a:t> </a:t>
            </a:r>
            <a:r>
              <a:rPr lang="en-US" altLang="zh-CN" sz="1800" dirty="0">
                <a:effectLst/>
                <a:latin typeface="NimbusRomNo9L"/>
              </a:rPr>
              <a:t>this</a:t>
            </a:r>
            <a:r>
              <a:rPr lang="en" altLang="zh-CN" sz="1800" dirty="0">
                <a:effectLst/>
                <a:latin typeface="NimbusRomNo9L"/>
              </a:rPr>
              <a:t> Figure, we define </a:t>
            </a:r>
            <a:r>
              <a:rPr lang="en" altLang="zh-CN" sz="1800" dirty="0" err="1">
                <a:effectLst/>
                <a:latin typeface="CMMI10"/>
              </a:rPr>
              <a:t>T</a:t>
            </a:r>
            <a:r>
              <a:rPr lang="en" altLang="zh-CN" sz="1800" dirty="0" err="1">
                <a:effectLst/>
                <a:latin typeface="CMMI7"/>
              </a:rPr>
              <a:t>wait</a:t>
            </a:r>
            <a:r>
              <a:rPr lang="en" altLang="zh-CN" sz="1800" dirty="0">
                <a:effectLst/>
                <a:latin typeface="CMMI7"/>
              </a:rPr>
              <a:t> </a:t>
            </a:r>
            <a:r>
              <a:rPr lang="en" altLang="zh-CN" sz="1800" dirty="0">
                <a:effectLst/>
                <a:latin typeface="NimbusRomNo9L"/>
              </a:rPr>
              <a:t>as the duration between when a packet is sent and when the packet is first received, and </a:t>
            </a:r>
            <a:r>
              <a:rPr lang="en" altLang="zh-CN" sz="1800" dirty="0" err="1">
                <a:effectLst/>
                <a:latin typeface="CMMI10"/>
              </a:rPr>
              <a:t>T</a:t>
            </a:r>
            <a:r>
              <a:rPr lang="en" altLang="zh-CN" sz="1800" dirty="0" err="1">
                <a:effectLst/>
                <a:latin typeface="CMMI7"/>
              </a:rPr>
              <a:t>single</a:t>
            </a:r>
            <a:r>
              <a:rPr lang="en" altLang="zh-CN" sz="1800" dirty="0">
                <a:effectLst/>
                <a:latin typeface="CMMI7"/>
              </a:rPr>
              <a:t> </a:t>
            </a:r>
            <a:r>
              <a:rPr lang="en" altLang="zh-CN" sz="1800" dirty="0">
                <a:effectLst/>
                <a:latin typeface="NimbusRomNo9L"/>
              </a:rPr>
              <a:t>as the duration between when a packet is sent and when the packet is detected lost. Then we have </a:t>
            </a:r>
            <a:br>
              <a:rPr lang="en" altLang="zh-CN" sz="1800" dirty="0">
                <a:effectLst/>
                <a:latin typeface="CMMI10"/>
              </a:rPr>
            </a:br>
            <a:r>
              <a:rPr lang="en-US" altLang="zh-CN" sz="1800" dirty="0">
                <a:effectLst/>
                <a:latin typeface="CMMI10"/>
              </a:rPr>
              <a:t>【】</a:t>
            </a:r>
            <a:r>
              <a:rPr lang="en" altLang="zh-CN" sz="1800" dirty="0" err="1">
                <a:effectLst/>
                <a:latin typeface="CMMI10"/>
              </a:rPr>
              <a:t>T</a:t>
            </a:r>
            <a:r>
              <a:rPr lang="en" altLang="zh-CN" sz="1800" dirty="0" err="1">
                <a:effectLst/>
                <a:latin typeface="CMMI7"/>
              </a:rPr>
              <a:t>wait</a:t>
            </a:r>
            <a:r>
              <a:rPr lang="en" altLang="zh-CN" sz="1800" dirty="0">
                <a:effectLst/>
                <a:latin typeface="CMMI7"/>
              </a:rPr>
              <a:t> </a:t>
            </a:r>
            <a:r>
              <a:rPr lang="en" altLang="zh-CN" sz="1800" dirty="0">
                <a:effectLst/>
                <a:latin typeface="CMR10"/>
              </a:rPr>
              <a:t>equals </a:t>
            </a:r>
            <a:r>
              <a:rPr lang="en" altLang="zh-CN" sz="1800" dirty="0">
                <a:effectLst/>
                <a:latin typeface="CMMI10"/>
              </a:rPr>
              <a:t>K </a:t>
            </a:r>
            <a:r>
              <a:rPr lang="en" altLang="zh-CN" sz="1800" dirty="0">
                <a:effectLst/>
                <a:latin typeface="CMSY10"/>
              </a:rPr>
              <a:t>multiply by </a:t>
            </a:r>
            <a:r>
              <a:rPr lang="en" altLang="zh-CN" sz="1800" dirty="0" err="1">
                <a:effectLst/>
                <a:latin typeface="CMMI10"/>
              </a:rPr>
              <a:t>T</a:t>
            </a:r>
            <a:r>
              <a:rPr lang="en" altLang="zh-CN" sz="1800" dirty="0" err="1">
                <a:effectLst/>
                <a:latin typeface="CMMI7"/>
              </a:rPr>
              <a:t>single</a:t>
            </a:r>
            <a:r>
              <a:rPr lang="en" altLang="zh-CN" sz="1800" dirty="0">
                <a:effectLst/>
                <a:latin typeface="CMMI7"/>
              </a:rPr>
              <a:t> </a:t>
            </a:r>
            <a:r>
              <a:rPr lang="en" altLang="zh-CN" sz="1800" dirty="0">
                <a:effectLst/>
                <a:latin typeface="CMR10"/>
              </a:rPr>
              <a:t>plus</a:t>
            </a:r>
            <a:r>
              <a:rPr lang="zh-CN" altLang="en-US" sz="1800" dirty="0">
                <a:effectLst/>
                <a:latin typeface="CMR10"/>
              </a:rPr>
              <a:t> </a:t>
            </a:r>
            <a:r>
              <a:rPr lang="en-US" altLang="zh-CN" sz="1800" dirty="0">
                <a:effectLst/>
                <a:latin typeface="CMR10"/>
              </a:rPr>
              <a:t>half of</a:t>
            </a:r>
            <a:r>
              <a:rPr lang="en" altLang="zh-CN" sz="1800" dirty="0">
                <a:effectLst/>
                <a:latin typeface="CMR10"/>
              </a:rPr>
              <a:t> </a:t>
            </a:r>
            <a:r>
              <a:rPr lang="en" altLang="zh-CN" sz="1800" dirty="0" err="1">
                <a:effectLst/>
                <a:latin typeface="CMR10"/>
              </a:rPr>
              <a:t>rtt</a:t>
            </a:r>
            <a:r>
              <a:rPr lang="en" altLang="zh-CN" sz="1800" dirty="0">
                <a:effectLst/>
                <a:latin typeface="CMR10"/>
              </a:rPr>
              <a:t> ,</a:t>
            </a:r>
            <a:r>
              <a:rPr lang="en" altLang="zh-CN" sz="1800" dirty="0">
                <a:effectLst/>
                <a:latin typeface="NimbusRomNo9L"/>
              </a:rPr>
              <a:t>where </a:t>
            </a:r>
            <a:r>
              <a:rPr lang="en" altLang="zh-CN" sz="1800" dirty="0" err="1">
                <a:effectLst/>
                <a:latin typeface="CMMI10"/>
              </a:rPr>
              <a:t>rtt</a:t>
            </a:r>
            <a:r>
              <a:rPr lang="en" altLang="zh-CN" sz="1800" dirty="0">
                <a:effectLst/>
                <a:latin typeface="CMMI10"/>
              </a:rPr>
              <a:t> </a:t>
            </a:r>
            <a:r>
              <a:rPr lang="en" altLang="zh-CN" sz="1800" dirty="0">
                <a:effectLst/>
                <a:latin typeface="NimbusRomNo9L"/>
              </a:rPr>
              <a:t>refers to the round-trip time and </a:t>
            </a:r>
            <a:r>
              <a:rPr lang="en" altLang="zh-CN" sz="1800" dirty="0">
                <a:effectLst/>
                <a:latin typeface="CMMI10"/>
              </a:rPr>
              <a:t>K </a:t>
            </a:r>
            <a:r>
              <a:rPr lang="en" altLang="zh-CN" sz="1800" dirty="0">
                <a:effectLst/>
                <a:latin typeface="NimbusRomNo9L"/>
              </a:rPr>
              <a:t>refers to the retransmission times . Given a certain loss detection algorithm, we have </a:t>
            </a:r>
            <a:r>
              <a:rPr lang="en-US" altLang="zh-CN" sz="1200" dirty="0">
                <a:effectLst/>
                <a:latin typeface="+mn-lt"/>
              </a:rPr>
              <a:t>【】</a:t>
            </a:r>
            <a:r>
              <a:rPr lang="en" altLang="zh-CN" sz="1800" dirty="0" err="1">
                <a:effectLst/>
                <a:latin typeface="CMMI10"/>
              </a:rPr>
              <a:t>T</a:t>
            </a:r>
            <a:r>
              <a:rPr lang="en" altLang="zh-CN" sz="1800" dirty="0" err="1">
                <a:effectLst/>
                <a:latin typeface="CMMI7"/>
              </a:rPr>
              <a:t>single</a:t>
            </a:r>
            <a:r>
              <a:rPr lang="zh-CN" altLang="en-US" sz="1800" dirty="0">
                <a:effectLst/>
                <a:latin typeface="CMMI7"/>
              </a:rPr>
              <a:t> </a:t>
            </a:r>
            <a:r>
              <a:rPr lang="en" altLang="zh-CN" sz="1800" dirty="0">
                <a:effectLst/>
                <a:latin typeface="CMMI7"/>
              </a:rPr>
              <a:t>is in proportion to</a:t>
            </a:r>
            <a:r>
              <a:rPr lang="en" altLang="zh-CN" sz="1800" dirty="0">
                <a:effectLst/>
                <a:latin typeface="CMSY10"/>
              </a:rPr>
              <a:t> </a:t>
            </a:r>
            <a:r>
              <a:rPr lang="en" altLang="zh-CN" sz="1800" dirty="0" err="1">
                <a:effectLst/>
                <a:latin typeface="CMMI10"/>
              </a:rPr>
              <a:t>rtt</a:t>
            </a:r>
            <a:r>
              <a:rPr lang="en" altLang="zh-CN" sz="1800" dirty="0">
                <a:effectLst/>
                <a:latin typeface="CMMI10"/>
              </a:rPr>
              <a:t> </a:t>
            </a:r>
            <a:r>
              <a:rPr lang="en-US" altLang="zh-CN" sz="1800" dirty="0">
                <a:effectLst/>
                <a:latin typeface="NimbusRomNo9L"/>
              </a:rPr>
              <a:t>.</a:t>
            </a:r>
            <a:r>
              <a:rPr lang="en" altLang="zh-CN" sz="1800" dirty="0">
                <a:effectLst/>
                <a:latin typeface="NimbusRomNo9L"/>
              </a:rPr>
              <a:t> Furthermore, given the RTT, we have </a:t>
            </a:r>
            <a:r>
              <a:rPr lang="en-US" altLang="zh-CN" sz="1200" dirty="0">
                <a:effectLst/>
                <a:latin typeface="+mn-lt"/>
              </a:rPr>
              <a:t>【】</a:t>
            </a:r>
            <a:r>
              <a:rPr lang="en" altLang="zh-CN" sz="1800" dirty="0" err="1">
                <a:effectLst/>
                <a:latin typeface="CMMI10"/>
              </a:rPr>
              <a:t>T</a:t>
            </a:r>
            <a:r>
              <a:rPr lang="en" altLang="zh-CN" sz="1800" dirty="0" err="1">
                <a:effectLst/>
                <a:latin typeface="CMMI7"/>
              </a:rPr>
              <a:t>wait</a:t>
            </a:r>
            <a:r>
              <a:rPr lang="en" altLang="zh-CN" sz="1800" dirty="0">
                <a:effectLst/>
                <a:latin typeface="CMMI7"/>
              </a:rPr>
              <a:t> </a:t>
            </a:r>
            <a:r>
              <a:rPr lang="en" altLang="zh-CN" sz="1800" dirty="0">
                <a:effectLst/>
                <a:latin typeface="CMSY10"/>
              </a:rPr>
              <a:t>is in proportion to </a:t>
            </a:r>
            <a:r>
              <a:rPr lang="en" altLang="zh-CN" sz="1800" dirty="0">
                <a:effectLst/>
                <a:latin typeface="CMMI10"/>
              </a:rPr>
              <a:t>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CMMI10"/>
              </a:rPr>
              <a:t>【】</a:t>
            </a:r>
            <a:r>
              <a:rPr lang="en" altLang="zh-CN" sz="1800" dirty="0">
                <a:effectLst/>
                <a:latin typeface="NimbusRomNo9L"/>
              </a:rPr>
              <a:t>Based on the above analysis, we infer that delay-sensitive transmission suffers from data reassembling starvation in the case of the large </a:t>
            </a:r>
            <a:r>
              <a:rPr lang="en" altLang="zh-CN" sz="1800" dirty="0">
                <a:effectLst/>
                <a:latin typeface="CMMI10"/>
              </a:rPr>
              <a:t>K</a:t>
            </a:r>
            <a:r>
              <a:rPr lang="en" altLang="zh-CN" sz="1800" dirty="0">
                <a:effectLst/>
                <a:latin typeface="NimbusRomNo9L"/>
              </a:rPr>
              <a:t>.</a:t>
            </a:r>
            <a:endParaRPr lang="en" altLang="zh-CN" dirty="0"/>
          </a:p>
          <a:p>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endParaRPr lang="en-US" altLang="zh-CN"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13</a:t>
            </a:fld>
            <a:endParaRPr lang="zh-CN" altLang="en-US"/>
          </a:p>
        </p:txBody>
      </p:sp>
    </p:spTree>
    <p:extLst>
      <p:ext uri="{BB962C8B-B14F-4D97-AF65-F5344CB8AC3E}">
        <p14:creationId xmlns:p14="http://schemas.microsoft.com/office/powerpoint/2010/main" val="1976694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pPr algn="just">
              <a:spcBef>
                <a:spcPts val="600"/>
              </a:spcBef>
            </a:pPr>
            <a:r>
              <a:rPr lang="en-US" altLang="zh-CN" dirty="0"/>
              <a:t>Then we give the fourth takeaway:</a:t>
            </a:r>
          </a:p>
          <a:p>
            <a:pPr marL="0" marR="0" lvl="0" indent="0" algn="just" defTabSz="914400" rtl="0" eaLnBrk="1" fontAlgn="auto" latinLnBrk="0" hangingPunct="1">
              <a:lnSpc>
                <a:spcPct val="100000"/>
              </a:lnSpc>
              <a:spcBef>
                <a:spcPts val="600"/>
              </a:spcBef>
              <a:spcAft>
                <a:spcPts val="0"/>
              </a:spcAft>
              <a:buClrTx/>
              <a:buSzTx/>
              <a:buFontTx/>
              <a:buNone/>
              <a:tabLst/>
              <a:defRPr/>
            </a:pPr>
            <a:r>
              <a:rPr lang="en" altLang="zh-CN" sz="1800" i="1" dirty="0">
                <a:effectLst/>
                <a:latin typeface="NimbusRomNo9L"/>
              </a:rPr>
              <a:t>Throughput-Intensive Transmission Suffers From receiving buffer Starvation </a:t>
            </a:r>
            <a:endParaRPr lang="en" altLang="zh-CN" dirty="0"/>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14</a:t>
            </a:fld>
            <a:endParaRPr lang="zh-CN" altLang="en-US"/>
          </a:p>
        </p:txBody>
      </p:sp>
    </p:spTree>
    <p:extLst>
      <p:ext uri="{BB962C8B-B14F-4D97-AF65-F5344CB8AC3E}">
        <p14:creationId xmlns:p14="http://schemas.microsoft.com/office/powerpoint/2010/main" val="3849924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b="0" i="0" u="none" strike="noStrike" dirty="0">
                <a:solidFill>
                  <a:srgbClr val="374151"/>
                </a:solidFill>
                <a:effectLst/>
                <a:latin typeface="Söhne"/>
              </a:rPr>
              <a:t>Whether it's a loss-based congestion control algorithm or a non-loss-based one, packet loss inevitably diminishes their throughput. </a:t>
            </a:r>
          </a:p>
          <a:p>
            <a:r>
              <a:rPr lang="en-US" altLang="zh-CN" b="0" i="0" u="none" strike="noStrike" dirty="0">
                <a:solidFill>
                  <a:srgbClr val="374151"/>
                </a:solidFill>
                <a:effectLst/>
                <a:latin typeface="Söhne"/>
              </a:rPr>
              <a:t>【】</a:t>
            </a:r>
            <a:r>
              <a:rPr lang="en" altLang="zh-CN" b="0" i="0" u="none" strike="noStrike" dirty="0">
                <a:solidFill>
                  <a:srgbClr val="374151"/>
                </a:solidFill>
                <a:effectLst/>
                <a:latin typeface="Söhne"/>
              </a:rPr>
              <a:t>In the case of loss-based congestion control algorithms like Cubic, packet loss causes a reduction in the </a:t>
            </a:r>
            <a:r>
              <a:rPr lang="en" altLang="zh-CN" b="0" i="0" u="none" strike="noStrike" dirty="0" err="1">
                <a:solidFill>
                  <a:srgbClr val="374151"/>
                </a:solidFill>
                <a:effectLst/>
                <a:latin typeface="Söhne"/>
              </a:rPr>
              <a:t>cwnd</a:t>
            </a:r>
            <a:r>
              <a:rPr lang="en" altLang="zh-CN" b="0" i="0" u="none" strike="noStrike" dirty="0">
                <a:solidFill>
                  <a:srgbClr val="374151"/>
                </a:solidFill>
                <a:effectLst/>
                <a:latin typeface="Söhne"/>
              </a:rPr>
              <a:t>, thereby restricting throughput. </a:t>
            </a:r>
          </a:p>
          <a:p>
            <a:r>
              <a:rPr lang="en-US" altLang="zh-CN" b="0" i="0" u="none" strike="noStrike" dirty="0">
                <a:solidFill>
                  <a:srgbClr val="374151"/>
                </a:solidFill>
                <a:effectLst/>
                <a:latin typeface="Söhne"/>
              </a:rPr>
              <a:t>【】</a:t>
            </a:r>
            <a:r>
              <a:rPr lang="en" altLang="zh-CN" b="0" i="0" u="none" strike="noStrike" dirty="0">
                <a:solidFill>
                  <a:srgbClr val="374151"/>
                </a:solidFill>
                <a:effectLst/>
                <a:latin typeface="Söhne"/>
              </a:rPr>
              <a:t>Conversely, for non-loss-based congestion control algorithms such as BBR, packet loss results in data arriving out of </a:t>
            </a:r>
            <a:r>
              <a:rPr lang="en" altLang="zh-CN" b="0" i="0" u="none" strike="noStrike" dirty="0" err="1">
                <a:solidFill>
                  <a:srgbClr val="374151"/>
                </a:solidFill>
                <a:effectLst/>
                <a:latin typeface="Söhne"/>
              </a:rPr>
              <a:t>sequence.</a:t>
            </a:r>
            <a:r>
              <a:rPr lang="en" altLang="zh-CN" sz="1800" dirty="0" err="1">
                <a:effectLst/>
                <a:latin typeface="NimbusRomNo9L"/>
              </a:rPr>
              <a:t>Transport</a:t>
            </a:r>
            <a:r>
              <a:rPr lang="en" altLang="zh-CN" sz="1800" dirty="0">
                <a:effectLst/>
                <a:latin typeface="NimbusRomNo9L"/>
              </a:rPr>
              <a:t> protocols like TCP and QUIC provide reliable and ordered byte-stream transmission. </a:t>
            </a:r>
            <a:r>
              <a:rPr lang="en-US" altLang="zh-CN" sz="1800" dirty="0">
                <a:effectLst/>
                <a:latin typeface="NimbusRomNo9L"/>
              </a:rPr>
              <a:t>【】</a:t>
            </a:r>
            <a:r>
              <a:rPr lang="en" altLang="zh-CN" sz="1800" dirty="0">
                <a:effectLst/>
                <a:latin typeface="NimbusRomNo9L"/>
              </a:rPr>
              <a:t>As a result, before being handed off to upper applications, the subsequent packets of the lost packet will be stalled in the receiving buffer until the “hole” is filled via retransmissions. However, retransmissions might be lost again. </a:t>
            </a:r>
          </a:p>
          <a:p>
            <a:r>
              <a:rPr lang="en-US" altLang="zh-CN" sz="1800" dirty="0">
                <a:effectLst/>
                <a:latin typeface="NimbusRomNo9L"/>
              </a:rPr>
              <a:t>【】</a:t>
            </a:r>
            <a:r>
              <a:rPr lang="en" altLang="zh-CN" sz="1800" dirty="0">
                <a:effectLst/>
                <a:latin typeface="NimbusRomNo9L"/>
              </a:rPr>
              <a:t>Since the receiving buffer required by a connection is closely related to the maximum times of retransmissions, we focus on the metric of </a:t>
            </a:r>
            <a:r>
              <a:rPr lang="en" altLang="zh-CN" sz="1800" dirty="0" err="1">
                <a:effectLst/>
                <a:latin typeface="CMMI10"/>
              </a:rPr>
              <a:t>K</a:t>
            </a:r>
            <a:r>
              <a:rPr lang="en" altLang="zh-CN" sz="1800" dirty="0" err="1">
                <a:effectLst/>
                <a:latin typeface="CMMI7"/>
              </a:rPr>
              <a:t>max</a:t>
            </a:r>
            <a:r>
              <a:rPr lang="en" altLang="zh-CN" sz="1800" dirty="0">
                <a:effectLst/>
                <a:latin typeface="NimbusRomNo9L"/>
              </a:rPr>
              <a:t>, the maximum value of </a:t>
            </a:r>
            <a:r>
              <a:rPr lang="en" altLang="zh-CN" sz="1800" dirty="0">
                <a:effectLst/>
                <a:latin typeface="CMMI10"/>
              </a:rPr>
              <a:t>K </a:t>
            </a:r>
            <a:r>
              <a:rPr lang="en" altLang="zh-CN" sz="1800" dirty="0">
                <a:effectLst/>
                <a:latin typeface="NimbusRomNo9L"/>
              </a:rPr>
              <a:t>among all packets in a connection. Based on the above analysis, we infer that throughput-intensive transmissions might suffer from receiving buffer starvation in the case of a large </a:t>
            </a:r>
            <a:r>
              <a:rPr lang="en" altLang="zh-CN" sz="1800" dirty="0" err="1">
                <a:effectLst/>
                <a:latin typeface="CMMI10"/>
              </a:rPr>
              <a:t>K</a:t>
            </a:r>
            <a:r>
              <a:rPr lang="en" altLang="zh-CN" sz="1800" dirty="0" err="1">
                <a:effectLst/>
                <a:latin typeface="CMMI7"/>
              </a:rPr>
              <a:t>max</a:t>
            </a:r>
            <a:r>
              <a:rPr lang="en" altLang="zh-CN" sz="1800" dirty="0">
                <a:effectLst/>
                <a:latin typeface="NimbusRomNo9L"/>
              </a:rPr>
              <a:t>.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a:t>
            </a:r>
            <a:r>
              <a:rPr lang="en" altLang="zh-CN" sz="1800" dirty="0">
                <a:effectLst/>
                <a:latin typeface="NimbusRomNo9L"/>
              </a:rPr>
              <a:t>Figure shows an example of how high-throughput transmission bottlenecks the receiving buffer in the Pantheon</a:t>
            </a:r>
            <a:r>
              <a:rPr lang="en-US" altLang="zh-CN" sz="1800" dirty="0">
                <a:effectLst/>
                <a:latin typeface="NimbusRomNo9L"/>
              </a:rPr>
              <a:t>. </a:t>
            </a:r>
            <a:r>
              <a:rPr lang="en" altLang="zh-CN" sz="1800" dirty="0">
                <a:effectLst/>
                <a:latin typeface="NimbusRomNo9L"/>
              </a:rPr>
              <a:t>It is observed that buffer limitation makes TCP only achieve bandwidth utilization of less than 25% even when there is sufficient available bandwidth.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NimbusRomNo9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endParaRPr lang="en-US"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15</a:t>
            </a:fld>
            <a:endParaRPr lang="zh-CN" altLang="en-US"/>
          </a:p>
        </p:txBody>
      </p:sp>
    </p:spTree>
    <p:extLst>
      <p:ext uri="{BB962C8B-B14F-4D97-AF65-F5344CB8AC3E}">
        <p14:creationId xmlns:p14="http://schemas.microsoft.com/office/powerpoint/2010/main" val="3486785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pPr algn="just">
              <a:spcBef>
                <a:spcPts val="600"/>
              </a:spcBef>
            </a:pPr>
            <a:r>
              <a:rPr lang="en-US" altLang="zh-CN" dirty="0"/>
              <a:t>The solution is the fifth takeaway:</a:t>
            </a:r>
          </a:p>
          <a:p>
            <a:pPr marL="0" marR="0" lvl="0" indent="0" algn="just" defTabSz="914400" rtl="0" eaLnBrk="1" fontAlgn="auto" latinLnBrk="0" hangingPunct="1">
              <a:lnSpc>
                <a:spcPct val="100000"/>
              </a:lnSpc>
              <a:spcBef>
                <a:spcPts val="600"/>
              </a:spcBef>
              <a:spcAft>
                <a:spcPts val="0"/>
              </a:spcAft>
              <a:buClrTx/>
              <a:buSzTx/>
              <a:buFontTx/>
              <a:buNone/>
              <a:tabLst/>
              <a:defRPr/>
            </a:pPr>
            <a:r>
              <a:rPr lang="en-US" altLang="x-none" sz="1200" b="1" dirty="0"/>
              <a:t>Accelerating loss recovery with minimized redundancy cost is possible.</a:t>
            </a:r>
          </a:p>
          <a:p>
            <a:pPr marL="0" marR="0" lvl="0" indent="0" algn="just" defTabSz="914400" rtl="0" eaLnBrk="1" fontAlgn="auto" latinLnBrk="0" hangingPunct="1">
              <a:lnSpc>
                <a:spcPct val="100000"/>
              </a:lnSpc>
              <a:spcBef>
                <a:spcPts val="600"/>
              </a:spcBef>
              <a:spcAft>
                <a:spcPts val="0"/>
              </a:spcAft>
              <a:buClrTx/>
              <a:buSzTx/>
              <a:buFontTx/>
              <a:buNone/>
              <a:tabLst/>
              <a:defRPr/>
            </a:pPr>
            <a:r>
              <a:rPr lang="en" altLang="zh-CN" sz="1200" dirty="0">
                <a:effectLst/>
                <a:latin typeface="NimbusRomNo9L"/>
              </a:rPr>
              <a:t>we propose the adoption of FEC to improve loss recovery in ARQ-based protocols. Unlike the traditional FEC-based approach, which involves sending redundant unlost data packets, our method focuses on sending redundant lost packets without the need for coding, thereby avoiding dual-side modifications and expediting the loss recovery process. </a:t>
            </a:r>
            <a:endParaRPr lang="en" altLang="zh-CN" sz="1800" dirty="0"/>
          </a:p>
          <a:p>
            <a:pPr marL="0" marR="0" lvl="0" indent="0" algn="just" defTabSz="914400" rtl="0" eaLnBrk="1" fontAlgn="auto" latinLnBrk="0" hangingPunct="1">
              <a:lnSpc>
                <a:spcPct val="100000"/>
              </a:lnSpc>
              <a:spcBef>
                <a:spcPts val="600"/>
              </a:spcBef>
              <a:spcAft>
                <a:spcPts val="0"/>
              </a:spcAft>
              <a:buClrTx/>
              <a:buSzTx/>
              <a:buFontTx/>
              <a:buNone/>
              <a:tabLst/>
              <a:defRPr/>
            </a:pPr>
            <a:endParaRPr lang="en-US" altLang="x-none" sz="1200" b="1" dirty="0"/>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16</a:t>
            </a:fld>
            <a:endParaRPr lang="zh-CN" altLang="en-US"/>
          </a:p>
        </p:txBody>
      </p:sp>
    </p:spTree>
    <p:extLst>
      <p:ext uri="{BB962C8B-B14F-4D97-AF65-F5344CB8AC3E}">
        <p14:creationId xmlns:p14="http://schemas.microsoft.com/office/powerpoint/2010/main" val="1493471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But, simply increase replicas of lost packets hurts performance. </a:t>
            </a:r>
            <a:r>
              <a:rPr lang="en-US" altLang="zh-CN" sz="1800" dirty="0">
                <a:effectLst/>
                <a:latin typeface="NimbusRomNo9L"/>
              </a:rPr>
              <a:t>【】</a:t>
            </a:r>
            <a:r>
              <a:rPr lang="en" altLang="zh-CN" sz="1800" dirty="0">
                <a:effectLst/>
                <a:latin typeface="NimbusRomNo9L"/>
              </a:rPr>
              <a:t>As shown in</a:t>
            </a:r>
            <a:r>
              <a:rPr lang="zh-CN" altLang="en-US" sz="1800" dirty="0">
                <a:effectLst/>
                <a:latin typeface="NimbusRomNo9L"/>
              </a:rPr>
              <a:t> </a:t>
            </a:r>
            <a:r>
              <a:rPr lang="en-US" altLang="zh-CN" sz="1800" dirty="0">
                <a:effectLst/>
                <a:latin typeface="NimbusRomNo9L"/>
              </a:rPr>
              <a:t>left</a:t>
            </a:r>
            <a:r>
              <a:rPr lang="en" altLang="zh-CN" sz="1800" dirty="0">
                <a:effectLst/>
                <a:latin typeface="NimbusRomNo9L"/>
              </a:rPr>
              <a:t> Figure ,the higher the redundancy level, the lower the </a:t>
            </a:r>
            <a:r>
              <a:rPr lang="en" altLang="zh-CN" sz="1800" dirty="0" err="1">
                <a:effectLst/>
                <a:latin typeface="CMMI10"/>
              </a:rPr>
              <a:t>N</a:t>
            </a:r>
            <a:r>
              <a:rPr lang="en" altLang="zh-CN" sz="1800" dirty="0" err="1">
                <a:effectLst/>
                <a:latin typeface="CMMI7"/>
              </a:rPr>
              <a:t>max</a:t>
            </a:r>
            <a:r>
              <a:rPr lang="en" altLang="zh-CN" sz="1800" dirty="0">
                <a:effectLst/>
                <a:latin typeface="NimbusRomNo9L"/>
              </a:rPr>
              <a:t>. Intuitively, the optimal redundancy level should be set at the </a:t>
            </a:r>
            <a:r>
              <a:rPr lang="en" altLang="zh-CN" sz="1800" i="1" dirty="0">
                <a:effectLst/>
                <a:latin typeface="NimbusRomNo9L"/>
              </a:rPr>
              <a:t>inflection point</a:t>
            </a:r>
            <a:r>
              <a:rPr lang="en" altLang="zh-CN" sz="1800" dirty="0">
                <a:effectLst/>
                <a:latin typeface="NimbusRomNo9L"/>
              </a:rPr>
              <a:t>. However, the experimental results demonstrate that the inflection points vary with the loss rates. We then infer that the redundancy level should be set dynamically according to network dynamics.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NimbusRomNo9L"/>
              </a:rPr>
              <a:t>【】</a:t>
            </a:r>
            <a:r>
              <a:rPr lang="en" altLang="zh-CN" sz="1800" dirty="0">
                <a:effectLst/>
                <a:latin typeface="NimbusRomNo9L"/>
              </a:rPr>
              <a:t> As shown in</a:t>
            </a:r>
            <a:r>
              <a:rPr lang="zh-CN" altLang="en-US" sz="1800" dirty="0">
                <a:effectLst/>
                <a:latin typeface="NimbusRomNo9L"/>
              </a:rPr>
              <a:t> </a:t>
            </a:r>
            <a:r>
              <a:rPr lang="en-US" altLang="zh-CN" sz="1800" dirty="0">
                <a:effectLst/>
                <a:latin typeface="NimbusRomNo9L"/>
              </a:rPr>
              <a:t>right</a:t>
            </a:r>
            <a:r>
              <a:rPr lang="en" altLang="zh-CN" sz="1800" dirty="0">
                <a:effectLst/>
                <a:latin typeface="NimbusRomNo9L"/>
              </a:rPr>
              <a:t> Figure, , when the redundancy level increases, there is a corresponding rise in the redundancy cost.</a:t>
            </a:r>
            <a:endParaRPr lang="en" altLang="zh-CN" dirty="0"/>
          </a:p>
          <a:p>
            <a:pPr>
              <a:defRPr/>
            </a:pPr>
            <a:endParaRPr lang="zh-CN" altLang="en-US" sz="1200" b="0" kern="0" dirty="0">
              <a:latin typeface="微软雅黑" pitchFamily="34" charset="-122"/>
              <a:ea typeface="微软雅黑" pitchFamily="34" charset="-122"/>
            </a:endParaRPr>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17</a:t>
            </a:fld>
            <a:endParaRPr lang="zh-CN" altLang="en-US"/>
          </a:p>
        </p:txBody>
      </p:sp>
    </p:spTree>
    <p:extLst>
      <p:ext uri="{BB962C8B-B14F-4D97-AF65-F5344CB8AC3E}">
        <p14:creationId xmlns:p14="http://schemas.microsoft.com/office/powerpoint/2010/main" val="2030673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幻灯片图像占位符 1"/>
          <p:cNvSpPr>
            <a:spLocks noGrp="1" noRot="1" noChangeAspect="1"/>
          </p:cNvSpPr>
          <p:nvPr>
            <p:ph type="sldImg"/>
          </p:nvPr>
        </p:nvSpPr>
        <p:spPr>
          <a:xfrm>
            <a:off x="381000" y="685800"/>
            <a:ext cx="6096000" cy="3429000"/>
          </a:xfrm>
        </p:spPr>
      </p:sp>
      <p:sp>
        <p:nvSpPr>
          <p:cNvPr id="1048649" name="备注占位符 2"/>
          <p:cNvSpPr>
            <a:spLocks noGrp="1"/>
          </p:cNvSpPr>
          <p:nvPr>
            <p:ph type="body" idx="1"/>
          </p:nvPr>
        </p:nvSpPr>
        <p:spPr/>
        <p:txBody>
          <a:bodyPr/>
          <a:lstStyle/>
          <a:p>
            <a:r>
              <a:rPr lang="en-US" altLang="zh-CN" sz="1800" dirty="0">
                <a:effectLst/>
                <a:latin typeface="NimbusRomNo9L"/>
              </a:rPr>
              <a:t>【】</a:t>
            </a:r>
            <a:r>
              <a:rPr lang="en" altLang="zh-CN" sz="1800" dirty="0">
                <a:effectLst/>
                <a:latin typeface="NimbusRomNo9L"/>
              </a:rPr>
              <a:t>Primarily, we establish the replica loss rate (</a:t>
            </a:r>
            <a:r>
              <a:rPr lang="en" altLang="zh-CN" sz="1800" dirty="0">
                <a:effectLst/>
                <a:latin typeface="CMMI10"/>
              </a:rPr>
              <a:t>p</a:t>
            </a:r>
            <a:r>
              <a:rPr lang="en" altLang="zh-CN" sz="1800" dirty="0">
                <a:effectLst/>
                <a:latin typeface="CMMI7"/>
              </a:rPr>
              <a:t>r</a:t>
            </a:r>
            <a:r>
              <a:rPr lang="en" altLang="zh-CN" sz="1800" dirty="0">
                <a:effectLst/>
                <a:latin typeface="NimbusRomNo9L"/>
              </a:rPr>
              <a:t>) by dividing the number of lost replicas by the total number of sent replicas. While it is acknowledged that redundancy levels should be adjusted according to the loss rates, it is imperative to consider </a:t>
            </a:r>
            <a:r>
              <a:rPr lang="en" altLang="zh-CN" sz="1800" dirty="0">
                <a:effectLst/>
                <a:latin typeface="CMMI10"/>
              </a:rPr>
              <a:t>p</a:t>
            </a:r>
            <a:r>
              <a:rPr lang="en" altLang="zh-CN" sz="1800" dirty="0">
                <a:effectLst/>
                <a:latin typeface="CMMI7"/>
              </a:rPr>
              <a:t>r </a:t>
            </a:r>
            <a:r>
              <a:rPr lang="en" altLang="zh-CN" sz="1800" dirty="0">
                <a:effectLst/>
                <a:latin typeface="NimbusRomNo9L"/>
              </a:rPr>
              <a:t>instead of the general packet loss rate (</a:t>
            </a:r>
            <a:r>
              <a:rPr lang="en" altLang="zh-CN" sz="1800" dirty="0">
                <a:effectLst/>
                <a:latin typeface="CMMI10"/>
              </a:rPr>
              <a:t>p</a:t>
            </a:r>
            <a:r>
              <a:rPr lang="en" altLang="zh-CN" sz="1800" dirty="0">
                <a:effectLst/>
                <a:latin typeface="NimbusRomNo9L"/>
              </a:rPr>
              <a:t>) for a more accurate design of the Redundancy Adapter. </a:t>
            </a:r>
            <a:r>
              <a:rPr lang="en-US" altLang="zh-CN" sz="1800" dirty="0">
                <a:effectLst/>
                <a:latin typeface="NimbusRomNo9L"/>
              </a:rPr>
              <a:t>【】</a:t>
            </a:r>
            <a:r>
              <a:rPr lang="en" altLang="zh-CN" sz="1800" dirty="0">
                <a:effectLst/>
                <a:latin typeface="NimbusRomNo9L"/>
              </a:rPr>
              <a:t>In this paper, we propose a sliding-window-based way to predict </a:t>
            </a:r>
            <a:r>
              <a:rPr lang="en" altLang="zh-CN" sz="1800" dirty="0">
                <a:effectLst/>
                <a:latin typeface="CMMI10"/>
              </a:rPr>
              <a:t>p</a:t>
            </a:r>
            <a:r>
              <a:rPr lang="en" altLang="zh-CN" sz="1800" dirty="0">
                <a:effectLst/>
                <a:latin typeface="CMMI7"/>
              </a:rPr>
              <a:t>r </a:t>
            </a:r>
            <a:r>
              <a:rPr lang="en" altLang="zh-CN" sz="1800" dirty="0">
                <a:effectLst/>
                <a:latin typeface="NimbusRomNo9L"/>
              </a:rPr>
              <a:t>according to the historical packet delivery information. </a:t>
            </a:r>
            <a:r>
              <a:rPr lang="en-US" altLang="zh-CN" sz="1800" dirty="0">
                <a:effectLst/>
                <a:latin typeface="NimbusRomNo9L"/>
              </a:rPr>
              <a:t>【】</a:t>
            </a:r>
            <a:r>
              <a:rPr lang="en" altLang="zh-CN" sz="1800" dirty="0">
                <a:effectLst/>
                <a:latin typeface="NimbusRomNo9L"/>
              </a:rPr>
              <a:t> In this case, </a:t>
            </a:r>
            <a:r>
              <a:rPr lang="en" altLang="zh-CN" sz="1800" dirty="0">
                <a:effectLst/>
                <a:latin typeface="CMMI10"/>
              </a:rPr>
              <a:t>p</a:t>
            </a:r>
            <a:r>
              <a:rPr lang="en" altLang="zh-CN" sz="1800" dirty="0">
                <a:effectLst/>
                <a:latin typeface="CMMI7"/>
              </a:rPr>
              <a:t>r </a:t>
            </a:r>
            <a:r>
              <a:rPr lang="en" altLang="zh-CN" sz="1800" dirty="0">
                <a:effectLst/>
                <a:latin typeface="NimbusRomNo9L"/>
              </a:rPr>
              <a:t>is computed as the proportion of “1” in the queue. </a:t>
            </a:r>
          </a:p>
          <a:p>
            <a:r>
              <a:rPr lang="en-US" altLang="zh-CN" sz="1800" dirty="0">
                <a:effectLst/>
                <a:latin typeface="NimbusRomNo9L"/>
              </a:rPr>
              <a:t>【】</a:t>
            </a:r>
            <a:r>
              <a:rPr lang="en" altLang="zh-CN" sz="1800" dirty="0">
                <a:effectLst/>
                <a:latin typeface="NimbusRomNo9L"/>
              </a:rPr>
              <a:t>Then the expected number of successfully delivered replicas  can be computed as follows: </a:t>
            </a:r>
            <a:r>
              <a:rPr lang="en" altLang="zh-CN" sz="1800" dirty="0">
                <a:effectLst/>
                <a:latin typeface="CMMI10"/>
              </a:rPr>
              <a:t>E equals</a:t>
            </a:r>
            <a:r>
              <a:rPr lang="en" altLang="zh-CN" sz="1800" dirty="0">
                <a:effectLst/>
                <a:latin typeface="CMR10"/>
              </a:rPr>
              <a:t> </a:t>
            </a:r>
            <a:r>
              <a:rPr lang="en" altLang="zh-CN" sz="1800" dirty="0">
                <a:effectLst/>
                <a:latin typeface="CMMI10"/>
              </a:rPr>
              <a:t>R multiply by</a:t>
            </a:r>
            <a:r>
              <a:rPr lang="en" altLang="zh-CN" sz="1800" dirty="0">
                <a:effectLst/>
                <a:latin typeface="CMSY10"/>
              </a:rPr>
              <a:t> </a:t>
            </a:r>
            <a:r>
              <a:rPr lang="en" altLang="zh-CN" sz="1800" dirty="0">
                <a:effectLst/>
                <a:latin typeface="CMR10"/>
              </a:rPr>
              <a:t>(one </a:t>
            </a:r>
            <a:r>
              <a:rPr lang="en" altLang="zh-CN" sz="1800" dirty="0">
                <a:effectLst/>
                <a:latin typeface="CMSY10"/>
              </a:rPr>
              <a:t>minus </a:t>
            </a:r>
            <a:r>
              <a:rPr lang="en" altLang="zh-CN" sz="1800" dirty="0">
                <a:effectLst/>
                <a:latin typeface="CMMI10"/>
              </a:rPr>
              <a:t>p</a:t>
            </a:r>
            <a:r>
              <a:rPr lang="en" altLang="zh-CN" sz="1800" dirty="0">
                <a:effectLst/>
                <a:latin typeface="CMMI7"/>
              </a:rPr>
              <a:t>r</a:t>
            </a:r>
            <a:r>
              <a:rPr lang="en" altLang="zh-CN" sz="1800" dirty="0">
                <a:effectLst/>
                <a:latin typeface="CMR10"/>
              </a:rPr>
              <a:t>)</a:t>
            </a:r>
            <a:r>
              <a:rPr lang="en" altLang="zh-CN" sz="1800" dirty="0">
                <a:effectLst/>
                <a:latin typeface="NimbusRomNo9L"/>
              </a:rPr>
              <a:t>. In general, to ensure the effectiveness of redundant retransmission where we only send the number of replicas that is exactly required by the loss recovery, we should keep </a:t>
            </a:r>
            <a:r>
              <a:rPr lang="en" altLang="zh-CN" sz="1800" dirty="0">
                <a:effectLst/>
                <a:latin typeface="CMMI10"/>
              </a:rPr>
              <a:t>E </a:t>
            </a:r>
            <a:r>
              <a:rPr lang="en-US" altLang="zh-CN" sz="1800" dirty="0">
                <a:effectLst/>
                <a:latin typeface="CMSY10"/>
              </a:rPr>
              <a:t>equals</a:t>
            </a:r>
            <a:r>
              <a:rPr lang="en" altLang="zh-CN" sz="1800" dirty="0">
                <a:effectLst/>
                <a:latin typeface="CMSY10"/>
              </a:rPr>
              <a:t> </a:t>
            </a:r>
            <a:r>
              <a:rPr lang="en" altLang="zh-CN" sz="1800" dirty="0">
                <a:effectLst/>
                <a:latin typeface="CMR10"/>
              </a:rPr>
              <a:t>1</a:t>
            </a:r>
            <a:r>
              <a:rPr lang="en" altLang="zh-CN" sz="1800" dirty="0">
                <a:effectLst/>
                <a:latin typeface="NimbusRomNo9L"/>
              </a:rPr>
              <a:t>. </a:t>
            </a:r>
            <a:r>
              <a:rPr lang="en-US" altLang="zh-CN" sz="1800" dirty="0">
                <a:effectLst/>
                <a:latin typeface="NimbusRomNo9L"/>
              </a:rPr>
              <a:t>【】</a:t>
            </a:r>
            <a:r>
              <a:rPr lang="en" altLang="zh-CN" sz="1800" dirty="0">
                <a:effectLst/>
                <a:latin typeface="NimbusRomNo9L"/>
              </a:rPr>
              <a:t>This is because the unnecessary traffic cost arises when </a:t>
            </a:r>
            <a:r>
              <a:rPr lang="en" altLang="zh-CN" sz="1800" dirty="0">
                <a:effectLst/>
                <a:latin typeface="CMMI10"/>
              </a:rPr>
              <a:t>E bigger than </a:t>
            </a:r>
            <a:r>
              <a:rPr lang="en" altLang="zh-CN" sz="1800" dirty="0">
                <a:effectLst/>
                <a:latin typeface="CMR10"/>
              </a:rPr>
              <a:t>1</a:t>
            </a:r>
            <a:r>
              <a:rPr lang="en" altLang="zh-CN" sz="1800" dirty="0">
                <a:effectLst/>
                <a:latin typeface="NimbusRomNo9L"/>
              </a:rPr>
              <a:t>, and recovery latency arises when </a:t>
            </a:r>
            <a:r>
              <a:rPr lang="en" altLang="zh-CN" sz="1800" dirty="0">
                <a:effectLst/>
                <a:latin typeface="CMMI10"/>
              </a:rPr>
              <a:t>E smaller than </a:t>
            </a:r>
            <a:r>
              <a:rPr lang="en" altLang="zh-CN" sz="1800" dirty="0">
                <a:effectLst/>
                <a:latin typeface="CMR10"/>
              </a:rPr>
              <a:t>1</a:t>
            </a:r>
            <a:r>
              <a:rPr lang="en" altLang="zh-CN" sz="1800" dirty="0">
                <a:effectLst/>
                <a:latin typeface="NimbusRomNo9L"/>
              </a:rPr>
              <a:t>. To accomplish this, a step-by-step online algorithm is applied.</a:t>
            </a:r>
            <a:endParaRPr lang="en" altLang="zh-CN" dirty="0"/>
          </a:p>
          <a:p>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endParaRPr lang="zh-CN" altLang="en-US" dirty="0"/>
          </a:p>
        </p:txBody>
      </p:sp>
      <p:sp>
        <p:nvSpPr>
          <p:cNvPr id="1048650" name="灯片编号占位符 3"/>
          <p:cNvSpPr>
            <a:spLocks noGrp="1"/>
          </p:cNvSpPr>
          <p:nvPr>
            <p:ph type="sldNum" sz="quarter" idx="10"/>
          </p:nvPr>
        </p:nvSpPr>
        <p:spPr/>
        <p:txBody>
          <a:bodyPr/>
          <a:lstStyle/>
          <a:p>
            <a:fld id="{8E21C66E-145F-45C1-A05E-25E71E1958E1}" type="slidenum">
              <a:rPr lang="zh-CN" altLang="en-US" smtClean="0"/>
              <a:t>18</a:t>
            </a:fld>
            <a:endParaRPr lang="zh-CN" altLang="en-US"/>
          </a:p>
        </p:txBody>
      </p:sp>
    </p:spTree>
    <p:extLst>
      <p:ext uri="{BB962C8B-B14F-4D97-AF65-F5344CB8AC3E}">
        <p14:creationId xmlns:p14="http://schemas.microsoft.com/office/powerpoint/2010/main" val="2365384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pPr algn="just">
              <a:spcBef>
                <a:spcPts val="600"/>
              </a:spcBef>
            </a:pPr>
            <a:r>
              <a:rPr lang="en-US" altLang="zh-CN" dirty="0"/>
              <a:t>So </a:t>
            </a:r>
            <a:r>
              <a:rPr lang="en" altLang="zh-CN" b="0" i="0" u="none" strike="noStrike" dirty="0">
                <a:solidFill>
                  <a:srgbClr val="374151"/>
                </a:solidFill>
                <a:effectLst/>
                <a:latin typeface="Söhne"/>
              </a:rPr>
              <a:t>how should we send these copies after generating them? Our goal is making receiver receive replica as soon as possible. </a:t>
            </a:r>
            <a:r>
              <a:rPr lang="en-US" altLang="zh-CN" b="0" i="0" u="none" strike="noStrike" dirty="0">
                <a:solidFill>
                  <a:srgbClr val="374151"/>
                </a:solidFill>
                <a:effectLst/>
                <a:latin typeface="Söhne"/>
              </a:rPr>
              <a:t>【】so we should send all these replicas at once?</a:t>
            </a:r>
            <a:endParaRPr lang="en-US" altLang="zh-CN" dirty="0"/>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19</a:t>
            </a:fld>
            <a:endParaRPr lang="zh-CN" altLang="en-US"/>
          </a:p>
        </p:txBody>
      </p:sp>
    </p:spTree>
    <p:extLst>
      <p:ext uri="{BB962C8B-B14F-4D97-AF65-F5344CB8AC3E}">
        <p14:creationId xmlns:p14="http://schemas.microsoft.com/office/powerpoint/2010/main" val="135566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b="0" i="0" u="none" strike="noStrike" dirty="0">
                <a:solidFill>
                  <a:srgbClr val="D1D5DB"/>
                </a:solidFill>
                <a:effectLst/>
                <a:latin typeface="Söhne"/>
              </a:rPr>
              <a:t>An increasing number of applications are pursuing enhanced bandwidth and reduced delay, and these applications are progressively distinguished by their geographically distributed nature.</a:t>
            </a:r>
            <a:endParaRPr lang="en-US"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2</a:t>
            </a:fld>
            <a:endParaRPr lang="zh-CN" altLang="en-US"/>
          </a:p>
        </p:txBody>
      </p:sp>
    </p:spTree>
    <p:extLst>
      <p:ext uri="{BB962C8B-B14F-4D97-AF65-F5344CB8AC3E}">
        <p14:creationId xmlns:p14="http://schemas.microsoft.com/office/powerpoint/2010/main" val="1169722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No, </a:t>
            </a:r>
            <a:r>
              <a:rPr lang="en" altLang="zh-CN" sz="1800" b="0" i="0" u="none" strike="noStrike" kern="1200" baseline="0" dirty="0">
                <a:solidFill>
                  <a:schemeClr val="tx1"/>
                </a:solidFill>
                <a:effectLst/>
                <a:latin typeface="NimbusRomNo9L"/>
                <a:ea typeface="+mn-ea"/>
                <a:cs typeface="+mn-cs"/>
              </a:rPr>
              <a:t>because t</a:t>
            </a:r>
            <a:r>
              <a:rPr lang="en" altLang="zh-CN" sz="1800" dirty="0">
                <a:effectLst/>
                <a:latin typeface="NimbusRomNo9L"/>
              </a:rPr>
              <a:t>he redundant replicas might be lost together again when burst losses occur. Instead of sending out all the replicas at once, the Replica Scheduler randomly disperses the multiple replicas into a certain number of sending cycles. That is, replicas are interspersed with normal packets.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NimbusRomNo9L"/>
              </a:rPr>
              <a:t>【】</a:t>
            </a:r>
            <a:r>
              <a:rPr lang="en" altLang="zh-CN" sz="1800" dirty="0">
                <a:effectLst/>
                <a:latin typeface="NimbusRomNo9L"/>
              </a:rPr>
              <a:t>we define the </a:t>
            </a:r>
            <a:r>
              <a:rPr lang="en" altLang="zh-CN" sz="1800" i="1" dirty="0">
                <a:effectLst/>
                <a:latin typeface="NimbusRomNo9L"/>
              </a:rPr>
              <a:t>escape space </a:t>
            </a:r>
            <a:r>
              <a:rPr lang="en" altLang="zh-CN" sz="1800" dirty="0">
                <a:effectLst/>
                <a:latin typeface="NimbusRomNo9L"/>
              </a:rPr>
              <a:t>of </a:t>
            </a:r>
            <a:r>
              <a:rPr lang="en-US" altLang="zh-CN" sz="1800" dirty="0">
                <a:effectLst/>
                <a:latin typeface="NimbusRomNo9L"/>
              </a:rPr>
              <a:t>the</a:t>
            </a:r>
            <a:r>
              <a:rPr lang="en" altLang="zh-CN" sz="1800" dirty="0">
                <a:effectLst/>
                <a:latin typeface="NimbusRomNo9L"/>
              </a:rPr>
              <a:t> lost packet as the total number of sent packets from starting sending its first replica to finishing sending its last replica. For example, as shown in this Figure, for the traditional QUIC, we have </a:t>
            </a:r>
            <a:r>
              <a:rPr lang="en" altLang="zh-CN" sz="1800" dirty="0">
                <a:effectLst/>
                <a:latin typeface="CMMI10"/>
              </a:rPr>
              <a:t>escape space </a:t>
            </a:r>
            <a:r>
              <a:rPr lang="en" altLang="zh-CN" sz="1800" dirty="0">
                <a:effectLst/>
                <a:latin typeface="CMR10"/>
              </a:rPr>
              <a:t>equals 1</a:t>
            </a:r>
            <a:r>
              <a:rPr lang="en" altLang="zh-CN" sz="1800" dirty="0">
                <a:effectLst/>
                <a:latin typeface="NimbusRomNo9L"/>
              </a:rPr>
              <a:t>. For ART without applying the Replica Scheduler, the escape space of each packet equals the redundancy level. </a:t>
            </a:r>
            <a:endParaRPr lang="en" altLang="zh-CN" dirty="0"/>
          </a:p>
          <a:p>
            <a:r>
              <a:rPr lang="en" altLang="zh-CN" sz="1800" dirty="0">
                <a:effectLst/>
                <a:latin typeface="NimbusRomNo9L"/>
              </a:rPr>
              <a:t>We use </a:t>
            </a:r>
            <a:r>
              <a:rPr lang="en" altLang="zh-CN" sz="1800" dirty="0">
                <a:effectLst/>
                <a:latin typeface="CMMI10"/>
              </a:rPr>
              <a:t>B </a:t>
            </a:r>
            <a:r>
              <a:rPr lang="en" altLang="zh-CN" sz="1800" dirty="0">
                <a:effectLst/>
                <a:latin typeface="NimbusRomNo9L"/>
              </a:rPr>
              <a:t>to denote the burst size of loss during transmission. when </a:t>
            </a:r>
            <a:r>
              <a:rPr lang="en" altLang="zh-CN" sz="1800" dirty="0">
                <a:effectLst/>
                <a:latin typeface="CMMI10"/>
              </a:rPr>
              <a:t>B </a:t>
            </a:r>
            <a:r>
              <a:rPr lang="en" altLang="zh-CN" sz="1800" dirty="0">
                <a:effectLst/>
                <a:latin typeface="CMSY10"/>
              </a:rPr>
              <a:t>smaller than </a:t>
            </a:r>
            <a:r>
              <a:rPr lang="en" altLang="zh-CN" sz="1800" dirty="0">
                <a:effectLst/>
                <a:latin typeface="CMMI10"/>
              </a:rPr>
              <a:t>R</a:t>
            </a:r>
            <a:r>
              <a:rPr lang="en" altLang="zh-CN" sz="1800" dirty="0">
                <a:effectLst/>
                <a:latin typeface="NimbusRomNo9L"/>
              </a:rPr>
              <a:t>, the Replica Scheduler is not a mandatory measure that should be taken. However, when </a:t>
            </a:r>
            <a:r>
              <a:rPr lang="en" altLang="zh-CN" sz="1800" dirty="0">
                <a:effectLst/>
                <a:latin typeface="CMMI10"/>
              </a:rPr>
              <a:t>B bigger than R</a:t>
            </a:r>
            <a:r>
              <a:rPr lang="en" altLang="zh-CN" sz="1800" dirty="0">
                <a:effectLst/>
                <a:latin typeface="NimbusRomNo9L"/>
              </a:rPr>
              <a:t>, ART depends on the Replica Scheduler to expand the escape space. This assures that at least one replica “escapes” the burst loss and is successfully delivered. </a:t>
            </a:r>
            <a:r>
              <a:rPr lang="en-US" altLang="zh-CN" sz="1800" dirty="0">
                <a:effectLst/>
                <a:latin typeface="NimbusRomNo9L"/>
              </a:rPr>
              <a:t>【】</a:t>
            </a:r>
            <a:r>
              <a:rPr lang="en" altLang="zh-CN" sz="1800" dirty="0">
                <a:effectLst/>
                <a:latin typeface="NimbusRomNo9L"/>
              </a:rPr>
              <a:t>On the other hand, all replicas should be sent in one RTT to ensure an orderly control loop. </a:t>
            </a:r>
            <a:r>
              <a:rPr lang="en-US" altLang="zh-CN" sz="1800" dirty="0">
                <a:effectLst/>
                <a:latin typeface="NimbusRomNo9L"/>
              </a:rPr>
              <a:t>【】</a:t>
            </a:r>
            <a:r>
              <a:rPr lang="en" altLang="zh-CN" sz="1800" dirty="0">
                <a:effectLst/>
                <a:latin typeface="NimbusRomNo9L"/>
              </a:rPr>
              <a:t>Based on these observations, we finally give the guideline of how to determine the </a:t>
            </a:r>
            <a:r>
              <a:rPr lang="en" altLang="zh-CN" sz="1800" dirty="0">
                <a:effectLst/>
                <a:latin typeface="CMMI10"/>
              </a:rPr>
              <a:t>escape space </a:t>
            </a:r>
            <a:r>
              <a:rPr lang="en" altLang="zh-CN" sz="1800" dirty="0">
                <a:effectLst/>
                <a:latin typeface="NimbusRomNo9L"/>
              </a:rPr>
              <a:t>as follows: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CMMI10"/>
              </a:rPr>
              <a:t>escape space </a:t>
            </a:r>
            <a:r>
              <a:rPr lang="en" altLang="zh-CN" sz="1800" dirty="0">
                <a:effectLst/>
                <a:latin typeface="CMR10"/>
              </a:rPr>
              <a:t>equals minimum value between </a:t>
            </a:r>
            <a:r>
              <a:rPr lang="en" altLang="zh-CN" sz="1800" dirty="0" err="1">
                <a:effectLst/>
                <a:latin typeface="CMMI10"/>
              </a:rPr>
              <a:t>bdp</a:t>
            </a:r>
            <a:r>
              <a:rPr lang="en" altLang="zh-CN" sz="1800" dirty="0">
                <a:effectLst/>
                <a:latin typeface="CMMI10"/>
              </a:rPr>
              <a:t> and </a:t>
            </a:r>
            <a:r>
              <a:rPr lang="el-GR" altLang="zh-CN" sz="1800" dirty="0">
                <a:effectLst/>
                <a:latin typeface="CMMI10"/>
              </a:rPr>
              <a:t>α </a:t>
            </a:r>
            <a:r>
              <a:rPr lang="en-US" altLang="zh-CN" sz="1800" dirty="0">
                <a:effectLst/>
                <a:latin typeface="CMSY10"/>
              </a:rPr>
              <a:t>multiply</a:t>
            </a:r>
            <a:r>
              <a:rPr lang="el-GR" altLang="zh-CN" sz="1800" dirty="0">
                <a:effectLst/>
                <a:latin typeface="CMSY10"/>
              </a:rPr>
              <a:t> </a:t>
            </a:r>
            <a:r>
              <a:rPr lang="en" altLang="zh-CN" sz="1800" dirty="0" err="1">
                <a:effectLst/>
                <a:latin typeface="CMMI10"/>
              </a:rPr>
              <a:t>B</a:t>
            </a:r>
            <a:r>
              <a:rPr lang="en" altLang="zh-CN" sz="1800" dirty="0" err="1">
                <a:effectLst/>
                <a:latin typeface="CMMI7"/>
              </a:rPr>
              <a:t>max</a:t>
            </a:r>
            <a:r>
              <a:rPr lang="en" altLang="zh-CN" sz="1800" dirty="0">
                <a:effectLst/>
                <a:latin typeface="CMMI7"/>
              </a:rPr>
              <a:t> </a:t>
            </a:r>
            <a:r>
              <a:rPr lang="en" altLang="zh-CN" sz="1800" dirty="0">
                <a:effectLst/>
                <a:latin typeface="CMR10"/>
              </a:rPr>
              <a:t>,</a:t>
            </a:r>
            <a:r>
              <a:rPr lang="en" altLang="zh-CN" sz="1800" dirty="0">
                <a:effectLst/>
                <a:latin typeface="NimbusRomNo9L"/>
              </a:rPr>
              <a:t>where </a:t>
            </a:r>
            <a:r>
              <a:rPr lang="el-GR" altLang="zh-CN" sz="1800" dirty="0">
                <a:effectLst/>
                <a:latin typeface="CMMI10"/>
              </a:rPr>
              <a:t>α </a:t>
            </a:r>
            <a:r>
              <a:rPr lang="en" altLang="zh-CN" sz="1800" dirty="0">
                <a:effectLst/>
                <a:latin typeface="NimbusRomNo9L"/>
              </a:rPr>
              <a:t>refers to a scaling coefficient</a:t>
            </a:r>
            <a:r>
              <a:rPr lang="el-GR" altLang="zh-CN" sz="1800" dirty="0">
                <a:effectLst/>
                <a:latin typeface="NimbusRomNo9L"/>
              </a:rPr>
              <a:t>, </a:t>
            </a:r>
            <a:r>
              <a:rPr lang="en" altLang="zh-CN" sz="1800" dirty="0">
                <a:effectLst/>
                <a:latin typeface="NimbusRomNo9L"/>
              </a:rPr>
              <a:t>and </a:t>
            </a:r>
            <a:r>
              <a:rPr lang="en" altLang="zh-CN" sz="1800" dirty="0" err="1">
                <a:effectLst/>
                <a:latin typeface="CMMI10"/>
              </a:rPr>
              <a:t>B</a:t>
            </a:r>
            <a:r>
              <a:rPr lang="en" altLang="zh-CN" sz="1800" dirty="0" err="1">
                <a:effectLst/>
                <a:latin typeface="CMMI7"/>
              </a:rPr>
              <a:t>max</a:t>
            </a:r>
            <a:r>
              <a:rPr lang="en" altLang="zh-CN" sz="1800" dirty="0">
                <a:effectLst/>
                <a:latin typeface="CMMI7"/>
              </a:rPr>
              <a:t> </a:t>
            </a:r>
            <a:r>
              <a:rPr lang="en" altLang="zh-CN" sz="1800" dirty="0">
                <a:effectLst/>
                <a:latin typeface="NimbusRomNo9L"/>
              </a:rPr>
              <a:t>refers to the maximum burst size of the loss in the past several RTTs</a:t>
            </a:r>
            <a:r>
              <a:rPr lang="zh-CN" altLang="en-US" sz="1800" dirty="0">
                <a:effectLst/>
                <a:latin typeface="NimbusRomNo9L"/>
              </a:rPr>
              <a:t>。</a:t>
            </a:r>
            <a:r>
              <a:rPr lang="en" altLang="zh-CN" sz="1800" dirty="0">
                <a:effectLst/>
                <a:latin typeface="NimbusRomNo9L"/>
              </a:rPr>
              <a:t> Figure shows an example of the ART applying the Replica Scheduler, only ART featuring the Replica Scheduler demonstrates resilience against the ramifications of burst loss.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8E21C66E-145F-45C1-A05E-25E71E1958E1}" type="slidenum">
              <a:rPr lang="zh-CN" altLang="en-US" smtClean="0"/>
              <a:t>20</a:t>
            </a:fld>
            <a:endParaRPr lang="zh-CN" altLang="en-US"/>
          </a:p>
        </p:txBody>
      </p:sp>
    </p:spTree>
    <p:extLst>
      <p:ext uri="{BB962C8B-B14F-4D97-AF65-F5344CB8AC3E}">
        <p14:creationId xmlns:p14="http://schemas.microsoft.com/office/powerpoint/2010/main" val="449340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b="0" kern="0" dirty="0">
                <a:latin typeface="微软雅黑" pitchFamily="34" charset="-122"/>
                <a:ea typeface="微软雅黑" pitchFamily="34" charset="-122"/>
              </a:rPr>
              <a:t>We propose ART to accelerate loss recovery. </a:t>
            </a:r>
            <a:r>
              <a:rPr lang="en" altLang="zh-CN" sz="1200" dirty="0">
                <a:effectLst/>
                <a:latin typeface="NimbusRomNo9L"/>
              </a:rPr>
              <a:t>The main objective of ART is to ensure the successful reception of each lost packet by the receiver, minimizing the receiver-side waiting time of each packet. However, in order to effectively implement ART in production networks where cloud services charge based on traffic volume, it is vital to not only accelerate quick recovery of lost packets but also minimize redundancy cost and prevent any detrimental impact on regular packet transmission.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NimbusRomNo9L"/>
              </a:rPr>
              <a:t>【】</a:t>
            </a:r>
            <a:r>
              <a:rPr lang="en" altLang="zh-CN" sz="1800" dirty="0">
                <a:effectLst/>
                <a:latin typeface="NimbusRomNo9L"/>
              </a:rPr>
              <a:t>ART is a sender-side modification to the protocol stack whose key modules are illustrated in Figure.</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aseline="0"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21</a:t>
            </a:fld>
            <a:endParaRPr lang="zh-CN" altLang="en-US"/>
          </a:p>
        </p:txBody>
      </p:sp>
    </p:spTree>
    <p:extLst>
      <p:ext uri="{BB962C8B-B14F-4D97-AF65-F5344CB8AC3E}">
        <p14:creationId xmlns:p14="http://schemas.microsoft.com/office/powerpoint/2010/main" val="1640599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To explain this more clearly, we further give an example of the ART workflow in</a:t>
            </a:r>
            <a:r>
              <a:rPr lang="zh-CN" altLang="en-US" sz="1800" dirty="0">
                <a:effectLst/>
                <a:latin typeface="NimbusRomNo9L"/>
              </a:rPr>
              <a:t> </a:t>
            </a:r>
            <a:r>
              <a:rPr lang="en-US" altLang="zh-CN" sz="1800" dirty="0">
                <a:effectLst/>
                <a:latin typeface="NimbusRomNo9L"/>
              </a:rPr>
              <a:t>this</a:t>
            </a:r>
            <a:r>
              <a:rPr lang="en" altLang="zh-CN" sz="1800" dirty="0">
                <a:effectLst/>
                <a:latin typeface="NimbusRomNo9L"/>
              </a:rPr>
              <a:t> Figure. Assuming a packet (packet number = 18) is detected lost. And then the redundancy adapter compute the redundancy level for packet 18, we assume redundancy level = 3. Then ART runs the replica scheduler to determine when to send each replica. For example, the 3 replicas should be sent in 0 us, 65 us, and 300 us, respectively. As a result, the replicas are sent out with packet numbers 21, 23, and 27, respectively. Since the 3 replicas are sent at various intervals, it can greatly enhance the likelihood of a successful retransmission. </a:t>
            </a:r>
            <a:endParaRPr lang="en" altLang="zh-CN" dirty="0"/>
          </a:p>
          <a:p>
            <a:endParaRPr lang="en-US" altLang="zh-CN"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22</a:t>
            </a:fld>
            <a:endParaRPr lang="zh-CN" altLang="en-US"/>
          </a:p>
        </p:txBody>
      </p:sp>
    </p:spTree>
    <p:extLst>
      <p:ext uri="{BB962C8B-B14F-4D97-AF65-F5344CB8AC3E}">
        <p14:creationId xmlns:p14="http://schemas.microsoft.com/office/powerpoint/2010/main" val="2882149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We implement ART in the user-space QUIC protocol based on LSQUIC</a:t>
            </a:r>
            <a:r>
              <a:rPr lang="en-US" altLang="zh-CN" sz="1800" dirty="0">
                <a:effectLst/>
                <a:latin typeface="NimbusRomNo9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NimbusRomNo9L"/>
              </a:rPr>
              <a:t>【】</a:t>
            </a:r>
            <a:r>
              <a:rPr lang="en" altLang="zh-CN" sz="1800" dirty="0">
                <a:effectLst/>
                <a:latin typeface="NimbusRomNo9L"/>
              </a:rPr>
              <a:t>In our evaluation, we utilized two distinct networks to assess the performance of our approach, namely: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(1) Trace-driven testbed network using the mahimahi simulation software (2) Production network deployment involved the implementation of ART on a QUIC server.. </a:t>
            </a:r>
            <a:endParaRPr lang="en" altLang="zh-CN" sz="4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2400"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23</a:t>
            </a:fld>
            <a:endParaRPr lang="zh-CN" altLang="en-US"/>
          </a:p>
        </p:txBody>
      </p:sp>
    </p:spTree>
    <p:extLst>
      <p:ext uri="{BB962C8B-B14F-4D97-AF65-F5344CB8AC3E}">
        <p14:creationId xmlns:p14="http://schemas.microsoft.com/office/powerpoint/2010/main" val="2854034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we first investigate how ART reduces </a:t>
            </a:r>
            <a:r>
              <a:rPr lang="en" altLang="zh-CN" sz="1800" dirty="0">
                <a:effectLst/>
                <a:latin typeface="CMMI10"/>
              </a:rPr>
              <a:t>N</a:t>
            </a:r>
            <a:r>
              <a:rPr lang="en" altLang="zh-CN" sz="1800" dirty="0">
                <a:effectLst/>
                <a:latin typeface="NimbusRomNo9L"/>
              </a:rPr>
              <a:t>, and then investigate how ART reduces the loss recovery latency </a:t>
            </a:r>
            <a:r>
              <a:rPr lang="en" altLang="zh-CN" sz="1800" dirty="0" err="1">
                <a:effectLst/>
                <a:latin typeface="CMMI10"/>
              </a:rPr>
              <a:t>T</a:t>
            </a:r>
            <a:r>
              <a:rPr lang="en" altLang="zh-CN" sz="1800" dirty="0" err="1">
                <a:effectLst/>
                <a:latin typeface="CMMI7"/>
              </a:rPr>
              <a:t>wait</a:t>
            </a:r>
            <a:r>
              <a:rPr lang="en" altLang="zh-CN" sz="1800" dirty="0">
                <a:effectLst/>
                <a:latin typeface="NimbusRomNo9L"/>
              </a:rPr>
              <a:t>. </a:t>
            </a:r>
            <a:r>
              <a:rPr lang="en-US" altLang="zh-CN" dirty="0"/>
              <a:t>【】</a:t>
            </a:r>
            <a:r>
              <a:rPr lang="en" altLang="zh-CN" sz="1800" dirty="0">
                <a:effectLst/>
                <a:latin typeface="NimbusRomNo9L"/>
              </a:rPr>
              <a:t>We compute the reduction of the retransmission round as </a:t>
            </a:r>
            <a:r>
              <a:rPr lang="en" altLang="zh-CN" sz="1800" dirty="0">
                <a:effectLst/>
                <a:latin typeface="CMR10"/>
              </a:rPr>
              <a:t>∆N equals </a:t>
            </a:r>
            <a:r>
              <a:rPr lang="en" altLang="zh-CN" sz="1800" dirty="0">
                <a:effectLst/>
                <a:latin typeface="NimbusRomNo9L"/>
              </a:rPr>
              <a:t>the retransmission round of a packet in traditional QUIC minus the retransmission round of the packet in QUIC applying ART. It shows that ART may significantly reduce the retransmission rounds of lost packets, especially in the worst cases.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en" altLang="zh-CN" sz="1800" dirty="0">
                <a:effectLst/>
                <a:latin typeface="NimbusRomNo9L"/>
              </a:rPr>
              <a:t>We compute the reduction of the loss recovery latency </a:t>
            </a:r>
            <a:r>
              <a:rPr lang="en" altLang="zh-CN" sz="1800" dirty="0">
                <a:effectLst/>
                <a:latin typeface="CMR10"/>
              </a:rPr>
              <a:t>∆</a:t>
            </a:r>
            <a:r>
              <a:rPr lang="en" altLang="zh-CN" sz="1800" dirty="0">
                <a:effectLst/>
                <a:latin typeface="CMMI10"/>
              </a:rPr>
              <a:t>T </a:t>
            </a:r>
            <a:r>
              <a:rPr lang="en" altLang="zh-CN" sz="1800" dirty="0">
                <a:effectLst/>
                <a:latin typeface="NimbusRomNo9L"/>
              </a:rPr>
              <a:t>as the recovery latency of a packet in QUIC without applying ART </a:t>
            </a:r>
            <a:r>
              <a:rPr lang="zh-CN" altLang="en-US" sz="1800" dirty="0">
                <a:effectLst/>
                <a:latin typeface="NimbusRomNo9L"/>
              </a:rPr>
              <a:t> </a:t>
            </a:r>
            <a:r>
              <a:rPr lang="en" altLang="zh-CN" sz="1800" dirty="0">
                <a:effectLst/>
                <a:latin typeface="NimbusRomNo9L"/>
              </a:rPr>
              <a:t>minus</a:t>
            </a:r>
            <a:r>
              <a:rPr lang="zh-CN" altLang="en-US" sz="1800" dirty="0">
                <a:effectLst/>
                <a:latin typeface="NimbusRomNo9L"/>
              </a:rPr>
              <a:t> </a:t>
            </a:r>
            <a:r>
              <a:rPr lang="en" altLang="zh-CN" sz="1800" dirty="0">
                <a:effectLst/>
                <a:latin typeface="NimbusRomNo9L"/>
              </a:rPr>
              <a:t>the recovery </a:t>
            </a:r>
            <a:r>
              <a:rPr lang="en" altLang="zh-CN" sz="1800" dirty="0">
                <a:effectLst/>
                <a:latin typeface="CMMI7"/>
              </a:rPr>
              <a:t>wait </a:t>
            </a:r>
            <a:r>
              <a:rPr lang="en" altLang="zh-CN" sz="1800" dirty="0">
                <a:effectLst/>
                <a:latin typeface="NimbusRomNo9L"/>
              </a:rPr>
              <a:t>latency of the packet in QUIC applying ART. It is observed that ART significantly reduces the recovery latency of lost packets.</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24</a:t>
            </a:fld>
            <a:endParaRPr lang="zh-CN" altLang="en-US"/>
          </a:p>
        </p:txBody>
      </p:sp>
    </p:spTree>
    <p:extLst>
      <p:ext uri="{BB962C8B-B14F-4D97-AF65-F5344CB8AC3E}">
        <p14:creationId xmlns:p14="http://schemas.microsoft.com/office/powerpoint/2010/main" val="3215691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we investigate how ART reduces </a:t>
            </a:r>
            <a:r>
              <a:rPr lang="en" altLang="zh-CN" sz="1800" dirty="0" err="1">
                <a:effectLst/>
                <a:latin typeface="CMMI10"/>
              </a:rPr>
              <a:t>N</a:t>
            </a:r>
            <a:r>
              <a:rPr lang="en" altLang="zh-CN" sz="1800" dirty="0" err="1">
                <a:effectLst/>
                <a:latin typeface="CMMI7"/>
              </a:rPr>
              <a:t>max</a:t>
            </a:r>
            <a:r>
              <a:rPr lang="en" altLang="zh-CN" sz="1800" dirty="0">
                <a:effectLst/>
                <a:latin typeface="NimbusRomNo9L"/>
              </a:rPr>
              <a:t>, and then investigate how ART improves the goodput.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a:t>
            </a:r>
            <a:r>
              <a:rPr lang="en" altLang="zh-CN" sz="1800" dirty="0">
                <a:effectLst/>
                <a:latin typeface="NimbusRomNo9L"/>
              </a:rPr>
              <a:t> Figure 15</a:t>
            </a:r>
            <a:r>
              <a:rPr lang="zh-CN" altLang="en-US" sz="1800" dirty="0">
                <a:effectLst/>
                <a:latin typeface="NimbusRomNo9L"/>
              </a:rPr>
              <a:t> </a:t>
            </a:r>
            <a:r>
              <a:rPr lang="en-US" altLang="zh-CN" sz="1800" dirty="0">
                <a:effectLst/>
                <a:latin typeface="NimbusRomNo9L"/>
              </a:rPr>
              <a:t>shows</a:t>
            </a:r>
            <a:r>
              <a:rPr lang="en" altLang="zh-CN" sz="1800" dirty="0">
                <a:effectLst/>
                <a:latin typeface="NimbusRomNo9L"/>
              </a:rPr>
              <a:t> ART reduce </a:t>
            </a:r>
            <a:r>
              <a:rPr lang="en" altLang="zh-CN" sz="1800" dirty="0" err="1">
                <a:effectLst/>
                <a:latin typeface="CMMI10"/>
              </a:rPr>
              <a:t>N</a:t>
            </a:r>
            <a:r>
              <a:rPr lang="en" altLang="zh-CN" sz="1800" dirty="0" err="1">
                <a:effectLst/>
                <a:latin typeface="CMMI7"/>
              </a:rPr>
              <a:t>max</a:t>
            </a:r>
            <a:r>
              <a:rPr lang="en" altLang="zh-CN" sz="1800" dirty="0">
                <a:effectLst/>
                <a:latin typeface="CMMI7"/>
              </a:rPr>
              <a:t> </a:t>
            </a:r>
            <a:r>
              <a:rPr lang="en" altLang="zh-CN" sz="1800" dirty="0">
                <a:effectLst/>
                <a:latin typeface="NimbusRomNo9L"/>
              </a:rPr>
              <a:t>varies across different network environments.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a:t>
            </a:r>
            <a:r>
              <a:rPr lang="en" altLang="zh-CN" sz="1800" dirty="0">
                <a:effectLst/>
                <a:latin typeface="NimbusRomNo9L"/>
              </a:rPr>
              <a:t>As shown in Figure 19(a), we give an example of the relationship between </a:t>
            </a:r>
            <a:r>
              <a:rPr lang="en" altLang="zh-CN" sz="1800" dirty="0" err="1">
                <a:effectLst/>
                <a:latin typeface="CMMI10"/>
              </a:rPr>
              <a:t>N</a:t>
            </a:r>
            <a:r>
              <a:rPr lang="en" altLang="zh-CN" sz="1800" dirty="0" err="1">
                <a:effectLst/>
                <a:latin typeface="CMMI7"/>
              </a:rPr>
              <a:t>max</a:t>
            </a:r>
            <a:r>
              <a:rPr lang="en" altLang="zh-CN" sz="1800" dirty="0">
                <a:effectLst/>
                <a:latin typeface="CMMI7"/>
              </a:rPr>
              <a:t> </a:t>
            </a:r>
            <a:r>
              <a:rPr lang="en" altLang="zh-CN" sz="1800" dirty="0">
                <a:effectLst/>
                <a:latin typeface="NimbusRomNo9L"/>
              </a:rPr>
              <a:t>and goodput. It is demonstrated that ART greatly increases the goodput by decreasing the </a:t>
            </a:r>
            <a:r>
              <a:rPr lang="en" altLang="zh-CN" sz="1800" dirty="0" err="1">
                <a:effectLst/>
                <a:latin typeface="CMMI10"/>
              </a:rPr>
              <a:t>N</a:t>
            </a:r>
            <a:r>
              <a:rPr lang="en" altLang="zh-CN" sz="1800" dirty="0" err="1">
                <a:effectLst/>
                <a:latin typeface="CMMI7"/>
              </a:rPr>
              <a:t>max</a:t>
            </a:r>
            <a:r>
              <a:rPr lang="en" altLang="zh-CN" sz="1800" dirty="0">
                <a:effectLst/>
                <a:latin typeface="NimbusRomNo9L"/>
              </a:rPr>
              <a:t>. Figure 19(b) further shows that ART still fills up the pipe when the receiving buffer size is insufficient for QUIC. </a:t>
            </a:r>
            <a:endParaRPr lang="en" altLang="zh-CN"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25</a:t>
            </a:fld>
            <a:endParaRPr lang="zh-CN" altLang="en-US"/>
          </a:p>
        </p:txBody>
      </p:sp>
    </p:spTree>
    <p:extLst>
      <p:ext uri="{BB962C8B-B14F-4D97-AF65-F5344CB8AC3E}">
        <p14:creationId xmlns:p14="http://schemas.microsoft.com/office/powerpoint/2010/main" val="3833160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800" dirty="0">
                <a:effectLst/>
                <a:latin typeface="NimbusRomNo9L"/>
              </a:rPr>
              <a:t>To verify that ART indeed accelerates packet recovery speed, we used the actual FCT in the production network as our measurement metric.. </a:t>
            </a:r>
            <a:endParaRPr lang="en"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We conducted comprehensive testing of two key scenarios: RPC transmission and small file downloading.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Figure 21(a) demonstrates that the optimization effect becomes more pronounced as the packet loss rate increases, with improvements reaching approximately 34%.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Figure 21(b) shows an overall reduction in FCT of about 2%. Our deployment experience further shows that this reduction is especially significant for users with higher access bandwidth.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26</a:t>
            </a:fld>
            <a:endParaRPr lang="zh-CN" altLang="en-US"/>
          </a:p>
        </p:txBody>
      </p:sp>
    </p:spTree>
    <p:extLst>
      <p:ext uri="{BB962C8B-B14F-4D97-AF65-F5344CB8AC3E}">
        <p14:creationId xmlns:p14="http://schemas.microsoft.com/office/powerpoint/2010/main" val="2210805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altLang="x-none" sz="1200" b="0" dirty="0"/>
              <a:t>I would like</a:t>
            </a:r>
            <a:r>
              <a:rPr lang="en-US" altLang="x-none" sz="1200" b="0" baseline="0" dirty="0"/>
              <a:t> to conclude today’s talk by summarizing the takeaways.</a:t>
            </a:r>
          </a:p>
          <a:p>
            <a:pPr algn="just">
              <a:spcBef>
                <a:spcPts val="600"/>
              </a:spcBef>
            </a:pPr>
            <a:r>
              <a:rPr lang="en-US" altLang="zh-CN" sz="1200" dirty="0"/>
              <a:t>First, Loss in the wild </a:t>
            </a:r>
            <a:r>
              <a:rPr lang="en" altLang="zh-CN" b="0" i="0" u="none" strike="noStrike" dirty="0">
                <a:solidFill>
                  <a:srgbClr val="374151"/>
                </a:solidFill>
                <a:effectLst/>
                <a:latin typeface="Söhne"/>
              </a:rPr>
              <a:t>exhibits two characteristics</a:t>
            </a:r>
            <a:r>
              <a:rPr lang="zh-CN" altLang="en-US" b="0" i="0" u="none" strike="noStrike" dirty="0">
                <a:solidFill>
                  <a:srgbClr val="374151"/>
                </a:solidFill>
                <a:effectLst/>
                <a:latin typeface="Söhne"/>
              </a:rPr>
              <a:t>：</a:t>
            </a:r>
            <a:r>
              <a:rPr lang="en-US" altLang="zh-CN" b="0" i="0" u="none" strike="noStrike" dirty="0">
                <a:solidFill>
                  <a:srgbClr val="374151"/>
                </a:solidFill>
                <a:effectLst/>
                <a:latin typeface="Söhne"/>
              </a:rPr>
              <a:t>dynamics and burstiness</a:t>
            </a:r>
            <a:r>
              <a:rPr lang="en" altLang="zh-CN" b="0" i="0" u="none" strike="noStrike" dirty="0">
                <a:solidFill>
                  <a:srgbClr val="374151"/>
                </a:solidFill>
                <a:effectLst/>
                <a:latin typeface="Söhne"/>
              </a:rPr>
              <a:t>.</a:t>
            </a:r>
          </a:p>
          <a:p>
            <a:pPr algn="just">
              <a:spcBef>
                <a:spcPts val="600"/>
              </a:spcBef>
            </a:pPr>
            <a:r>
              <a:rPr lang="en-US" altLang="zh-CN" sz="1200" baseline="0" dirty="0"/>
              <a:t>Second, </a:t>
            </a:r>
            <a:r>
              <a:rPr lang="en" altLang="zh-CN" b="0" i="0" u="none" strike="noStrike" dirty="0">
                <a:solidFill>
                  <a:srgbClr val="374151"/>
                </a:solidFill>
                <a:effectLst/>
                <a:latin typeface="Söhne"/>
              </a:rPr>
              <a:t>retransmission loss is ubiquitous.</a:t>
            </a:r>
          </a:p>
          <a:p>
            <a:pPr marL="0" marR="0" lvl="0" indent="0" algn="just" defTabSz="914400" rtl="0" eaLnBrk="1" fontAlgn="auto" latinLnBrk="0" hangingPunct="1">
              <a:lnSpc>
                <a:spcPct val="100000"/>
              </a:lnSpc>
              <a:spcBef>
                <a:spcPts val="600"/>
              </a:spcBef>
              <a:spcAft>
                <a:spcPts val="0"/>
              </a:spcAft>
              <a:buClrTx/>
              <a:buSzTx/>
              <a:buFontTx/>
              <a:buNone/>
              <a:tabLst/>
              <a:defRPr/>
            </a:pPr>
            <a:r>
              <a:rPr lang="en-US" altLang="x-none" sz="1200" dirty="0"/>
              <a:t>Third,</a:t>
            </a:r>
            <a:r>
              <a:rPr lang="en-US" altLang="x-none" sz="1200" baseline="0" dirty="0"/>
              <a:t> </a:t>
            </a:r>
            <a:r>
              <a:rPr lang="en-US" altLang="zh-CN" dirty="0"/>
              <a:t>Delay-sensitive transmission suffers from data reassembling starvation, and the bigger retransmission times, the higher delay.</a:t>
            </a:r>
          </a:p>
          <a:p>
            <a:pPr algn="just">
              <a:spcBef>
                <a:spcPts val="600"/>
              </a:spcBef>
            </a:pPr>
            <a:r>
              <a:rPr lang="en-US" altLang="zh-CN" dirty="0"/>
              <a:t>Fourth, Throughput-intensive transmission suffers from receiving buffer starvation, and the bigger max retransmission times, the lower throughput.</a:t>
            </a:r>
          </a:p>
          <a:p>
            <a:pPr algn="just">
              <a:spcBef>
                <a:spcPts val="600"/>
              </a:spcBef>
            </a:pPr>
            <a:r>
              <a:rPr lang="en-US" altLang="zh-CN" dirty="0"/>
              <a:t>Fifth, Accelerating loss recovery with minimized redundancy cost is possible. ART-based retransmission mechanism can adapt to dynamic nature in the wild and ensure at least one replica can be received by receiver.</a:t>
            </a:r>
          </a:p>
          <a:p>
            <a:pPr marL="0" marR="0" lvl="0" indent="0" algn="just" defTabSz="914400" rtl="0" eaLnBrk="1" fontAlgn="auto" latinLnBrk="0" hangingPunct="1">
              <a:lnSpc>
                <a:spcPct val="100000"/>
              </a:lnSpc>
              <a:spcBef>
                <a:spcPts val="600"/>
              </a:spcBef>
              <a:spcAft>
                <a:spcPts val="0"/>
              </a:spcAft>
              <a:buClrTx/>
              <a:buSzTx/>
              <a:buFontTx/>
              <a:buNone/>
              <a:tabLst/>
              <a:defRPr/>
            </a:pPr>
            <a:endParaRPr lang="en-US" altLang="x-none" sz="1200" b="0" baseline="0" dirty="0"/>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27</a:t>
            </a:fld>
            <a:endParaRPr lang="zh-CN" altLang="en-US"/>
          </a:p>
        </p:txBody>
      </p:sp>
    </p:spTree>
    <p:extLst>
      <p:ext uri="{BB962C8B-B14F-4D97-AF65-F5344CB8AC3E}">
        <p14:creationId xmlns:p14="http://schemas.microsoft.com/office/powerpoint/2010/main" val="2258381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28</a:t>
            </a:fld>
            <a:endParaRPr lang="zh-CN" altLang="en-US"/>
          </a:p>
        </p:txBody>
      </p:sp>
    </p:spTree>
    <p:extLst>
      <p:ext uri="{BB962C8B-B14F-4D97-AF65-F5344CB8AC3E}">
        <p14:creationId xmlns:p14="http://schemas.microsoft.com/office/powerpoint/2010/main" val="334367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NimbusRomNo9L"/>
              </a:rPr>
              <a:t>【】</a:t>
            </a:r>
            <a:r>
              <a:rPr lang="en" altLang="zh-CN" sz="1800" dirty="0">
                <a:effectLst/>
                <a:latin typeface="NimbusRomNo9L"/>
              </a:rPr>
              <a:t>Take a famous content delivery network (CDN) platform as an example, </a:t>
            </a:r>
            <a:r>
              <a:rPr lang="en-US" altLang="zh-CN" sz="1800" dirty="0">
                <a:effectLst/>
                <a:latin typeface="NimbusRomNo9L"/>
              </a:rPr>
              <a:t>【】</a:t>
            </a:r>
            <a:r>
              <a:rPr lang="en" altLang="zh-CN" sz="1800" dirty="0">
                <a:effectLst/>
                <a:latin typeface="NimbusRomNo9L"/>
              </a:rPr>
              <a:t>the flows incur an average 5.2% packet loss rate in Turkey and 3.8% in Brazil, respectively. </a:t>
            </a:r>
            <a:r>
              <a:rPr lang="en-US" altLang="zh-CN" sz="1800" dirty="0">
                <a:effectLst/>
                <a:latin typeface="NimbusRomNo9L"/>
              </a:rPr>
              <a:t>【】</a:t>
            </a:r>
            <a:r>
              <a:rPr lang="en" altLang="zh-CN" sz="2800" b="0" i="0" u="none" strike="noStrike" dirty="0">
                <a:solidFill>
                  <a:srgbClr val="374151"/>
                </a:solidFill>
                <a:effectLst/>
                <a:latin typeface="Söhne"/>
              </a:rPr>
              <a:t>In video applications, video data at the transport layer is transmitted on a frame-by-frame basis to the application layer.</a:t>
            </a:r>
            <a:r>
              <a:rPr lang="en-US" altLang="zh-CN" sz="2800" b="0" i="0" u="none" strike="noStrike" dirty="0">
                <a:solidFill>
                  <a:srgbClr val="374151"/>
                </a:solidFill>
                <a:effectLst/>
                <a:latin typeface="Söhne"/>
              </a:rPr>
              <a:t>【】</a:t>
            </a:r>
            <a:r>
              <a:rPr lang="en" altLang="zh-CN" sz="2800" b="0" i="0" u="none" strike="noStrike" dirty="0">
                <a:solidFill>
                  <a:srgbClr val="374151"/>
                </a:solidFill>
                <a:effectLst/>
                <a:latin typeface="Söhne"/>
              </a:rPr>
              <a:t> When there are no playable video frames available in the application‘s buffer and video frame data in the transport layer cannot be successfully delivered to the upper-layer application due to packet loss, it results in buffering in the application.</a:t>
            </a:r>
            <a:r>
              <a:rPr lang="zh-CN" altLang="en-US" sz="1800" b="0" i="0" u="none" strike="noStrike" dirty="0">
                <a:solidFill>
                  <a:srgbClr val="374151"/>
                </a:solidFill>
                <a:effectLst/>
                <a:latin typeface="NimbusRomNo9L"/>
              </a:rPr>
              <a:t> </a:t>
            </a:r>
            <a:endParaRPr lang="en-US"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3</a:t>
            </a:fld>
            <a:endParaRPr lang="zh-CN" altLang="en-US"/>
          </a:p>
        </p:txBody>
      </p:sp>
    </p:spTree>
    <p:extLst>
      <p:ext uri="{BB962C8B-B14F-4D97-AF65-F5344CB8AC3E}">
        <p14:creationId xmlns:p14="http://schemas.microsoft.com/office/powerpoint/2010/main" val="680878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There exist two fundamental ways of loss recovery in transmission control, </a:t>
            </a:r>
            <a:r>
              <a:rPr lang="en-US" altLang="zh-CN" sz="1800" dirty="0">
                <a:effectLst/>
                <a:latin typeface="NimbusRomNo9L"/>
              </a:rPr>
              <a:t>【】</a:t>
            </a:r>
            <a:r>
              <a:rPr lang="en" altLang="zh-CN" sz="1800" dirty="0">
                <a:effectLst/>
                <a:latin typeface="NimbusRomNo9L"/>
              </a:rPr>
              <a:t>forward-error-correction (FEC) and </a:t>
            </a:r>
            <a:r>
              <a:rPr lang="en-US" altLang="zh-CN" sz="1800" dirty="0">
                <a:effectLst/>
                <a:latin typeface="NimbusRomNo9L"/>
              </a:rPr>
              <a:t>【】</a:t>
            </a:r>
            <a:r>
              <a:rPr lang="en" altLang="zh-CN" sz="1800" dirty="0">
                <a:effectLst/>
                <a:latin typeface="NimbusRomNo9L"/>
              </a:rPr>
              <a:t>automatic-repeat-request (ARQ). However, </a:t>
            </a:r>
            <a:r>
              <a:rPr lang="en-US" altLang="zh-CN" sz="1800" dirty="0">
                <a:effectLst/>
                <a:latin typeface="NimbusRomNo9L"/>
              </a:rPr>
              <a:t>【】</a:t>
            </a:r>
            <a:r>
              <a:rPr lang="en" altLang="zh-CN" sz="1800" dirty="0">
                <a:effectLst/>
                <a:latin typeface="NimbusRomNo9L"/>
              </a:rPr>
              <a:t>it is well-studied that FEC is far from satisfactory due to the wide-area loss characteristics such as </a:t>
            </a:r>
            <a:r>
              <a:rPr lang="en" altLang="zh-CN" sz="1800" i="1" dirty="0">
                <a:effectLst/>
                <a:latin typeface="NimbusRomNo9L"/>
              </a:rPr>
              <a:t>burstiness </a:t>
            </a:r>
            <a:r>
              <a:rPr lang="en" altLang="zh-CN" sz="1800" dirty="0">
                <a:effectLst/>
                <a:latin typeface="NimbusRomNo9L"/>
              </a:rPr>
              <a:t>in the wild.</a:t>
            </a:r>
            <a:endParaRPr lang="en" altLang="zh-CN" dirty="0"/>
          </a:p>
          <a:p>
            <a:endParaRPr lang="en-US"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4</a:t>
            </a:fld>
            <a:endParaRPr lang="zh-CN" altLang="en-US"/>
          </a:p>
        </p:txBody>
      </p:sp>
    </p:spTree>
    <p:extLst>
      <p:ext uri="{BB962C8B-B14F-4D97-AF65-F5344CB8AC3E}">
        <p14:creationId xmlns:p14="http://schemas.microsoft.com/office/powerpoint/2010/main" val="2749344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NimbusRomNo9L"/>
              </a:rPr>
              <a:t>【】</a:t>
            </a:r>
            <a:r>
              <a:rPr lang="en" altLang="zh-CN" sz="1800" dirty="0">
                <a:effectLst/>
                <a:latin typeface="NimbusRomNo9L"/>
              </a:rPr>
              <a:t>Although some works are proposed to protect against bursts of losses, they require dual-side modifications. </a:t>
            </a:r>
            <a:r>
              <a:rPr lang="en-US" altLang="zh-CN" sz="1800" dirty="0">
                <a:effectLst/>
                <a:latin typeface="NimbusRomNo9L"/>
              </a:rPr>
              <a:t>【】</a:t>
            </a:r>
            <a:r>
              <a:rPr lang="en" altLang="zh-CN" sz="1800" dirty="0">
                <a:effectLst/>
                <a:latin typeface="NimbusRomNo9L"/>
              </a:rPr>
              <a:t>These FEC-based advancements might suffer from deployment issues in the multi-supplier CDN market. In this case, only server-side sending policies can be adjusted by the selected CDN vendors</a:t>
            </a:r>
            <a:r>
              <a:rPr lang="en-US" altLang="zh-CN" sz="1800" dirty="0">
                <a:effectLst/>
                <a:latin typeface="NimbusRomNo9L"/>
              </a:rPr>
              <a:t>.</a:t>
            </a:r>
          </a:p>
          <a:p>
            <a:r>
              <a:rPr lang="en-US" altLang="zh-CN" sz="1800" dirty="0">
                <a:effectLst/>
                <a:latin typeface="NimbusRomNo9L"/>
              </a:rPr>
              <a:t>【】</a:t>
            </a:r>
            <a:r>
              <a:rPr lang="zh-CN" altLang="en-US" sz="1800" dirty="0">
                <a:effectLst/>
                <a:latin typeface="NimbusRomNo9L"/>
              </a:rPr>
              <a:t> </a:t>
            </a:r>
            <a:r>
              <a:rPr lang="en" altLang="zh-CN" b="0" i="0" u="none" strike="noStrike" dirty="0">
                <a:solidFill>
                  <a:srgbClr val="D1D5DB"/>
                </a:solidFill>
                <a:effectLst/>
                <a:latin typeface="Söhne"/>
              </a:rPr>
              <a:t>Moreover, FEC introduces substantial additional network traffic overhead, irrespective of whether packet loss occurs.</a:t>
            </a:r>
            <a:r>
              <a:rPr lang="en-US" altLang="zh-CN" b="0" i="0" u="none" strike="noStrike" dirty="0">
                <a:solidFill>
                  <a:srgbClr val="D1D5DB"/>
                </a:solidFill>
                <a:effectLst/>
                <a:latin typeface="Söhne"/>
              </a:rPr>
              <a:t>【】</a:t>
            </a:r>
            <a:r>
              <a:rPr lang="en" altLang="zh-CN" b="0" i="0" u="none" strike="noStrike" dirty="0">
                <a:solidFill>
                  <a:srgbClr val="D1D5DB"/>
                </a:solidFill>
                <a:effectLst/>
                <a:latin typeface="Söhne"/>
              </a:rPr>
              <a:t> When packet loss does happen, if the number of lost packets surpasses the maximum recoverable by FEC, it renders FEC ineffective, making the redundancy packets within this group futile and squandering bandwidth. </a:t>
            </a:r>
            <a:r>
              <a:rPr lang="en-US" altLang="zh-CN" b="0" i="0" u="none" strike="noStrike" dirty="0">
                <a:solidFill>
                  <a:srgbClr val="D1D5DB"/>
                </a:solidFill>
                <a:effectLst/>
                <a:latin typeface="Söhne"/>
              </a:rPr>
              <a:t>【】</a:t>
            </a:r>
            <a:r>
              <a:rPr lang="en" altLang="zh-CN" b="0" i="0" u="none" strike="noStrike" dirty="0">
                <a:solidFill>
                  <a:srgbClr val="D1D5DB"/>
                </a:solidFill>
                <a:effectLst/>
                <a:latin typeface="Söhne"/>
              </a:rPr>
              <a:t>In cases of no packet loss, all redundancy packets are similarly squandered.</a:t>
            </a:r>
            <a:endParaRPr lang="en" altLang="zh-CN"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5</a:t>
            </a:fld>
            <a:endParaRPr lang="zh-CN" altLang="en-US"/>
          </a:p>
        </p:txBody>
      </p:sp>
    </p:spTree>
    <p:extLst>
      <p:ext uri="{BB962C8B-B14F-4D97-AF65-F5344CB8AC3E}">
        <p14:creationId xmlns:p14="http://schemas.microsoft.com/office/powerpoint/2010/main" val="375653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In fact, most modern applications only apply the ARQ paradigm to control loss tolerance as the commercial solution, which retransmits data once any packet is detected lost. Unfortunately, from our production network measurement studies, we find that wide-area loss shows characteristics of dynamics and burstiness in the wild. So enhancing ARQ is necessary.</a:t>
            </a:r>
            <a:endParaRPr lang="en" altLang="zh-CN"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6</a:t>
            </a:fld>
            <a:endParaRPr lang="zh-CN" altLang="en-US"/>
          </a:p>
        </p:txBody>
      </p:sp>
    </p:spTree>
    <p:extLst>
      <p:ext uri="{BB962C8B-B14F-4D97-AF65-F5344CB8AC3E}">
        <p14:creationId xmlns:p14="http://schemas.microsoft.com/office/powerpoint/2010/main" val="231945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pPr algn="just">
              <a:spcBef>
                <a:spcPts val="600"/>
              </a:spcBef>
            </a:pPr>
            <a:r>
              <a:rPr lang="en-US" altLang="x-none" sz="1200" dirty="0"/>
              <a:t>A</a:t>
            </a:r>
            <a:r>
              <a:rPr lang="en-US" altLang="zh-CN" sz="1200" dirty="0"/>
              <a:t>nd here are the takeaways.</a:t>
            </a:r>
          </a:p>
          <a:p>
            <a:pPr algn="just">
              <a:spcBef>
                <a:spcPts val="600"/>
              </a:spcBef>
            </a:pPr>
            <a:r>
              <a:rPr lang="en-US" altLang="zh-CN" sz="1200" dirty="0"/>
              <a:t>First, </a:t>
            </a:r>
          </a:p>
          <a:p>
            <a:pPr algn="just">
              <a:spcBef>
                <a:spcPts val="600"/>
              </a:spcBef>
            </a:pPr>
            <a:r>
              <a:rPr lang="en-US" altLang="zh-CN" sz="1200" dirty="0"/>
              <a:t>Loss in the wild </a:t>
            </a:r>
            <a:r>
              <a:rPr lang="en" altLang="zh-CN" b="0" i="0" u="none" strike="noStrike" dirty="0">
                <a:solidFill>
                  <a:srgbClr val="374151"/>
                </a:solidFill>
                <a:effectLst/>
                <a:latin typeface="Söhne"/>
              </a:rPr>
              <a:t>does not appear completely randomly; </a:t>
            </a:r>
          </a:p>
          <a:p>
            <a:pPr algn="just">
              <a:spcBef>
                <a:spcPts val="600"/>
              </a:spcBef>
            </a:pPr>
            <a:r>
              <a:rPr lang="en" altLang="zh-CN" b="0" i="0" u="none" strike="noStrike" dirty="0">
                <a:solidFill>
                  <a:srgbClr val="374151"/>
                </a:solidFill>
                <a:effectLst/>
                <a:latin typeface="Söhne"/>
              </a:rPr>
              <a:t>instead, it exhibits two characteristics</a:t>
            </a:r>
            <a:r>
              <a:rPr lang="zh-CN" altLang="en-US" b="0" i="0" u="none" strike="noStrike" dirty="0">
                <a:solidFill>
                  <a:srgbClr val="374151"/>
                </a:solidFill>
                <a:effectLst/>
                <a:latin typeface="Söhne"/>
              </a:rPr>
              <a:t>：</a:t>
            </a:r>
            <a:r>
              <a:rPr lang="en-US" altLang="zh-CN" b="0" i="0" u="none" strike="noStrike" dirty="0">
                <a:solidFill>
                  <a:srgbClr val="374151"/>
                </a:solidFill>
                <a:effectLst/>
                <a:latin typeface="Söhne"/>
              </a:rPr>
              <a:t>dynamics and burstiness</a:t>
            </a:r>
            <a:r>
              <a:rPr lang="en" altLang="zh-CN" b="0" i="0" u="none" strike="noStrike" dirty="0">
                <a:solidFill>
                  <a:srgbClr val="374151"/>
                </a:solidFill>
                <a:effectLst/>
                <a:latin typeface="Söhne"/>
              </a:rPr>
              <a:t>.</a:t>
            </a:r>
          </a:p>
          <a:p>
            <a:pPr algn="just">
              <a:spcBef>
                <a:spcPts val="600"/>
              </a:spcBef>
            </a:pPr>
            <a:r>
              <a:rPr lang="en-US" altLang="zh-CN" sz="1200" baseline="0" dirty="0"/>
              <a:t>Second, </a:t>
            </a:r>
          </a:p>
          <a:p>
            <a:pPr marL="0" marR="0" lvl="0" indent="0" algn="just" defTabSz="914400" rtl="0" eaLnBrk="1" fontAlgn="auto" latinLnBrk="0" hangingPunct="1">
              <a:lnSpc>
                <a:spcPct val="100000"/>
              </a:lnSpc>
              <a:spcBef>
                <a:spcPts val="600"/>
              </a:spcBef>
              <a:spcAft>
                <a:spcPts val="0"/>
              </a:spcAft>
              <a:buClrTx/>
              <a:buSzTx/>
              <a:buFontTx/>
              <a:buNone/>
              <a:tabLst/>
              <a:defRPr/>
            </a:pPr>
            <a:r>
              <a:rPr lang="en" altLang="zh-CN" b="0" i="0" u="none" strike="noStrike" dirty="0">
                <a:solidFill>
                  <a:srgbClr val="374151"/>
                </a:solidFill>
                <a:effectLst/>
                <a:latin typeface="Söhne"/>
              </a:rPr>
              <a:t>The situation of retransmission lost again is prevalent and cannot be ignored.</a:t>
            </a:r>
          </a:p>
          <a:p>
            <a:pPr marL="0" marR="0" lvl="0" indent="0" algn="just" defTabSz="914400" rtl="0" eaLnBrk="1" fontAlgn="auto" latinLnBrk="0" hangingPunct="1">
              <a:lnSpc>
                <a:spcPct val="100000"/>
              </a:lnSpc>
              <a:spcBef>
                <a:spcPts val="600"/>
              </a:spcBef>
              <a:spcAft>
                <a:spcPts val="0"/>
              </a:spcAft>
              <a:buClrTx/>
              <a:buSzTx/>
              <a:buFontTx/>
              <a:buNone/>
              <a:tabLst/>
              <a:defRPr/>
            </a:pPr>
            <a:r>
              <a:rPr lang="en-US" altLang="x-none" sz="1200" dirty="0"/>
              <a:t>Third,</a:t>
            </a:r>
            <a:r>
              <a:rPr lang="en-US" altLang="x-none" sz="1200" baseline="0" dirty="0"/>
              <a:t> </a:t>
            </a:r>
          </a:p>
          <a:p>
            <a:pPr algn="just">
              <a:spcBef>
                <a:spcPts val="600"/>
              </a:spcBef>
            </a:pPr>
            <a:r>
              <a:rPr lang="en-US" altLang="zh-CN" dirty="0"/>
              <a:t>Delay-sensitive transmission suffers from data reassembling starvation.</a:t>
            </a:r>
          </a:p>
          <a:p>
            <a:pPr algn="just">
              <a:spcBef>
                <a:spcPts val="600"/>
              </a:spcBef>
            </a:pPr>
            <a:r>
              <a:rPr lang="en-US" altLang="zh-CN" dirty="0"/>
              <a:t>Fourth,</a:t>
            </a:r>
          </a:p>
          <a:p>
            <a:pPr algn="just">
              <a:spcBef>
                <a:spcPts val="600"/>
              </a:spcBef>
            </a:pPr>
            <a:r>
              <a:rPr lang="en-US" altLang="zh-CN" dirty="0"/>
              <a:t>Throughput-intensive transmission suffers from receiving buffer starvation.</a:t>
            </a:r>
          </a:p>
          <a:p>
            <a:pPr algn="just">
              <a:spcBef>
                <a:spcPts val="600"/>
              </a:spcBef>
            </a:pPr>
            <a:r>
              <a:rPr lang="en-US" altLang="zh-CN" dirty="0"/>
              <a:t>Fifth,</a:t>
            </a:r>
          </a:p>
          <a:p>
            <a:pPr algn="just">
              <a:spcBef>
                <a:spcPts val="600"/>
              </a:spcBef>
            </a:pPr>
            <a:r>
              <a:rPr lang="en-US" altLang="zh-CN" dirty="0"/>
              <a:t>Accelerating loss recovery with minimized redundancy cost is possible.</a:t>
            </a:r>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7</a:t>
            </a:fld>
            <a:endParaRPr lang="zh-CN" altLang="en-US"/>
          </a:p>
        </p:txBody>
      </p:sp>
    </p:spTree>
    <p:extLst>
      <p:ext uri="{BB962C8B-B14F-4D97-AF65-F5344CB8AC3E}">
        <p14:creationId xmlns:p14="http://schemas.microsoft.com/office/powerpoint/2010/main" val="2945883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pPr algn="just">
              <a:spcBef>
                <a:spcPts val="600"/>
              </a:spcBef>
            </a:pPr>
            <a:r>
              <a:rPr lang="en-US" altLang="zh-CN" dirty="0"/>
              <a:t>Let’s start from first one.</a:t>
            </a:r>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8</a:t>
            </a:fld>
            <a:endParaRPr lang="zh-CN" altLang="en-US"/>
          </a:p>
        </p:txBody>
      </p:sp>
    </p:spTree>
    <p:extLst>
      <p:ext uri="{BB962C8B-B14F-4D97-AF65-F5344CB8AC3E}">
        <p14:creationId xmlns:p14="http://schemas.microsoft.com/office/powerpoint/2010/main" val="1061777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幻灯片图像占位符 1"/>
          <p:cNvSpPr>
            <a:spLocks noGrp="1" noRot="1" noChangeAspect="1"/>
          </p:cNvSpPr>
          <p:nvPr>
            <p:ph type="sldImg"/>
          </p:nvPr>
        </p:nvSpPr>
        <p:spPr>
          <a:xfrm>
            <a:off x="381000" y="685800"/>
            <a:ext cx="6096000" cy="3429000"/>
          </a:xfrm>
        </p:spPr>
      </p:sp>
      <p:sp>
        <p:nvSpPr>
          <p:cNvPr id="104864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We collected logs from our production network over two weeks.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NimbusRomNo9L"/>
              </a:rPr>
              <a:t>【】</a:t>
            </a:r>
            <a:r>
              <a:rPr lang="en" altLang="zh-CN" sz="1800" dirty="0">
                <a:effectLst/>
                <a:latin typeface="NimbusRomNo9L"/>
              </a:rPr>
              <a:t>We first explore the distribution of the loss rate (every 5 minutes) of each connection in different worldwide regions. Figure 2(a) shows the results. Although there are regions with similar average packet loss rates, they have different packet loss rate deviations</a:t>
            </a:r>
            <a:endParaRPr lang="en"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NimbusRomNo9L"/>
              </a:rPr>
              <a:t>Figure 2(b) further gives an example of how the packet loss rate evolves over time. Specifically, the loss rate is never constant and varies from 2% to 5% during 24 hours.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NimbusRomNo9L"/>
              </a:rPr>
              <a:t>【】</a:t>
            </a:r>
            <a:r>
              <a:rPr lang="en" altLang="zh-CN" sz="1800" dirty="0">
                <a:effectLst/>
                <a:latin typeface="NimbusRomNo9L"/>
              </a:rPr>
              <a:t>We further explore the burst loss distribution in the production network. Surprisingly, the probability of only one packet being lost is not as high as imagined (i.e., 37.2% ), instead, the probability of losing multiple packets  together accounts for a larger proportion. </a:t>
            </a:r>
            <a:endParaRPr lang="en" altLang="zh-CN" dirty="0"/>
          </a:p>
          <a:p>
            <a:endParaRPr lang="zh-CN" altLang="zh-CN" sz="1200" kern="1200" dirty="0">
              <a:solidFill>
                <a:schemeClr val="tx1"/>
              </a:solidFill>
              <a:effectLst/>
              <a:latin typeface="+mn-lt"/>
              <a:ea typeface="+mn-ea"/>
              <a:cs typeface="+mn-cs"/>
            </a:endParaRPr>
          </a:p>
        </p:txBody>
      </p:sp>
      <p:sp>
        <p:nvSpPr>
          <p:cNvPr id="1048650" name="灯片编号占位符 3"/>
          <p:cNvSpPr>
            <a:spLocks noGrp="1"/>
          </p:cNvSpPr>
          <p:nvPr>
            <p:ph type="sldNum" sz="quarter" idx="10"/>
          </p:nvPr>
        </p:nvSpPr>
        <p:spPr/>
        <p:txBody>
          <a:bodyPr/>
          <a:lstStyle/>
          <a:p>
            <a:fld id="{8E21C66E-145F-45C1-A05E-25E71E1958E1}" type="slidenum">
              <a:rPr lang="zh-CN" altLang="en-US" smtClean="0"/>
              <a:t>9</a:t>
            </a:fld>
            <a:endParaRPr lang="zh-CN" altLang="en-US"/>
          </a:p>
        </p:txBody>
      </p:sp>
    </p:spTree>
    <p:extLst>
      <p:ext uri="{BB962C8B-B14F-4D97-AF65-F5344CB8AC3E}">
        <p14:creationId xmlns:p14="http://schemas.microsoft.com/office/powerpoint/2010/main" val="424920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7" y="2116397"/>
            <a:ext cx="7488767" cy="704330"/>
          </a:xfrm>
        </p:spPr>
        <p:txBody>
          <a:bodyPr/>
          <a:lstStyle/>
          <a:p>
            <a:r>
              <a:rPr lang="zh-CN" altLang="en-US"/>
              <a:t>单击此处编辑母版标题样式</a:t>
            </a:r>
            <a:endParaRPr lang="zh-CN" altLang="en-US" dirty="0"/>
          </a:p>
        </p:txBody>
      </p:sp>
      <p:sp>
        <p:nvSpPr>
          <p:cNvPr id="8" name="副标题 2"/>
          <p:cNvSpPr>
            <a:spLocks noGrp="1"/>
          </p:cNvSpPr>
          <p:nvPr>
            <p:ph type="subTitle" idx="11"/>
          </p:nvPr>
        </p:nvSpPr>
        <p:spPr>
          <a:xfrm>
            <a:off x="1007533" y="3068640"/>
            <a:ext cx="8534400" cy="553981"/>
          </a:xfrm>
          <a:prstGeom prst="rect">
            <a:avLst/>
          </a:prstGeom>
        </p:spPr>
        <p:txBody>
          <a:bodyPr/>
          <a:lstStyle>
            <a:lvl1pPr marL="0" indent="0" algn="l">
              <a:buNone/>
              <a:defRPr>
                <a:solidFill>
                  <a:schemeClr val="bg1"/>
                </a:solidFill>
              </a:defRPr>
            </a:lvl1pPr>
            <a:lvl2pPr marL="548563" indent="0" algn="ctr">
              <a:buNone/>
              <a:defRPr>
                <a:solidFill>
                  <a:schemeClr val="tx1">
                    <a:tint val="75000"/>
                  </a:schemeClr>
                </a:solidFill>
              </a:defRPr>
            </a:lvl2pPr>
            <a:lvl3pPr marL="1097126" indent="0" algn="ctr">
              <a:buNone/>
              <a:defRPr>
                <a:solidFill>
                  <a:schemeClr val="tx1">
                    <a:tint val="75000"/>
                  </a:schemeClr>
                </a:solidFill>
              </a:defRPr>
            </a:lvl3pPr>
            <a:lvl4pPr marL="1645690" indent="0" algn="ctr">
              <a:buNone/>
              <a:defRPr>
                <a:solidFill>
                  <a:schemeClr val="tx1">
                    <a:tint val="75000"/>
                  </a:schemeClr>
                </a:solidFill>
              </a:defRPr>
            </a:lvl4pPr>
            <a:lvl5pPr marL="2194252" indent="0" algn="ctr">
              <a:buNone/>
              <a:defRPr>
                <a:solidFill>
                  <a:schemeClr val="tx1">
                    <a:tint val="75000"/>
                  </a:schemeClr>
                </a:solidFill>
              </a:defRPr>
            </a:lvl5pPr>
            <a:lvl6pPr marL="2742815" indent="0" algn="ctr">
              <a:buNone/>
              <a:defRPr>
                <a:solidFill>
                  <a:schemeClr val="tx1">
                    <a:tint val="75000"/>
                  </a:schemeClr>
                </a:solidFill>
              </a:defRPr>
            </a:lvl6pPr>
            <a:lvl7pPr marL="3291378" indent="0" algn="ctr">
              <a:buNone/>
              <a:defRPr>
                <a:solidFill>
                  <a:schemeClr val="tx1">
                    <a:tint val="75000"/>
                  </a:schemeClr>
                </a:solidFill>
              </a:defRPr>
            </a:lvl7pPr>
            <a:lvl8pPr marL="3839941" indent="0" algn="ctr">
              <a:buNone/>
              <a:defRPr>
                <a:solidFill>
                  <a:schemeClr val="tx1">
                    <a:tint val="75000"/>
                  </a:schemeClr>
                </a:solidFill>
              </a:defRPr>
            </a:lvl8pPr>
            <a:lvl9pPr marL="4388504"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r>
              <a:rPr lang="en-US" altLang="zh-CN"/>
              <a:t>HotNets 2012</a:t>
            </a:r>
          </a:p>
        </p:txBody>
      </p:sp>
    </p:spTree>
    <p:extLst>
      <p:ext uri="{BB962C8B-B14F-4D97-AF65-F5344CB8AC3E}">
        <p14:creationId xmlns:p14="http://schemas.microsoft.com/office/powerpoint/2010/main" val="120130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049028"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1049029"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049030"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1049033" name="标题 1"/>
          <p:cNvSpPr>
            <a:spLocks noGrp="1"/>
          </p:cNvSpPr>
          <p:nvPr>
            <p:ph type="title"/>
          </p:nvPr>
        </p:nvSpPr>
        <p:spPr/>
        <p:txBody>
          <a:bodyPr/>
          <a:lstStyle/>
          <a:p>
            <a:r>
              <a:rPr lang="zh-CN" altLang="en-US"/>
              <a:t>单击此处编辑母版标题样式</a:t>
            </a:r>
          </a:p>
        </p:txBody>
      </p:sp>
      <p:sp>
        <p:nvSpPr>
          <p:cNvPr id="1049034"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1049026" name="竖排标题 1"/>
          <p:cNvSpPr>
            <a:spLocks noGrp="1"/>
          </p:cNvSpPr>
          <p:nvPr>
            <p:ph type="title" orient="vert"/>
          </p:nvPr>
        </p:nvSpPr>
        <p:spPr>
          <a:xfrm>
            <a:off x="8862484" y="163514"/>
            <a:ext cx="2766483" cy="5932487"/>
          </a:xfrm>
        </p:spPr>
        <p:txBody>
          <a:bodyPr vert="eaVert"/>
          <a:lstStyle/>
          <a:p>
            <a:r>
              <a:rPr lang="zh-CN" altLang="en-US"/>
              <a:t>单击此处编辑母版标题样式</a:t>
            </a:r>
          </a:p>
        </p:txBody>
      </p:sp>
      <p:sp>
        <p:nvSpPr>
          <p:cNvPr id="1049027" name="竖排文字占位符 2"/>
          <p:cNvSpPr>
            <a:spLocks noGrp="1"/>
          </p:cNvSpPr>
          <p:nvPr>
            <p:ph type="body" orient="vert" idx="1"/>
          </p:nvPr>
        </p:nvSpPr>
        <p:spPr>
          <a:xfrm>
            <a:off x="563033" y="163514"/>
            <a:ext cx="8096251" cy="59324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1049112" name="标题 1"/>
          <p:cNvSpPr>
            <a:spLocks noGrp="1"/>
          </p:cNvSpPr>
          <p:nvPr>
            <p:ph type="title"/>
          </p:nvPr>
        </p:nvSpPr>
        <p:spPr/>
        <p:txBody>
          <a:bodyPr/>
          <a:lstStyle/>
          <a:p>
            <a:r>
              <a:rPr lang="zh-CN" altLang="en-US"/>
              <a:t>单击此处编辑母版标题样式</a:t>
            </a:r>
          </a:p>
        </p:txBody>
      </p:sp>
      <p:sp>
        <p:nvSpPr>
          <p:cNvPr id="104911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049114"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1049115"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1049095" name="标题 1"/>
          <p:cNvSpPr>
            <a:spLocks noGrp="1"/>
          </p:cNvSpPr>
          <p:nvPr>
            <p:ph type="title"/>
          </p:nvPr>
        </p:nvSpPr>
        <p:spPr/>
        <p:txBody>
          <a:bodyPr/>
          <a:lstStyle/>
          <a:p>
            <a:r>
              <a:rPr lang="zh-CN" altLang="en-US"/>
              <a:t>单击此处编辑母版标题样式</a:t>
            </a:r>
          </a:p>
        </p:txBody>
      </p:sp>
      <p:sp>
        <p:nvSpPr>
          <p:cNvPr id="1049096" name="内容占位符 2"/>
          <p:cNvSpPr>
            <a:spLocks noGrp="1"/>
          </p:cNvSpPr>
          <p:nvPr>
            <p:ph sz="half" idx="1"/>
          </p:nvPr>
        </p:nvSpPr>
        <p:spPr>
          <a:xfrm>
            <a:off x="563034" y="1506538"/>
            <a:ext cx="5431367" cy="4589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97" name="内容占位符 3"/>
          <p:cNvSpPr>
            <a:spLocks noGrp="1"/>
          </p:cNvSpPr>
          <p:nvPr>
            <p:ph sz="half" idx="2"/>
          </p:nvPr>
        </p:nvSpPr>
        <p:spPr>
          <a:xfrm>
            <a:off x="6197601" y="1506538"/>
            <a:ext cx="5431367" cy="4589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4910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10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10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0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10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1049101"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49098"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1049099"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00"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049109"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1049110"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049111"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1049107" name="标题 1"/>
          <p:cNvSpPr>
            <a:spLocks noGrp="1"/>
          </p:cNvSpPr>
          <p:nvPr>
            <p:ph type="title"/>
          </p:nvPr>
        </p:nvSpPr>
        <p:spPr/>
        <p:txBody>
          <a:bodyPr/>
          <a:lstStyle/>
          <a:p>
            <a:r>
              <a:rPr lang="zh-CN" altLang="en-US"/>
              <a:t>单击此处编辑母版标题样式</a:t>
            </a:r>
          </a:p>
        </p:txBody>
      </p:sp>
      <p:sp>
        <p:nvSpPr>
          <p:cNvPr id="1049108"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1049116" name="竖排标题 1"/>
          <p:cNvSpPr>
            <a:spLocks noGrp="1"/>
          </p:cNvSpPr>
          <p:nvPr>
            <p:ph type="title" orient="vert"/>
          </p:nvPr>
        </p:nvSpPr>
        <p:spPr>
          <a:xfrm>
            <a:off x="8862484" y="163514"/>
            <a:ext cx="2766483" cy="5932487"/>
          </a:xfrm>
        </p:spPr>
        <p:txBody>
          <a:bodyPr vert="eaVert"/>
          <a:lstStyle/>
          <a:p>
            <a:r>
              <a:rPr lang="zh-CN" altLang="en-US"/>
              <a:t>单击此处编辑母版标题样式</a:t>
            </a:r>
          </a:p>
        </p:txBody>
      </p:sp>
      <p:sp>
        <p:nvSpPr>
          <p:cNvPr id="1049117" name="竖排文字占位符 2"/>
          <p:cNvSpPr>
            <a:spLocks noGrp="1"/>
          </p:cNvSpPr>
          <p:nvPr>
            <p:ph type="body" orient="vert" idx="1"/>
          </p:nvPr>
        </p:nvSpPr>
        <p:spPr>
          <a:xfrm>
            <a:off x="563033" y="163514"/>
            <a:ext cx="8096251" cy="59324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49086"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1049087"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1049088" name="日期占位符 3"/>
          <p:cNvSpPr>
            <a:spLocks noGrp="1"/>
          </p:cNvSpPr>
          <p:nvPr>
            <p:ph type="dt" sz="half" idx="10"/>
          </p:nvPr>
        </p:nvSpPr>
        <p:spPr/>
        <p:txBody>
          <a:bodyPr/>
          <a:lstStyle>
            <a:lvl1pPr eaLnBrk="0" hangingPunct="0">
              <a:buFont typeface="Wingdings" pitchFamily="2" charset="2"/>
              <a:buNone/>
              <a:defRPr smtClean="0"/>
            </a:lvl1pPr>
          </a:lstStyle>
          <a:p>
            <a:r>
              <a:rPr lang="en-US" altLang="zh-CN"/>
              <a:t>HotNets 2012</a:t>
            </a:r>
            <a:endParaRPr lang="zh-CN" altLang="en-US"/>
          </a:p>
        </p:txBody>
      </p:sp>
      <p:sp>
        <p:nvSpPr>
          <p:cNvPr id="1049089"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90" name="灯片编号占位符 5"/>
          <p:cNvSpPr>
            <a:spLocks noGrp="1"/>
          </p:cNvSpPr>
          <p:nvPr>
            <p:ph type="sldNum" sz="quarter" idx="12"/>
          </p:nvPr>
        </p:nvSpPr>
        <p:spPr/>
        <p:txBody>
          <a:bodyPr/>
          <a:lstStyle>
            <a:lvl1pPr eaLnBrk="0" hangingPunct="0">
              <a:buFont typeface="Wingdings" pitchFamily="2" charset="2"/>
              <a:buNone/>
            </a:lvl1pPr>
          </a:lstStyle>
          <a:p>
            <a:fld id="{87233F4D-2CAA-491E-B4DF-E780616905A5}" type="slidenum">
              <a:rPr lang="zh-CN" altLang="en-US"/>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1048983" name="标题 1"/>
          <p:cNvSpPr>
            <a:spLocks noGrp="1"/>
          </p:cNvSpPr>
          <p:nvPr>
            <p:ph type="title"/>
          </p:nvPr>
        </p:nvSpPr>
        <p:spPr/>
        <p:txBody>
          <a:bodyPr/>
          <a:lstStyle/>
          <a:p>
            <a:r>
              <a:rPr lang="zh-CN" altLang="en-US"/>
              <a:t>单击此处编辑母版标题样式</a:t>
            </a:r>
          </a:p>
        </p:txBody>
      </p:sp>
      <p:sp>
        <p:nvSpPr>
          <p:cNvPr id="1048984"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85" name="日期占位符 3"/>
          <p:cNvSpPr>
            <a:spLocks noGrp="1"/>
          </p:cNvSpPr>
          <p:nvPr>
            <p:ph type="dt" sz="half" idx="10"/>
          </p:nvPr>
        </p:nvSpPr>
        <p:spPr/>
        <p:txBody>
          <a:bodyPr/>
          <a:lstStyle>
            <a:lvl1pPr eaLnBrk="0" hangingPunct="0">
              <a:buFont typeface="Wingdings" pitchFamily="2" charset="2"/>
              <a:buNone/>
              <a:defRPr smtClean="0"/>
            </a:lvl1pPr>
          </a:lstStyle>
          <a:p>
            <a:r>
              <a:rPr lang="en-US" altLang="zh-CN"/>
              <a:t>HotNets 2012</a:t>
            </a:r>
            <a:endParaRPr lang="zh-CN" altLang="en-US"/>
          </a:p>
        </p:txBody>
      </p:sp>
      <p:sp>
        <p:nvSpPr>
          <p:cNvPr id="1048986"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8987" name="灯片编号占位符 5"/>
          <p:cNvSpPr>
            <a:spLocks noGrp="1"/>
          </p:cNvSpPr>
          <p:nvPr>
            <p:ph type="sldNum" sz="quarter" idx="12"/>
          </p:nvPr>
        </p:nvSpPr>
        <p:spPr/>
        <p:txBody>
          <a:bodyPr/>
          <a:lstStyle>
            <a:lvl1pPr eaLnBrk="0" hangingPunct="0">
              <a:buFont typeface="Wingdings" pitchFamily="2" charset="2"/>
              <a:buNone/>
            </a:lvl1pPr>
          </a:lstStyle>
          <a:p>
            <a:fld id="{416A353C-9417-4EC2-BDEB-456A05260DD7}" type="slidenum">
              <a:rPr lang="zh-CN" altLang="en-US"/>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049069"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1049070"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049071" name="日期占位符 3"/>
          <p:cNvSpPr>
            <a:spLocks noGrp="1"/>
          </p:cNvSpPr>
          <p:nvPr>
            <p:ph type="dt" sz="half" idx="10"/>
          </p:nvPr>
        </p:nvSpPr>
        <p:spPr/>
        <p:txBody>
          <a:bodyPr/>
          <a:lstStyle>
            <a:lvl1pPr eaLnBrk="0" hangingPunct="0">
              <a:buFont typeface="Wingdings" pitchFamily="2" charset="2"/>
              <a:buNone/>
              <a:defRPr smtClean="0"/>
            </a:lvl1pPr>
          </a:lstStyle>
          <a:p>
            <a:r>
              <a:rPr lang="en-US" altLang="zh-CN"/>
              <a:t>HotNets 2012</a:t>
            </a:r>
            <a:endParaRPr lang="zh-CN" altLang="en-US"/>
          </a:p>
        </p:txBody>
      </p:sp>
      <p:sp>
        <p:nvSpPr>
          <p:cNvPr id="1049072"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73" name="灯片编号占位符 5"/>
          <p:cNvSpPr>
            <a:spLocks noGrp="1"/>
          </p:cNvSpPr>
          <p:nvPr>
            <p:ph type="sldNum" sz="quarter" idx="12"/>
          </p:nvPr>
        </p:nvSpPr>
        <p:spPr/>
        <p:txBody>
          <a:bodyPr/>
          <a:lstStyle>
            <a:lvl1pPr eaLnBrk="0" hangingPunct="0">
              <a:buFont typeface="Wingdings" pitchFamily="2" charset="2"/>
              <a:buNone/>
            </a:lvl1pPr>
          </a:lstStyle>
          <a:p>
            <a:fld id="{7B8A47D2-E204-493A-9B8E-B405080D65F5}" type="slidenum">
              <a:rPr lang="zh-CN" altLang="en-US"/>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1049063" name="标题 1"/>
          <p:cNvSpPr>
            <a:spLocks noGrp="1"/>
          </p:cNvSpPr>
          <p:nvPr>
            <p:ph type="title"/>
          </p:nvPr>
        </p:nvSpPr>
        <p:spPr/>
        <p:txBody>
          <a:bodyPr/>
          <a:lstStyle/>
          <a:p>
            <a:r>
              <a:rPr lang="zh-CN" altLang="en-US"/>
              <a:t>单击此处编辑母版标题样式</a:t>
            </a:r>
          </a:p>
        </p:txBody>
      </p:sp>
      <p:sp>
        <p:nvSpPr>
          <p:cNvPr id="1049064"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65"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66" name="日期占位符 3"/>
          <p:cNvSpPr>
            <a:spLocks noGrp="1"/>
          </p:cNvSpPr>
          <p:nvPr>
            <p:ph type="dt" sz="half" idx="10"/>
          </p:nvPr>
        </p:nvSpPr>
        <p:spPr/>
        <p:txBody>
          <a:bodyPr/>
          <a:lstStyle>
            <a:lvl1pPr eaLnBrk="0" hangingPunct="0">
              <a:buFont typeface="Wingdings" pitchFamily="2" charset="2"/>
              <a:buNone/>
              <a:defRPr smtClean="0"/>
            </a:lvl1pPr>
          </a:lstStyle>
          <a:p>
            <a:r>
              <a:rPr lang="en-US" altLang="zh-CN"/>
              <a:t>HotNets 2012</a:t>
            </a:r>
            <a:endParaRPr lang="zh-CN" altLang="en-US"/>
          </a:p>
        </p:txBody>
      </p:sp>
      <p:sp>
        <p:nvSpPr>
          <p:cNvPr id="1049067"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68" name="灯片编号占位符 5"/>
          <p:cNvSpPr>
            <a:spLocks noGrp="1"/>
          </p:cNvSpPr>
          <p:nvPr>
            <p:ph type="sldNum" sz="quarter" idx="12"/>
          </p:nvPr>
        </p:nvSpPr>
        <p:spPr/>
        <p:txBody>
          <a:bodyPr/>
          <a:lstStyle>
            <a:lvl1pPr eaLnBrk="0" hangingPunct="0">
              <a:buFont typeface="Wingdings" pitchFamily="2" charset="2"/>
              <a:buNone/>
            </a:lvl1pPr>
          </a:lstStyle>
          <a:p>
            <a:fld id="{D0110B7E-15A7-46AE-963A-6A6D4DE407DB}" type="slidenum">
              <a:rPr lang="zh-CN" altLang="en-US"/>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49078" name="标题 1"/>
          <p:cNvSpPr>
            <a:spLocks noGrp="1"/>
          </p:cNvSpPr>
          <p:nvPr>
            <p:ph type="title"/>
          </p:nvPr>
        </p:nvSpPr>
        <p:spPr/>
        <p:txBody>
          <a:bodyPr/>
          <a:lstStyle/>
          <a:p>
            <a:r>
              <a:rPr lang="zh-CN" altLang="en-US"/>
              <a:t>单击此处编辑母版标题样式</a:t>
            </a:r>
          </a:p>
        </p:txBody>
      </p:sp>
      <p:sp>
        <p:nvSpPr>
          <p:cNvPr id="1049079"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080"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81"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082"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83" name="日期占位符 3"/>
          <p:cNvSpPr>
            <a:spLocks noGrp="1"/>
          </p:cNvSpPr>
          <p:nvPr>
            <p:ph type="dt" sz="half" idx="10"/>
          </p:nvPr>
        </p:nvSpPr>
        <p:spPr/>
        <p:txBody>
          <a:bodyPr/>
          <a:lstStyle>
            <a:lvl1pPr eaLnBrk="0" hangingPunct="0">
              <a:buFont typeface="Wingdings" pitchFamily="2" charset="2"/>
              <a:buNone/>
              <a:defRPr smtClean="0"/>
            </a:lvl1pPr>
          </a:lstStyle>
          <a:p>
            <a:r>
              <a:rPr lang="en-US" altLang="zh-CN"/>
              <a:t>HotNets 2012</a:t>
            </a:r>
            <a:endParaRPr lang="zh-CN" altLang="en-US"/>
          </a:p>
        </p:txBody>
      </p:sp>
      <p:sp>
        <p:nvSpPr>
          <p:cNvPr id="1049084"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85" name="灯片编号占位符 5"/>
          <p:cNvSpPr>
            <a:spLocks noGrp="1"/>
          </p:cNvSpPr>
          <p:nvPr>
            <p:ph type="sldNum" sz="quarter" idx="12"/>
          </p:nvPr>
        </p:nvSpPr>
        <p:spPr/>
        <p:txBody>
          <a:bodyPr/>
          <a:lstStyle>
            <a:lvl1pPr eaLnBrk="0" hangingPunct="0">
              <a:buFont typeface="Wingdings" pitchFamily="2" charset="2"/>
              <a:buNone/>
            </a:lvl1pPr>
          </a:lstStyle>
          <a:p>
            <a:fld id="{D6CBB88B-8711-4836-ADA9-002DDBFA6FF9}" type="slidenum">
              <a:rPr lang="zh-CN" altLang="en-US"/>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1049074" name="标题 1"/>
          <p:cNvSpPr>
            <a:spLocks noGrp="1"/>
          </p:cNvSpPr>
          <p:nvPr>
            <p:ph type="title"/>
          </p:nvPr>
        </p:nvSpPr>
        <p:spPr/>
        <p:txBody>
          <a:bodyPr/>
          <a:lstStyle/>
          <a:p>
            <a:r>
              <a:rPr lang="zh-CN" altLang="en-US"/>
              <a:t>单击此处编辑母版标题样式</a:t>
            </a:r>
          </a:p>
        </p:txBody>
      </p:sp>
      <p:sp>
        <p:nvSpPr>
          <p:cNvPr id="1049075" name="日期占位符 3"/>
          <p:cNvSpPr>
            <a:spLocks noGrp="1"/>
          </p:cNvSpPr>
          <p:nvPr>
            <p:ph type="dt" sz="half" idx="10"/>
          </p:nvPr>
        </p:nvSpPr>
        <p:spPr/>
        <p:txBody>
          <a:bodyPr/>
          <a:lstStyle>
            <a:lvl1pPr eaLnBrk="0" hangingPunct="0">
              <a:buFont typeface="Wingdings" pitchFamily="2" charset="2"/>
              <a:buNone/>
              <a:defRPr smtClean="0"/>
            </a:lvl1pPr>
          </a:lstStyle>
          <a:p>
            <a:r>
              <a:rPr lang="en-US" altLang="zh-CN"/>
              <a:t>HotNets 2012</a:t>
            </a:r>
            <a:endParaRPr lang="zh-CN" altLang="en-US"/>
          </a:p>
        </p:txBody>
      </p:sp>
      <p:sp>
        <p:nvSpPr>
          <p:cNvPr id="1049076"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77" name="灯片编号占位符 5"/>
          <p:cNvSpPr>
            <a:spLocks noGrp="1"/>
          </p:cNvSpPr>
          <p:nvPr>
            <p:ph type="sldNum" sz="quarter" idx="12"/>
          </p:nvPr>
        </p:nvSpPr>
        <p:spPr/>
        <p:txBody>
          <a:bodyPr/>
          <a:lstStyle>
            <a:lvl1pPr eaLnBrk="0" hangingPunct="0">
              <a:buFont typeface="Wingdings" pitchFamily="2" charset="2"/>
              <a:buNone/>
            </a:lvl1pPr>
          </a:lstStyle>
          <a:p>
            <a:fld id="{1F778F2C-0CC7-4B27-8033-CA2DE818D7B3}"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1048580" name="标题 1"/>
          <p:cNvSpPr>
            <a:spLocks noGrp="1"/>
          </p:cNvSpPr>
          <p:nvPr>
            <p:ph type="title"/>
          </p:nvPr>
        </p:nvSpPr>
        <p:spPr>
          <a:xfrm>
            <a:off x="563034" y="163513"/>
            <a:ext cx="11065933" cy="831850"/>
          </a:xfrm>
        </p:spPr>
        <p:txBody>
          <a:bodyPr/>
          <a:lstStyle>
            <a:lvl1pPr>
              <a:defRPr sz="3600">
                <a:latin typeface="+mn-lt"/>
              </a:defRPr>
            </a:lvl1pPr>
          </a:lstStyle>
          <a:p>
            <a:r>
              <a:rPr lang="zh-CN" altLang="en-US" dirty="0"/>
              <a:t>单击此处编辑母版标题样式</a:t>
            </a:r>
          </a:p>
        </p:txBody>
      </p:sp>
      <p:sp>
        <p:nvSpPr>
          <p:cNvPr id="1048581" name="内容占位符 2"/>
          <p:cNvSpPr>
            <a:spLocks noGrp="1"/>
          </p:cNvSpPr>
          <p:nvPr>
            <p:ph idx="1"/>
          </p:nvPr>
        </p:nvSpPr>
        <p:spPr>
          <a:xfrm>
            <a:off x="563034" y="1506538"/>
            <a:ext cx="11065933" cy="458946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49049" name="日期占位符 3"/>
          <p:cNvSpPr>
            <a:spLocks noGrp="1"/>
          </p:cNvSpPr>
          <p:nvPr>
            <p:ph type="dt" sz="half" idx="10"/>
          </p:nvPr>
        </p:nvSpPr>
        <p:spPr/>
        <p:txBody>
          <a:bodyPr/>
          <a:lstStyle>
            <a:lvl1pPr eaLnBrk="0" hangingPunct="0">
              <a:buFont typeface="Wingdings" pitchFamily="2" charset="2"/>
              <a:buNone/>
              <a:defRPr smtClean="0"/>
            </a:lvl1pPr>
          </a:lstStyle>
          <a:p>
            <a:r>
              <a:rPr lang="en-US" altLang="zh-CN"/>
              <a:t>HotNets 2012</a:t>
            </a:r>
            <a:endParaRPr lang="zh-CN" altLang="en-US"/>
          </a:p>
        </p:txBody>
      </p:sp>
      <p:sp>
        <p:nvSpPr>
          <p:cNvPr id="1049050"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51" name="灯片编号占位符 5"/>
          <p:cNvSpPr>
            <a:spLocks noGrp="1"/>
          </p:cNvSpPr>
          <p:nvPr>
            <p:ph type="sldNum" sz="quarter" idx="12"/>
          </p:nvPr>
        </p:nvSpPr>
        <p:spPr/>
        <p:txBody>
          <a:bodyPr/>
          <a:lstStyle>
            <a:lvl1pPr eaLnBrk="0" hangingPunct="0">
              <a:buFont typeface="Wingdings" pitchFamily="2" charset="2"/>
              <a:buNone/>
            </a:lvl1pPr>
          </a:lstStyle>
          <a:p>
            <a:fld id="{C5BCEB90-0E69-4FF7-993F-1B544490ECAB}" type="slidenum">
              <a:rPr lang="zh-CN" altLang="en-US"/>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4905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104905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5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9055" name="日期占位符 3"/>
          <p:cNvSpPr>
            <a:spLocks noGrp="1"/>
          </p:cNvSpPr>
          <p:nvPr>
            <p:ph type="dt" sz="half" idx="10"/>
          </p:nvPr>
        </p:nvSpPr>
        <p:spPr/>
        <p:txBody>
          <a:bodyPr/>
          <a:lstStyle>
            <a:lvl1pPr eaLnBrk="0" hangingPunct="0">
              <a:buFont typeface="Wingdings" pitchFamily="2" charset="2"/>
              <a:buNone/>
              <a:defRPr smtClean="0"/>
            </a:lvl1pPr>
          </a:lstStyle>
          <a:p>
            <a:r>
              <a:rPr lang="en-US" altLang="zh-CN"/>
              <a:t>HotNets 2012</a:t>
            </a:r>
            <a:endParaRPr lang="zh-CN" altLang="en-US"/>
          </a:p>
        </p:txBody>
      </p:sp>
      <p:sp>
        <p:nvSpPr>
          <p:cNvPr id="1049056"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57" name="灯片编号占位符 5"/>
          <p:cNvSpPr>
            <a:spLocks noGrp="1"/>
          </p:cNvSpPr>
          <p:nvPr>
            <p:ph type="sldNum" sz="quarter" idx="12"/>
          </p:nvPr>
        </p:nvSpPr>
        <p:spPr/>
        <p:txBody>
          <a:bodyPr/>
          <a:lstStyle>
            <a:lvl1pPr eaLnBrk="0" hangingPunct="0">
              <a:buFont typeface="Wingdings" pitchFamily="2" charset="2"/>
              <a:buNone/>
            </a:lvl1pPr>
          </a:lstStyle>
          <a:p>
            <a:fld id="{12DBEF3E-F340-4853-B294-FF418F4A3C54}" type="slidenum">
              <a:rPr lang="zh-CN" altLang="en-US"/>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049038"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1049039"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049040"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9041" name="日期占位符 3"/>
          <p:cNvSpPr>
            <a:spLocks noGrp="1"/>
          </p:cNvSpPr>
          <p:nvPr>
            <p:ph type="dt" sz="half" idx="10"/>
          </p:nvPr>
        </p:nvSpPr>
        <p:spPr/>
        <p:txBody>
          <a:bodyPr/>
          <a:lstStyle>
            <a:lvl1pPr eaLnBrk="0" hangingPunct="0">
              <a:buFont typeface="Wingdings" pitchFamily="2" charset="2"/>
              <a:buNone/>
              <a:defRPr smtClean="0"/>
            </a:lvl1pPr>
          </a:lstStyle>
          <a:p>
            <a:r>
              <a:rPr lang="en-US" altLang="zh-CN"/>
              <a:t>HotNets 2012</a:t>
            </a:r>
            <a:endParaRPr lang="zh-CN" altLang="en-US"/>
          </a:p>
        </p:txBody>
      </p:sp>
      <p:sp>
        <p:nvSpPr>
          <p:cNvPr id="1049042"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43" name="灯片编号占位符 5"/>
          <p:cNvSpPr>
            <a:spLocks noGrp="1"/>
          </p:cNvSpPr>
          <p:nvPr>
            <p:ph type="sldNum" sz="quarter" idx="12"/>
          </p:nvPr>
        </p:nvSpPr>
        <p:spPr/>
        <p:txBody>
          <a:bodyPr/>
          <a:lstStyle>
            <a:lvl1pPr eaLnBrk="0" hangingPunct="0">
              <a:buFont typeface="Wingdings" pitchFamily="2" charset="2"/>
              <a:buNone/>
            </a:lvl1pPr>
          </a:lstStyle>
          <a:p>
            <a:fld id="{4E704CCD-114B-4870-B317-CDDED4377C47}" type="slidenum">
              <a:rPr lang="zh-CN" altLang="en-US"/>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1049058" name="标题 1"/>
          <p:cNvSpPr>
            <a:spLocks noGrp="1"/>
          </p:cNvSpPr>
          <p:nvPr>
            <p:ph type="title"/>
          </p:nvPr>
        </p:nvSpPr>
        <p:spPr/>
        <p:txBody>
          <a:bodyPr/>
          <a:lstStyle/>
          <a:p>
            <a:r>
              <a:rPr lang="zh-CN" altLang="en-US"/>
              <a:t>单击此处编辑母版标题样式</a:t>
            </a:r>
          </a:p>
        </p:txBody>
      </p:sp>
      <p:sp>
        <p:nvSpPr>
          <p:cNvPr id="1049059"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60" name="日期占位符 3"/>
          <p:cNvSpPr>
            <a:spLocks noGrp="1"/>
          </p:cNvSpPr>
          <p:nvPr>
            <p:ph type="dt" sz="half" idx="10"/>
          </p:nvPr>
        </p:nvSpPr>
        <p:spPr/>
        <p:txBody>
          <a:bodyPr/>
          <a:lstStyle>
            <a:lvl1pPr eaLnBrk="0" hangingPunct="0">
              <a:buFont typeface="Wingdings" pitchFamily="2" charset="2"/>
              <a:buNone/>
              <a:defRPr smtClean="0"/>
            </a:lvl1pPr>
          </a:lstStyle>
          <a:p>
            <a:r>
              <a:rPr lang="en-US" altLang="zh-CN"/>
              <a:t>HotNets 2012</a:t>
            </a:r>
            <a:endParaRPr lang="zh-CN" altLang="en-US"/>
          </a:p>
        </p:txBody>
      </p:sp>
      <p:sp>
        <p:nvSpPr>
          <p:cNvPr id="1049061"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62" name="灯片编号占位符 5"/>
          <p:cNvSpPr>
            <a:spLocks noGrp="1"/>
          </p:cNvSpPr>
          <p:nvPr>
            <p:ph type="sldNum" sz="quarter" idx="12"/>
          </p:nvPr>
        </p:nvSpPr>
        <p:spPr/>
        <p:txBody>
          <a:bodyPr/>
          <a:lstStyle>
            <a:lvl1pPr eaLnBrk="0" hangingPunct="0">
              <a:buFont typeface="Wingdings" pitchFamily="2" charset="2"/>
              <a:buNone/>
            </a:lvl1pPr>
          </a:lstStyle>
          <a:p>
            <a:fld id="{1A6D2400-1677-4AB5-9FDD-D947CDEECAA4}" type="slidenum">
              <a:rPr lang="zh-CN" altLang="en-US"/>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1049044"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1049045"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46" name="日期占位符 3"/>
          <p:cNvSpPr>
            <a:spLocks noGrp="1"/>
          </p:cNvSpPr>
          <p:nvPr>
            <p:ph type="dt" sz="half" idx="10"/>
          </p:nvPr>
        </p:nvSpPr>
        <p:spPr/>
        <p:txBody>
          <a:bodyPr/>
          <a:lstStyle>
            <a:lvl1pPr eaLnBrk="0" hangingPunct="0">
              <a:buFont typeface="Wingdings" pitchFamily="2" charset="2"/>
              <a:buNone/>
              <a:defRPr smtClean="0"/>
            </a:lvl1pPr>
          </a:lstStyle>
          <a:p>
            <a:r>
              <a:rPr lang="en-US" altLang="zh-CN"/>
              <a:t>HotNets 2012</a:t>
            </a:r>
            <a:endParaRPr lang="zh-CN" altLang="en-US"/>
          </a:p>
        </p:txBody>
      </p:sp>
      <p:sp>
        <p:nvSpPr>
          <p:cNvPr id="1049047"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48" name="灯片编号占位符 5"/>
          <p:cNvSpPr>
            <a:spLocks noGrp="1"/>
          </p:cNvSpPr>
          <p:nvPr>
            <p:ph type="sldNum" sz="quarter" idx="12"/>
          </p:nvPr>
        </p:nvSpPr>
        <p:spPr/>
        <p:txBody>
          <a:bodyPr/>
          <a:lstStyle>
            <a:lvl1pPr eaLnBrk="0" hangingPunct="0">
              <a:buFont typeface="Wingdings" pitchFamily="2" charset="2"/>
              <a:buNone/>
            </a:lvl1pPr>
          </a:lstStyle>
          <a:p>
            <a:fld id="{93D3DD91-15A4-489C-AD7C-B7CACF95DDD0}" type="slidenum">
              <a:rPr lang="zh-CN" altLang="en-US"/>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1049011" name="标题 1"/>
          <p:cNvSpPr>
            <a:spLocks noGrp="1"/>
          </p:cNvSpPr>
          <p:nvPr>
            <p:ph type="title"/>
          </p:nvPr>
        </p:nvSpPr>
        <p:spPr/>
        <p:txBody>
          <a:bodyPr/>
          <a:lstStyle/>
          <a:p>
            <a:r>
              <a:rPr lang="zh-CN" altLang="en-US"/>
              <a:t>单击此处编辑母版标题样式</a:t>
            </a:r>
          </a:p>
        </p:txBody>
      </p:sp>
      <p:sp>
        <p:nvSpPr>
          <p:cNvPr id="1049012"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049013"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1049014"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1049002" name="标题 1"/>
          <p:cNvSpPr>
            <a:spLocks noGrp="1"/>
          </p:cNvSpPr>
          <p:nvPr>
            <p:ph type="title"/>
          </p:nvPr>
        </p:nvSpPr>
        <p:spPr/>
        <p:txBody>
          <a:bodyPr/>
          <a:lstStyle/>
          <a:p>
            <a:r>
              <a:rPr lang="zh-CN" altLang="en-US"/>
              <a:t>单击此处编辑母版标题样式</a:t>
            </a:r>
          </a:p>
        </p:txBody>
      </p:sp>
      <p:sp>
        <p:nvSpPr>
          <p:cNvPr id="1049003" name="内容占位符 2"/>
          <p:cNvSpPr>
            <a:spLocks noGrp="1"/>
          </p:cNvSpPr>
          <p:nvPr>
            <p:ph sz="half" idx="1"/>
          </p:nvPr>
        </p:nvSpPr>
        <p:spPr>
          <a:xfrm>
            <a:off x="563034" y="1506538"/>
            <a:ext cx="5431367" cy="4589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04" name="内容占位符 3"/>
          <p:cNvSpPr>
            <a:spLocks noGrp="1"/>
          </p:cNvSpPr>
          <p:nvPr>
            <p:ph sz="half" idx="2"/>
          </p:nvPr>
        </p:nvSpPr>
        <p:spPr>
          <a:xfrm>
            <a:off x="6197601" y="1506538"/>
            <a:ext cx="5431367" cy="4589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049031"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1049032"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49006"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007"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008"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09"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010"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1049005"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48997"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1048998"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99"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049015"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1049016"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049017"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1049000" name="标题 1"/>
          <p:cNvSpPr>
            <a:spLocks noGrp="1"/>
          </p:cNvSpPr>
          <p:nvPr>
            <p:ph type="title"/>
          </p:nvPr>
        </p:nvSpPr>
        <p:spPr/>
        <p:txBody>
          <a:bodyPr/>
          <a:lstStyle/>
          <a:p>
            <a:r>
              <a:rPr lang="zh-CN" altLang="en-US"/>
              <a:t>单击此处编辑母版标题样式</a:t>
            </a:r>
          </a:p>
        </p:txBody>
      </p:sp>
      <p:sp>
        <p:nvSpPr>
          <p:cNvPr id="1049001"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1049018" name="竖排标题 1"/>
          <p:cNvSpPr>
            <a:spLocks noGrp="1"/>
          </p:cNvSpPr>
          <p:nvPr>
            <p:ph type="title" orient="vert"/>
          </p:nvPr>
        </p:nvSpPr>
        <p:spPr>
          <a:xfrm>
            <a:off x="8862484" y="163514"/>
            <a:ext cx="2766483" cy="5932487"/>
          </a:xfrm>
        </p:spPr>
        <p:txBody>
          <a:bodyPr vert="eaVert"/>
          <a:lstStyle/>
          <a:p>
            <a:r>
              <a:rPr lang="zh-CN" altLang="en-US"/>
              <a:t>单击此处编辑母版标题样式</a:t>
            </a:r>
          </a:p>
        </p:txBody>
      </p:sp>
      <p:sp>
        <p:nvSpPr>
          <p:cNvPr id="1049019" name="竖排文字占位符 2"/>
          <p:cNvSpPr>
            <a:spLocks noGrp="1"/>
          </p:cNvSpPr>
          <p:nvPr>
            <p:ph type="body" orient="vert" idx="1"/>
          </p:nvPr>
        </p:nvSpPr>
        <p:spPr>
          <a:xfrm>
            <a:off x="563033" y="163514"/>
            <a:ext cx="8096251" cy="59324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7" name="Picture 146" descr="2"/>
          <p:cNvPicPr>
            <a:picLocks noChangeAspect="1" noChangeArrowheads="1"/>
          </p:cNvPicPr>
          <p:nvPr userDrawn="1"/>
        </p:nvPicPr>
        <p:blipFill>
          <a:blip r:embed="rId2" cstate="print"/>
          <a:srcRect/>
          <a:stretch>
            <a:fillRect/>
          </a:stretch>
        </p:blipFill>
        <p:spPr bwMode="auto">
          <a:xfrm>
            <a:off x="0" y="1268760"/>
            <a:ext cx="12192000" cy="3600400"/>
          </a:xfrm>
          <a:prstGeom prst="rect">
            <a:avLst/>
          </a:prstGeom>
          <a:noFill/>
          <a:ln w="9525">
            <a:noFill/>
            <a:miter lim="800000"/>
            <a:headEnd/>
            <a:tailEnd/>
          </a:ln>
        </p:spPr>
      </p:pic>
    </p:spTree>
    <p:extLst>
      <p:ext uri="{BB962C8B-B14F-4D97-AF65-F5344CB8AC3E}">
        <p14:creationId xmlns:p14="http://schemas.microsoft.com/office/powerpoint/2010/main" val="36290303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a:xfrm>
            <a:off x="609600" y="1752601"/>
            <a:ext cx="10972800" cy="4373563"/>
          </a:xfrm>
        </p:spPr>
        <p:txBody>
          <a:bodyPr>
            <a:normAutofit/>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09600" y="6356351"/>
            <a:ext cx="2844800" cy="365125"/>
          </a:xfrm>
          <a:prstGeom prst="rect">
            <a:avLst/>
          </a:prstGeom>
        </p:spPr>
        <p:txBody>
          <a:bodyPr/>
          <a:lstStyle/>
          <a:p>
            <a:r>
              <a:rPr lang="en-US"/>
              <a:t>HotNets 2012</a:t>
            </a:r>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AC99A5B-5B03-425B-9284-2F10A88898BE}" type="slidenum">
              <a:rPr lang="en-US" smtClean="0"/>
              <a:t>‹#›</a:t>
            </a:fld>
            <a:endParaRPr lang="en-US"/>
          </a:p>
        </p:txBody>
      </p:sp>
      <p:cxnSp>
        <p:nvCxnSpPr>
          <p:cNvPr id="8" name="Straight Connector 7"/>
          <p:cNvCxnSpPr/>
          <p:nvPr/>
        </p:nvCxnSpPr>
        <p:spPr>
          <a:xfrm flipH="1">
            <a:off x="361772" y="1430708"/>
            <a:ext cx="114808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76314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r>
              <a:rPr lang="en-US"/>
              <a:t>HotNets 2012</a:t>
            </a:r>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793462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1048591" name="标题 1"/>
          <p:cNvSpPr>
            <a:spLocks noGrp="1"/>
          </p:cNvSpPr>
          <p:nvPr>
            <p:ph type="title"/>
          </p:nvPr>
        </p:nvSpPr>
        <p:spPr/>
        <p:txBody>
          <a:bodyPr/>
          <a:lstStyle/>
          <a:p>
            <a:r>
              <a:rPr lang="zh-CN" altLang="en-US" dirty="0"/>
              <a:t>单击此处编辑母版标题样式</a:t>
            </a:r>
          </a:p>
        </p:txBody>
      </p:sp>
      <p:sp>
        <p:nvSpPr>
          <p:cNvPr id="1048592" name="内容占位符 2"/>
          <p:cNvSpPr>
            <a:spLocks noGrp="1"/>
          </p:cNvSpPr>
          <p:nvPr>
            <p:ph sz="half" idx="1"/>
          </p:nvPr>
        </p:nvSpPr>
        <p:spPr>
          <a:xfrm>
            <a:off x="563034" y="1506538"/>
            <a:ext cx="5431367" cy="4589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3" name="内容占位符 3"/>
          <p:cNvSpPr>
            <a:spLocks noGrp="1"/>
          </p:cNvSpPr>
          <p:nvPr>
            <p:ph sz="half" idx="2"/>
          </p:nvPr>
        </p:nvSpPr>
        <p:spPr>
          <a:xfrm>
            <a:off x="6197601" y="1506538"/>
            <a:ext cx="5431367" cy="4589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r>
              <a:rPr lang="en-US"/>
              <a:t>HotNets 2012</a:t>
            </a:r>
            <a:endParaRPr lang="en-US"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164781801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r>
              <a:rPr lang="en-US"/>
              <a:t>HotNets 2012</a:t>
            </a:r>
            <a:endParaRPr lang="en-US" dirty="0"/>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28671852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r>
              <a:rPr lang="en-US"/>
              <a:t>HotNets 2012</a:t>
            </a:r>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38703613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r>
              <a:rPr lang="en-US"/>
              <a:t>HotNets 2012</a:t>
            </a:r>
            <a:endParaRPr lang="en-US" dirty="0"/>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23804814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r>
              <a:rPr lang="en-US"/>
              <a:t>HotNets 2012</a:t>
            </a:r>
            <a:endParaRPr lang="en-US"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34437210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r>
              <a:rPr lang="en-US"/>
              <a:t>HotNets 2012</a:t>
            </a:r>
            <a:endParaRPr lang="en-US"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41448227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r>
              <a:rPr lang="en-US"/>
              <a:t>HotNets 2012</a:t>
            </a:r>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41818383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r>
              <a:rPr lang="en-US"/>
              <a:t>HotNets 2012</a:t>
            </a:r>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26716353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417F827-9264-C647-8437-8A2263D52677}"/>
              </a:ext>
            </a:extLst>
          </p:cNvPr>
          <p:cNvSpPr/>
          <p:nvPr userDrawn="1"/>
        </p:nvSpPr>
        <p:spPr>
          <a:xfrm>
            <a:off x="0" y="1492481"/>
            <a:ext cx="12216848" cy="2592000"/>
          </a:xfrm>
          <a:prstGeom prst="rect">
            <a:avLst/>
          </a:prstGeom>
          <a:solidFill>
            <a:srgbClr val="C00000">
              <a:alpha val="80000"/>
            </a:srgbClr>
          </a:solidFill>
        </p:spPr>
        <p:txBody>
          <a:bodyPr wrap="square" rtlCol="0" anchor="ctr">
            <a:spAutoFit/>
          </a:bodyPr>
          <a:lstStyle/>
          <a:p>
            <a:pPr algn="ctr">
              <a:lnSpc>
                <a:spcPct val="130000"/>
              </a:lnSpc>
              <a:buClr>
                <a:srgbClr val="0F1249"/>
              </a:buClr>
              <a:buSzPct val="65000"/>
            </a:pPr>
            <a:endParaRPr lang="zh-CN" altLang="en-US" sz="2400" b="1">
              <a:solidFill>
                <a:schemeClr val="bg1"/>
              </a:solidFill>
              <a:latin typeface="微软雅黑" pitchFamily="34" charset="-122"/>
              <a:ea typeface="微软雅黑" pitchFamily="34" charset="-122"/>
            </a:endParaRPr>
          </a:p>
        </p:txBody>
      </p:sp>
      <p:sp>
        <p:nvSpPr>
          <p:cNvPr id="9" name="副标题 2">
            <a:extLst>
              <a:ext uri="{FF2B5EF4-FFF2-40B4-BE49-F238E27FC236}">
                <a16:creationId xmlns:a16="http://schemas.microsoft.com/office/drawing/2014/main" id="{50B93F3D-201A-D547-AE9B-8CC0AA75FF3E}"/>
              </a:ext>
            </a:extLst>
          </p:cNvPr>
          <p:cNvSpPr>
            <a:spLocks noGrp="1"/>
          </p:cNvSpPr>
          <p:nvPr>
            <p:ph type="subTitle" idx="1"/>
          </p:nvPr>
        </p:nvSpPr>
        <p:spPr>
          <a:xfrm>
            <a:off x="2895600" y="5045817"/>
            <a:ext cx="6400800" cy="639401"/>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3" name="标题 12">
            <a:extLst>
              <a:ext uri="{FF2B5EF4-FFF2-40B4-BE49-F238E27FC236}">
                <a16:creationId xmlns:a16="http://schemas.microsoft.com/office/drawing/2014/main" id="{133A1DD5-71F9-65BD-50B2-9ACA8848B3E4}"/>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600254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49020"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021"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022"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23"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024"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1049025"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49035"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1049036"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37"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4.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5.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6.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image" Target="../media/image4.png"/><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77"/>
          <p:cNvGrpSpPr>
            <a:grpSpLocks/>
          </p:cNvGrpSpPr>
          <p:nvPr/>
        </p:nvGrpSpPr>
        <p:grpSpPr bwMode="auto">
          <a:xfrm>
            <a:off x="12433301" y="3503296"/>
            <a:ext cx="1225551" cy="3225164"/>
            <a:chOff x="5839" y="2251"/>
            <a:chExt cx="579" cy="2031"/>
          </a:xfrm>
        </p:grpSpPr>
        <p:sp>
          <p:nvSpPr>
            <p:cNvPr id="1038" name="Rectangle 78"/>
            <p:cNvSpPr>
              <a:spLocks noChangeArrowheads="1"/>
            </p:cNvSpPr>
            <p:nvPr userDrawn="1"/>
          </p:nvSpPr>
          <p:spPr bwMode="auto">
            <a:xfrm>
              <a:off x="5839" y="3128"/>
              <a:ext cx="579" cy="267"/>
            </a:xfrm>
            <a:prstGeom prst="rect">
              <a:avLst/>
            </a:prstGeom>
            <a:solidFill>
              <a:schemeClr val="bg1"/>
            </a:solidFill>
            <a:ln w="9525">
              <a:noFill/>
              <a:miter lim="800000"/>
              <a:headEnd/>
              <a:tailEnd/>
            </a:ln>
          </p:spPr>
          <p:txBody>
            <a:bodyPr lIns="91425" tIns="45712" rIns="91425" bIns="45712" anchor="ctr">
              <a:spAutoFit/>
            </a:bodyPr>
            <a:lstStyle/>
            <a:p>
              <a:pPr eaLnBrk="1" hangingPunct="1">
                <a:defRPr/>
              </a:pPr>
              <a:endParaRPr lang="zh-CN" altLang="en-US" sz="2160"/>
            </a:p>
          </p:txBody>
        </p:sp>
        <p:grpSp>
          <p:nvGrpSpPr>
            <p:cNvPr id="2063"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w="9525">
                <a:noFill/>
                <a:miter lim="800000"/>
                <a:headEnd/>
                <a:tailEnd/>
              </a:ln>
            </p:spPr>
            <p:txBody>
              <a:bodyPr wrap="none" anchor="ctr"/>
              <a:lstStyle/>
              <a:p>
                <a:pPr eaLnBrk="1" hangingPunct="1">
                  <a:defRPr/>
                </a:pPr>
                <a:endParaRPr lang="zh-CN" altLang="en-US" sz="2160"/>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w="9525">
                <a:noFill/>
                <a:miter lim="800000"/>
                <a:headEnd/>
                <a:tailEnd/>
              </a:ln>
            </p:spPr>
            <p:txBody>
              <a:bodyPr wrap="none" anchor="ctr"/>
              <a:lstStyle/>
              <a:p>
                <a:pPr eaLnBrk="1" hangingPunct="1">
                  <a:defRPr/>
                </a:pPr>
                <a:endParaRPr lang="zh-CN" altLang="en-US" sz="2160"/>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w="9525">
                <a:noFill/>
                <a:miter lim="800000"/>
                <a:headEnd/>
                <a:tailEnd/>
              </a:ln>
            </p:spPr>
            <p:txBody>
              <a:bodyPr wrap="none" anchor="ctr"/>
              <a:lstStyle/>
              <a:p>
                <a:pPr eaLnBrk="1" hangingPunct="1">
                  <a:defRPr/>
                </a:pPr>
                <a:endParaRPr lang="zh-CN" altLang="en-US" sz="2160"/>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w="9525">
                <a:noFill/>
                <a:miter lim="800000"/>
                <a:headEnd/>
                <a:tailEnd/>
              </a:ln>
            </p:spPr>
            <p:txBody>
              <a:bodyPr wrap="none" anchor="ctr"/>
              <a:lstStyle/>
              <a:p>
                <a:pPr eaLnBrk="1" hangingPunct="1">
                  <a:defRPr/>
                </a:pPr>
                <a:endParaRPr lang="zh-CN" altLang="en-US" sz="2160"/>
              </a:p>
            </p:txBody>
          </p:sp>
        </p:grpSp>
        <p:grpSp>
          <p:nvGrpSpPr>
            <p:cNvPr id="2064"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w="9525">
                <a:noFill/>
                <a:miter lim="800000"/>
                <a:headEnd/>
                <a:tailEnd/>
              </a:ln>
            </p:spPr>
            <p:txBody>
              <a:bodyPr wrap="none" anchor="ctr"/>
              <a:lstStyle/>
              <a:p>
                <a:pPr eaLnBrk="1" hangingPunct="1">
                  <a:defRPr/>
                </a:pPr>
                <a:endParaRPr lang="zh-CN" altLang="en-US" sz="2160"/>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w="9525">
                <a:noFill/>
                <a:miter lim="800000"/>
                <a:headEnd/>
                <a:tailEnd/>
              </a:ln>
            </p:spPr>
            <p:txBody>
              <a:bodyPr wrap="none" anchor="ctr"/>
              <a:lstStyle/>
              <a:p>
                <a:pPr eaLnBrk="1" hangingPunct="1">
                  <a:defRPr/>
                </a:pPr>
                <a:endParaRPr lang="zh-CN" altLang="en-US" sz="2160"/>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w="9525">
                <a:noFill/>
                <a:miter lim="800000"/>
                <a:headEnd/>
                <a:tailEnd/>
              </a:ln>
            </p:spPr>
            <p:txBody>
              <a:bodyPr wrap="none" anchor="ctr"/>
              <a:lstStyle/>
              <a:p>
                <a:pPr eaLnBrk="1" hangingPunct="1">
                  <a:defRPr/>
                </a:pPr>
                <a:endParaRPr lang="zh-CN" altLang="en-US" sz="2160"/>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w="9525">
                <a:noFill/>
                <a:miter lim="800000"/>
                <a:headEnd/>
                <a:tailEnd/>
              </a:ln>
            </p:spPr>
            <p:txBody>
              <a:bodyPr wrap="none" anchor="ctr"/>
              <a:lstStyle/>
              <a:p>
                <a:pPr eaLnBrk="1" hangingPunct="1">
                  <a:defRPr/>
                </a:pPr>
                <a:endParaRPr lang="zh-CN" altLang="en-US" sz="2160"/>
              </a:p>
            </p:txBody>
          </p:sp>
        </p:grpSp>
        <p:grpSp>
          <p:nvGrpSpPr>
            <p:cNvPr id="2065"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w="9525">
                <a:noFill/>
                <a:miter lim="800000"/>
                <a:headEnd/>
                <a:tailEnd/>
              </a:ln>
            </p:spPr>
            <p:txBody>
              <a:bodyPr wrap="none" anchor="ctr"/>
              <a:lstStyle/>
              <a:p>
                <a:pPr eaLnBrk="1" hangingPunct="1">
                  <a:defRPr/>
                </a:pPr>
                <a:endParaRPr lang="zh-CN" altLang="en-US" sz="2160"/>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w="9525">
                <a:noFill/>
                <a:miter lim="800000"/>
                <a:headEnd/>
                <a:tailEnd/>
              </a:ln>
            </p:spPr>
            <p:txBody>
              <a:bodyPr wrap="none" anchor="ctr"/>
              <a:lstStyle/>
              <a:p>
                <a:pPr eaLnBrk="1" hangingPunct="1">
                  <a:defRPr/>
                </a:pPr>
                <a:endParaRPr lang="zh-CN" altLang="en-US" sz="2160"/>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w="9525">
                <a:noFill/>
                <a:miter lim="800000"/>
                <a:headEnd/>
                <a:tailEnd/>
              </a:ln>
            </p:spPr>
            <p:txBody>
              <a:bodyPr wrap="none" anchor="ctr"/>
              <a:lstStyle/>
              <a:p>
                <a:pPr eaLnBrk="1" hangingPunct="1">
                  <a:defRPr/>
                </a:pPr>
                <a:endParaRPr lang="zh-CN" altLang="en-US" sz="2160"/>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w="9525">
                <a:noFill/>
                <a:miter lim="800000"/>
                <a:headEnd/>
                <a:tailEnd/>
              </a:ln>
            </p:spPr>
            <p:txBody>
              <a:bodyPr wrap="none" anchor="ctr"/>
              <a:lstStyle/>
              <a:p>
                <a:pPr eaLnBrk="1" hangingPunct="1">
                  <a:defRPr/>
                </a:pPr>
                <a:endParaRPr lang="zh-CN" altLang="en-US" sz="2160"/>
              </a:p>
            </p:txBody>
          </p:sp>
        </p:grpSp>
        <p:grpSp>
          <p:nvGrpSpPr>
            <p:cNvPr id="2066"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w="9525">
                <a:noFill/>
                <a:miter lim="800000"/>
                <a:headEnd/>
                <a:tailEnd/>
              </a:ln>
            </p:spPr>
            <p:txBody>
              <a:bodyPr wrap="none" anchor="ctr"/>
              <a:lstStyle/>
              <a:p>
                <a:pPr eaLnBrk="1" hangingPunct="1">
                  <a:defRPr/>
                </a:pPr>
                <a:endParaRPr lang="zh-CN" altLang="en-US" sz="2160"/>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w="9525">
                <a:noFill/>
                <a:miter lim="800000"/>
                <a:headEnd/>
                <a:tailEnd/>
              </a:ln>
            </p:spPr>
            <p:txBody>
              <a:bodyPr wrap="none" anchor="ctr"/>
              <a:lstStyle/>
              <a:p>
                <a:pPr eaLnBrk="1" hangingPunct="1">
                  <a:defRPr/>
                </a:pPr>
                <a:endParaRPr lang="zh-CN" altLang="en-US" sz="2160"/>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w="9525">
                <a:noFill/>
                <a:miter lim="800000"/>
                <a:headEnd/>
                <a:tailEnd/>
              </a:ln>
            </p:spPr>
            <p:txBody>
              <a:bodyPr wrap="none" anchor="ctr"/>
              <a:lstStyle/>
              <a:p>
                <a:pPr eaLnBrk="1" hangingPunct="1">
                  <a:defRPr/>
                </a:pPr>
                <a:endParaRPr lang="zh-CN" altLang="en-US" sz="2160"/>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w="9525">
                <a:noFill/>
                <a:miter lim="800000"/>
                <a:headEnd/>
                <a:tailEnd/>
              </a:ln>
            </p:spPr>
            <p:txBody>
              <a:bodyPr wrap="none" anchor="ctr"/>
              <a:lstStyle/>
              <a:p>
                <a:pPr eaLnBrk="1" hangingPunct="1">
                  <a:defRPr/>
                </a:pPr>
                <a:endParaRPr lang="zh-CN" altLang="en-US" sz="2160"/>
              </a:p>
            </p:txBody>
          </p:sp>
        </p:grpSp>
        <p:grpSp>
          <p:nvGrpSpPr>
            <p:cNvPr id="2067"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w="9525">
                <a:noFill/>
                <a:miter lim="800000"/>
                <a:headEnd/>
                <a:tailEnd/>
              </a:ln>
            </p:spPr>
            <p:txBody>
              <a:bodyPr wrap="none" anchor="ctr"/>
              <a:lstStyle/>
              <a:p>
                <a:pPr eaLnBrk="1" hangingPunct="1">
                  <a:defRPr/>
                </a:pPr>
                <a:endParaRPr lang="zh-CN" altLang="en-US" sz="2160"/>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w="9525">
                <a:noFill/>
                <a:miter lim="800000"/>
                <a:headEnd/>
                <a:tailEnd/>
              </a:ln>
            </p:spPr>
            <p:txBody>
              <a:bodyPr wrap="none" anchor="ctr"/>
              <a:lstStyle/>
              <a:p>
                <a:pPr eaLnBrk="1" hangingPunct="1">
                  <a:defRPr/>
                </a:pPr>
                <a:endParaRPr lang="zh-CN" altLang="en-US" sz="2160"/>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w="9525">
                <a:noFill/>
                <a:miter lim="800000"/>
                <a:headEnd/>
                <a:tailEnd/>
              </a:ln>
            </p:spPr>
            <p:txBody>
              <a:bodyPr wrap="none" anchor="ctr"/>
              <a:lstStyle/>
              <a:p>
                <a:pPr eaLnBrk="1" hangingPunct="1">
                  <a:defRPr/>
                </a:pPr>
                <a:endParaRPr lang="zh-CN" altLang="en-US" sz="2160"/>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w="9525">
                <a:noFill/>
                <a:miter lim="800000"/>
                <a:headEnd/>
                <a:tailEnd/>
              </a:ln>
            </p:spPr>
            <p:txBody>
              <a:bodyPr wrap="none" anchor="ctr"/>
              <a:lstStyle/>
              <a:p>
                <a:pPr eaLnBrk="1" hangingPunct="1">
                  <a:defRPr/>
                </a:pPr>
                <a:endParaRPr lang="zh-CN" altLang="en-US" sz="2160"/>
              </a:p>
            </p:txBody>
          </p:sp>
        </p:grpSp>
        <p:grpSp>
          <p:nvGrpSpPr>
            <p:cNvPr id="2068"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w="9525">
                <a:noFill/>
                <a:miter lim="800000"/>
                <a:headEnd/>
                <a:tailEnd/>
              </a:ln>
            </p:spPr>
            <p:txBody>
              <a:bodyPr wrap="none" anchor="ctr"/>
              <a:lstStyle/>
              <a:p>
                <a:pPr eaLnBrk="1" hangingPunct="1">
                  <a:defRPr/>
                </a:pPr>
                <a:endParaRPr lang="zh-CN" altLang="en-US" sz="2160"/>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w="9525">
                <a:noFill/>
                <a:miter lim="800000"/>
                <a:headEnd/>
                <a:tailEnd/>
              </a:ln>
            </p:spPr>
            <p:txBody>
              <a:bodyPr wrap="none" anchor="ctr"/>
              <a:lstStyle/>
              <a:p>
                <a:pPr eaLnBrk="1" hangingPunct="1">
                  <a:defRPr/>
                </a:pPr>
                <a:endParaRPr lang="zh-CN" altLang="en-US" sz="2160"/>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w="9525">
                <a:noFill/>
                <a:miter lim="800000"/>
                <a:headEnd/>
                <a:tailEnd/>
              </a:ln>
            </p:spPr>
            <p:txBody>
              <a:bodyPr wrap="none" anchor="ctr"/>
              <a:lstStyle/>
              <a:p>
                <a:pPr eaLnBrk="1" hangingPunct="1">
                  <a:defRPr/>
                </a:pPr>
                <a:endParaRPr lang="zh-CN" altLang="en-US" sz="2160"/>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w="9525">
                <a:noFill/>
                <a:miter lim="800000"/>
                <a:headEnd/>
                <a:tailEnd/>
              </a:ln>
            </p:spPr>
            <p:txBody>
              <a:bodyPr wrap="none" anchor="ctr"/>
              <a:lstStyle/>
              <a:p>
                <a:pPr eaLnBrk="1" hangingPunct="1">
                  <a:defRPr/>
                </a:pPr>
                <a:endParaRPr lang="zh-CN" altLang="en-US" sz="2160"/>
              </a:p>
            </p:txBody>
          </p:sp>
        </p:grpSp>
        <p:grpSp>
          <p:nvGrpSpPr>
            <p:cNvPr id="2069"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w="9525">
                <a:noFill/>
                <a:miter lim="800000"/>
                <a:headEnd/>
                <a:tailEnd/>
              </a:ln>
            </p:spPr>
            <p:txBody>
              <a:bodyPr wrap="none" anchor="ctr"/>
              <a:lstStyle/>
              <a:p>
                <a:pPr eaLnBrk="1" hangingPunct="1">
                  <a:defRPr/>
                </a:pPr>
                <a:endParaRPr lang="zh-CN" altLang="en-US" sz="2160"/>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w="9525">
                <a:noFill/>
                <a:miter lim="800000"/>
                <a:headEnd/>
                <a:tailEnd/>
              </a:ln>
            </p:spPr>
            <p:txBody>
              <a:bodyPr wrap="none" anchor="ctr"/>
              <a:lstStyle/>
              <a:p>
                <a:pPr eaLnBrk="1" hangingPunct="1">
                  <a:defRPr/>
                </a:pPr>
                <a:endParaRPr lang="zh-CN" altLang="en-US" sz="2160"/>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w="9525">
                <a:noFill/>
                <a:miter lim="800000"/>
                <a:headEnd/>
                <a:tailEnd/>
              </a:ln>
            </p:spPr>
            <p:txBody>
              <a:bodyPr wrap="none" anchor="ctr"/>
              <a:lstStyle/>
              <a:p>
                <a:pPr eaLnBrk="1" hangingPunct="1">
                  <a:defRPr/>
                </a:pPr>
                <a:endParaRPr lang="zh-CN" altLang="en-US" sz="2160"/>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w="9525">
                <a:noFill/>
                <a:miter lim="800000"/>
                <a:headEnd/>
                <a:tailEnd/>
              </a:ln>
            </p:spPr>
            <p:txBody>
              <a:bodyPr wrap="none" anchor="ctr"/>
              <a:lstStyle/>
              <a:p>
                <a:pPr eaLnBrk="1" hangingPunct="1">
                  <a:defRPr/>
                </a:pPr>
                <a:endParaRPr lang="zh-CN" altLang="en-US" sz="2160"/>
              </a:p>
            </p:txBody>
          </p:sp>
        </p:grpSp>
        <p:grpSp>
          <p:nvGrpSpPr>
            <p:cNvPr id="2070"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w="9525">
                <a:noFill/>
                <a:miter lim="800000"/>
                <a:headEnd/>
                <a:tailEnd/>
              </a:ln>
            </p:spPr>
            <p:txBody>
              <a:bodyPr wrap="none" anchor="ctr"/>
              <a:lstStyle/>
              <a:p>
                <a:pPr eaLnBrk="1" hangingPunct="1">
                  <a:defRPr/>
                </a:pPr>
                <a:endParaRPr lang="zh-CN" altLang="en-US" sz="2160"/>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w="9525">
                <a:noFill/>
                <a:miter lim="800000"/>
                <a:headEnd/>
                <a:tailEnd/>
              </a:ln>
            </p:spPr>
            <p:txBody>
              <a:bodyPr wrap="none" anchor="ctr"/>
              <a:lstStyle/>
              <a:p>
                <a:pPr eaLnBrk="1" hangingPunct="1">
                  <a:defRPr/>
                </a:pPr>
                <a:endParaRPr lang="zh-CN" altLang="en-US" sz="2160"/>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w="9525">
                <a:noFill/>
                <a:miter lim="800000"/>
                <a:headEnd/>
                <a:tailEnd/>
              </a:ln>
            </p:spPr>
            <p:txBody>
              <a:bodyPr wrap="none" anchor="ctr"/>
              <a:lstStyle/>
              <a:p>
                <a:pPr eaLnBrk="1" hangingPunct="1">
                  <a:defRPr/>
                </a:pPr>
                <a:endParaRPr lang="zh-CN" altLang="en-US" sz="2160"/>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w="9525">
                <a:noFill/>
                <a:miter lim="800000"/>
                <a:headEnd/>
                <a:tailEnd/>
              </a:ln>
            </p:spPr>
            <p:txBody>
              <a:bodyPr wrap="none" anchor="ctr"/>
              <a:lstStyle/>
              <a:p>
                <a:pPr eaLnBrk="1" hangingPunct="1">
                  <a:defRPr/>
                </a:pPr>
                <a:endParaRPr lang="zh-CN" altLang="en-US" sz="2160"/>
              </a:p>
            </p:txBody>
          </p:sp>
        </p:grpSp>
        <p:grpSp>
          <p:nvGrpSpPr>
            <p:cNvPr id="2071"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w="9525">
                <a:noFill/>
                <a:miter lim="800000"/>
                <a:headEnd/>
                <a:tailEnd/>
              </a:ln>
            </p:spPr>
            <p:txBody>
              <a:bodyPr wrap="none" anchor="ctr"/>
              <a:lstStyle/>
              <a:p>
                <a:pPr eaLnBrk="1" hangingPunct="1">
                  <a:defRPr/>
                </a:pPr>
                <a:endParaRPr lang="zh-CN" altLang="en-US" sz="2160"/>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w="9525">
                <a:noFill/>
                <a:miter lim="800000"/>
                <a:headEnd/>
                <a:tailEnd/>
              </a:ln>
            </p:spPr>
            <p:txBody>
              <a:bodyPr wrap="none" anchor="ctr"/>
              <a:lstStyle/>
              <a:p>
                <a:pPr eaLnBrk="1" hangingPunct="1">
                  <a:defRPr/>
                </a:pPr>
                <a:endParaRPr lang="zh-CN" altLang="en-US" sz="2160"/>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w="9525">
                <a:noFill/>
                <a:miter lim="800000"/>
                <a:headEnd/>
                <a:tailEnd/>
              </a:ln>
            </p:spPr>
            <p:txBody>
              <a:bodyPr wrap="none" anchor="ctr"/>
              <a:lstStyle/>
              <a:p>
                <a:pPr eaLnBrk="1" hangingPunct="1">
                  <a:defRPr/>
                </a:pPr>
                <a:endParaRPr lang="zh-CN" altLang="en-US" sz="2160"/>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w="9525">
                <a:noFill/>
                <a:miter lim="800000"/>
                <a:headEnd/>
                <a:tailEnd/>
              </a:ln>
            </p:spPr>
            <p:txBody>
              <a:bodyPr wrap="none" anchor="ctr"/>
              <a:lstStyle/>
              <a:p>
                <a:pPr eaLnBrk="1" hangingPunct="1">
                  <a:defRPr/>
                </a:pPr>
                <a:endParaRPr lang="zh-CN" altLang="en-US" sz="2160"/>
              </a:p>
            </p:txBody>
          </p:sp>
        </p:grpSp>
        <p:grpSp>
          <p:nvGrpSpPr>
            <p:cNvPr id="2072"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w="9525">
                <a:noFill/>
                <a:miter lim="800000"/>
                <a:headEnd/>
                <a:tailEnd/>
              </a:ln>
            </p:spPr>
            <p:txBody>
              <a:bodyPr wrap="none" anchor="ctr"/>
              <a:lstStyle/>
              <a:p>
                <a:pPr eaLnBrk="1" hangingPunct="1">
                  <a:defRPr/>
                </a:pPr>
                <a:endParaRPr lang="zh-CN" altLang="en-US" sz="2160"/>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w="9525">
                <a:noFill/>
                <a:miter lim="800000"/>
                <a:headEnd/>
                <a:tailEnd/>
              </a:ln>
            </p:spPr>
            <p:txBody>
              <a:bodyPr wrap="none" anchor="ctr"/>
              <a:lstStyle/>
              <a:p>
                <a:pPr eaLnBrk="1" hangingPunct="1">
                  <a:defRPr/>
                </a:pPr>
                <a:endParaRPr lang="zh-CN" altLang="en-US" sz="2160"/>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w="9525">
                <a:noFill/>
                <a:miter lim="800000"/>
                <a:headEnd/>
                <a:tailEnd/>
              </a:ln>
            </p:spPr>
            <p:txBody>
              <a:bodyPr wrap="none" anchor="ctr"/>
              <a:lstStyle/>
              <a:p>
                <a:pPr eaLnBrk="1" hangingPunct="1">
                  <a:defRPr/>
                </a:pPr>
                <a:endParaRPr lang="zh-CN" altLang="en-US" sz="2160"/>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w="9525">
                <a:noFill/>
                <a:miter lim="800000"/>
                <a:headEnd/>
                <a:tailEnd/>
              </a:ln>
            </p:spPr>
            <p:txBody>
              <a:bodyPr wrap="none" anchor="ctr"/>
              <a:lstStyle/>
              <a:p>
                <a:pPr eaLnBrk="1" hangingPunct="1">
                  <a:defRPr/>
                </a:pPr>
                <a:endParaRPr lang="zh-CN" altLang="en-US" sz="2160"/>
              </a:p>
            </p:txBody>
          </p:sp>
        </p:grpSp>
        <p:grpSp>
          <p:nvGrpSpPr>
            <p:cNvPr id="2073"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w="9525">
                <a:noFill/>
                <a:miter lim="800000"/>
                <a:headEnd/>
                <a:tailEnd/>
              </a:ln>
            </p:spPr>
            <p:txBody>
              <a:bodyPr wrap="none" anchor="ctr"/>
              <a:lstStyle/>
              <a:p>
                <a:pPr eaLnBrk="1" hangingPunct="1">
                  <a:defRPr/>
                </a:pPr>
                <a:endParaRPr lang="zh-CN" altLang="en-US" sz="2160"/>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w="9525">
                <a:noFill/>
                <a:miter lim="800000"/>
                <a:headEnd/>
                <a:tailEnd/>
              </a:ln>
            </p:spPr>
            <p:txBody>
              <a:bodyPr wrap="none" anchor="ctr"/>
              <a:lstStyle/>
              <a:p>
                <a:pPr eaLnBrk="1" hangingPunct="1">
                  <a:defRPr/>
                </a:pPr>
                <a:endParaRPr lang="zh-CN" altLang="en-US" sz="2160"/>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w="9525">
                <a:noFill/>
                <a:miter lim="800000"/>
                <a:headEnd/>
                <a:tailEnd/>
              </a:ln>
            </p:spPr>
            <p:txBody>
              <a:bodyPr wrap="none" anchor="ctr"/>
              <a:lstStyle/>
              <a:p>
                <a:pPr eaLnBrk="1" hangingPunct="1">
                  <a:defRPr/>
                </a:pPr>
                <a:endParaRPr lang="zh-CN" altLang="en-US" sz="2160"/>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w="9525">
                <a:noFill/>
                <a:miter lim="800000"/>
                <a:headEnd/>
                <a:tailEnd/>
              </a:ln>
            </p:spPr>
            <p:txBody>
              <a:bodyPr wrap="none" anchor="ctr"/>
              <a:lstStyle/>
              <a:p>
                <a:pPr eaLnBrk="1" hangingPunct="1">
                  <a:defRPr/>
                </a:pPr>
                <a:endParaRPr lang="zh-CN" altLang="en-US" sz="2160"/>
              </a:p>
            </p:txBody>
          </p:sp>
        </p:grpSp>
        <p:grpSp>
          <p:nvGrpSpPr>
            <p:cNvPr id="2074"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2"/>
              </a:xfrm>
              <a:prstGeom prst="rect">
                <a:avLst/>
              </a:prstGeom>
              <a:solidFill>
                <a:srgbClr val="006699"/>
              </a:solidFill>
              <a:ln w="9525">
                <a:noFill/>
                <a:miter lim="800000"/>
                <a:headEnd/>
                <a:tailEnd/>
              </a:ln>
            </p:spPr>
            <p:txBody>
              <a:bodyPr wrap="none" anchor="ctr"/>
              <a:lstStyle/>
              <a:p>
                <a:pPr eaLnBrk="1" hangingPunct="1">
                  <a:defRPr/>
                </a:pPr>
                <a:endParaRPr lang="zh-CN" altLang="en-US" sz="2160"/>
              </a:p>
            </p:txBody>
          </p:sp>
          <p:sp>
            <p:nvSpPr>
              <p:cNvPr id="1057" name="Rectangle 136"/>
              <p:cNvSpPr>
                <a:spLocks noChangeArrowheads="1"/>
              </p:cNvSpPr>
              <p:nvPr userDrawn="1"/>
            </p:nvSpPr>
            <p:spPr bwMode="auto">
              <a:xfrm flipV="1">
                <a:off x="6126" y="4026"/>
                <a:ext cx="116" cy="112"/>
              </a:xfrm>
              <a:prstGeom prst="rect">
                <a:avLst/>
              </a:prstGeom>
              <a:solidFill>
                <a:srgbClr val="99CCFF"/>
              </a:solidFill>
              <a:ln w="9525">
                <a:noFill/>
                <a:miter lim="800000"/>
                <a:headEnd/>
                <a:tailEnd/>
              </a:ln>
            </p:spPr>
            <p:txBody>
              <a:bodyPr wrap="none" anchor="ctr"/>
              <a:lstStyle/>
              <a:p>
                <a:pPr eaLnBrk="1" hangingPunct="1">
                  <a:defRPr/>
                </a:pPr>
                <a:endParaRPr lang="zh-CN" altLang="en-US" sz="2160"/>
              </a:p>
            </p:txBody>
          </p:sp>
          <p:sp>
            <p:nvSpPr>
              <p:cNvPr id="1058" name="Rectangle 137"/>
              <p:cNvSpPr>
                <a:spLocks noChangeArrowheads="1"/>
              </p:cNvSpPr>
              <p:nvPr userDrawn="1"/>
            </p:nvSpPr>
            <p:spPr bwMode="auto">
              <a:xfrm flipV="1">
                <a:off x="6242" y="4026"/>
                <a:ext cx="117" cy="112"/>
              </a:xfrm>
              <a:prstGeom prst="rect">
                <a:avLst/>
              </a:prstGeom>
              <a:solidFill>
                <a:srgbClr val="CCCCFF"/>
              </a:solidFill>
              <a:ln w="9525">
                <a:noFill/>
                <a:miter lim="800000"/>
                <a:headEnd/>
                <a:tailEnd/>
              </a:ln>
            </p:spPr>
            <p:txBody>
              <a:bodyPr wrap="none" anchor="ctr"/>
              <a:lstStyle/>
              <a:p>
                <a:pPr eaLnBrk="1" hangingPunct="1">
                  <a:defRPr/>
                </a:pPr>
                <a:endParaRPr lang="zh-CN" altLang="en-US" sz="2160"/>
              </a:p>
            </p:txBody>
          </p:sp>
          <p:sp>
            <p:nvSpPr>
              <p:cNvPr id="1059" name="Rectangle 138"/>
              <p:cNvSpPr>
                <a:spLocks noChangeArrowheads="1"/>
              </p:cNvSpPr>
              <p:nvPr userDrawn="1"/>
            </p:nvSpPr>
            <p:spPr bwMode="auto">
              <a:xfrm flipV="1">
                <a:off x="5893" y="4026"/>
                <a:ext cx="117" cy="112"/>
              </a:xfrm>
              <a:prstGeom prst="rect">
                <a:avLst/>
              </a:prstGeom>
              <a:solidFill>
                <a:schemeClr val="bg2"/>
              </a:solidFill>
              <a:ln w="9525">
                <a:noFill/>
                <a:miter lim="800000"/>
                <a:headEnd/>
                <a:tailEnd/>
              </a:ln>
            </p:spPr>
            <p:txBody>
              <a:bodyPr wrap="none" anchor="ctr"/>
              <a:lstStyle/>
              <a:p>
                <a:pPr eaLnBrk="1" hangingPunct="1">
                  <a:defRPr/>
                </a:pPr>
                <a:endParaRPr lang="zh-CN" altLang="en-US" sz="2160"/>
              </a:p>
            </p:txBody>
          </p:sp>
        </p:grpSp>
        <p:grpSp>
          <p:nvGrpSpPr>
            <p:cNvPr id="2075"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w="9525">
                <a:noFill/>
                <a:miter lim="800000"/>
                <a:headEnd/>
                <a:tailEnd/>
              </a:ln>
            </p:spPr>
            <p:txBody>
              <a:bodyPr wrap="none" anchor="ctr"/>
              <a:lstStyle/>
              <a:p>
                <a:pPr eaLnBrk="1" hangingPunct="1">
                  <a:defRPr/>
                </a:pPr>
                <a:endParaRPr lang="zh-CN" altLang="en-US" sz="2160"/>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p:spPr>
            <p:txBody>
              <a:bodyPr wrap="none" anchor="ctr"/>
              <a:lstStyle/>
              <a:p>
                <a:pPr eaLnBrk="1" hangingPunct="1">
                  <a:defRPr/>
                </a:pPr>
                <a:endParaRPr lang="zh-CN" altLang="en-US" sz="2160"/>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p:spPr>
            <p:txBody>
              <a:bodyPr wrap="none" anchor="ctr"/>
              <a:lstStyle/>
              <a:p>
                <a:pPr eaLnBrk="1" hangingPunct="1">
                  <a:defRPr/>
                </a:pPr>
                <a:endParaRPr lang="zh-CN" altLang="en-US" sz="2160"/>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w="9525">
                <a:noFill/>
                <a:miter lim="800000"/>
                <a:headEnd/>
                <a:tailEnd/>
              </a:ln>
            </p:spPr>
            <p:txBody>
              <a:bodyPr wrap="none" anchor="ctr"/>
              <a:lstStyle/>
              <a:p>
                <a:pPr eaLnBrk="1" hangingPunct="1">
                  <a:defRPr/>
                </a:pPr>
                <a:endParaRPr lang="zh-CN" altLang="en-US" sz="2160"/>
              </a:p>
            </p:txBody>
          </p:sp>
        </p:grpSp>
      </p:grpSp>
      <p:sp>
        <p:nvSpPr>
          <p:cNvPr id="1027" name="Rectangle 144"/>
          <p:cNvSpPr>
            <a:spLocks noChangeArrowheads="1"/>
          </p:cNvSpPr>
          <p:nvPr/>
        </p:nvSpPr>
        <p:spPr bwMode="auto">
          <a:xfrm>
            <a:off x="12335936" y="1333500"/>
            <a:ext cx="1589617" cy="1844224"/>
          </a:xfrm>
          <a:prstGeom prst="rect">
            <a:avLst/>
          </a:prstGeom>
          <a:noFill/>
          <a:ln w="9525">
            <a:noFill/>
            <a:miter lim="800000"/>
            <a:headEnd/>
            <a:tailEnd/>
          </a:ln>
        </p:spPr>
        <p:txBody>
          <a:bodyPr lIns="96136" tIns="48070" rIns="96136" bIns="48070">
            <a:spAutoFit/>
          </a:bodyPr>
          <a:lstStyle/>
          <a:p>
            <a:pPr eaLnBrk="1" hangingPunct="1">
              <a:lnSpc>
                <a:spcPct val="120000"/>
              </a:lnSpc>
              <a:spcBef>
                <a:spcPct val="20000"/>
              </a:spcBef>
              <a:defRPr/>
            </a:pPr>
            <a:r>
              <a:rPr lang="zh-CN" altLang="en-US" sz="1320" dirty="0">
                <a:solidFill>
                  <a:srgbClr val="FFFFFF"/>
                </a:solidFill>
                <a:latin typeface="Arial" charset="0"/>
                <a:ea typeface="黑体" pitchFamily="49" charset="-122"/>
              </a:rPr>
              <a:t>配色参考方案：</a:t>
            </a:r>
          </a:p>
          <a:p>
            <a:pPr eaLnBrk="1" hangingPunct="1">
              <a:lnSpc>
                <a:spcPct val="120000"/>
              </a:lnSpc>
              <a:spcBef>
                <a:spcPct val="20000"/>
              </a:spcBef>
              <a:defRPr/>
            </a:pPr>
            <a:r>
              <a:rPr lang="zh-CN" altLang="en-US" sz="1320" dirty="0">
                <a:solidFill>
                  <a:srgbClr val="FFFFFF"/>
                </a:solidFill>
                <a:latin typeface="Arial" charset="0"/>
                <a:ea typeface="黑体" pitchFamily="49" charset="-122"/>
              </a:rPr>
              <a:t>建议同一页面内不超过四种颜色，以下是</a:t>
            </a:r>
            <a:r>
              <a:rPr lang="en-US" altLang="zh-CN" sz="1320" dirty="0">
                <a:solidFill>
                  <a:srgbClr val="FFFFFF"/>
                </a:solidFill>
                <a:latin typeface="Arial" charset="0"/>
                <a:ea typeface="黑体" pitchFamily="49" charset="-122"/>
              </a:rPr>
              <a:t>13</a:t>
            </a:r>
            <a:r>
              <a:rPr lang="zh-CN" altLang="en-US" sz="1320" dirty="0">
                <a:solidFill>
                  <a:srgbClr val="FFFFFF"/>
                </a:solidFill>
                <a:latin typeface="Arial" charset="0"/>
                <a:ea typeface="黑体" pitchFamily="49" charset="-122"/>
              </a:rPr>
              <a:t>组配色方案，同一页面内只选择一组使用。（仅供参考）</a:t>
            </a:r>
          </a:p>
        </p:txBody>
      </p:sp>
      <p:sp>
        <p:nvSpPr>
          <p:cNvPr id="1028" name="Rectangle 145"/>
          <p:cNvSpPr>
            <a:spLocks noChangeArrowheads="1"/>
          </p:cNvSpPr>
          <p:nvPr/>
        </p:nvSpPr>
        <p:spPr bwMode="auto">
          <a:xfrm>
            <a:off x="12335934" y="1"/>
            <a:ext cx="1494367" cy="828433"/>
          </a:xfrm>
          <a:prstGeom prst="rect">
            <a:avLst/>
          </a:prstGeom>
          <a:noFill/>
          <a:ln w="9525">
            <a:noFill/>
            <a:miter lim="800000"/>
            <a:headEnd/>
            <a:tailEnd/>
          </a:ln>
        </p:spPr>
        <p:txBody>
          <a:bodyPr lIns="96136" tIns="48070" rIns="96136" bIns="48070">
            <a:spAutoFit/>
          </a:bodyPr>
          <a:lstStyle/>
          <a:p>
            <a:pPr eaLnBrk="1" hangingPunct="1">
              <a:lnSpc>
                <a:spcPct val="120000"/>
              </a:lnSpc>
              <a:spcBef>
                <a:spcPct val="20000"/>
              </a:spcBef>
              <a:defRPr/>
            </a:pPr>
            <a:r>
              <a:rPr lang="zh-CN" altLang="en-US" sz="1320" dirty="0">
                <a:solidFill>
                  <a:srgbClr val="FFFFFF"/>
                </a:solidFill>
                <a:latin typeface="Arial" charset="0"/>
                <a:ea typeface="黑体" pitchFamily="49" charset="-122"/>
              </a:rPr>
              <a:t>客户或者合作伙伴的标志放在右上角</a:t>
            </a:r>
            <a:r>
              <a:rPr lang="en-US" altLang="zh-CN" sz="1320" dirty="0">
                <a:solidFill>
                  <a:srgbClr val="FFFFFF"/>
                </a:solidFill>
                <a:latin typeface="Arial" charset="0"/>
                <a:ea typeface="黑体" pitchFamily="49" charset="-122"/>
              </a:rPr>
              <a:t>.</a:t>
            </a:r>
            <a:endParaRPr lang="zh-CN" altLang="en-US" sz="1320" dirty="0">
              <a:solidFill>
                <a:srgbClr val="FFFFFF"/>
              </a:solidFill>
              <a:latin typeface="Arial" charset="0"/>
              <a:ea typeface="黑体" pitchFamily="49" charset="-122"/>
            </a:endParaRPr>
          </a:p>
        </p:txBody>
      </p:sp>
      <p:pic>
        <p:nvPicPr>
          <p:cNvPr id="2053" name="Picture 146" descr="2"/>
          <p:cNvPicPr>
            <a:picLocks noChangeAspect="1" noChangeArrowheads="1"/>
          </p:cNvPicPr>
          <p:nvPr/>
        </p:nvPicPr>
        <p:blipFill>
          <a:blip r:embed="rId3" cstate="print"/>
          <a:srcRect/>
          <a:stretch>
            <a:fillRect/>
          </a:stretch>
        </p:blipFill>
        <p:spPr bwMode="auto">
          <a:xfrm>
            <a:off x="0" y="973456"/>
            <a:ext cx="12192000" cy="3810000"/>
          </a:xfrm>
          <a:prstGeom prst="rect">
            <a:avLst/>
          </a:prstGeom>
          <a:noFill/>
          <a:ln w="9525">
            <a:noFill/>
            <a:miter lim="800000"/>
            <a:headEnd/>
            <a:tailEnd/>
          </a:ln>
        </p:spPr>
      </p:pic>
      <p:sp>
        <p:nvSpPr>
          <p:cNvPr id="303" name="Text Box 7"/>
          <p:cNvSpPr txBox="1">
            <a:spLocks noChangeArrowheads="1"/>
          </p:cNvSpPr>
          <p:nvPr/>
        </p:nvSpPr>
        <p:spPr bwMode="auto">
          <a:xfrm>
            <a:off x="9639301" y="4011931"/>
            <a:ext cx="1507560" cy="295449"/>
          </a:xfrm>
          <a:prstGeom prst="rect">
            <a:avLst/>
          </a:prstGeom>
          <a:noFill/>
          <a:ln>
            <a:noFill/>
          </a:ln>
        </p:spPr>
        <p:txBody>
          <a:bodyPr wrap="none" lIns="109712" tIns="54856" rIns="109712" bIns="5485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a:solidFill>
                  <a:srgbClr val="FFFFFF"/>
                </a:solidFill>
                <a:latin typeface="FrutigerNext LT Bold" pitchFamily="34" charset="0"/>
                <a:ea typeface="MS PGothic" pitchFamily="34" charset="-128"/>
              </a:rPr>
              <a:t>www.huawei.com</a:t>
            </a:r>
          </a:p>
        </p:txBody>
      </p:sp>
      <p:sp>
        <p:nvSpPr>
          <p:cNvPr id="2055" name="Rectangle 2"/>
          <p:cNvSpPr>
            <a:spLocks noGrp="1" noChangeArrowheads="1"/>
          </p:cNvSpPr>
          <p:nvPr>
            <p:ph type="title"/>
          </p:nvPr>
        </p:nvSpPr>
        <p:spPr bwMode="auto">
          <a:xfrm>
            <a:off x="1007535" y="2115762"/>
            <a:ext cx="7488767" cy="704330"/>
          </a:xfrm>
          <a:prstGeom prst="rect">
            <a:avLst/>
          </a:prstGeom>
          <a:noFill/>
          <a:ln w="9525">
            <a:noFill/>
            <a:miter lim="800000"/>
            <a:headEnd/>
            <a:tailEnd/>
          </a:ln>
        </p:spPr>
        <p:txBody>
          <a:bodyPr vert="horz" wrap="square" lIns="0" tIns="46793" rIns="91427" bIns="46793" numCol="1" anchor="ctr" anchorCtr="0" compatLnSpc="1">
            <a:prstTxWarp prst="textNoShape">
              <a:avLst/>
            </a:prstTxWarp>
            <a:spAutoFit/>
          </a:bodyPr>
          <a:lstStyle/>
          <a:p>
            <a:pPr lvl="0"/>
            <a:r>
              <a:rPr lang="zh-CN" altLang="en-US"/>
              <a:t>单击此处编辑母版标题样式</a:t>
            </a:r>
          </a:p>
        </p:txBody>
      </p:sp>
      <p:sp>
        <p:nvSpPr>
          <p:cNvPr id="2056" name="Rectangle 3"/>
          <p:cNvSpPr>
            <a:spLocks noGrp="1" noChangeArrowheads="1"/>
          </p:cNvSpPr>
          <p:nvPr>
            <p:ph type="body" idx="1"/>
          </p:nvPr>
        </p:nvSpPr>
        <p:spPr bwMode="auto">
          <a:xfrm>
            <a:off x="1007535" y="3068958"/>
            <a:ext cx="7105651" cy="553981"/>
          </a:xfrm>
          <a:prstGeom prst="rect">
            <a:avLst/>
          </a:prstGeom>
          <a:noFill/>
          <a:ln w="9525">
            <a:noFill/>
            <a:miter lim="800000"/>
            <a:headEnd/>
            <a:tailEnd/>
          </a:ln>
        </p:spPr>
        <p:txBody>
          <a:bodyPr vert="horz" wrap="square" lIns="0" tIns="45713" rIns="91427" bIns="45713" numCol="1" anchor="t" anchorCtr="0" compatLnSpc="1">
            <a:prstTxWarp prst="textNoShape">
              <a:avLst/>
            </a:prstTxWarp>
            <a:spAutoFit/>
          </a:bodyPr>
          <a:lstStyle/>
          <a:p>
            <a:pPr lvl="0"/>
            <a:r>
              <a:rPr lang="zh-CN" altLang="en-US"/>
              <a:t>单击此处编辑母版文本样式</a:t>
            </a:r>
          </a:p>
        </p:txBody>
      </p:sp>
      <p:sp>
        <p:nvSpPr>
          <p:cNvPr id="1033" name="Rectangle 7"/>
          <p:cNvSpPr>
            <a:spLocks noChangeArrowheads="1"/>
          </p:cNvSpPr>
          <p:nvPr/>
        </p:nvSpPr>
        <p:spPr bwMode="auto">
          <a:xfrm>
            <a:off x="-2603498" y="691517"/>
            <a:ext cx="2459567" cy="6628354"/>
          </a:xfrm>
          <a:prstGeom prst="rect">
            <a:avLst/>
          </a:prstGeom>
          <a:noFill/>
          <a:ln w="9525">
            <a:noFill/>
            <a:miter lim="800000"/>
            <a:headEnd/>
            <a:tailEnd/>
          </a:ln>
        </p:spPr>
        <p:txBody>
          <a:bodyPr lIns="96136" tIns="48070" rIns="96136" bIns="48070">
            <a:spAutoFit/>
          </a:bodyPr>
          <a:lstStyle/>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英文标题</a:t>
            </a:r>
            <a:r>
              <a:rPr lang="en-US" altLang="zh-CN" sz="1320" dirty="0">
                <a:solidFill>
                  <a:srgbClr val="FFFFFF"/>
                </a:solidFill>
                <a:latin typeface="Arial" charset="0"/>
                <a:ea typeface="黑体" pitchFamily="49" charset="-122"/>
              </a:rPr>
              <a:t>:32-35pt  </a:t>
            </a:r>
            <a:endParaRPr lang="zh-CN" altLang="en-US" sz="1320" dirty="0">
              <a:solidFill>
                <a:srgbClr val="FFFFFF"/>
              </a:solidFill>
              <a:latin typeface="Arial" charset="0"/>
              <a:ea typeface="黑体" pitchFamily="49" charset="-122"/>
            </a:endParaRP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颜色</a:t>
            </a:r>
            <a:r>
              <a:rPr lang="en-US" altLang="zh-CN" sz="1320" dirty="0">
                <a:solidFill>
                  <a:srgbClr val="FFFFFF"/>
                </a:solidFill>
                <a:latin typeface="Arial" charset="0"/>
                <a:ea typeface="黑体" pitchFamily="49" charset="-122"/>
              </a:rPr>
              <a:t>: R153 G0 B0</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内部使用字体 </a:t>
            </a:r>
            <a:r>
              <a:rPr lang="en-US" altLang="zh-CN" sz="1320" dirty="0">
                <a:solidFill>
                  <a:srgbClr val="FFFFFF"/>
                </a:solidFill>
                <a:latin typeface="Arial" charset="0"/>
                <a:ea typeface="黑体" pitchFamily="49" charset="-122"/>
              </a:rPr>
              <a:t>:</a:t>
            </a:r>
          </a:p>
          <a:p>
            <a:pPr algn="r" eaLnBrk="1" hangingPunct="1">
              <a:lnSpc>
                <a:spcPct val="125000"/>
              </a:lnSpc>
              <a:spcBef>
                <a:spcPct val="20000"/>
              </a:spcBef>
              <a:defRPr/>
            </a:pPr>
            <a:r>
              <a:rPr lang="en-US" altLang="zh-CN" sz="1320" dirty="0" err="1">
                <a:solidFill>
                  <a:srgbClr val="FFFFFF"/>
                </a:solidFill>
                <a:latin typeface="Arial" charset="0"/>
                <a:ea typeface="黑体" pitchFamily="49" charset="-122"/>
              </a:rPr>
              <a:t>FrutigerNext</a:t>
            </a:r>
            <a:r>
              <a:rPr lang="en-US" altLang="zh-CN" sz="1320" dirty="0">
                <a:solidFill>
                  <a:srgbClr val="FFFFFF"/>
                </a:solidFill>
                <a:latin typeface="Arial" charset="0"/>
                <a:ea typeface="黑体" pitchFamily="49" charset="-122"/>
              </a:rPr>
              <a:t> LT Medium</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外部使用字体 </a:t>
            </a:r>
            <a:r>
              <a:rPr lang="en-US" altLang="zh-CN" sz="1320" dirty="0">
                <a:solidFill>
                  <a:srgbClr val="FFFFFF"/>
                </a:solidFill>
                <a:latin typeface="Arial" charset="0"/>
                <a:ea typeface="黑体" pitchFamily="49" charset="-122"/>
              </a:rPr>
              <a:t>: Arial</a:t>
            </a:r>
          </a:p>
          <a:p>
            <a:pPr algn="r" eaLnBrk="1" hangingPunct="1">
              <a:lnSpc>
                <a:spcPct val="75000"/>
              </a:lnSpc>
              <a:spcBef>
                <a:spcPct val="20000"/>
              </a:spcBef>
              <a:defRPr/>
            </a:pPr>
            <a:endParaRPr lang="en-US" altLang="zh-CN" sz="1320" dirty="0">
              <a:solidFill>
                <a:srgbClr val="FFFFFF"/>
              </a:solidFill>
              <a:latin typeface="Arial" charset="0"/>
              <a:ea typeface="黑体" pitchFamily="49" charset="-122"/>
            </a:endParaRP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中文标题</a:t>
            </a:r>
            <a:r>
              <a:rPr lang="en-US" altLang="zh-CN" sz="1320" dirty="0">
                <a:solidFill>
                  <a:srgbClr val="FFFFFF"/>
                </a:solidFill>
                <a:latin typeface="Arial" charset="0"/>
                <a:ea typeface="黑体" pitchFamily="49" charset="-122"/>
              </a:rPr>
              <a:t>:30-32pt  </a:t>
            </a:r>
            <a:endParaRPr lang="zh-CN" altLang="en-US" sz="1320" dirty="0">
              <a:solidFill>
                <a:srgbClr val="FFFFFF"/>
              </a:solidFill>
              <a:latin typeface="Arial" charset="0"/>
              <a:ea typeface="黑体" pitchFamily="49" charset="-122"/>
            </a:endParaRP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颜色</a:t>
            </a:r>
            <a:r>
              <a:rPr lang="en-US" altLang="zh-CN" sz="1320" dirty="0">
                <a:solidFill>
                  <a:srgbClr val="FFFFFF"/>
                </a:solidFill>
                <a:latin typeface="Arial" charset="0"/>
                <a:ea typeface="黑体" pitchFamily="49" charset="-122"/>
              </a:rPr>
              <a:t>: R153 G0 B0</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字体</a:t>
            </a:r>
            <a:r>
              <a:rPr lang="en-US" altLang="zh-CN" sz="1320" dirty="0">
                <a:solidFill>
                  <a:srgbClr val="FFFFFF"/>
                </a:solidFill>
                <a:latin typeface="Arial" charset="0"/>
                <a:ea typeface="黑体" pitchFamily="49" charset="-122"/>
              </a:rPr>
              <a:t>:</a:t>
            </a:r>
            <a:r>
              <a:rPr lang="zh-CN" altLang="en-US" sz="1320" dirty="0">
                <a:solidFill>
                  <a:srgbClr val="FFFFFF"/>
                </a:solidFill>
                <a:latin typeface="Arial" charset="0"/>
                <a:ea typeface="黑体" pitchFamily="49" charset="-122"/>
              </a:rPr>
              <a:t>黑体</a:t>
            </a:r>
          </a:p>
          <a:p>
            <a:pPr algn="r" eaLnBrk="1" hangingPunct="1">
              <a:lnSpc>
                <a:spcPct val="125000"/>
              </a:lnSpc>
              <a:spcBef>
                <a:spcPct val="20000"/>
              </a:spcBef>
              <a:defRPr/>
            </a:pPr>
            <a:endParaRPr lang="zh-CN" altLang="en-US" sz="1320" dirty="0">
              <a:solidFill>
                <a:srgbClr val="FFFFFF"/>
              </a:solidFill>
              <a:latin typeface="Arial" charset="0"/>
              <a:ea typeface="黑体" pitchFamily="49" charset="-122"/>
            </a:endParaRPr>
          </a:p>
          <a:p>
            <a:pPr algn="r" eaLnBrk="1" hangingPunct="1">
              <a:lnSpc>
                <a:spcPct val="125000"/>
              </a:lnSpc>
              <a:spcBef>
                <a:spcPct val="20000"/>
              </a:spcBef>
              <a:defRPr/>
            </a:pPr>
            <a:endParaRPr lang="zh-CN" altLang="en-US" sz="1320" dirty="0">
              <a:solidFill>
                <a:srgbClr val="FFFFFF"/>
              </a:solidFill>
              <a:latin typeface="Arial" charset="0"/>
              <a:ea typeface="黑体" pitchFamily="49" charset="-122"/>
            </a:endParaRPr>
          </a:p>
          <a:p>
            <a:pPr algn="r" eaLnBrk="1" hangingPunct="1">
              <a:lnSpc>
                <a:spcPct val="125000"/>
              </a:lnSpc>
              <a:spcBef>
                <a:spcPct val="20000"/>
              </a:spcBef>
              <a:defRPr/>
            </a:pPr>
            <a:endParaRPr lang="zh-CN" altLang="en-US" sz="1320" dirty="0">
              <a:solidFill>
                <a:srgbClr val="FFFFFF"/>
              </a:solidFill>
              <a:latin typeface="Arial" charset="0"/>
              <a:ea typeface="黑体" pitchFamily="49" charset="-122"/>
            </a:endParaRP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英文正文</a:t>
            </a:r>
            <a:r>
              <a:rPr lang="en-US" altLang="zh-CN" sz="1320" dirty="0">
                <a:solidFill>
                  <a:srgbClr val="FFFFFF"/>
                </a:solidFill>
                <a:latin typeface="Arial" charset="0"/>
                <a:ea typeface="黑体" pitchFamily="49" charset="-122"/>
              </a:rPr>
              <a:t>:20-22pt</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子目录 </a:t>
            </a:r>
            <a:r>
              <a:rPr lang="en-US" altLang="zh-CN" sz="1320" dirty="0">
                <a:solidFill>
                  <a:srgbClr val="FFFFFF"/>
                </a:solidFill>
                <a:latin typeface="Arial" charset="0"/>
                <a:ea typeface="黑体" pitchFamily="49" charset="-122"/>
              </a:rPr>
              <a:t>(2-5</a:t>
            </a:r>
            <a:r>
              <a:rPr lang="zh-CN" altLang="en-US" sz="1320" dirty="0">
                <a:solidFill>
                  <a:srgbClr val="FFFFFF"/>
                </a:solidFill>
                <a:latin typeface="Arial" charset="0"/>
                <a:ea typeface="黑体" pitchFamily="49" charset="-122"/>
              </a:rPr>
              <a:t>级</a:t>
            </a:r>
            <a:r>
              <a:rPr lang="en-US" altLang="zh-CN" sz="1320" dirty="0">
                <a:solidFill>
                  <a:srgbClr val="FFFFFF"/>
                </a:solidFill>
                <a:latin typeface="Arial" charset="0"/>
                <a:ea typeface="黑体" pitchFamily="49" charset="-122"/>
              </a:rPr>
              <a:t>) :18pt  </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颜色</a:t>
            </a:r>
            <a:r>
              <a:rPr lang="en-US" altLang="zh-CN" sz="1320" dirty="0">
                <a:solidFill>
                  <a:srgbClr val="FFFFFF"/>
                </a:solidFill>
                <a:latin typeface="Arial" charset="0"/>
                <a:ea typeface="黑体" pitchFamily="49" charset="-122"/>
              </a:rPr>
              <a:t>:</a:t>
            </a:r>
            <a:r>
              <a:rPr lang="zh-CN" altLang="en-US" sz="1320" dirty="0">
                <a:solidFill>
                  <a:srgbClr val="FFFFFF"/>
                </a:solidFill>
                <a:latin typeface="Arial" charset="0"/>
                <a:ea typeface="黑体" pitchFamily="49" charset="-122"/>
              </a:rPr>
              <a:t>黑色</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内部使用字体 </a:t>
            </a:r>
            <a:r>
              <a:rPr lang="en-US" altLang="zh-CN" sz="1320" dirty="0">
                <a:solidFill>
                  <a:srgbClr val="FFFFFF"/>
                </a:solidFill>
                <a:latin typeface="Arial" charset="0"/>
                <a:ea typeface="黑体" pitchFamily="49" charset="-122"/>
              </a:rPr>
              <a:t>:</a:t>
            </a:r>
          </a:p>
          <a:p>
            <a:pPr algn="r" eaLnBrk="1" hangingPunct="1">
              <a:lnSpc>
                <a:spcPct val="125000"/>
              </a:lnSpc>
              <a:spcBef>
                <a:spcPct val="20000"/>
              </a:spcBef>
              <a:defRPr/>
            </a:pPr>
            <a:r>
              <a:rPr lang="en-US" altLang="zh-CN" sz="1320" dirty="0" err="1">
                <a:solidFill>
                  <a:srgbClr val="FFFFFF"/>
                </a:solidFill>
                <a:latin typeface="Arial" charset="0"/>
                <a:ea typeface="黑体" pitchFamily="49" charset="-122"/>
              </a:rPr>
              <a:t>FrutigerNext</a:t>
            </a:r>
            <a:r>
              <a:rPr lang="en-US" altLang="zh-CN" sz="1320" dirty="0">
                <a:solidFill>
                  <a:srgbClr val="FFFFFF"/>
                </a:solidFill>
                <a:latin typeface="Arial" charset="0"/>
                <a:ea typeface="黑体" pitchFamily="49" charset="-122"/>
              </a:rPr>
              <a:t> LT Regular</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外部使用字体 </a:t>
            </a:r>
            <a:r>
              <a:rPr lang="en-US" altLang="zh-CN" sz="1320" dirty="0">
                <a:solidFill>
                  <a:srgbClr val="FFFFFF"/>
                </a:solidFill>
                <a:latin typeface="Arial" charset="0"/>
                <a:ea typeface="黑体" pitchFamily="49" charset="-122"/>
              </a:rPr>
              <a:t>: Arial</a:t>
            </a:r>
          </a:p>
          <a:p>
            <a:pPr algn="r" eaLnBrk="1" hangingPunct="1">
              <a:lnSpc>
                <a:spcPct val="75000"/>
              </a:lnSpc>
              <a:spcBef>
                <a:spcPct val="20000"/>
              </a:spcBef>
              <a:defRPr/>
            </a:pPr>
            <a:endParaRPr lang="en-US" altLang="zh-CN" sz="1320" dirty="0">
              <a:solidFill>
                <a:srgbClr val="FFFFFF"/>
              </a:solidFill>
              <a:latin typeface="Arial" charset="0"/>
              <a:ea typeface="黑体" pitchFamily="49" charset="-122"/>
            </a:endParaRP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中文正文</a:t>
            </a:r>
            <a:r>
              <a:rPr lang="en-US" altLang="zh-CN" sz="1320" dirty="0">
                <a:solidFill>
                  <a:srgbClr val="FFFFFF"/>
                </a:solidFill>
                <a:latin typeface="Arial" charset="0"/>
                <a:ea typeface="黑体" pitchFamily="49" charset="-122"/>
              </a:rPr>
              <a:t>:18-20pt</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子目录</a:t>
            </a:r>
            <a:r>
              <a:rPr lang="en-US" altLang="zh-CN" sz="1320" dirty="0">
                <a:solidFill>
                  <a:srgbClr val="FFFFFF"/>
                </a:solidFill>
                <a:latin typeface="Arial" charset="0"/>
                <a:ea typeface="黑体" pitchFamily="49" charset="-122"/>
              </a:rPr>
              <a:t>(2-5</a:t>
            </a:r>
            <a:r>
              <a:rPr lang="zh-CN" altLang="en-US" sz="1320" dirty="0">
                <a:solidFill>
                  <a:srgbClr val="FFFFFF"/>
                </a:solidFill>
                <a:latin typeface="Arial" charset="0"/>
                <a:ea typeface="黑体" pitchFamily="49" charset="-122"/>
              </a:rPr>
              <a:t>级</a:t>
            </a:r>
            <a:r>
              <a:rPr lang="en-US" altLang="zh-CN" sz="1320" dirty="0">
                <a:solidFill>
                  <a:srgbClr val="FFFFFF"/>
                </a:solidFill>
                <a:latin typeface="Arial" charset="0"/>
                <a:ea typeface="黑体" pitchFamily="49" charset="-122"/>
              </a:rPr>
              <a:t>):18pt </a:t>
            </a:r>
            <a:endParaRPr lang="zh-CN" altLang="en-US" sz="1320" dirty="0">
              <a:solidFill>
                <a:srgbClr val="FFFFFF"/>
              </a:solidFill>
              <a:latin typeface="Arial" charset="0"/>
              <a:ea typeface="黑体" pitchFamily="49" charset="-122"/>
            </a:endParaRP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颜色</a:t>
            </a:r>
            <a:r>
              <a:rPr lang="en-US" altLang="zh-CN" sz="1320" dirty="0">
                <a:solidFill>
                  <a:srgbClr val="FFFFFF"/>
                </a:solidFill>
                <a:latin typeface="Arial" charset="0"/>
                <a:ea typeface="黑体" pitchFamily="49" charset="-122"/>
              </a:rPr>
              <a:t>:</a:t>
            </a:r>
            <a:r>
              <a:rPr lang="zh-CN" altLang="en-US" sz="1320" dirty="0">
                <a:solidFill>
                  <a:srgbClr val="FFFFFF"/>
                </a:solidFill>
                <a:latin typeface="Arial" charset="0"/>
                <a:ea typeface="黑体" pitchFamily="49" charset="-122"/>
              </a:rPr>
              <a:t>黑色</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字体</a:t>
            </a:r>
            <a:r>
              <a:rPr lang="en-US" altLang="zh-CN" sz="1320" dirty="0">
                <a:solidFill>
                  <a:srgbClr val="FFFFFF"/>
                </a:solidFill>
                <a:latin typeface="Arial" charset="0"/>
                <a:ea typeface="黑体" pitchFamily="49" charset="-122"/>
              </a:rPr>
              <a:t>:</a:t>
            </a:r>
            <a:r>
              <a:rPr lang="zh-CN" altLang="en-US" sz="1320" dirty="0">
                <a:solidFill>
                  <a:srgbClr val="FFFFFF"/>
                </a:solidFill>
                <a:latin typeface="Arial" charset="0"/>
                <a:ea typeface="黑体" pitchFamily="49" charset="-122"/>
              </a:rPr>
              <a:t>细黑体 </a:t>
            </a:r>
            <a:endParaRPr lang="zh-CN" altLang="en-US" sz="1320" dirty="0">
              <a:solidFill>
                <a:srgbClr val="000000"/>
              </a:solidFill>
              <a:latin typeface="Arial" charset="0"/>
              <a:ea typeface="黑体" pitchFamily="49" charset="-122"/>
            </a:endParaRPr>
          </a:p>
        </p:txBody>
      </p:sp>
      <p:sp>
        <p:nvSpPr>
          <p:cNvPr id="1034" name="Rectangle 13"/>
          <p:cNvSpPr>
            <a:spLocks noChangeArrowheads="1"/>
          </p:cNvSpPr>
          <p:nvPr/>
        </p:nvSpPr>
        <p:spPr bwMode="auto">
          <a:xfrm>
            <a:off x="9647769" y="476250"/>
            <a:ext cx="1953684" cy="258532"/>
          </a:xfrm>
          <a:prstGeom prst="rect">
            <a:avLst/>
          </a:prstGeom>
          <a:noFill/>
          <a:ln w="9525">
            <a:noFill/>
            <a:miter lim="800000"/>
            <a:headEnd/>
            <a:tailEnd/>
          </a:ln>
        </p:spPr>
        <p:txBody>
          <a:bodyPr lIns="0" tIns="0" rIns="0" bIns="0">
            <a:spAutoFit/>
          </a:bodyPr>
          <a:lstStyle/>
          <a:p>
            <a:pPr defTabSz="940938">
              <a:defRPr/>
            </a:pPr>
            <a:r>
              <a:rPr lang="en-US" altLang="zh-CN" sz="1680" b="1" dirty="0">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1007535" y="480060"/>
            <a:ext cx="2844800" cy="258533"/>
          </a:xfrm>
          <a:prstGeom prst="rect">
            <a:avLst/>
          </a:prstGeom>
          <a:noFill/>
          <a:ln>
            <a:noFill/>
          </a:ln>
          <a:effectLst/>
        </p:spPr>
        <p:txBody>
          <a:bodyPr vert="horz" wrap="square" lIns="0" tIns="0" rIns="0" bIns="0" numCol="1" anchor="t" anchorCtr="0" compatLnSpc="1">
            <a:prstTxWarp prst="textNoShape">
              <a:avLst/>
            </a:prstTxWarp>
            <a:spAutoFit/>
          </a:bodyPr>
          <a:lstStyle>
            <a:lvl1pPr eaLnBrk="1" hangingPunct="1">
              <a:defRPr sz="1680">
                <a:latin typeface="+mn-lt"/>
                <a:ea typeface="+mn-ea"/>
              </a:defRPr>
            </a:lvl1pPr>
          </a:lstStyle>
          <a:p>
            <a:pPr>
              <a:defRPr/>
            </a:pPr>
            <a:r>
              <a:rPr lang="en-US" altLang="zh-CN"/>
              <a:t>HotNets 2012</a:t>
            </a:r>
          </a:p>
        </p:txBody>
      </p:sp>
      <p:pic>
        <p:nvPicPr>
          <p:cNvPr id="2060" name="Picture 6" descr="Logo"/>
          <p:cNvPicPr>
            <a:picLocks noChangeAspect="1" noChangeArrowheads="1"/>
          </p:cNvPicPr>
          <p:nvPr/>
        </p:nvPicPr>
        <p:blipFill>
          <a:blip r:embed="rId4" cstate="print"/>
          <a:srcRect/>
          <a:stretch>
            <a:fillRect/>
          </a:stretch>
        </p:blipFill>
        <p:spPr bwMode="auto">
          <a:xfrm>
            <a:off x="10225619" y="5684522"/>
            <a:ext cx="941916" cy="704850"/>
          </a:xfrm>
          <a:prstGeom prst="rect">
            <a:avLst/>
          </a:prstGeom>
          <a:noFill/>
          <a:ln w="9525">
            <a:noFill/>
            <a:miter lim="800000"/>
            <a:headEnd/>
            <a:tailEnd/>
          </a:ln>
        </p:spPr>
      </p:pic>
      <p:sp>
        <p:nvSpPr>
          <p:cNvPr id="81" name="Text Box 5"/>
          <p:cNvSpPr txBox="1">
            <a:spLocks noChangeArrowheads="1"/>
          </p:cNvSpPr>
          <p:nvPr/>
        </p:nvSpPr>
        <p:spPr bwMode="auto">
          <a:xfrm>
            <a:off x="1007533" y="6219827"/>
            <a:ext cx="3549225" cy="258532"/>
          </a:xfrm>
          <a:prstGeom prst="rect">
            <a:avLst/>
          </a:prstGeom>
          <a:noFill/>
          <a:ln>
            <a:noFill/>
          </a:ln>
        </p:spPr>
        <p:txBody>
          <a:bodyPr wrap="none" lIns="0" tIns="0" rIns="109712"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680" dirty="0">
                <a:solidFill>
                  <a:srgbClr val="000000"/>
                </a:solidFill>
                <a:latin typeface="FrutigerNext LT Bold" pitchFamily="34" charset="0"/>
                <a:ea typeface="MS PGothic" pitchFamily="34" charset="-128"/>
              </a:rPr>
              <a:t>HUAWEI TECHNOLOGIES CO., LTD.</a:t>
            </a:r>
          </a:p>
        </p:txBody>
      </p:sp>
    </p:spTree>
    <p:extLst>
      <p:ext uri="{BB962C8B-B14F-4D97-AF65-F5344CB8AC3E}">
        <p14:creationId xmlns:p14="http://schemas.microsoft.com/office/powerpoint/2010/main" val="2706409674"/>
      </p:ext>
    </p:extLst>
  </p:cSld>
  <p:clrMap bg1="lt1" tx1="dk1" bg2="lt2" tx2="dk2" accent1="accent1" accent2="accent2" accent3="accent3" accent4="accent4" accent5="accent5" accent6="accent6" hlink="hlink" folHlink="folHlink"/>
  <p:sldLayoutIdLst>
    <p:sldLayoutId id="2147483759" r:id="rId1"/>
  </p:sldLayoutIdLst>
  <p:transition advClick="0" advTm="8000">
    <p:fade thruBlk="1"/>
  </p:transition>
  <p:hf hdr="0" ftr="0" dt="0"/>
  <p:txStyles>
    <p:titleStyle>
      <a:lvl1pPr algn="l" rtl="0" eaLnBrk="0" fontAlgn="base" hangingPunct="0">
        <a:spcBef>
          <a:spcPct val="0"/>
        </a:spcBef>
        <a:spcAft>
          <a:spcPct val="0"/>
        </a:spcAft>
        <a:defRPr lang="zh-CN" altLang="en-US" sz="3840" b="1" dirty="0">
          <a:solidFill>
            <a:schemeClr val="bg1"/>
          </a:solidFill>
          <a:latin typeface="+mj-lt"/>
          <a:ea typeface="黑体" pitchFamily="49" charset="-122"/>
          <a:cs typeface="+mj-cs"/>
        </a:defRPr>
      </a:lvl1pPr>
      <a:lvl2pPr algn="l" rtl="0" eaLnBrk="0" fontAlgn="base" hangingPunct="0">
        <a:spcBef>
          <a:spcPct val="0"/>
        </a:spcBef>
        <a:spcAft>
          <a:spcPct val="0"/>
        </a:spcAft>
        <a:defRPr sz="384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84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84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840" b="1">
          <a:solidFill>
            <a:schemeClr val="bg1"/>
          </a:solidFill>
          <a:latin typeface="FrutigerNext LT Medium" pitchFamily="34" charset="0"/>
          <a:ea typeface="黑体" pitchFamily="49" charset="-122"/>
          <a:cs typeface="宋体" charset="-122"/>
        </a:defRPr>
      </a:lvl5pPr>
      <a:lvl6pPr marL="548563" algn="l" rtl="0" eaLnBrk="1" fontAlgn="base" hangingPunct="1">
        <a:spcBef>
          <a:spcPct val="0"/>
        </a:spcBef>
        <a:spcAft>
          <a:spcPct val="0"/>
        </a:spcAft>
        <a:defRPr sz="3840" b="1">
          <a:solidFill>
            <a:srgbClr val="990000"/>
          </a:solidFill>
          <a:latin typeface="FrutigerNext LT Medium" pitchFamily="34" charset="0"/>
          <a:ea typeface="华文细黑" pitchFamily="2" charset="-122"/>
          <a:cs typeface="宋体" charset="-122"/>
        </a:defRPr>
      </a:lvl6pPr>
      <a:lvl7pPr marL="1097126" algn="l" rtl="0" eaLnBrk="1" fontAlgn="base" hangingPunct="1">
        <a:spcBef>
          <a:spcPct val="0"/>
        </a:spcBef>
        <a:spcAft>
          <a:spcPct val="0"/>
        </a:spcAft>
        <a:defRPr sz="3840" b="1">
          <a:solidFill>
            <a:srgbClr val="990000"/>
          </a:solidFill>
          <a:latin typeface="FrutigerNext LT Medium" pitchFamily="34" charset="0"/>
          <a:ea typeface="华文细黑" pitchFamily="2" charset="-122"/>
          <a:cs typeface="宋体" charset="-122"/>
        </a:defRPr>
      </a:lvl7pPr>
      <a:lvl8pPr marL="1645690" algn="l" rtl="0" eaLnBrk="1" fontAlgn="base" hangingPunct="1">
        <a:spcBef>
          <a:spcPct val="0"/>
        </a:spcBef>
        <a:spcAft>
          <a:spcPct val="0"/>
        </a:spcAft>
        <a:defRPr sz="3840" b="1">
          <a:solidFill>
            <a:srgbClr val="990000"/>
          </a:solidFill>
          <a:latin typeface="FrutigerNext LT Medium" pitchFamily="34" charset="0"/>
          <a:ea typeface="华文细黑" pitchFamily="2" charset="-122"/>
          <a:cs typeface="宋体" charset="-122"/>
        </a:defRPr>
      </a:lvl8pPr>
      <a:lvl9pPr marL="2194252" algn="l" rtl="0" eaLnBrk="1" fontAlgn="base" hangingPunct="1">
        <a:spcBef>
          <a:spcPct val="0"/>
        </a:spcBef>
        <a:spcAft>
          <a:spcPct val="0"/>
        </a:spcAft>
        <a:defRPr sz="3840" b="1">
          <a:solidFill>
            <a:srgbClr val="990000"/>
          </a:solidFill>
          <a:latin typeface="FrutigerNext LT Medium" pitchFamily="34" charset="0"/>
          <a:ea typeface="华文细黑" pitchFamily="2" charset="-122"/>
          <a:cs typeface="宋体" charset="-122"/>
        </a:defRPr>
      </a:lvl9pPr>
    </p:titleStyle>
    <p:bodyStyle>
      <a:lvl1pPr marL="411422" indent="-411422" algn="l" rtl="0" eaLnBrk="0" fontAlgn="base" hangingPunct="0">
        <a:spcBef>
          <a:spcPct val="20000"/>
        </a:spcBef>
        <a:spcAft>
          <a:spcPct val="0"/>
        </a:spcAft>
        <a:buClr>
          <a:srgbClr val="990000"/>
        </a:buClr>
        <a:defRPr sz="2880" b="1">
          <a:solidFill>
            <a:schemeClr val="bg1"/>
          </a:solidFill>
          <a:latin typeface="+mn-lt"/>
          <a:ea typeface="黑体" pitchFamily="49" charset="-122"/>
          <a:cs typeface="+mn-cs"/>
        </a:defRPr>
      </a:lvl1pPr>
      <a:lvl2pPr marL="891414" indent="-342852" algn="l" rtl="0" eaLnBrk="0" fontAlgn="base" hangingPunct="0">
        <a:spcBef>
          <a:spcPct val="20000"/>
        </a:spcBef>
        <a:spcAft>
          <a:spcPct val="0"/>
        </a:spcAft>
        <a:buFont typeface="Arial" charset="0"/>
        <a:buChar char="›"/>
        <a:defRPr sz="2400">
          <a:solidFill>
            <a:schemeClr val="tx1"/>
          </a:solidFill>
          <a:latin typeface="+mn-lt"/>
          <a:ea typeface="+mn-ea"/>
          <a:cs typeface="+mn-cs"/>
        </a:defRPr>
      </a:lvl2pPr>
      <a:lvl3pPr marL="1371408" indent="-274282"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919970" indent="-274282" algn="l" rtl="0" eaLnBrk="0" fontAlgn="base" hangingPunct="0">
        <a:spcBef>
          <a:spcPct val="20000"/>
        </a:spcBef>
        <a:spcAft>
          <a:spcPct val="0"/>
        </a:spcAft>
        <a:buChar char="–"/>
        <a:defRPr sz="1920">
          <a:solidFill>
            <a:schemeClr val="tx1"/>
          </a:solidFill>
          <a:latin typeface="+mn-lt"/>
          <a:ea typeface="+mn-ea"/>
          <a:cs typeface="+mn-cs"/>
        </a:defRPr>
      </a:lvl4pPr>
      <a:lvl5pPr marL="2468533" indent="-274282" algn="l" rtl="0" eaLnBrk="0" fontAlgn="base" hangingPunct="0">
        <a:spcBef>
          <a:spcPct val="20000"/>
        </a:spcBef>
        <a:spcAft>
          <a:spcPct val="0"/>
        </a:spcAft>
        <a:buFont typeface="Arial" charset="0"/>
        <a:buChar char="~"/>
        <a:defRPr sz="1920">
          <a:solidFill>
            <a:schemeClr val="tx1"/>
          </a:solidFill>
          <a:latin typeface="+mn-lt"/>
          <a:ea typeface="+mn-ea"/>
          <a:cs typeface="+mn-cs"/>
        </a:defRPr>
      </a:lvl5pPr>
      <a:lvl6pPr marL="3017096" indent="-274282" algn="l" rtl="0" eaLnBrk="1" fontAlgn="base" hangingPunct="1">
        <a:spcBef>
          <a:spcPct val="20000"/>
        </a:spcBef>
        <a:spcAft>
          <a:spcPct val="0"/>
        </a:spcAft>
        <a:buFont typeface="Arial" charset="0"/>
        <a:buChar char="~"/>
        <a:defRPr sz="1920">
          <a:solidFill>
            <a:schemeClr val="tx1"/>
          </a:solidFill>
          <a:latin typeface="+mn-lt"/>
          <a:ea typeface="+mn-ea"/>
          <a:cs typeface="+mn-cs"/>
        </a:defRPr>
      </a:lvl6pPr>
      <a:lvl7pPr marL="3565660" indent="-274282" algn="l" rtl="0" eaLnBrk="1" fontAlgn="base" hangingPunct="1">
        <a:spcBef>
          <a:spcPct val="20000"/>
        </a:spcBef>
        <a:spcAft>
          <a:spcPct val="0"/>
        </a:spcAft>
        <a:buFont typeface="Arial" charset="0"/>
        <a:buChar char="~"/>
        <a:defRPr sz="1920">
          <a:solidFill>
            <a:schemeClr val="tx1"/>
          </a:solidFill>
          <a:latin typeface="+mn-lt"/>
          <a:ea typeface="+mn-ea"/>
          <a:cs typeface="+mn-cs"/>
        </a:defRPr>
      </a:lvl7pPr>
      <a:lvl8pPr marL="4114223" indent="-274282" algn="l" rtl="0" eaLnBrk="1" fontAlgn="base" hangingPunct="1">
        <a:spcBef>
          <a:spcPct val="20000"/>
        </a:spcBef>
        <a:spcAft>
          <a:spcPct val="0"/>
        </a:spcAft>
        <a:buFont typeface="Arial" charset="0"/>
        <a:buChar char="~"/>
        <a:defRPr sz="1920">
          <a:solidFill>
            <a:schemeClr val="tx1"/>
          </a:solidFill>
          <a:latin typeface="+mn-lt"/>
          <a:ea typeface="+mn-ea"/>
          <a:cs typeface="+mn-cs"/>
        </a:defRPr>
      </a:lvl8pPr>
      <a:lvl9pPr marL="4662786" indent="-274282" algn="l" rtl="0" eaLnBrk="1" fontAlgn="base" hangingPunct="1">
        <a:spcBef>
          <a:spcPct val="20000"/>
        </a:spcBef>
        <a:spcAft>
          <a:spcPct val="0"/>
        </a:spcAft>
        <a:buFont typeface="Arial" charset="0"/>
        <a:buChar char="~"/>
        <a:defRPr sz="1920">
          <a:solidFill>
            <a:schemeClr val="tx1"/>
          </a:solidFill>
          <a:latin typeface="+mn-lt"/>
          <a:ea typeface="+mn-ea"/>
          <a:cs typeface="+mn-cs"/>
        </a:defRPr>
      </a:lvl9pPr>
    </p:bodyStyle>
    <p:otherStyle>
      <a:defPPr>
        <a:defRPr lang="zh-CN"/>
      </a:defPPr>
      <a:lvl1pPr marL="0" algn="l" defTabSz="1097126" rtl="0" eaLnBrk="1" latinLnBrk="0" hangingPunct="1">
        <a:defRPr sz="2160" kern="1200">
          <a:solidFill>
            <a:schemeClr val="tx1"/>
          </a:solidFill>
          <a:latin typeface="+mn-lt"/>
          <a:ea typeface="+mn-ea"/>
          <a:cs typeface="+mn-cs"/>
        </a:defRPr>
      </a:lvl1pPr>
      <a:lvl2pPr marL="548563" algn="l" defTabSz="1097126" rtl="0" eaLnBrk="1" latinLnBrk="0" hangingPunct="1">
        <a:defRPr sz="2160" kern="1200">
          <a:solidFill>
            <a:schemeClr val="tx1"/>
          </a:solidFill>
          <a:latin typeface="+mn-lt"/>
          <a:ea typeface="+mn-ea"/>
          <a:cs typeface="+mn-cs"/>
        </a:defRPr>
      </a:lvl2pPr>
      <a:lvl3pPr marL="1097126" algn="l" defTabSz="1097126" rtl="0" eaLnBrk="1" latinLnBrk="0" hangingPunct="1">
        <a:defRPr sz="2160" kern="1200">
          <a:solidFill>
            <a:schemeClr val="tx1"/>
          </a:solidFill>
          <a:latin typeface="+mn-lt"/>
          <a:ea typeface="+mn-ea"/>
          <a:cs typeface="+mn-cs"/>
        </a:defRPr>
      </a:lvl3pPr>
      <a:lvl4pPr marL="1645690" algn="l" defTabSz="1097126" rtl="0" eaLnBrk="1" latinLnBrk="0" hangingPunct="1">
        <a:defRPr sz="2160" kern="1200">
          <a:solidFill>
            <a:schemeClr val="tx1"/>
          </a:solidFill>
          <a:latin typeface="+mn-lt"/>
          <a:ea typeface="+mn-ea"/>
          <a:cs typeface="+mn-cs"/>
        </a:defRPr>
      </a:lvl4pPr>
      <a:lvl5pPr marL="2194252" algn="l" defTabSz="1097126" rtl="0" eaLnBrk="1" latinLnBrk="0" hangingPunct="1">
        <a:defRPr sz="2160" kern="1200">
          <a:solidFill>
            <a:schemeClr val="tx1"/>
          </a:solidFill>
          <a:latin typeface="+mn-lt"/>
          <a:ea typeface="+mn-ea"/>
          <a:cs typeface="+mn-cs"/>
        </a:defRPr>
      </a:lvl5pPr>
      <a:lvl6pPr marL="2742815" algn="l" defTabSz="1097126" rtl="0" eaLnBrk="1" latinLnBrk="0" hangingPunct="1">
        <a:defRPr sz="2160" kern="1200">
          <a:solidFill>
            <a:schemeClr val="tx1"/>
          </a:solidFill>
          <a:latin typeface="+mn-lt"/>
          <a:ea typeface="+mn-ea"/>
          <a:cs typeface="+mn-cs"/>
        </a:defRPr>
      </a:lvl6pPr>
      <a:lvl7pPr marL="3291378" algn="l" defTabSz="1097126" rtl="0" eaLnBrk="1" latinLnBrk="0" hangingPunct="1">
        <a:defRPr sz="2160" kern="1200">
          <a:solidFill>
            <a:schemeClr val="tx1"/>
          </a:solidFill>
          <a:latin typeface="+mn-lt"/>
          <a:ea typeface="+mn-ea"/>
          <a:cs typeface="+mn-cs"/>
        </a:defRPr>
      </a:lvl7pPr>
      <a:lvl8pPr marL="3839941" algn="l" defTabSz="1097126" rtl="0" eaLnBrk="1" latinLnBrk="0" hangingPunct="1">
        <a:defRPr sz="2160" kern="1200">
          <a:solidFill>
            <a:schemeClr val="tx1"/>
          </a:solidFill>
          <a:latin typeface="+mn-lt"/>
          <a:ea typeface="+mn-ea"/>
          <a:cs typeface="+mn-cs"/>
        </a:defRPr>
      </a:lvl8pPr>
      <a:lvl9pPr marL="4388504" algn="l" defTabSz="1097126"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576" name="Rectangle 2"/>
          <p:cNvSpPr>
            <a:spLocks noGrp="1" noChangeArrowheads="1"/>
          </p:cNvSpPr>
          <p:nvPr>
            <p:ph type="title"/>
          </p:nvPr>
        </p:nvSpPr>
        <p:spPr bwMode="auto">
          <a:xfrm>
            <a:off x="563034" y="163513"/>
            <a:ext cx="11065933" cy="831850"/>
          </a:xfrm>
          <a:prstGeom prst="rect">
            <a:avLst/>
          </a:prstGeom>
          <a:noFill/>
          <a:ln>
            <a:noFill/>
          </a:ln>
        </p:spPr>
        <p:txBody>
          <a:bodyPr vert="horz" wrap="square" lIns="0" tIns="45713" rIns="0" bIns="45713" numCol="1" anchor="b" anchorCtr="0" compatLnSpc="1">
            <a:prstTxWarp prst="textNoShape">
              <a:avLst/>
            </a:prstTxWarp>
          </a:bodyPr>
          <a:lstStyle/>
          <a:p>
            <a:pPr lvl="0"/>
            <a:r>
              <a:rPr lang="en-US" altLang="zh-CN"/>
              <a:t>Slide title</a:t>
            </a:r>
          </a:p>
        </p:txBody>
      </p:sp>
      <p:sp>
        <p:nvSpPr>
          <p:cNvPr id="1048577" name="Rectangle 3"/>
          <p:cNvSpPr>
            <a:spLocks noGrp="1" noChangeArrowheads="1"/>
          </p:cNvSpPr>
          <p:nvPr>
            <p:ph type="body" idx="1"/>
          </p:nvPr>
        </p:nvSpPr>
        <p:spPr bwMode="auto">
          <a:xfrm>
            <a:off x="563034" y="1506538"/>
            <a:ext cx="11065933" cy="4589462"/>
          </a:xfrm>
          <a:prstGeom prst="rect">
            <a:avLst/>
          </a:prstGeom>
          <a:noFill/>
          <a:ln>
            <a:noFill/>
          </a:ln>
        </p:spPr>
        <p:txBody>
          <a:bodyPr vert="horz" wrap="square" lIns="0" tIns="0" rIns="0" bIns="0" numCol="1" anchor="t" anchorCtr="0" compatLnSpc="1">
            <a:prstTxWarp prst="textNoShape">
              <a:avLst/>
            </a:prstTxWarp>
          </a:bodyPr>
          <a:lstStyle/>
          <a:p>
            <a:pPr lvl="0"/>
            <a:r>
              <a:rPr lang="en-US" altLang="zh-CN"/>
              <a:t>Body text</a:t>
            </a:r>
          </a:p>
          <a:p>
            <a:pPr lvl="1"/>
            <a:r>
              <a:rPr lang="en-US" altLang="zh-CN"/>
              <a:t>First level</a:t>
            </a:r>
          </a:p>
          <a:p>
            <a:pPr lvl="2"/>
            <a:r>
              <a:rPr lang="en-US" altLang="zh-CN"/>
              <a:t>Second level</a:t>
            </a:r>
          </a:p>
          <a:p>
            <a:pPr lvl="3"/>
            <a:r>
              <a:rPr lang="en-US" altLang="zh-CN"/>
              <a:t>Third level</a:t>
            </a:r>
          </a:p>
          <a:p>
            <a:pPr lvl="4"/>
            <a:r>
              <a:rPr lang="en-US" altLang="zh-CN"/>
              <a:t>Quotation level</a:t>
            </a:r>
          </a:p>
        </p:txBody>
      </p:sp>
      <p:sp>
        <p:nvSpPr>
          <p:cNvPr id="1048578" name="Text Box 4"/>
          <p:cNvSpPr txBox="1">
            <a:spLocks noChangeArrowheads="1"/>
          </p:cNvSpPr>
          <p:nvPr/>
        </p:nvSpPr>
        <p:spPr bwMode="auto">
          <a:xfrm>
            <a:off x="11394018" y="6553200"/>
            <a:ext cx="234949" cy="133350"/>
          </a:xfrm>
          <a:prstGeom prst="rect">
            <a:avLst/>
          </a:prstGeom>
          <a:noFill/>
          <a:ln w="9525" algn="ctr">
            <a:noFill/>
            <a:miter lim="800000"/>
            <a:headEnd/>
            <a:tailEnd/>
          </a:ln>
          <a:effectLst/>
        </p:spPr>
        <p:txBody>
          <a:bodyPr wrap="none" lIns="0" tIns="0" rIns="0" bIns="0"/>
          <a:lstStyle/>
          <a:p>
            <a:pPr algn="r" fontAlgn="base">
              <a:spcBef>
                <a:spcPct val="0"/>
              </a:spcBef>
              <a:spcAft>
                <a:spcPct val="0"/>
              </a:spcAft>
            </a:pPr>
            <a:fld id="{A61E3A38-215C-424D-A702-53BF40936F3E}" type="slidenum">
              <a:rPr lang="en-US" altLang="zh-CN" sz="1200">
                <a:solidFill>
                  <a:srgbClr val="000000"/>
                </a:solidFill>
              </a:rPr>
              <a:pPr algn="r" fontAlgn="base">
                <a:spcBef>
                  <a:spcPct val="0"/>
                </a:spcBef>
                <a:spcAft>
                  <a:spcPct val="0"/>
                </a:spcAft>
              </a:pPr>
              <a:t>‹#›</a:t>
            </a:fld>
            <a:endParaRPr lang="en-US" altLang="zh-CN" sz="1200">
              <a:solidFill>
                <a:srgbClr val="000000"/>
              </a:solidFill>
            </a:endParaRPr>
          </a:p>
        </p:txBody>
      </p:sp>
      <p:sp>
        <p:nvSpPr>
          <p:cNvPr id="1048579" name="Line 5"/>
          <p:cNvSpPr>
            <a:spLocks noChangeShapeType="1"/>
          </p:cNvSpPr>
          <p:nvPr/>
        </p:nvSpPr>
        <p:spPr bwMode="auto">
          <a:xfrm flipH="1">
            <a:off x="0" y="1003300"/>
            <a:ext cx="12192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pPr algn="ctr" eaLnBrk="0" fontAlgn="base" hangingPunct="0">
              <a:spcBef>
                <a:spcPct val="0"/>
              </a:spcBef>
              <a:spcAft>
                <a:spcPct val="0"/>
              </a:spcAft>
              <a:buFont typeface="Wingdings" pitchFamily="2" charset="2"/>
              <a:buNone/>
            </a:pPr>
            <a:endParaRPr lang="zh-CN" altLang="en-US" sz="2000">
              <a:solidFill>
                <a:srgbClr val="000000"/>
              </a:solidFill>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2pPr>
      <a:lvl3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3pPr>
      <a:lvl4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4pPr>
      <a:lvl5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5pPr>
      <a:lvl6pPr marL="4572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6pPr>
      <a:lvl7pPr marL="9144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7pPr>
      <a:lvl8pPr marL="13716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8pPr>
      <a:lvl9pPr marL="18288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9pPr>
    </p:titleStyle>
    <p:bodyStyle>
      <a:lvl1pPr marL="342900" indent="-342900" algn="l" rtl="0" eaLnBrk="0" fontAlgn="base" hangingPunct="0">
        <a:spcBef>
          <a:spcPct val="20000"/>
        </a:spcBef>
        <a:spcAft>
          <a:spcPct val="0"/>
        </a:spcAft>
        <a:buChar char="•"/>
        <a:defRPr sz="1600" b="1">
          <a:solidFill>
            <a:schemeClr val="tx1"/>
          </a:solidFill>
          <a:latin typeface="+mn-lt"/>
          <a:ea typeface="+mn-ea"/>
          <a:cs typeface="+mn-cs"/>
        </a:defRPr>
      </a:lvl1pPr>
      <a:lvl2pPr marL="457200" indent="-228600" algn="l" rtl="0" eaLnBrk="0" fontAlgn="base" hangingPunct="0">
        <a:spcBef>
          <a:spcPct val="20000"/>
        </a:spcBef>
        <a:spcAft>
          <a:spcPct val="0"/>
        </a:spcAft>
        <a:buClr>
          <a:schemeClr val="tx2"/>
        </a:buClr>
        <a:buChar char="•"/>
        <a:defRPr sz="1600">
          <a:solidFill>
            <a:schemeClr val="tx1"/>
          </a:solidFill>
          <a:latin typeface="+mn-lt"/>
          <a:ea typeface="+mn-ea"/>
          <a:cs typeface="+mn-cs"/>
        </a:defRPr>
      </a:lvl2pPr>
      <a:lvl3pPr marL="914400" indent="-228600"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3pPr>
      <a:lvl4pPr marL="1376363" indent="-233363"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4pPr>
      <a:lvl5pPr marL="2058988" indent="-230188"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5pPr>
      <a:lvl6pPr marL="25161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6pPr>
      <a:lvl7pPr marL="29733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7pPr>
      <a:lvl8pPr marL="34305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8pPr>
      <a:lvl9pPr marL="38877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9091" name="Rectangle 2"/>
          <p:cNvSpPr>
            <a:spLocks noGrp="1" noChangeArrowheads="1"/>
          </p:cNvSpPr>
          <p:nvPr>
            <p:ph type="title"/>
          </p:nvPr>
        </p:nvSpPr>
        <p:spPr bwMode="auto">
          <a:xfrm>
            <a:off x="563034" y="163513"/>
            <a:ext cx="11065933" cy="831850"/>
          </a:xfrm>
          <a:prstGeom prst="rect">
            <a:avLst/>
          </a:prstGeom>
          <a:noFill/>
          <a:ln>
            <a:noFill/>
          </a:ln>
        </p:spPr>
        <p:txBody>
          <a:bodyPr vert="horz" wrap="square" lIns="0" tIns="45713" rIns="0" bIns="45713" numCol="1" anchor="b" anchorCtr="0" compatLnSpc="1">
            <a:prstTxWarp prst="textNoShape">
              <a:avLst/>
            </a:prstTxWarp>
          </a:bodyPr>
          <a:lstStyle/>
          <a:p>
            <a:pPr lvl="0"/>
            <a:r>
              <a:rPr lang="en-US" altLang="zh-CN"/>
              <a:t>Slide title</a:t>
            </a:r>
          </a:p>
        </p:txBody>
      </p:sp>
      <p:sp>
        <p:nvSpPr>
          <p:cNvPr id="1049092" name="Rectangle 3"/>
          <p:cNvSpPr>
            <a:spLocks noGrp="1" noChangeArrowheads="1"/>
          </p:cNvSpPr>
          <p:nvPr>
            <p:ph type="body" idx="1"/>
          </p:nvPr>
        </p:nvSpPr>
        <p:spPr bwMode="auto">
          <a:xfrm>
            <a:off x="563034" y="1506538"/>
            <a:ext cx="11065933" cy="4589462"/>
          </a:xfrm>
          <a:prstGeom prst="rect">
            <a:avLst/>
          </a:prstGeom>
          <a:noFill/>
          <a:ln>
            <a:noFill/>
          </a:ln>
        </p:spPr>
        <p:txBody>
          <a:bodyPr vert="horz" wrap="square" lIns="0" tIns="0" rIns="0" bIns="0" numCol="1" anchor="t" anchorCtr="0" compatLnSpc="1">
            <a:prstTxWarp prst="textNoShape">
              <a:avLst/>
            </a:prstTxWarp>
          </a:bodyPr>
          <a:lstStyle/>
          <a:p>
            <a:pPr lvl="0"/>
            <a:r>
              <a:rPr lang="en-US" altLang="zh-CN"/>
              <a:t>Body text</a:t>
            </a:r>
          </a:p>
          <a:p>
            <a:pPr lvl="1"/>
            <a:r>
              <a:rPr lang="en-US" altLang="zh-CN"/>
              <a:t>First level</a:t>
            </a:r>
          </a:p>
          <a:p>
            <a:pPr lvl="2"/>
            <a:r>
              <a:rPr lang="en-US" altLang="zh-CN"/>
              <a:t>Second level</a:t>
            </a:r>
          </a:p>
          <a:p>
            <a:pPr lvl="3"/>
            <a:r>
              <a:rPr lang="en-US" altLang="zh-CN"/>
              <a:t>Third level</a:t>
            </a:r>
          </a:p>
          <a:p>
            <a:pPr lvl="4"/>
            <a:r>
              <a:rPr lang="en-US" altLang="zh-CN"/>
              <a:t>Quotation level</a:t>
            </a:r>
          </a:p>
        </p:txBody>
      </p:sp>
      <p:sp>
        <p:nvSpPr>
          <p:cNvPr id="1049093" name="Text Box 4"/>
          <p:cNvSpPr txBox="1">
            <a:spLocks noChangeArrowheads="1"/>
          </p:cNvSpPr>
          <p:nvPr/>
        </p:nvSpPr>
        <p:spPr bwMode="auto">
          <a:xfrm>
            <a:off x="11394018" y="6553200"/>
            <a:ext cx="234949" cy="133350"/>
          </a:xfrm>
          <a:prstGeom prst="rect">
            <a:avLst/>
          </a:prstGeom>
          <a:noFill/>
          <a:ln w="9525" algn="ctr">
            <a:noFill/>
            <a:miter lim="800000"/>
            <a:headEnd/>
            <a:tailEnd/>
          </a:ln>
          <a:effectLst/>
        </p:spPr>
        <p:txBody>
          <a:bodyPr wrap="none" lIns="0" tIns="0" rIns="0" bIns="0"/>
          <a:lstStyle/>
          <a:p>
            <a:pPr algn="r" fontAlgn="base">
              <a:spcBef>
                <a:spcPct val="0"/>
              </a:spcBef>
              <a:spcAft>
                <a:spcPct val="0"/>
              </a:spcAft>
            </a:pPr>
            <a:fld id="{A61E3A38-215C-424D-A702-53BF40936F3E}" type="slidenum">
              <a:rPr lang="en-US" altLang="zh-CN" sz="1200">
                <a:solidFill>
                  <a:srgbClr val="000000"/>
                </a:solidFill>
              </a:rPr>
              <a:pPr algn="r" fontAlgn="base">
                <a:spcBef>
                  <a:spcPct val="0"/>
                </a:spcBef>
                <a:spcAft>
                  <a:spcPct val="0"/>
                </a:spcAft>
              </a:pPr>
              <a:t>‹#›</a:t>
            </a:fld>
            <a:endParaRPr lang="en-US" altLang="zh-CN" sz="1200">
              <a:solidFill>
                <a:srgbClr val="000000"/>
              </a:solidFill>
            </a:endParaRPr>
          </a:p>
        </p:txBody>
      </p:sp>
      <p:sp>
        <p:nvSpPr>
          <p:cNvPr id="1049094" name="Line 5"/>
          <p:cNvSpPr>
            <a:spLocks noChangeShapeType="1"/>
          </p:cNvSpPr>
          <p:nvPr/>
        </p:nvSpPr>
        <p:spPr bwMode="auto">
          <a:xfrm flipH="1">
            <a:off x="0" y="1003300"/>
            <a:ext cx="12192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pPr algn="ctr" eaLnBrk="0" fontAlgn="base" hangingPunct="0">
              <a:spcBef>
                <a:spcPct val="0"/>
              </a:spcBef>
              <a:spcAft>
                <a:spcPct val="0"/>
              </a:spcAft>
              <a:buFont typeface="Wingdings" pitchFamily="2" charset="2"/>
              <a:buNone/>
            </a:pPr>
            <a:endParaRPr lang="zh-CN" altLang="en-US" sz="2000">
              <a:solidFill>
                <a:srgbClr val="000000"/>
              </a:solidFill>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2pPr>
      <a:lvl3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3pPr>
      <a:lvl4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4pPr>
      <a:lvl5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5pPr>
      <a:lvl6pPr marL="4572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6pPr>
      <a:lvl7pPr marL="9144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7pPr>
      <a:lvl8pPr marL="13716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8pPr>
      <a:lvl9pPr marL="18288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9pPr>
    </p:titleStyle>
    <p:bodyStyle>
      <a:lvl1pPr marL="342900" indent="-342900" algn="l" rtl="0" eaLnBrk="0" fontAlgn="base" hangingPunct="0">
        <a:spcBef>
          <a:spcPct val="20000"/>
        </a:spcBef>
        <a:spcAft>
          <a:spcPct val="0"/>
        </a:spcAft>
        <a:buChar char="•"/>
        <a:defRPr sz="1600" b="1">
          <a:solidFill>
            <a:schemeClr val="tx1"/>
          </a:solidFill>
          <a:latin typeface="+mn-lt"/>
          <a:ea typeface="+mn-ea"/>
          <a:cs typeface="+mn-cs"/>
        </a:defRPr>
      </a:lvl1pPr>
      <a:lvl2pPr marL="457200" indent="-228600" algn="l" rtl="0" eaLnBrk="0" fontAlgn="base" hangingPunct="0">
        <a:spcBef>
          <a:spcPct val="20000"/>
        </a:spcBef>
        <a:spcAft>
          <a:spcPct val="0"/>
        </a:spcAft>
        <a:buClr>
          <a:schemeClr val="tx2"/>
        </a:buClr>
        <a:buChar char="•"/>
        <a:defRPr sz="1600">
          <a:solidFill>
            <a:schemeClr val="tx1"/>
          </a:solidFill>
          <a:latin typeface="+mn-lt"/>
          <a:ea typeface="+mn-ea"/>
          <a:cs typeface="+mn-cs"/>
        </a:defRPr>
      </a:lvl2pPr>
      <a:lvl3pPr marL="914400" indent="-228600"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3pPr>
      <a:lvl4pPr marL="1376363" indent="-233363"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4pPr>
      <a:lvl5pPr marL="2058988" indent="-230188"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5pPr>
      <a:lvl6pPr marL="25161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6pPr>
      <a:lvl7pPr marL="29733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7pPr>
      <a:lvl8pPr marL="34305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8pPr>
      <a:lvl9pPr marL="38877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78" name="标题占位符 1"/>
          <p:cNvSpPr>
            <a:spLocks noGrp="1"/>
          </p:cNvSpPr>
          <p:nvPr>
            <p:ph type="title"/>
          </p:nvPr>
        </p:nvSpPr>
        <p:spPr bwMode="auto">
          <a:xfrm>
            <a:off x="609600" y="274638"/>
            <a:ext cx="10972800" cy="114300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48979" name="文本占位符 2"/>
          <p:cNvSpPr>
            <a:spLocks noGrp="1"/>
          </p:cNvSpPr>
          <p:nvPr>
            <p:ph type="body" idx="1"/>
          </p:nvPr>
        </p:nvSpPr>
        <p:spPr bwMode="auto">
          <a:xfrm>
            <a:off x="609600" y="1600201"/>
            <a:ext cx="10972800" cy="4525963"/>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80"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mn-lt"/>
                <a:ea typeface="+mn-ea"/>
              </a:defRPr>
            </a:lvl1pPr>
          </a:lstStyle>
          <a:p>
            <a:r>
              <a:rPr lang="en-US" altLang="zh-CN"/>
              <a:t>HotNets 2012</a:t>
            </a:r>
            <a:endParaRPr lang="zh-CN" altLang="en-US"/>
          </a:p>
        </p:txBody>
      </p:sp>
      <p:sp>
        <p:nvSpPr>
          <p:cNvPr id="1048981"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endParaRPr lang="zh-CN" altLang="en-US"/>
          </a:p>
        </p:txBody>
      </p:sp>
      <p:sp>
        <p:nvSpPr>
          <p:cNvPr id="1048982"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fld id="{A33BD18D-C0E9-4504-9440-C18781EDD45D}"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993" name="Rectangle 2"/>
          <p:cNvSpPr>
            <a:spLocks noGrp="1" noChangeArrowheads="1"/>
          </p:cNvSpPr>
          <p:nvPr>
            <p:ph type="title"/>
          </p:nvPr>
        </p:nvSpPr>
        <p:spPr bwMode="auto">
          <a:xfrm>
            <a:off x="563034" y="163513"/>
            <a:ext cx="11065933" cy="831850"/>
          </a:xfrm>
          <a:prstGeom prst="rect">
            <a:avLst/>
          </a:prstGeom>
          <a:noFill/>
          <a:ln w="9525" algn="ctr">
            <a:noFill/>
            <a:miter lim="800000"/>
            <a:headEnd/>
            <a:tailEnd/>
          </a:ln>
        </p:spPr>
        <p:txBody>
          <a:bodyPr vert="horz" wrap="square" lIns="0" tIns="45713" rIns="0" bIns="45713" numCol="1" anchor="b" anchorCtr="0" compatLnSpc="1">
            <a:prstTxWarp prst="textNoShape">
              <a:avLst/>
            </a:prstTxWarp>
          </a:bodyPr>
          <a:lstStyle/>
          <a:p>
            <a:pPr lvl="0"/>
            <a:r>
              <a:rPr lang="en-US" altLang="zh-CN"/>
              <a:t>Slide title</a:t>
            </a:r>
          </a:p>
        </p:txBody>
      </p:sp>
      <p:sp>
        <p:nvSpPr>
          <p:cNvPr id="1048994" name="Rectangle 3"/>
          <p:cNvSpPr>
            <a:spLocks noGrp="1" noChangeArrowheads="1"/>
          </p:cNvSpPr>
          <p:nvPr>
            <p:ph type="body" idx="1"/>
          </p:nvPr>
        </p:nvSpPr>
        <p:spPr bwMode="auto">
          <a:xfrm>
            <a:off x="563034" y="1506538"/>
            <a:ext cx="11065933" cy="45894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ltLang="zh-CN"/>
              <a:t>Body text</a:t>
            </a:r>
          </a:p>
          <a:p>
            <a:pPr lvl="1"/>
            <a:r>
              <a:rPr lang="en-US" altLang="zh-CN"/>
              <a:t>First level</a:t>
            </a:r>
          </a:p>
          <a:p>
            <a:pPr lvl="2"/>
            <a:r>
              <a:rPr lang="en-US" altLang="zh-CN"/>
              <a:t>Second level</a:t>
            </a:r>
          </a:p>
          <a:p>
            <a:pPr lvl="3"/>
            <a:r>
              <a:rPr lang="en-US" altLang="zh-CN"/>
              <a:t>Third level</a:t>
            </a:r>
          </a:p>
          <a:p>
            <a:pPr lvl="4"/>
            <a:r>
              <a:rPr lang="en-US" altLang="zh-CN"/>
              <a:t>Quotation level</a:t>
            </a:r>
          </a:p>
        </p:txBody>
      </p:sp>
      <p:sp>
        <p:nvSpPr>
          <p:cNvPr id="1048995" name="Text Box 4"/>
          <p:cNvSpPr txBox="1">
            <a:spLocks noChangeArrowheads="1"/>
          </p:cNvSpPr>
          <p:nvPr/>
        </p:nvSpPr>
        <p:spPr bwMode="auto">
          <a:xfrm>
            <a:off x="11394018" y="6553200"/>
            <a:ext cx="234949" cy="133350"/>
          </a:xfrm>
          <a:prstGeom prst="rect">
            <a:avLst/>
          </a:prstGeom>
          <a:noFill/>
          <a:ln w="9525" algn="ctr">
            <a:noFill/>
            <a:miter lim="800000"/>
            <a:headEnd/>
            <a:tailEnd/>
          </a:ln>
          <a:effectLst/>
        </p:spPr>
        <p:txBody>
          <a:bodyPr wrap="none" lIns="0" tIns="0" rIns="0" bIns="0"/>
          <a:lstStyle/>
          <a:p>
            <a:pPr algn="r" fontAlgn="base">
              <a:spcBef>
                <a:spcPct val="0"/>
              </a:spcBef>
              <a:spcAft>
                <a:spcPct val="0"/>
              </a:spcAft>
            </a:pPr>
            <a:fld id="{22A54AD8-5C99-4471-AA3A-6D5002DBC86E}" type="slidenum">
              <a:rPr lang="en-US" altLang="zh-CN" sz="1200">
                <a:solidFill>
                  <a:srgbClr val="000000"/>
                </a:solidFill>
              </a:rPr>
              <a:pPr algn="r" fontAlgn="base">
                <a:spcBef>
                  <a:spcPct val="0"/>
                </a:spcBef>
                <a:spcAft>
                  <a:spcPct val="0"/>
                </a:spcAft>
              </a:pPr>
              <a:t>‹#›</a:t>
            </a:fld>
            <a:endParaRPr lang="en-US" altLang="zh-CN" sz="1200">
              <a:solidFill>
                <a:srgbClr val="000000"/>
              </a:solidFill>
            </a:endParaRPr>
          </a:p>
        </p:txBody>
      </p:sp>
      <p:sp>
        <p:nvSpPr>
          <p:cNvPr id="1048996" name="Line 5"/>
          <p:cNvSpPr>
            <a:spLocks noChangeShapeType="1"/>
          </p:cNvSpPr>
          <p:nvPr/>
        </p:nvSpPr>
        <p:spPr bwMode="auto">
          <a:xfrm flipH="1">
            <a:off x="0" y="1003300"/>
            <a:ext cx="12192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pPr algn="ctr" eaLnBrk="0" fontAlgn="base" hangingPunct="0">
              <a:spcBef>
                <a:spcPct val="0"/>
              </a:spcBef>
              <a:spcAft>
                <a:spcPct val="0"/>
              </a:spcAft>
              <a:buFont typeface="Wingdings" pitchFamily="2" charset="2"/>
              <a:buNone/>
            </a:pPr>
            <a:endParaRPr lang="zh-CN" altLang="en-US" sz="2000">
              <a:solidFill>
                <a:srgbClr val="000000"/>
              </a:solidFill>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2pPr>
      <a:lvl3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3pPr>
      <a:lvl4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4pPr>
      <a:lvl5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5pPr>
      <a:lvl6pPr marL="4572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6pPr>
      <a:lvl7pPr marL="9144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7pPr>
      <a:lvl8pPr marL="13716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8pPr>
      <a:lvl9pPr marL="18288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9pPr>
    </p:titleStyle>
    <p:bodyStyle>
      <a:lvl1pPr marL="342900" indent="-342900" algn="l" rtl="0" eaLnBrk="0" fontAlgn="base" hangingPunct="0">
        <a:spcBef>
          <a:spcPct val="20000"/>
        </a:spcBef>
        <a:spcAft>
          <a:spcPct val="0"/>
        </a:spcAft>
        <a:buChar char="•"/>
        <a:defRPr sz="1600" b="1">
          <a:solidFill>
            <a:schemeClr val="tx1"/>
          </a:solidFill>
          <a:latin typeface="+mn-lt"/>
          <a:ea typeface="+mn-ea"/>
          <a:cs typeface="+mn-cs"/>
        </a:defRPr>
      </a:lvl1pPr>
      <a:lvl2pPr marL="457200" indent="-228600" algn="l" rtl="0" eaLnBrk="0" fontAlgn="base" hangingPunct="0">
        <a:spcBef>
          <a:spcPct val="20000"/>
        </a:spcBef>
        <a:spcAft>
          <a:spcPct val="0"/>
        </a:spcAft>
        <a:buClr>
          <a:schemeClr val="tx2"/>
        </a:buClr>
        <a:buChar char="•"/>
        <a:defRPr sz="1600">
          <a:solidFill>
            <a:schemeClr val="tx1"/>
          </a:solidFill>
          <a:latin typeface="+mn-lt"/>
          <a:ea typeface="+mn-ea"/>
          <a:cs typeface="+mn-cs"/>
        </a:defRPr>
      </a:lvl2pPr>
      <a:lvl3pPr marL="914400" indent="-228600"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3pPr>
      <a:lvl4pPr marL="1376363" indent="-233363"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4pPr>
      <a:lvl5pPr marL="2058988" indent="-230188"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5pPr>
      <a:lvl6pPr marL="25161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6pPr>
      <a:lvl7pPr marL="29733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7pPr>
      <a:lvl8pPr marL="34305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8pPr>
      <a:lvl9pPr marL="38877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pic>
        <p:nvPicPr>
          <p:cNvPr id="7" name="Picture 79" descr="dd"/>
          <p:cNvPicPr>
            <a:picLocks noChangeAspect="1" noChangeArrowheads="1"/>
          </p:cNvPicPr>
          <p:nvPr userDrawn="1"/>
        </p:nvPicPr>
        <p:blipFill>
          <a:blip r:embed="rId14" cstate="print"/>
          <a:srcRect/>
          <a:stretch>
            <a:fillRect/>
          </a:stretch>
        </p:blipFill>
        <p:spPr bwMode="auto">
          <a:xfrm>
            <a:off x="0" y="6325362"/>
            <a:ext cx="12192000" cy="530225"/>
          </a:xfrm>
          <a:prstGeom prst="rect">
            <a:avLst/>
          </a:prstGeom>
          <a:noFill/>
          <a:ln w="9525">
            <a:noFill/>
            <a:miter lim="800000"/>
            <a:headEnd/>
            <a:tailEnd/>
          </a:ln>
        </p:spPr>
      </p:pic>
      <p:pic>
        <p:nvPicPr>
          <p:cNvPr id="8" name="Picture 9" descr="8"/>
          <p:cNvPicPr>
            <a:picLocks noChangeAspect="1" noChangeArrowheads="1"/>
          </p:cNvPicPr>
          <p:nvPr userDrawn="1"/>
        </p:nvPicPr>
        <p:blipFill>
          <a:blip r:embed="rId15" cstate="print"/>
          <a:srcRect/>
          <a:stretch>
            <a:fillRect/>
          </a:stretch>
        </p:blipFill>
        <p:spPr bwMode="auto">
          <a:xfrm>
            <a:off x="10632504" y="6448822"/>
            <a:ext cx="1311275" cy="260350"/>
          </a:xfrm>
          <a:prstGeom prst="rect">
            <a:avLst/>
          </a:prstGeom>
          <a:noFill/>
          <a:ln w="9525">
            <a:noFill/>
            <a:miter lim="800000"/>
            <a:headEnd/>
            <a:tailEnd/>
          </a:ln>
        </p:spPr>
      </p:pic>
      <p:sp>
        <p:nvSpPr>
          <p:cNvPr id="11" name="Rectangle 5"/>
          <p:cNvSpPr>
            <a:spLocks noChangeArrowheads="1"/>
          </p:cNvSpPr>
          <p:nvPr userDrawn="1"/>
        </p:nvSpPr>
        <p:spPr bwMode="auto">
          <a:xfrm>
            <a:off x="9984432" y="6525344"/>
            <a:ext cx="723280" cy="306387"/>
          </a:xfrm>
          <a:prstGeom prst="rect">
            <a:avLst/>
          </a:prstGeom>
          <a:noFill/>
          <a:ln>
            <a:noFill/>
          </a:ln>
        </p:spPr>
        <p:txBody>
          <a:bodyPr lIns="0" tIns="0" rIns="0" bIns="0"/>
          <a:lstStyle/>
          <a:p>
            <a:pPr>
              <a:lnSpc>
                <a:spcPct val="85000"/>
              </a:lnSpc>
              <a:defRPr/>
            </a:pPr>
            <a:r>
              <a:rPr lang="de-DE" altLang="zh-CN" sz="1200" dirty="0">
                <a:solidFill>
                  <a:srgbClr val="000000"/>
                </a:solidFill>
                <a:latin typeface="FrutigerNext LT Bold" pitchFamily="34" charset="0"/>
                <a:ea typeface="MS PGothic" pitchFamily="34" charset="-128"/>
              </a:rPr>
              <a:t> </a:t>
            </a:r>
            <a:fld id="{D577959C-E91E-437F-AC05-F83E8C047747}" type="slidenum">
              <a:rPr lang="de-DE" altLang="zh-CN" sz="1200">
                <a:solidFill>
                  <a:srgbClr val="000000"/>
                </a:solidFill>
                <a:latin typeface="FrutigerNext LT Bold" pitchFamily="34" charset="0"/>
                <a:ea typeface="MS PGothic" pitchFamily="34" charset="-128"/>
              </a:rPr>
              <a:pPr>
                <a:lnSpc>
                  <a:spcPct val="85000"/>
                </a:lnSpc>
                <a:defRPr/>
              </a:pPr>
              <a:t>‹#›</a:t>
            </a:fld>
            <a:endParaRPr lang="en-GB" altLang="zh-CN" sz="1200" dirty="0">
              <a:solidFill>
                <a:srgbClr val="000000"/>
              </a:solidFill>
              <a:latin typeface="FrutigerNext LT Bold" pitchFamily="34" charset="0"/>
              <a:ea typeface="MS PGothic" pitchFamily="34" charset="-128"/>
            </a:endParaRPr>
          </a:p>
        </p:txBody>
      </p:sp>
    </p:spTree>
    <p:extLst>
      <p:ext uri="{BB962C8B-B14F-4D97-AF65-F5344CB8AC3E}">
        <p14:creationId xmlns:p14="http://schemas.microsoft.com/office/powerpoint/2010/main" val="254288900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60" r:id="rId12"/>
  </p:sldLayoutIdLst>
  <p:hf hdr="0" ftr="0" dt="0"/>
  <p:txStyles>
    <p:titleStyle>
      <a:lvl1pPr algn="ctr" defTabSz="914400" rtl="0" eaLnBrk="1" latinLnBrk="0" hangingPunct="1">
        <a:spcBef>
          <a:spcPct val="0"/>
        </a:spcBef>
        <a:buNone/>
        <a:defRPr sz="4200" kern="1200">
          <a:solidFill>
            <a:schemeClr val="accent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8.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8.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5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8.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48.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8.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48.xml"/><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notesSlide" Target="../notesSlides/notesSlide18.xml"/><Relationship Id="rId7" Type="http://schemas.openxmlformats.org/officeDocument/2006/relationships/image" Target="NULL"/><Relationship Id="rId2" Type="http://schemas.openxmlformats.org/officeDocument/2006/relationships/slideLayout" Target="../slideLayouts/slideLayout48.xml"/><Relationship Id="rId1" Type="http://schemas.openxmlformats.org/officeDocument/2006/relationships/tags" Target="../tags/tag7.xml"/><Relationship Id="rId6" Type="http://schemas.openxmlformats.org/officeDocument/2006/relationships/image" Target="NULL"/><Relationship Id="rId11" Type="http://schemas.openxmlformats.org/officeDocument/2006/relationships/image" Target="../media/image230.png"/><Relationship Id="rId5" Type="http://schemas.openxmlformats.org/officeDocument/2006/relationships/image" Target="../media/image24.emf"/><Relationship Id="rId10" Type="http://schemas.openxmlformats.org/officeDocument/2006/relationships/image" Target="NULL"/><Relationship Id="rId4" Type="http://schemas.openxmlformats.org/officeDocument/2006/relationships/image" Target="../media/image24.png"/><Relationship Id="rId9" Type="http://schemas.openxmlformats.org/officeDocument/2006/relationships/image" Target="NUL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8.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8.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jpeg"/></Relationships>
</file>

<file path=ppt/slides/_rels/slide2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0.xml"/><Relationship Id="rId1" Type="http://schemas.openxmlformats.org/officeDocument/2006/relationships/slideLayout" Target="../slideLayouts/slideLayout48.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1.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2.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48.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48.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8.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8.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8.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48.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0E8C549-B75D-0A14-FED3-4BFA3C3D32D6}"/>
              </a:ext>
            </a:extLst>
          </p:cNvPr>
          <p:cNvSpPr>
            <a:spLocks noGrp="1"/>
          </p:cNvSpPr>
          <p:nvPr>
            <p:ph type="ctrTitle"/>
          </p:nvPr>
        </p:nvSpPr>
        <p:spPr>
          <a:xfrm>
            <a:off x="186907" y="1978583"/>
            <a:ext cx="11659941" cy="1398411"/>
          </a:xfrm>
        </p:spPr>
        <p:txBody>
          <a:bodyPr>
            <a:normAutofit/>
          </a:bodyPr>
          <a:lstStyle/>
          <a:p>
            <a:r>
              <a:rPr lang="en-US" altLang="zh-CN" sz="4000" b="1" dirty="0">
                <a:solidFill>
                  <a:schemeClr val="bg1"/>
                </a:solidFill>
              </a:rPr>
              <a:t>ART: Adaptive </a:t>
            </a:r>
            <a:r>
              <a:rPr lang="en-US" altLang="zh-CN" sz="4000" b="1" dirty="0" err="1">
                <a:solidFill>
                  <a:schemeClr val="bg1"/>
                </a:solidFill>
              </a:rPr>
              <a:t>ReTransmission</a:t>
            </a:r>
            <a:r>
              <a:rPr lang="en-US" altLang="zh-CN" sz="4000" b="1" dirty="0">
                <a:solidFill>
                  <a:schemeClr val="bg1"/>
                </a:solidFill>
              </a:rPr>
              <a:t> for</a:t>
            </a:r>
            <a:r>
              <a:rPr lang="zh-CN" altLang="en-US" sz="4000" b="1" dirty="0">
                <a:solidFill>
                  <a:schemeClr val="bg1"/>
                </a:solidFill>
              </a:rPr>
              <a:t> </a:t>
            </a:r>
            <a:r>
              <a:rPr lang="en-US" altLang="zh-CN" sz="4000" b="1" dirty="0">
                <a:solidFill>
                  <a:schemeClr val="bg1"/>
                </a:solidFill>
              </a:rPr>
              <a:t>Wide-Area Loss Recovery in the Wild</a:t>
            </a:r>
            <a:endParaRPr lang="zh-CN" altLang="en-US" sz="4000" dirty="0">
              <a:solidFill>
                <a:schemeClr val="bg1"/>
              </a:solidFill>
            </a:endParaRPr>
          </a:p>
        </p:txBody>
      </p:sp>
      <p:sp>
        <p:nvSpPr>
          <p:cNvPr id="5" name="标题 1">
            <a:extLst>
              <a:ext uri="{FF2B5EF4-FFF2-40B4-BE49-F238E27FC236}">
                <a16:creationId xmlns:a16="http://schemas.microsoft.com/office/drawing/2014/main" id="{1C469B31-E95F-843F-B59B-C45A0B6F0D20}"/>
              </a:ext>
            </a:extLst>
          </p:cNvPr>
          <p:cNvSpPr txBox="1">
            <a:spLocks/>
          </p:cNvSpPr>
          <p:nvPr/>
        </p:nvSpPr>
        <p:spPr>
          <a:xfrm>
            <a:off x="200891" y="2729794"/>
            <a:ext cx="11790218" cy="1398411"/>
          </a:xfrm>
          <a:prstGeom prst="rect">
            <a:avLst/>
          </a:prstGeom>
        </p:spPr>
        <p:txBody>
          <a:bodyPr vert="horz" lIns="91440" tIns="45720" rIns="91440" bIns="45720" rtlCol="0" anchor="ctr" anchorCtr="0">
            <a:normAutofit/>
          </a:bodyPr>
          <a:lstStyle>
            <a:lvl1pPr algn="ctr" defTabSz="914400" rtl="0" eaLnBrk="1" latinLnBrk="0" hangingPunct="1">
              <a:spcBef>
                <a:spcPct val="0"/>
              </a:spcBef>
              <a:buNone/>
              <a:defRPr sz="5400" kern="1200">
                <a:solidFill>
                  <a:schemeClr val="bg1"/>
                </a:solidFill>
                <a:latin typeface="Verdana" pitchFamily="34" charset="0"/>
                <a:ea typeface="Verdana" pitchFamily="34" charset="0"/>
                <a:cs typeface="Verdana" pitchFamily="34" charset="0"/>
              </a:defRPr>
            </a:lvl1pPr>
          </a:lstStyle>
          <a:p>
            <a:pPr>
              <a:lnSpc>
                <a:spcPts val="4100"/>
              </a:lnSpc>
            </a:pPr>
            <a:endParaRPr lang="en-US" altLang="zh-CN" sz="3200" b="1" dirty="0"/>
          </a:p>
        </p:txBody>
      </p:sp>
      <p:sp>
        <p:nvSpPr>
          <p:cNvPr id="6" name="标题 1">
            <a:extLst>
              <a:ext uri="{FF2B5EF4-FFF2-40B4-BE49-F238E27FC236}">
                <a16:creationId xmlns:a16="http://schemas.microsoft.com/office/drawing/2014/main" id="{EEC1372B-1BBA-CCF0-85EB-1518F61645A5}"/>
              </a:ext>
            </a:extLst>
          </p:cNvPr>
          <p:cNvSpPr txBox="1">
            <a:spLocks/>
          </p:cNvSpPr>
          <p:nvPr/>
        </p:nvSpPr>
        <p:spPr>
          <a:xfrm>
            <a:off x="124691" y="3972441"/>
            <a:ext cx="11790218" cy="519180"/>
          </a:xfrm>
          <a:prstGeom prst="rect">
            <a:avLst/>
          </a:prstGeom>
        </p:spPr>
        <p:txBody>
          <a:bodyPr vert="horz" lIns="91440" tIns="45720" rIns="91440" bIns="45720" rtlCol="0" anchor="ctr" anchorCtr="0">
            <a:normAutofit/>
          </a:bodyPr>
          <a:lstStyle>
            <a:lvl1pPr algn="ctr" defTabSz="914400" rtl="0" eaLnBrk="1" latinLnBrk="0" hangingPunct="1">
              <a:lnSpc>
                <a:spcPct val="90000"/>
              </a:lnSpc>
              <a:spcBef>
                <a:spcPct val="0"/>
              </a:spcBef>
              <a:buNone/>
              <a:defRPr sz="5400" b="1" kern="1200">
                <a:solidFill>
                  <a:schemeClr val="bg1"/>
                </a:solidFill>
                <a:latin typeface="Microsoft YaHei" panose="020B0503020204020204" pitchFamily="34" charset="-122"/>
                <a:ea typeface="Microsoft YaHei" panose="020B0503020204020204" pitchFamily="34" charset="-122"/>
                <a:cs typeface="+mj-cs"/>
              </a:defRPr>
            </a:lvl1pPr>
          </a:lstStyle>
          <a:p>
            <a:pPr>
              <a:lnSpc>
                <a:spcPct val="100000"/>
              </a:lnSpc>
            </a:pPr>
            <a:endParaRPr kumimoji="1" lang="zh-CN" altLang="en-US" sz="1800" dirty="0">
              <a:solidFill>
                <a:schemeClr val="bg1">
                  <a:lumMod val="75000"/>
                </a:schemeClr>
              </a:solidFill>
            </a:endParaRPr>
          </a:p>
        </p:txBody>
      </p:sp>
      <p:sp>
        <p:nvSpPr>
          <p:cNvPr id="7" name="Subtitle 2">
            <a:extLst>
              <a:ext uri="{FF2B5EF4-FFF2-40B4-BE49-F238E27FC236}">
                <a16:creationId xmlns:a16="http://schemas.microsoft.com/office/drawing/2014/main" id="{859A9668-6A48-1903-CDCA-949E94D6269F}"/>
              </a:ext>
            </a:extLst>
          </p:cNvPr>
          <p:cNvSpPr txBox="1">
            <a:spLocks/>
          </p:cNvSpPr>
          <p:nvPr/>
        </p:nvSpPr>
        <p:spPr>
          <a:xfrm>
            <a:off x="-70000" y="4305169"/>
            <a:ext cx="12845602" cy="1271120"/>
          </a:xfrm>
          <a:prstGeom prst="rect">
            <a:avLst/>
          </a:prstGeom>
        </p:spPr>
        <p:txBody>
          <a:bodyPr vert="horz" wrap="square"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200" dirty="0"/>
              <a:t>T</a:t>
            </a:r>
            <a:r>
              <a:rPr lang="en-US" altLang="zh-CN" sz="2200" dirty="0"/>
              <a:t>ong Li</a:t>
            </a:r>
            <a:r>
              <a:rPr lang="en-US" altLang="zh-CN" sz="2200" baseline="30000" dirty="0"/>
              <a:t>1</a:t>
            </a:r>
            <a:r>
              <a:rPr lang="en-US" sz="2200" dirty="0"/>
              <a:t>, </a:t>
            </a:r>
            <a:r>
              <a:rPr lang="en-US" sz="2200" b="1" dirty="0"/>
              <a:t>Wei Liu</a:t>
            </a:r>
            <a:r>
              <a:rPr lang="en-US" altLang="zh-CN" sz="2200" b="1" baseline="30000" dirty="0"/>
              <a:t>1</a:t>
            </a:r>
            <a:r>
              <a:rPr lang="en-US" sz="2200" dirty="0"/>
              <a:t>, </a:t>
            </a:r>
            <a:r>
              <a:rPr lang="en-US" sz="2200" dirty="0" err="1"/>
              <a:t>Xinyu</a:t>
            </a:r>
            <a:r>
              <a:rPr lang="en-US" altLang="zh-CN" sz="2200" dirty="0"/>
              <a:t> Ma</a:t>
            </a:r>
            <a:r>
              <a:rPr lang="en-US" altLang="zh-CN" sz="2200" baseline="30000" dirty="0"/>
              <a:t>1</a:t>
            </a:r>
            <a:r>
              <a:rPr lang="en-US" altLang="zh-CN" sz="2200" dirty="0"/>
              <a:t>, </a:t>
            </a:r>
            <a:r>
              <a:rPr lang="en-US" altLang="zh-CN" sz="2200" dirty="0" err="1"/>
              <a:t>Shuaipeng</a:t>
            </a:r>
            <a:r>
              <a:rPr lang="en-US" altLang="zh-CN" sz="2200" dirty="0"/>
              <a:t> Zhu</a:t>
            </a:r>
            <a:r>
              <a:rPr lang="en-US" altLang="zh-CN" sz="2200" baseline="30000" dirty="0"/>
              <a:t>1</a:t>
            </a:r>
            <a:r>
              <a:rPr lang="en-US" altLang="zh-CN" sz="2200" dirty="0"/>
              <a:t>,</a:t>
            </a:r>
            <a:r>
              <a:rPr lang="zh-CN" altLang="en-US" sz="2200" dirty="0"/>
              <a:t> </a:t>
            </a:r>
            <a:r>
              <a:rPr lang="en-US" altLang="zh-CN" sz="2200" dirty="0" err="1"/>
              <a:t>Jingkun</a:t>
            </a:r>
            <a:r>
              <a:rPr lang="en-US" altLang="zh-CN" sz="2200" dirty="0"/>
              <a:t> Cao</a:t>
            </a:r>
            <a:r>
              <a:rPr lang="en-US" altLang="zh-CN" sz="2200" baseline="30000" dirty="0"/>
              <a:t>1</a:t>
            </a:r>
            <a:r>
              <a:rPr lang="en-US" altLang="zh-CN" sz="2200" dirty="0"/>
              <a:t>, </a:t>
            </a:r>
          </a:p>
          <a:p>
            <a:pPr marL="0" indent="0" algn="ctr">
              <a:buFont typeface="Arial" pitchFamily="34" charset="0"/>
              <a:buNone/>
            </a:pPr>
            <a:r>
              <a:rPr lang="en-US" altLang="zh-CN" sz="2200" dirty="0" err="1"/>
              <a:t>Senzhen</a:t>
            </a:r>
            <a:r>
              <a:rPr lang="en-US" altLang="zh-CN" sz="2200" dirty="0"/>
              <a:t> Liu</a:t>
            </a:r>
            <a:r>
              <a:rPr lang="en-US" altLang="zh-CN" sz="2200" baseline="30000" dirty="0"/>
              <a:t>2</a:t>
            </a:r>
            <a:r>
              <a:rPr lang="en-US" altLang="zh-CN" sz="2200" dirty="0"/>
              <a:t>,</a:t>
            </a:r>
            <a:r>
              <a:rPr lang="zh-CN" altLang="en-US" sz="2200" dirty="0"/>
              <a:t> </a:t>
            </a:r>
            <a:r>
              <a:rPr lang="en-US" altLang="zh-CN" sz="2200" dirty="0" err="1"/>
              <a:t>Taotao</a:t>
            </a:r>
            <a:r>
              <a:rPr lang="en-US" altLang="zh-CN" sz="2200" dirty="0"/>
              <a:t> Zhang</a:t>
            </a:r>
            <a:r>
              <a:rPr lang="en-US" altLang="zh-CN" sz="2200" baseline="30000" dirty="0"/>
              <a:t>2</a:t>
            </a:r>
            <a:r>
              <a:rPr lang="en-US" sz="2200" dirty="0"/>
              <a:t>, </a:t>
            </a:r>
            <a:r>
              <a:rPr lang="zh-CN" altLang="en-US" sz="2200" dirty="0"/>
              <a:t> </a:t>
            </a:r>
            <a:r>
              <a:rPr lang="en-US" sz="2200" dirty="0" err="1"/>
              <a:t>Yinfeng</a:t>
            </a:r>
            <a:r>
              <a:rPr lang="en-US" sz="2200" dirty="0"/>
              <a:t> Zhu</a:t>
            </a:r>
            <a:r>
              <a:rPr lang="en-US" altLang="zh-CN" sz="2200" baseline="30000" dirty="0"/>
              <a:t>2</a:t>
            </a:r>
            <a:r>
              <a:rPr lang="en-US" sz="2200" dirty="0"/>
              <a:t>, Bo Wu</a:t>
            </a:r>
            <a:r>
              <a:rPr lang="en-US" altLang="zh-CN" sz="2200" baseline="30000" dirty="0"/>
              <a:t>3</a:t>
            </a:r>
            <a:r>
              <a:rPr lang="en-US" sz="2200" dirty="0"/>
              <a:t>,  </a:t>
            </a:r>
            <a:r>
              <a:rPr lang="en-US" sz="2200" dirty="0" err="1"/>
              <a:t>Ke</a:t>
            </a:r>
            <a:r>
              <a:rPr lang="en-US" sz="2200" dirty="0"/>
              <a:t> Xu</a:t>
            </a:r>
            <a:r>
              <a:rPr lang="en-US" altLang="zh-CN" sz="2400" baseline="30000" dirty="0">
                <a:latin typeface="Cambria Math" panose="02040503050406030204" pitchFamily="18" charset="0"/>
                <a:ea typeface="Cambria Math" panose="02040503050406030204" pitchFamily="18" charset="0"/>
              </a:rPr>
              <a:t>3</a:t>
            </a:r>
            <a:endParaRPr lang="en-US" altLang="zh-CN" sz="2400" b="1" baseline="30000" dirty="0">
              <a:latin typeface="Cambria Math" panose="02040503050406030204" pitchFamily="18" charset="0"/>
              <a:ea typeface="Cambria Math" panose="02040503050406030204" pitchFamily="18" charset="0"/>
            </a:endParaRPr>
          </a:p>
          <a:p>
            <a:pPr marL="0" indent="0" algn="ctr">
              <a:buFont typeface="Arial" pitchFamily="34" charset="0"/>
              <a:buNone/>
            </a:pPr>
            <a:r>
              <a:rPr lang="en-US" altLang="zh-CN" sz="2200" dirty="0">
                <a:solidFill>
                  <a:schemeClr val="bg1"/>
                </a:solidFill>
              </a:rPr>
              <a:t> </a:t>
            </a:r>
            <a:endParaRPr lang="en-US" sz="2200" dirty="0">
              <a:solidFill>
                <a:schemeClr val="bg1"/>
              </a:solidFill>
            </a:endParaRPr>
          </a:p>
        </p:txBody>
      </p:sp>
      <p:pic>
        <p:nvPicPr>
          <p:cNvPr id="8" name="Picture 2" descr="âtsinghuaâçå¾çæç´¢ç»æ">
            <a:extLst>
              <a:ext uri="{FF2B5EF4-FFF2-40B4-BE49-F238E27FC236}">
                <a16:creationId xmlns:a16="http://schemas.microsoft.com/office/drawing/2014/main" id="{7C21A295-2B49-E855-C74C-6EEA448D9A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0216" y="5698286"/>
            <a:ext cx="1833944" cy="659982"/>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1302382F-5FD8-224E-2521-6E0284FDF0A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0074" t="14426" b="13696"/>
          <a:stretch>
            <a:fillRect/>
          </a:stretch>
        </p:blipFill>
        <p:spPr>
          <a:xfrm>
            <a:off x="2223715" y="5680301"/>
            <a:ext cx="2608588" cy="610976"/>
          </a:xfrm>
          <a:prstGeom prst="rect">
            <a:avLst/>
          </a:prstGeom>
        </p:spPr>
      </p:pic>
      <p:pic>
        <p:nvPicPr>
          <p:cNvPr id="10" name="图片 9">
            <a:extLst>
              <a:ext uri="{FF2B5EF4-FFF2-40B4-BE49-F238E27FC236}">
                <a16:creationId xmlns:a16="http://schemas.microsoft.com/office/drawing/2014/main" id="{2583AEA6-0134-6649-99CD-99FFD08BE49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462637" y="5712701"/>
            <a:ext cx="1875083" cy="478961"/>
          </a:xfrm>
          <a:prstGeom prst="rect">
            <a:avLst/>
          </a:prstGeom>
        </p:spPr>
      </p:pic>
      <p:pic>
        <p:nvPicPr>
          <p:cNvPr id="11" name="Picture 2" descr="IEEE ICNP">
            <a:extLst>
              <a:ext uri="{FF2B5EF4-FFF2-40B4-BE49-F238E27FC236}">
                <a16:creationId xmlns:a16="http://schemas.microsoft.com/office/drawing/2014/main" id="{0EFE9B0D-DBC0-9272-8AB0-A9950F2C99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331" y="260648"/>
            <a:ext cx="972229" cy="102106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3">
            <a:extLst>
              <a:ext uri="{FF2B5EF4-FFF2-40B4-BE49-F238E27FC236}">
                <a16:creationId xmlns:a16="http://schemas.microsoft.com/office/drawing/2014/main" id="{742C73E5-851D-95D3-8E24-188D4B8A0E7F}"/>
              </a:ext>
            </a:extLst>
          </p:cNvPr>
          <p:cNvSpPr>
            <a:spLocks noChangeArrowheads="1"/>
          </p:cNvSpPr>
          <p:nvPr/>
        </p:nvSpPr>
        <p:spPr bwMode="auto">
          <a:xfrm>
            <a:off x="1324169" y="383651"/>
            <a:ext cx="3235272" cy="830997"/>
          </a:xfrm>
          <a:prstGeom prst="rect">
            <a:avLst/>
          </a:prstGeom>
          <a:noFill/>
          <a:ln w="9525">
            <a:noFill/>
            <a:miter lim="800000"/>
            <a:headEnd/>
            <a:tailEnd/>
          </a:ln>
        </p:spPr>
        <p:txBody>
          <a:bodyPr wrap="square" lIns="0" tIns="0" rIns="0" bIns="0">
            <a:spAutoFit/>
          </a:bodyPr>
          <a:lstStyle/>
          <a:p>
            <a:pPr algn="ctr" defTabSz="784115">
              <a:defRPr/>
            </a:pPr>
            <a:r>
              <a:rPr lang="en-US" altLang="zh-CN" sz="3600" b="1" dirty="0">
                <a:latin typeface="Verdana" panose="020B0604030504040204" pitchFamily="34" charset="0"/>
                <a:ea typeface="Verdana" panose="020B0604030504040204" pitchFamily="34" charset="0"/>
              </a:rPr>
              <a:t>IEEE ICNP</a:t>
            </a:r>
          </a:p>
          <a:p>
            <a:pPr algn="ctr" defTabSz="784115">
              <a:defRPr/>
            </a:pPr>
            <a:r>
              <a:rPr lang="en-US" altLang="zh-CN" b="1" dirty="0">
                <a:latin typeface="Verdana" panose="020B0604030504040204" pitchFamily="34" charset="0"/>
                <a:ea typeface="Verdana" panose="020B0604030504040204" pitchFamily="34" charset="0"/>
              </a:rPr>
              <a:t>October 10–13,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标题 1"/>
          <p:cNvSpPr>
            <a:spLocks noGrp="1"/>
          </p:cNvSpPr>
          <p:nvPr>
            <p:ph type="title"/>
          </p:nvPr>
        </p:nvSpPr>
        <p:spPr/>
        <p:txBody>
          <a:bodyPr/>
          <a:lstStyle/>
          <a:p>
            <a:r>
              <a:rPr lang="en-US" altLang="zh-CN" b="1" dirty="0"/>
              <a:t>Takeaways</a:t>
            </a:r>
            <a:endParaRPr lang="zh-CN" altLang="en-US" b="1" dirty="0"/>
          </a:p>
        </p:txBody>
      </p:sp>
      <p:sp>
        <p:nvSpPr>
          <p:cNvPr id="1048587" name="内容占位符 3"/>
          <p:cNvSpPr>
            <a:spLocks noGrp="1"/>
          </p:cNvSpPr>
          <p:nvPr>
            <p:ph idx="1"/>
          </p:nvPr>
        </p:nvSpPr>
        <p:spPr>
          <a:xfrm>
            <a:off x="839416" y="2780928"/>
            <a:ext cx="10742984" cy="2646174"/>
          </a:xfrm>
          <a:prstGeom prst="rect">
            <a:avLst/>
          </a:prstGeom>
        </p:spPr>
        <p:txBody>
          <a:bodyPr wrap="square">
            <a:spAutoFit/>
          </a:bodyPr>
          <a:lstStyle/>
          <a:p>
            <a:pPr algn="just">
              <a:lnSpc>
                <a:spcPct val="150000"/>
              </a:lnSpc>
              <a:spcBef>
                <a:spcPts val="600"/>
              </a:spcBef>
            </a:pPr>
            <a:r>
              <a:rPr lang="en-US" altLang="x-none" sz="2000" dirty="0">
                <a:solidFill>
                  <a:schemeClr val="bg1">
                    <a:lumMod val="65000"/>
                  </a:schemeClr>
                </a:solidFill>
              </a:rPr>
              <a:t>Loss in the wild exhibits two</a:t>
            </a:r>
            <a:r>
              <a:rPr lang="zh-CN" altLang="en-US" sz="2000" dirty="0">
                <a:solidFill>
                  <a:schemeClr val="bg1">
                    <a:lumMod val="65000"/>
                  </a:schemeClr>
                </a:solidFill>
              </a:rPr>
              <a:t> </a:t>
            </a:r>
            <a:r>
              <a:rPr lang="en-US" altLang="zh-CN" sz="2000" dirty="0">
                <a:solidFill>
                  <a:schemeClr val="bg1">
                    <a:lumMod val="65000"/>
                  </a:schemeClr>
                </a:solidFill>
              </a:rPr>
              <a:t>characteristics: dynamics and burst</a:t>
            </a:r>
          </a:p>
          <a:p>
            <a:pPr algn="just">
              <a:lnSpc>
                <a:spcPct val="150000"/>
              </a:lnSpc>
              <a:spcBef>
                <a:spcPts val="600"/>
              </a:spcBef>
            </a:pPr>
            <a:r>
              <a:rPr lang="en-US" altLang="x-none" sz="2000" b="1" dirty="0"/>
              <a:t>Retransmission loss is ubiquitous</a:t>
            </a:r>
          </a:p>
          <a:p>
            <a:pPr algn="just">
              <a:lnSpc>
                <a:spcPct val="150000"/>
              </a:lnSpc>
              <a:spcBef>
                <a:spcPts val="600"/>
              </a:spcBef>
            </a:pPr>
            <a:r>
              <a:rPr lang="en-US" altLang="x-none" sz="2000" dirty="0">
                <a:solidFill>
                  <a:schemeClr val="bg1">
                    <a:lumMod val="65000"/>
                  </a:schemeClr>
                </a:solidFill>
              </a:rPr>
              <a:t>Delay-sensitive transmission suffers from data reassembling starvation </a:t>
            </a:r>
          </a:p>
          <a:p>
            <a:pPr algn="just">
              <a:lnSpc>
                <a:spcPct val="150000"/>
              </a:lnSpc>
              <a:spcBef>
                <a:spcPts val="600"/>
              </a:spcBef>
            </a:pPr>
            <a:r>
              <a:rPr lang="en-US" altLang="x-none" sz="2000" dirty="0">
                <a:solidFill>
                  <a:schemeClr val="bg1">
                    <a:lumMod val="65000"/>
                  </a:schemeClr>
                </a:solidFill>
              </a:rPr>
              <a:t>Throughput-intensive transmission suffers from receiving buffer starvation </a:t>
            </a:r>
          </a:p>
          <a:p>
            <a:pPr algn="just">
              <a:lnSpc>
                <a:spcPct val="150000"/>
              </a:lnSpc>
              <a:spcBef>
                <a:spcPts val="600"/>
              </a:spcBef>
            </a:pPr>
            <a:r>
              <a:rPr lang="en-US" altLang="x-none" sz="2000" dirty="0">
                <a:solidFill>
                  <a:schemeClr val="bg1">
                    <a:lumMod val="65000"/>
                  </a:schemeClr>
                </a:solidFill>
              </a:rPr>
              <a:t>Accelerating loss recovery with minimized redundancy cost is possible</a:t>
            </a:r>
          </a:p>
        </p:txBody>
      </p:sp>
      <p:sp>
        <p:nvSpPr>
          <p:cNvPr id="3" name="幻灯片编号占位符 2"/>
          <p:cNvSpPr>
            <a:spLocks noGrp="1"/>
          </p:cNvSpPr>
          <p:nvPr>
            <p:ph type="sldNum" sz="quarter" idx="12"/>
          </p:nvPr>
        </p:nvSpPr>
        <p:spPr/>
        <p:txBody>
          <a:bodyPr/>
          <a:lstStyle/>
          <a:p>
            <a:pPr algn="r"/>
            <a:fld id="{3AC99A5B-5B03-425B-9284-2F10A88898BE}" type="slidenum">
              <a:rPr lang="en-US"/>
              <a:pPr algn="r"/>
              <a:t>10</a:t>
            </a:fld>
            <a:endParaRPr lang="en-US"/>
          </a:p>
        </p:txBody>
      </p:sp>
    </p:spTree>
    <p:custDataLst>
      <p:tags r:id="rId1"/>
    </p:custDataLst>
    <p:extLst>
      <p:ext uri="{BB962C8B-B14F-4D97-AF65-F5344CB8AC3E}">
        <p14:creationId xmlns:p14="http://schemas.microsoft.com/office/powerpoint/2010/main" val="2348038487"/>
      </p:ext>
    </p:extLst>
  </p:cSld>
  <p:clrMapOvr>
    <a:masterClrMapping/>
  </p:clrMapOvr>
  <mc:AlternateContent xmlns:mc="http://schemas.openxmlformats.org/markup-compatibility/2006" xmlns:p14="http://schemas.microsoft.com/office/powerpoint/2010/main">
    <mc:Choice Requires="p14">
      <p:transition p14:dur="0" advTm="39887"/>
    </mc:Choice>
    <mc:Fallback xmlns="">
      <p:transition advTm="39887"/>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6" name="标题 1"/>
          <p:cNvSpPr>
            <a:spLocks noGrp="1"/>
          </p:cNvSpPr>
          <p:nvPr>
            <p:ph type="title"/>
          </p:nvPr>
        </p:nvSpPr>
        <p:spPr/>
        <p:txBody>
          <a:bodyPr>
            <a:normAutofit/>
          </a:bodyPr>
          <a:lstStyle/>
          <a:p>
            <a:r>
              <a:rPr lang="en-US" altLang="zh-CN" b="1" dirty="0"/>
              <a:t>Legacy ARQ is far from satisfied.</a:t>
            </a:r>
            <a:endParaRPr lang="zh-CN" altLang="en-US" b="1" dirty="0"/>
          </a:p>
        </p:txBody>
      </p:sp>
      <p:sp>
        <p:nvSpPr>
          <p:cNvPr id="3" name="幻灯片编号占位符 2"/>
          <p:cNvSpPr>
            <a:spLocks noGrp="1"/>
          </p:cNvSpPr>
          <p:nvPr>
            <p:ph type="sldNum" sz="quarter" idx="12"/>
          </p:nvPr>
        </p:nvSpPr>
        <p:spPr/>
        <p:txBody>
          <a:bodyPr/>
          <a:lstStyle/>
          <a:p>
            <a:pPr algn="r"/>
            <a:fld id="{3AC99A5B-5B03-425B-9284-2F10A88898BE}" type="slidenum">
              <a:rPr lang="en-US" smtClean="0"/>
              <a:pPr algn="r"/>
              <a:t>11</a:t>
            </a:fld>
            <a:endParaRPr lang="en-US" dirty="0"/>
          </a:p>
        </p:txBody>
      </p:sp>
      <p:pic>
        <p:nvPicPr>
          <p:cNvPr id="4" name="图片 3">
            <a:extLst>
              <a:ext uri="{FF2B5EF4-FFF2-40B4-BE49-F238E27FC236}">
                <a16:creationId xmlns:a16="http://schemas.microsoft.com/office/drawing/2014/main" id="{49370BE4-273E-521F-CD1F-4F9076CD9D24}"/>
              </a:ext>
            </a:extLst>
          </p:cNvPr>
          <p:cNvPicPr>
            <a:picLocks noChangeAspect="1"/>
          </p:cNvPicPr>
          <p:nvPr/>
        </p:nvPicPr>
        <p:blipFill>
          <a:blip r:embed="rId3"/>
          <a:stretch>
            <a:fillRect/>
          </a:stretch>
        </p:blipFill>
        <p:spPr>
          <a:xfrm>
            <a:off x="4295800" y="1118699"/>
            <a:ext cx="6505376" cy="5021102"/>
          </a:xfrm>
          <a:prstGeom prst="rect">
            <a:avLst/>
          </a:prstGeom>
        </p:spPr>
      </p:pic>
      <p:sp>
        <p:nvSpPr>
          <p:cNvPr id="6" name="TextBox 48">
            <a:extLst>
              <a:ext uri="{FF2B5EF4-FFF2-40B4-BE49-F238E27FC236}">
                <a16:creationId xmlns:a16="http://schemas.microsoft.com/office/drawing/2014/main" id="{4F5F8BDE-4577-A28A-8844-0D8AC36490C1}"/>
              </a:ext>
            </a:extLst>
          </p:cNvPr>
          <p:cNvSpPr txBox="1"/>
          <p:nvPr/>
        </p:nvSpPr>
        <p:spPr>
          <a:xfrm>
            <a:off x="7294858" y="6172007"/>
            <a:ext cx="3503480" cy="246221"/>
          </a:xfrm>
          <a:prstGeom prst="rect">
            <a:avLst/>
          </a:prstGeom>
          <a:noFill/>
        </p:spPr>
        <p:txBody>
          <a:bodyPr wrap="square" rtlCol="0">
            <a:spAutoFit/>
          </a:bodyPr>
          <a:lstStyle/>
          <a:p>
            <a:pPr algn="r" fontAlgn="auto">
              <a:spcBef>
                <a:spcPts val="0"/>
              </a:spcBef>
              <a:spcAft>
                <a:spcPts val="0"/>
              </a:spcAft>
              <a:defRPr/>
            </a:pPr>
            <a:r>
              <a:rPr lang="en-US" altLang="zh-CN" sz="1000" kern="0" dirty="0">
                <a:solidFill>
                  <a:schemeClr val="bg1">
                    <a:lumMod val="65000"/>
                  </a:schemeClr>
                </a:solidFill>
                <a:latin typeface="Verdana" panose="020B0604030504040204" pitchFamily="34" charset="0"/>
                <a:ea typeface="Verdana" panose="020B0604030504040204" pitchFamily="34" charset="0"/>
                <a:cs typeface="Tahoma" panose="020B0604030504040204" pitchFamily="34" charset="0"/>
              </a:rPr>
              <a:t>Source: </a:t>
            </a:r>
            <a:r>
              <a:rPr lang="en-US" altLang="zh-CN" sz="1000" kern="0" dirty="0" err="1">
                <a:solidFill>
                  <a:schemeClr val="bg1">
                    <a:lumMod val="65000"/>
                  </a:schemeClr>
                </a:solidFill>
                <a:latin typeface="Verdana" panose="020B0604030504040204" pitchFamily="34" charset="0"/>
                <a:ea typeface="Verdana" panose="020B0604030504040204" pitchFamily="34" charset="0"/>
                <a:cs typeface="Tahoma" panose="020B0604030504040204" pitchFamily="34" charset="0"/>
              </a:rPr>
              <a:t>ByteDance</a:t>
            </a:r>
            <a:endParaRPr lang="zh-CN" altLang="en-US" sz="1000" kern="0" dirty="0" err="1">
              <a:solidFill>
                <a:schemeClr val="bg1">
                  <a:lumMod val="65000"/>
                </a:schemeClr>
              </a:solidFill>
              <a:latin typeface="Verdana" panose="020B0604030504040204" pitchFamily="34" charset="0"/>
              <a:ea typeface="微软雅黑" panose="020B0503020204020204" pitchFamily="34" charset="-122"/>
              <a:cs typeface="Tahoma" panose="020B0604030504040204" pitchFamily="34" charset="0"/>
            </a:endParaRPr>
          </a:p>
        </p:txBody>
      </p:sp>
      <p:sp>
        <p:nvSpPr>
          <p:cNvPr id="9" name="文本框 8">
            <a:extLst>
              <a:ext uri="{FF2B5EF4-FFF2-40B4-BE49-F238E27FC236}">
                <a16:creationId xmlns:a16="http://schemas.microsoft.com/office/drawing/2014/main" id="{6560711A-5932-DDCC-EB74-29B08258F354}"/>
              </a:ext>
            </a:extLst>
          </p:cNvPr>
          <p:cNvSpPr txBox="1"/>
          <p:nvPr/>
        </p:nvSpPr>
        <p:spPr>
          <a:xfrm>
            <a:off x="580958" y="1676179"/>
            <a:ext cx="3585060" cy="1754326"/>
          </a:xfrm>
          <a:prstGeom prst="rect">
            <a:avLst/>
          </a:prstGeom>
          <a:noFill/>
        </p:spPr>
        <p:txBody>
          <a:bodyPr wrap="square" rtlCol="0">
            <a:spAutoFit/>
          </a:bodyPr>
          <a:lstStyle/>
          <a:p>
            <a:r>
              <a:rPr lang="en" altLang="zh-CN"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For </a:t>
            </a:r>
            <a:r>
              <a:rPr lang="en" altLang="zh-CN" b="0" i="0" u="none" strike="noStrike" dirty="0">
                <a:solidFill>
                  <a:srgbClr val="4F81BD"/>
                </a:solidFill>
                <a:effectLst/>
                <a:latin typeface="Verdana" panose="020B0604030504040204" pitchFamily="34" charset="0"/>
                <a:ea typeface="Verdana" panose="020B0604030504040204" pitchFamily="34" charset="0"/>
                <a:cs typeface="Verdana" panose="020B0604030504040204" pitchFamily="34" charset="0"/>
              </a:rPr>
              <a:t>delay-sensitive</a:t>
            </a:r>
            <a:r>
              <a:rPr lang="en" altLang="zh-CN"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 applications, existing packet loss recovery algorithms result in recovery time for lost packets that </a:t>
            </a:r>
            <a:r>
              <a:rPr lang="en" altLang="zh-CN" b="0" i="0" u="none" strike="noStrike" dirty="0">
                <a:solidFill>
                  <a:srgbClr val="F7836A"/>
                </a:solidFill>
                <a:effectLst/>
                <a:latin typeface="Verdana" panose="020B0604030504040204" pitchFamily="34" charset="0"/>
                <a:ea typeface="Verdana" panose="020B0604030504040204" pitchFamily="34" charset="0"/>
                <a:cs typeface="Verdana" panose="020B0604030504040204" pitchFamily="34" charset="0"/>
              </a:rPr>
              <a:t>exceed 1 RTT in over half </a:t>
            </a:r>
            <a:r>
              <a:rPr lang="en" altLang="zh-CN" b="0" i="0" u="none" strike="noStrike" dirty="0">
                <a:solidFill>
                  <a:srgbClr val="374151"/>
                </a:solidFill>
                <a:effectLst/>
                <a:latin typeface="Verdana" panose="020B0604030504040204" pitchFamily="34" charset="0"/>
                <a:ea typeface="Verdana" panose="020B0604030504040204" pitchFamily="34" charset="0"/>
                <a:cs typeface="Verdana" panose="020B0604030504040204" pitchFamily="34" charset="0"/>
              </a:rPr>
              <a:t>of the cases.</a:t>
            </a:r>
            <a:endParaRPr kumimoji="1" lang="zh-CN" altLang="en-US" dirty="0">
              <a:latin typeface="Verdana" panose="020B0604030504040204" pitchFamily="34" charset="0"/>
              <a:cs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23858"/>
    </mc:Choice>
    <mc:Fallback xmlns="">
      <p:transition advTm="2385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标题 1"/>
          <p:cNvSpPr>
            <a:spLocks noGrp="1"/>
          </p:cNvSpPr>
          <p:nvPr>
            <p:ph type="title"/>
          </p:nvPr>
        </p:nvSpPr>
        <p:spPr/>
        <p:txBody>
          <a:bodyPr/>
          <a:lstStyle/>
          <a:p>
            <a:r>
              <a:rPr lang="en-US" altLang="zh-CN" b="1" dirty="0"/>
              <a:t>Takeaways</a:t>
            </a:r>
            <a:endParaRPr lang="zh-CN" altLang="en-US" b="1" dirty="0"/>
          </a:p>
        </p:txBody>
      </p:sp>
      <p:sp>
        <p:nvSpPr>
          <p:cNvPr id="1048587" name="内容占位符 3"/>
          <p:cNvSpPr>
            <a:spLocks noGrp="1"/>
          </p:cNvSpPr>
          <p:nvPr>
            <p:ph idx="1"/>
          </p:nvPr>
        </p:nvSpPr>
        <p:spPr>
          <a:xfrm>
            <a:off x="839416" y="2780928"/>
            <a:ext cx="10742984" cy="3107838"/>
          </a:xfrm>
          <a:prstGeom prst="rect">
            <a:avLst/>
          </a:prstGeom>
        </p:spPr>
        <p:txBody>
          <a:bodyPr wrap="square">
            <a:spAutoFit/>
          </a:bodyPr>
          <a:lstStyle/>
          <a:p>
            <a:pPr algn="just">
              <a:lnSpc>
                <a:spcPct val="150000"/>
              </a:lnSpc>
              <a:spcBef>
                <a:spcPts val="600"/>
              </a:spcBef>
            </a:pPr>
            <a:r>
              <a:rPr lang="en-US" altLang="x-none" sz="2000" dirty="0">
                <a:solidFill>
                  <a:schemeClr val="bg1">
                    <a:lumMod val="65000"/>
                  </a:schemeClr>
                </a:solidFill>
              </a:rPr>
              <a:t>Loss in the wild exhibits two</a:t>
            </a:r>
            <a:r>
              <a:rPr lang="zh-CN" altLang="en-US" sz="2000" dirty="0">
                <a:solidFill>
                  <a:schemeClr val="bg1">
                    <a:lumMod val="65000"/>
                  </a:schemeClr>
                </a:solidFill>
              </a:rPr>
              <a:t> </a:t>
            </a:r>
            <a:r>
              <a:rPr lang="en-US" altLang="zh-CN" sz="2000" dirty="0">
                <a:solidFill>
                  <a:schemeClr val="bg1">
                    <a:lumMod val="65000"/>
                  </a:schemeClr>
                </a:solidFill>
              </a:rPr>
              <a:t>characteristics: dynamics and burst</a:t>
            </a:r>
          </a:p>
          <a:p>
            <a:pPr algn="just">
              <a:lnSpc>
                <a:spcPct val="150000"/>
              </a:lnSpc>
              <a:spcBef>
                <a:spcPts val="600"/>
              </a:spcBef>
            </a:pPr>
            <a:r>
              <a:rPr lang="en-US" altLang="x-none" sz="2000" dirty="0">
                <a:solidFill>
                  <a:schemeClr val="bg1">
                    <a:lumMod val="65000"/>
                  </a:schemeClr>
                </a:solidFill>
              </a:rPr>
              <a:t>Retransmission loss is ubiquitous</a:t>
            </a:r>
          </a:p>
          <a:p>
            <a:pPr algn="just">
              <a:lnSpc>
                <a:spcPct val="150000"/>
              </a:lnSpc>
              <a:spcBef>
                <a:spcPts val="600"/>
              </a:spcBef>
            </a:pPr>
            <a:r>
              <a:rPr lang="en-US" altLang="x-none" sz="2000" b="1" dirty="0"/>
              <a:t>Delay-sensitive transmission suffers from data reassembling starvation </a:t>
            </a:r>
          </a:p>
          <a:p>
            <a:pPr algn="just">
              <a:lnSpc>
                <a:spcPct val="150000"/>
              </a:lnSpc>
              <a:spcBef>
                <a:spcPts val="600"/>
              </a:spcBef>
            </a:pPr>
            <a:r>
              <a:rPr lang="en-US" altLang="x-none" sz="2000" dirty="0">
                <a:solidFill>
                  <a:schemeClr val="bg1">
                    <a:lumMod val="65000"/>
                  </a:schemeClr>
                </a:solidFill>
              </a:rPr>
              <a:t>Throughput-intensive transmission suffers from receiving buffer starvation </a:t>
            </a:r>
          </a:p>
          <a:p>
            <a:pPr algn="just">
              <a:lnSpc>
                <a:spcPct val="150000"/>
              </a:lnSpc>
              <a:spcBef>
                <a:spcPts val="600"/>
              </a:spcBef>
            </a:pPr>
            <a:r>
              <a:rPr lang="en-US" altLang="x-none" sz="2000" dirty="0">
                <a:solidFill>
                  <a:schemeClr val="bg1">
                    <a:lumMod val="65000"/>
                  </a:schemeClr>
                </a:solidFill>
              </a:rPr>
              <a:t>Accelerating loss recovery with minimized redundancy cost is possible</a:t>
            </a:r>
          </a:p>
        </p:txBody>
      </p:sp>
      <p:sp>
        <p:nvSpPr>
          <p:cNvPr id="3" name="幻灯片编号占位符 2"/>
          <p:cNvSpPr>
            <a:spLocks noGrp="1"/>
          </p:cNvSpPr>
          <p:nvPr>
            <p:ph type="sldNum" sz="quarter" idx="12"/>
          </p:nvPr>
        </p:nvSpPr>
        <p:spPr/>
        <p:txBody>
          <a:bodyPr/>
          <a:lstStyle/>
          <a:p>
            <a:pPr algn="r"/>
            <a:fld id="{3AC99A5B-5B03-425B-9284-2F10A88898BE}" type="slidenum">
              <a:rPr lang="en-US"/>
              <a:pPr algn="r"/>
              <a:t>12</a:t>
            </a:fld>
            <a:endParaRPr lang="en-US"/>
          </a:p>
        </p:txBody>
      </p:sp>
    </p:spTree>
    <p:custDataLst>
      <p:tags r:id="rId1"/>
    </p:custDataLst>
    <p:extLst>
      <p:ext uri="{BB962C8B-B14F-4D97-AF65-F5344CB8AC3E}">
        <p14:creationId xmlns:p14="http://schemas.microsoft.com/office/powerpoint/2010/main" val="263195222"/>
      </p:ext>
    </p:extLst>
  </p:cSld>
  <p:clrMapOvr>
    <a:masterClrMapping/>
  </p:clrMapOvr>
  <mc:AlternateContent xmlns:mc="http://schemas.openxmlformats.org/markup-compatibility/2006" xmlns:p14="http://schemas.microsoft.com/office/powerpoint/2010/main">
    <mc:Choice Requires="p14">
      <p:transition p14:dur="0" advTm="39887"/>
    </mc:Choice>
    <mc:Fallback xmlns="">
      <p:transition advTm="39887"/>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CF106-0351-457B-98B8-78CD77847C16}"/>
              </a:ext>
            </a:extLst>
          </p:cNvPr>
          <p:cNvSpPr>
            <a:spLocks noGrp="1"/>
          </p:cNvSpPr>
          <p:nvPr>
            <p:ph type="title"/>
          </p:nvPr>
        </p:nvSpPr>
        <p:spPr>
          <a:xfrm>
            <a:off x="2596734" y="172049"/>
            <a:ext cx="6696744" cy="1299808"/>
          </a:xfrm>
          <a:noFill/>
          <a:ln w="3810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90000"/>
          </a:bodyPr>
          <a:lstStyle/>
          <a:p>
            <a:r>
              <a:rPr lang="en-US" altLang="zh-CN" b="1" dirty="0">
                <a:solidFill>
                  <a:schemeClr val="bg1"/>
                </a:solidFill>
                <a:latin typeface="Verdana" panose="020B0604030504040204" pitchFamily="34" charset="0"/>
                <a:ea typeface="Verdana" panose="020B0604030504040204" pitchFamily="34" charset="0"/>
                <a:cs typeface="Tahoma" panose="020B0604030504040204" pitchFamily="34" charset="0"/>
              </a:rPr>
              <a:t>High Speed Rails (HSRs)</a:t>
            </a:r>
            <a:endParaRPr lang="zh-CN" altLang="en-US" b="1" dirty="0">
              <a:solidFill>
                <a:schemeClr val="bg1"/>
              </a:solidFill>
              <a:latin typeface="Verdana" panose="020B0604030504040204" pitchFamily="34" charset="0"/>
              <a:cs typeface="Tahoma" panose="020B0604030504040204" pitchFamily="34" charset="0"/>
            </a:endParaRPr>
          </a:p>
        </p:txBody>
      </p:sp>
      <p:sp>
        <p:nvSpPr>
          <p:cNvPr id="50" name="标题 1"/>
          <p:cNvSpPr txBox="1">
            <a:spLocks/>
          </p:cNvSpPr>
          <p:nvPr/>
        </p:nvSpPr>
        <p:spPr>
          <a:xfrm>
            <a:off x="609600" y="2746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a:solidFill>
                  <a:schemeClr val="accent1"/>
                </a:solidFill>
                <a:latin typeface="Verdana" pitchFamily="34" charset="0"/>
                <a:ea typeface="Verdana" pitchFamily="34" charset="0"/>
                <a:cs typeface="Verdana" pitchFamily="34" charset="0"/>
              </a:defRPr>
            </a:lvl1pPr>
          </a:lstStyle>
          <a:p>
            <a:r>
              <a:rPr lang="en-US" altLang="zh-CN" b="1" dirty="0">
                <a:cs typeface="Tahoma" panose="020B0604030504040204" pitchFamily="34" charset="0"/>
              </a:rPr>
              <a:t>Loss leads to </a:t>
            </a:r>
            <a:r>
              <a:rPr lang="en-US" altLang="zh-CN" b="1" dirty="0">
                <a:solidFill>
                  <a:srgbClr val="F7836A"/>
                </a:solidFill>
                <a:cs typeface="Tahoma" panose="020B0604030504040204" pitchFamily="34" charset="0"/>
              </a:rPr>
              <a:t>high</a:t>
            </a:r>
            <a:r>
              <a:rPr lang="en-US" altLang="zh-CN" b="1" dirty="0">
                <a:cs typeface="Tahoma" panose="020B0604030504040204" pitchFamily="34" charset="0"/>
              </a:rPr>
              <a:t> delay</a:t>
            </a:r>
          </a:p>
        </p:txBody>
      </p:sp>
      <p:sp>
        <p:nvSpPr>
          <p:cNvPr id="4" name="幻灯片编号占位符 3"/>
          <p:cNvSpPr>
            <a:spLocks noGrp="1"/>
          </p:cNvSpPr>
          <p:nvPr>
            <p:ph type="sldNum" sz="quarter" idx="12"/>
          </p:nvPr>
        </p:nvSpPr>
        <p:spPr/>
        <p:txBody>
          <a:bodyPr/>
          <a:lstStyle/>
          <a:p>
            <a:pPr algn="r"/>
            <a:fld id="{3AC99A5B-5B03-425B-9284-2F10A88898BE}" type="slidenum">
              <a:rPr lang="en-US" smtClean="0"/>
              <a:pPr algn="r"/>
              <a:t>13</a:t>
            </a:fld>
            <a:endParaRPr lang="en-US" dirty="0"/>
          </a:p>
        </p:txBody>
      </p:sp>
      <p:grpSp>
        <p:nvGrpSpPr>
          <p:cNvPr id="5" name="组合 4">
            <a:extLst>
              <a:ext uri="{FF2B5EF4-FFF2-40B4-BE49-F238E27FC236}">
                <a16:creationId xmlns:a16="http://schemas.microsoft.com/office/drawing/2014/main" id="{C0922B54-BEC4-B391-0CAE-328CACCC6745}"/>
              </a:ext>
            </a:extLst>
          </p:cNvPr>
          <p:cNvGrpSpPr/>
          <p:nvPr/>
        </p:nvGrpSpPr>
        <p:grpSpPr>
          <a:xfrm>
            <a:off x="335360" y="1685100"/>
            <a:ext cx="6802201" cy="2785132"/>
            <a:chOff x="-295157" y="85480"/>
            <a:chExt cx="3160376" cy="1139881"/>
          </a:xfrm>
        </p:grpSpPr>
        <p:grpSp>
          <p:nvGrpSpPr>
            <p:cNvPr id="6" name="组合 5">
              <a:extLst>
                <a:ext uri="{FF2B5EF4-FFF2-40B4-BE49-F238E27FC236}">
                  <a16:creationId xmlns:a16="http://schemas.microsoft.com/office/drawing/2014/main" id="{0FB455CF-2EC9-E2D1-59CB-F69BA87BEE22}"/>
                </a:ext>
              </a:extLst>
            </p:cNvPr>
            <p:cNvGrpSpPr/>
            <p:nvPr/>
          </p:nvGrpSpPr>
          <p:grpSpPr>
            <a:xfrm>
              <a:off x="-295157" y="85480"/>
              <a:ext cx="3160376" cy="1139881"/>
              <a:chOff x="198053" y="-71616"/>
              <a:chExt cx="2987384" cy="1370979"/>
            </a:xfrm>
          </p:grpSpPr>
          <p:grpSp>
            <p:nvGrpSpPr>
              <p:cNvPr id="9" name="组合 8">
                <a:extLst>
                  <a:ext uri="{FF2B5EF4-FFF2-40B4-BE49-F238E27FC236}">
                    <a16:creationId xmlns:a16="http://schemas.microsoft.com/office/drawing/2014/main" id="{721149F7-BEDC-6991-2335-2E475479E6A9}"/>
                  </a:ext>
                </a:extLst>
              </p:cNvPr>
              <p:cNvGrpSpPr/>
              <p:nvPr/>
            </p:nvGrpSpPr>
            <p:grpSpPr>
              <a:xfrm>
                <a:off x="198053" y="93527"/>
                <a:ext cx="2792597" cy="1122923"/>
                <a:chOff x="7394721" y="876169"/>
                <a:chExt cx="2112115" cy="1122923"/>
              </a:xfrm>
            </p:grpSpPr>
            <p:cxnSp>
              <p:nvCxnSpPr>
                <p:cNvPr id="31" name="直线箭头连接符 30">
                  <a:extLst>
                    <a:ext uri="{FF2B5EF4-FFF2-40B4-BE49-F238E27FC236}">
                      <a16:creationId xmlns:a16="http://schemas.microsoft.com/office/drawing/2014/main" id="{57E452F8-595D-3A94-E323-DD828B7EA339}"/>
                    </a:ext>
                  </a:extLst>
                </p:cNvPr>
                <p:cNvCxnSpPr>
                  <a:cxnSpLocks/>
                </p:cNvCxnSpPr>
                <p:nvPr/>
              </p:nvCxnSpPr>
              <p:spPr>
                <a:xfrm flipV="1">
                  <a:off x="8018201" y="1012293"/>
                  <a:ext cx="100821" cy="383836"/>
                </a:xfrm>
                <a:prstGeom prst="straightConnector1">
                  <a:avLst/>
                </a:prstGeom>
                <a:ln w="19050">
                  <a:solidFill>
                    <a:schemeClr val="bg2">
                      <a:lumMod val="50000"/>
                    </a:schemeClr>
                  </a:solidFill>
                  <a:prstDash val="sysDash"/>
                  <a:tailEnd type="triangle" w="med" len="lg"/>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97AD2597-E45A-FA71-EB2F-F583DFA372EA}"/>
                    </a:ext>
                  </a:extLst>
                </p:cNvPr>
                <p:cNvCxnSpPr>
                  <a:cxnSpLocks/>
                </p:cNvCxnSpPr>
                <p:nvPr/>
              </p:nvCxnSpPr>
              <p:spPr>
                <a:xfrm>
                  <a:off x="8210253" y="1015105"/>
                  <a:ext cx="187200" cy="748895"/>
                </a:xfrm>
                <a:prstGeom prst="straightConnector1">
                  <a:avLst/>
                </a:prstGeom>
                <a:ln w="19050">
                  <a:solidFill>
                    <a:srgbClr val="84C1E6"/>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B6907D75-9965-3DA4-D02C-A069157BE31E}"/>
                    </a:ext>
                  </a:extLst>
                </p:cNvPr>
                <p:cNvCxnSpPr>
                  <a:cxnSpLocks/>
                </p:cNvCxnSpPr>
                <p:nvPr/>
              </p:nvCxnSpPr>
              <p:spPr>
                <a:xfrm flipV="1">
                  <a:off x="9038228" y="1012252"/>
                  <a:ext cx="188258" cy="740056"/>
                </a:xfrm>
                <a:prstGeom prst="straightConnector1">
                  <a:avLst/>
                </a:prstGeom>
                <a:ln w="1905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77D5019A-AEDA-6230-3785-010CCADB60C7}"/>
                    </a:ext>
                  </a:extLst>
                </p:cNvPr>
                <p:cNvCxnSpPr>
                  <a:cxnSpLocks/>
                </p:cNvCxnSpPr>
                <p:nvPr/>
              </p:nvCxnSpPr>
              <p:spPr>
                <a:xfrm flipV="1">
                  <a:off x="7926750" y="1456052"/>
                  <a:ext cx="76471" cy="300614"/>
                </a:xfrm>
                <a:prstGeom prst="straightConnector1">
                  <a:avLst/>
                </a:prstGeom>
                <a:ln w="19050">
                  <a:solidFill>
                    <a:schemeClr val="tx1">
                      <a:lumMod val="50000"/>
                      <a:lumOff val="50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1DD5B00E-717E-8F2A-AD5C-283DAE4A3C28}"/>
                    </a:ext>
                  </a:extLst>
                </p:cNvPr>
                <p:cNvCxnSpPr>
                  <a:cxnSpLocks/>
                </p:cNvCxnSpPr>
                <p:nvPr/>
              </p:nvCxnSpPr>
              <p:spPr>
                <a:xfrm flipV="1">
                  <a:off x="8391977" y="1454349"/>
                  <a:ext cx="78147" cy="307873"/>
                </a:xfrm>
                <a:prstGeom prst="straightConnector1">
                  <a:avLst/>
                </a:prstGeom>
                <a:ln w="19050">
                  <a:solidFill>
                    <a:schemeClr val="tx1">
                      <a:lumMod val="50000"/>
                      <a:lumOff val="50000"/>
                    </a:schemeClr>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D1CAE852-73A8-57E2-A87D-3D6EBBE612F3}"/>
                    </a:ext>
                  </a:extLst>
                </p:cNvPr>
                <p:cNvCxnSpPr>
                  <a:cxnSpLocks/>
                </p:cNvCxnSpPr>
                <p:nvPr/>
              </p:nvCxnSpPr>
              <p:spPr>
                <a:xfrm>
                  <a:off x="8844228" y="1018223"/>
                  <a:ext cx="187200" cy="748895"/>
                </a:xfrm>
                <a:prstGeom prst="straightConnector1">
                  <a:avLst/>
                </a:prstGeom>
                <a:ln w="19050">
                  <a:solidFill>
                    <a:srgbClr val="84C1E6"/>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9239F8B1-C762-1B36-ACA0-2339CE62A7E5}"/>
                    </a:ext>
                  </a:extLst>
                </p:cNvPr>
                <p:cNvCxnSpPr>
                  <a:cxnSpLocks/>
                </p:cNvCxnSpPr>
                <p:nvPr/>
              </p:nvCxnSpPr>
              <p:spPr>
                <a:xfrm flipV="1">
                  <a:off x="7789431" y="1759413"/>
                  <a:ext cx="1635810" cy="45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12">
                  <a:extLst>
                    <a:ext uri="{FF2B5EF4-FFF2-40B4-BE49-F238E27FC236}">
                      <a16:creationId xmlns:a16="http://schemas.microsoft.com/office/drawing/2014/main" id="{28776745-C117-3D39-9668-CFAB56BF2C8C}"/>
                    </a:ext>
                  </a:extLst>
                </p:cNvPr>
                <p:cNvSpPr txBox="1"/>
                <p:nvPr/>
              </p:nvSpPr>
              <p:spPr>
                <a:xfrm>
                  <a:off x="9224057" y="1750690"/>
                  <a:ext cx="282779" cy="248402"/>
                </a:xfrm>
                <a:prstGeom prst="rect">
                  <a:avLst/>
                </a:prstGeom>
                <a:noFill/>
              </p:spPr>
              <p:txBody>
                <a:bodyPr wrap="none" rtlCol="0">
                  <a:spAutoFit/>
                </a:bodyPr>
                <a:lstStyle/>
                <a:p>
                  <a:r>
                    <a:rPr kumimoji="1" lang="en-US" altLang="zh-CN" sz="1600" dirty="0">
                      <a:latin typeface="Arial" panose="020B0604020202020204" pitchFamily="34" charset="0"/>
                      <a:cs typeface="Arial" panose="020B0604020202020204" pitchFamily="34" charset="0"/>
                    </a:rPr>
                    <a:t>Time</a:t>
                  </a:r>
                  <a:endParaRPr kumimoji="1" lang="zh-CN" altLang="en-US" sz="2800" dirty="0">
                    <a:latin typeface="Arial" panose="020B0604020202020204" pitchFamily="34" charset="0"/>
                    <a:cs typeface="Arial" panose="020B0604020202020204" pitchFamily="34" charset="0"/>
                  </a:endParaRPr>
                </a:p>
              </p:txBody>
            </p:sp>
            <p:cxnSp>
              <p:nvCxnSpPr>
                <p:cNvPr id="39" name="直线箭头连接符 38">
                  <a:extLst>
                    <a:ext uri="{FF2B5EF4-FFF2-40B4-BE49-F238E27FC236}">
                      <a16:creationId xmlns:a16="http://schemas.microsoft.com/office/drawing/2014/main" id="{0281F01E-250B-2A61-5555-0023704AEE3A}"/>
                    </a:ext>
                  </a:extLst>
                </p:cNvPr>
                <p:cNvCxnSpPr>
                  <a:cxnSpLocks/>
                </p:cNvCxnSpPr>
                <p:nvPr/>
              </p:nvCxnSpPr>
              <p:spPr>
                <a:xfrm flipV="1">
                  <a:off x="7789431" y="1007223"/>
                  <a:ext cx="1639574" cy="777"/>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0" name="文本框 14">
                  <a:extLst>
                    <a:ext uri="{FF2B5EF4-FFF2-40B4-BE49-F238E27FC236}">
                      <a16:creationId xmlns:a16="http://schemas.microsoft.com/office/drawing/2014/main" id="{EE7BA8BC-EA72-E15D-DFEF-A521AB24ED84}"/>
                    </a:ext>
                  </a:extLst>
                </p:cNvPr>
                <p:cNvSpPr txBox="1"/>
                <p:nvPr/>
              </p:nvSpPr>
              <p:spPr>
                <a:xfrm>
                  <a:off x="7422922" y="1628679"/>
                  <a:ext cx="377956" cy="248402"/>
                </a:xfrm>
                <a:prstGeom prst="rect">
                  <a:avLst/>
                </a:prstGeom>
                <a:noFill/>
              </p:spPr>
              <p:txBody>
                <a:bodyPr wrap="none" rtlCol="0">
                  <a:spAutoFit/>
                </a:bodyPr>
                <a:lstStyle/>
                <a:p>
                  <a:pPr algn="r"/>
                  <a:r>
                    <a:rPr kumimoji="1" lang="en-US" altLang="zh-CN" sz="1600" dirty="0">
                      <a:latin typeface="Arial" panose="020B0604020202020204" pitchFamily="34" charset="0"/>
                      <a:cs typeface="Arial" panose="020B0604020202020204" pitchFamily="34" charset="0"/>
                    </a:rPr>
                    <a:t>Sender</a:t>
                  </a:r>
                  <a:endParaRPr kumimoji="1" lang="zh-CN" altLang="en-US" sz="3200" dirty="0">
                    <a:latin typeface="Arial" panose="020B0604020202020204" pitchFamily="34" charset="0"/>
                    <a:cs typeface="Arial" panose="020B0604020202020204" pitchFamily="34" charset="0"/>
                  </a:endParaRPr>
                </a:p>
              </p:txBody>
            </p:sp>
            <p:sp>
              <p:nvSpPr>
                <p:cNvPr id="41" name="文本框 15">
                  <a:extLst>
                    <a:ext uri="{FF2B5EF4-FFF2-40B4-BE49-F238E27FC236}">
                      <a16:creationId xmlns:a16="http://schemas.microsoft.com/office/drawing/2014/main" id="{B8FD112B-198F-EB48-969B-C0572781149B}"/>
                    </a:ext>
                  </a:extLst>
                </p:cNvPr>
                <p:cNvSpPr txBox="1"/>
                <p:nvPr/>
              </p:nvSpPr>
              <p:spPr>
                <a:xfrm>
                  <a:off x="7394721" y="876169"/>
                  <a:ext cx="443912" cy="248402"/>
                </a:xfrm>
                <a:prstGeom prst="rect">
                  <a:avLst/>
                </a:prstGeom>
                <a:noFill/>
              </p:spPr>
              <p:txBody>
                <a:bodyPr wrap="none" rtlCol="0">
                  <a:spAutoFit/>
                </a:bodyPr>
                <a:lstStyle/>
                <a:p>
                  <a:pPr algn="r"/>
                  <a:r>
                    <a:rPr kumimoji="1" lang="en-US" altLang="zh-CN" sz="1600" dirty="0">
                      <a:latin typeface="Arial" panose="020B0604020202020204" pitchFamily="34" charset="0"/>
                      <a:cs typeface="Arial" panose="020B0604020202020204" pitchFamily="34" charset="0"/>
                    </a:rPr>
                    <a:t>Receiver</a:t>
                  </a:r>
                  <a:endParaRPr kumimoji="1" lang="zh-CN" altLang="en-US" sz="2800" dirty="0">
                    <a:latin typeface="Arial" panose="020B0604020202020204" pitchFamily="34" charset="0"/>
                    <a:cs typeface="Arial" panose="020B0604020202020204" pitchFamily="34" charset="0"/>
                  </a:endParaRPr>
                </a:p>
              </p:txBody>
            </p:sp>
          </p:grpSp>
          <p:sp>
            <p:nvSpPr>
              <p:cNvPr id="11" name="十字形 10">
                <a:extLst>
                  <a:ext uri="{FF2B5EF4-FFF2-40B4-BE49-F238E27FC236}">
                    <a16:creationId xmlns:a16="http://schemas.microsoft.com/office/drawing/2014/main" id="{CC7E7220-5D49-B321-5E31-E28A160EBF00}"/>
                  </a:ext>
                </a:extLst>
              </p:cNvPr>
              <p:cNvSpPr/>
              <p:nvPr/>
            </p:nvSpPr>
            <p:spPr>
              <a:xfrm rot="2700000">
                <a:off x="1585426" y="601905"/>
                <a:ext cx="86998" cy="64215"/>
              </a:xfrm>
              <a:prstGeom prst="plus">
                <a:avLst>
                  <a:gd name="adj" fmla="val 372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kumimoji="1" lang="zh-CN" altLang="en-US" sz="4000"/>
              </a:p>
            </p:txBody>
          </p:sp>
          <p:sp>
            <p:nvSpPr>
              <p:cNvPr id="12" name="文本框 11">
                <a:extLst>
                  <a:ext uri="{FF2B5EF4-FFF2-40B4-BE49-F238E27FC236}">
                    <a16:creationId xmlns:a16="http://schemas.microsoft.com/office/drawing/2014/main" id="{F2B6E640-DECB-6063-D02B-D30F0BAEDE3F}"/>
                  </a:ext>
                </a:extLst>
              </p:cNvPr>
              <p:cNvSpPr txBox="1"/>
              <p:nvPr/>
            </p:nvSpPr>
            <p:spPr>
              <a:xfrm>
                <a:off x="2580702" y="-71616"/>
                <a:ext cx="604735" cy="225821"/>
              </a:xfrm>
              <a:prstGeom prst="rect">
                <a:avLst/>
              </a:prstGeom>
              <a:noFill/>
            </p:spPr>
            <p:txBody>
              <a:bodyPr wrap="square" rtlCol="0">
                <a:spAutoFit/>
              </a:bodyPr>
              <a:lstStyle/>
              <a:p>
                <a:r>
                  <a:rPr kumimoji="1" lang="en-US" altLang="zh-CN" sz="1400" dirty="0"/>
                  <a:t>Received</a:t>
                </a:r>
              </a:p>
            </p:txBody>
          </p:sp>
          <p:cxnSp>
            <p:nvCxnSpPr>
              <p:cNvPr id="13" name="直线箭头连接符 12">
                <a:extLst>
                  <a:ext uri="{FF2B5EF4-FFF2-40B4-BE49-F238E27FC236}">
                    <a16:creationId xmlns:a16="http://schemas.microsoft.com/office/drawing/2014/main" id="{FA37F403-7F17-A9DA-8066-D7A3B24C3D6F}"/>
                  </a:ext>
                </a:extLst>
              </p:cNvPr>
              <p:cNvCxnSpPr>
                <a:cxnSpLocks/>
              </p:cNvCxnSpPr>
              <p:nvPr/>
            </p:nvCxnSpPr>
            <p:spPr>
              <a:xfrm flipV="1">
                <a:off x="1641228" y="226559"/>
                <a:ext cx="134307" cy="373076"/>
              </a:xfrm>
              <a:prstGeom prst="straightConnector1">
                <a:avLst/>
              </a:prstGeom>
              <a:ln w="19050">
                <a:solidFill>
                  <a:schemeClr val="tx1">
                    <a:lumMod val="50000"/>
                    <a:lumOff val="50000"/>
                  </a:schemeClr>
                </a:solidFill>
                <a:prstDash val="sysDash"/>
                <a:tailEnd type="triangle" w="med" len="lg"/>
              </a:ln>
            </p:spPr>
            <p:style>
              <a:lnRef idx="1">
                <a:schemeClr val="accent1"/>
              </a:lnRef>
              <a:fillRef idx="0">
                <a:schemeClr val="accent1"/>
              </a:fillRef>
              <a:effectRef idx="0">
                <a:schemeClr val="accent1"/>
              </a:effectRef>
              <a:fontRef idx="minor">
                <a:schemeClr val="tx1"/>
              </a:fontRef>
            </p:style>
          </p:cxnSp>
          <p:sp>
            <p:nvSpPr>
              <p:cNvPr id="14" name="文本框 16">
                <a:extLst>
                  <a:ext uri="{FF2B5EF4-FFF2-40B4-BE49-F238E27FC236}">
                    <a16:creationId xmlns:a16="http://schemas.microsoft.com/office/drawing/2014/main" id="{5427BD00-F9A4-6ED8-9982-7C73A59C32E5}"/>
                  </a:ext>
                </a:extLst>
              </p:cNvPr>
              <p:cNvSpPr txBox="1"/>
              <p:nvPr/>
            </p:nvSpPr>
            <p:spPr>
              <a:xfrm>
                <a:off x="1415819" y="538802"/>
                <a:ext cx="441905" cy="368840"/>
              </a:xfrm>
              <a:prstGeom prst="rect">
                <a:avLst/>
              </a:prstGeom>
              <a:noFill/>
            </p:spPr>
            <p:txBody>
              <a:bodyPr wrap="none" rtlCol="0">
                <a:spAutoFit/>
              </a:bodyPr>
              <a:lstStyle/>
              <a:p>
                <a:pPr algn="ctr"/>
                <a:r>
                  <a:rPr kumimoji="1" lang="en-US" altLang="zh-CN" sz="4000" baseline="-25000" dirty="0">
                    <a:latin typeface="Arial" panose="020B0604020202020204" pitchFamily="34" charset="0"/>
                    <a:cs typeface="Arial" panose="020B0604020202020204" pitchFamily="34" charset="0"/>
                  </a:rPr>
                  <a:t>k=1</a:t>
                </a:r>
              </a:p>
            </p:txBody>
          </p:sp>
          <p:sp>
            <p:nvSpPr>
              <p:cNvPr id="15" name="文本框 14">
                <a:extLst>
                  <a:ext uri="{FF2B5EF4-FFF2-40B4-BE49-F238E27FC236}">
                    <a16:creationId xmlns:a16="http://schemas.microsoft.com/office/drawing/2014/main" id="{963F4583-6890-0EC5-2200-EAE1C59B63A9}"/>
                  </a:ext>
                </a:extLst>
              </p:cNvPr>
              <p:cNvSpPr txBox="1"/>
              <p:nvPr/>
            </p:nvSpPr>
            <p:spPr>
              <a:xfrm>
                <a:off x="643076" y="393873"/>
                <a:ext cx="469618" cy="338731"/>
              </a:xfrm>
              <a:prstGeom prst="rect">
                <a:avLst/>
              </a:prstGeom>
              <a:noFill/>
            </p:spPr>
            <p:txBody>
              <a:bodyPr wrap="square" rtlCol="0">
                <a:spAutoFit/>
              </a:bodyPr>
              <a:lstStyle/>
              <a:p>
                <a:r>
                  <a:rPr kumimoji="1" lang="en-US" altLang="zh-CN" sz="2400" dirty="0">
                    <a:solidFill>
                      <a:srgbClr val="FF0000"/>
                    </a:solidFill>
                  </a:rPr>
                  <a:t>Lost</a:t>
                </a:r>
                <a:endParaRPr kumimoji="1" lang="zh-CN" altLang="en-US" sz="1100" dirty="0">
                  <a:solidFill>
                    <a:srgbClr val="FF0000"/>
                  </a:solidFill>
                </a:endParaRPr>
              </a:p>
            </p:txBody>
          </p:sp>
          <p:sp>
            <p:nvSpPr>
              <p:cNvPr id="16" name="文本框 16">
                <a:extLst>
                  <a:ext uri="{FF2B5EF4-FFF2-40B4-BE49-F238E27FC236}">
                    <a16:creationId xmlns:a16="http://schemas.microsoft.com/office/drawing/2014/main" id="{89E464ED-881B-FE5B-15D5-A533A36B049E}"/>
                  </a:ext>
                </a:extLst>
              </p:cNvPr>
              <p:cNvSpPr txBox="1"/>
              <p:nvPr/>
            </p:nvSpPr>
            <p:spPr>
              <a:xfrm>
                <a:off x="750763" y="549526"/>
                <a:ext cx="441905" cy="368840"/>
              </a:xfrm>
              <a:prstGeom prst="rect">
                <a:avLst/>
              </a:prstGeom>
              <a:noFill/>
            </p:spPr>
            <p:txBody>
              <a:bodyPr wrap="none" rtlCol="0">
                <a:spAutoFit/>
              </a:bodyPr>
              <a:lstStyle/>
              <a:p>
                <a:pPr algn="ctr"/>
                <a:r>
                  <a:rPr kumimoji="1" lang="en-US" altLang="zh-CN" sz="4000" baseline="-25000" dirty="0">
                    <a:latin typeface="Arial" panose="020B0604020202020204" pitchFamily="34" charset="0"/>
                    <a:cs typeface="Arial" panose="020B0604020202020204" pitchFamily="34" charset="0"/>
                  </a:rPr>
                  <a:t>k=0</a:t>
                </a:r>
              </a:p>
            </p:txBody>
          </p:sp>
          <p:cxnSp>
            <p:nvCxnSpPr>
              <p:cNvPr id="17" name="直线连接符 16">
                <a:extLst>
                  <a:ext uri="{FF2B5EF4-FFF2-40B4-BE49-F238E27FC236}">
                    <a16:creationId xmlns:a16="http://schemas.microsoft.com/office/drawing/2014/main" id="{4125B0CD-F361-CDDA-B981-523C39727BEE}"/>
                  </a:ext>
                </a:extLst>
              </p:cNvPr>
              <p:cNvCxnSpPr>
                <a:cxnSpLocks/>
              </p:cNvCxnSpPr>
              <p:nvPr/>
            </p:nvCxnSpPr>
            <p:spPr>
              <a:xfrm>
                <a:off x="901250" y="987935"/>
                <a:ext cx="0" cy="186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310F5980-4FC8-49F7-B917-8B93FA412B5E}"/>
                  </a:ext>
                </a:extLst>
              </p:cNvPr>
              <p:cNvCxnSpPr>
                <a:cxnSpLocks/>
              </p:cNvCxnSpPr>
              <p:nvPr/>
            </p:nvCxnSpPr>
            <p:spPr>
              <a:xfrm flipH="1">
                <a:off x="1516611" y="979580"/>
                <a:ext cx="1961" cy="194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D3C4CB55-EC2C-33B5-7858-AC5EB67FA9EA}"/>
                  </a:ext>
                </a:extLst>
              </p:cNvPr>
              <p:cNvCxnSpPr>
                <a:cxnSpLocks/>
              </p:cNvCxnSpPr>
              <p:nvPr/>
            </p:nvCxnSpPr>
            <p:spPr>
              <a:xfrm flipH="1">
                <a:off x="895104" y="1090168"/>
                <a:ext cx="113890" cy="0"/>
              </a:xfrm>
              <a:prstGeom prst="straightConnector1">
                <a:avLst/>
              </a:prstGeom>
              <a:ln>
                <a:solidFill>
                  <a:schemeClr val="tx1"/>
                </a:solidFill>
                <a:headEnd type="none" w="lg" len="sm"/>
                <a:tailEnd type="stealth" w="sm" len="sm"/>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5D2C0C38-C9EB-88EF-E754-C84624690033}"/>
                  </a:ext>
                </a:extLst>
              </p:cNvPr>
              <p:cNvCxnSpPr>
                <a:cxnSpLocks/>
              </p:cNvCxnSpPr>
              <p:nvPr/>
            </p:nvCxnSpPr>
            <p:spPr>
              <a:xfrm flipV="1">
                <a:off x="1394148" y="1087975"/>
                <a:ext cx="127743" cy="1465"/>
              </a:xfrm>
              <a:prstGeom prst="straightConnector1">
                <a:avLst/>
              </a:prstGeom>
              <a:ln>
                <a:solidFill>
                  <a:schemeClr val="tx1"/>
                </a:solidFill>
                <a:headEnd type="none" w="lg" len="sm"/>
                <a:tailEnd type="stealth"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E3B7763-CCDC-BA6F-A4AC-1DF271E05175}"/>
                      </a:ext>
                    </a:extLst>
                  </p:cNvPr>
                  <p:cNvSpPr txBox="1"/>
                  <p:nvPr/>
                </p:nvSpPr>
                <p:spPr>
                  <a:xfrm>
                    <a:off x="1000189" y="987495"/>
                    <a:ext cx="349978" cy="3118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𝑇</m:t>
                              </m:r>
                            </m:e>
                            <m:sub>
                              <m:r>
                                <a:rPr kumimoji="1" lang="en-US" altLang="zh-CN" sz="2000" i="1">
                                  <a:latin typeface="Cambria Math" panose="02040503050406030204" pitchFamily="18" charset="0"/>
                                </a:rPr>
                                <m:t>𝑠𝑖𝑛𝑔𝑙𝑒</m:t>
                              </m:r>
                            </m:sub>
                          </m:sSub>
                        </m:oMath>
                      </m:oMathPara>
                    </a14:m>
                    <a:endParaRPr kumimoji="1" lang="zh-CN" altLang="en-US" sz="4400" dirty="0"/>
                  </a:p>
                </p:txBody>
              </p:sp>
            </mc:Choice>
            <mc:Fallback xmlns="">
              <p:sp>
                <p:nvSpPr>
                  <p:cNvPr id="21" name="文本框 20">
                    <a:extLst>
                      <a:ext uri="{FF2B5EF4-FFF2-40B4-BE49-F238E27FC236}">
                        <a16:creationId xmlns:a16="http://schemas.microsoft.com/office/drawing/2014/main" id="{AE3B7763-CCDC-BA6F-A4AC-1DF271E05175}"/>
                      </a:ext>
                    </a:extLst>
                  </p:cNvPr>
                  <p:cNvSpPr txBox="1">
                    <a:spLocks noRot="1" noChangeAspect="1" noMove="1" noResize="1" noEditPoints="1" noAdjustHandles="1" noChangeArrowheads="1" noChangeShapeType="1" noTextEdit="1"/>
                  </p:cNvSpPr>
                  <p:nvPr/>
                </p:nvSpPr>
                <p:spPr>
                  <a:xfrm>
                    <a:off x="1000189" y="987495"/>
                    <a:ext cx="349978" cy="311868"/>
                  </a:xfrm>
                  <a:prstGeom prst="rect">
                    <a:avLst/>
                  </a:prstGeom>
                  <a:blipFill>
                    <a:blip r:embed="rId3"/>
                    <a:stretch>
                      <a:fillRect r="-9524"/>
                    </a:stretch>
                  </a:blipFill>
                </p:spPr>
                <p:txBody>
                  <a:bodyPr/>
                  <a:lstStyle/>
                  <a:p>
                    <a:r>
                      <a:rPr lang="zh-CN" altLang="en-US">
                        <a:noFill/>
                      </a:rPr>
                      <a:t> </a:t>
                    </a:r>
                  </a:p>
                </p:txBody>
              </p:sp>
            </mc:Fallback>
          </mc:AlternateContent>
          <p:sp>
            <p:nvSpPr>
              <p:cNvPr id="22" name="文本框 16">
                <a:extLst>
                  <a:ext uri="{FF2B5EF4-FFF2-40B4-BE49-F238E27FC236}">
                    <a16:creationId xmlns:a16="http://schemas.microsoft.com/office/drawing/2014/main" id="{E680BFA1-6F5F-8018-6194-C510E74BA60F}"/>
                  </a:ext>
                </a:extLst>
              </p:cNvPr>
              <p:cNvSpPr txBox="1"/>
              <p:nvPr/>
            </p:nvSpPr>
            <p:spPr>
              <a:xfrm>
                <a:off x="2255222" y="533208"/>
                <a:ext cx="441905" cy="368840"/>
              </a:xfrm>
              <a:prstGeom prst="rect">
                <a:avLst/>
              </a:prstGeom>
              <a:noFill/>
            </p:spPr>
            <p:txBody>
              <a:bodyPr wrap="none" rtlCol="0">
                <a:spAutoFit/>
              </a:bodyPr>
              <a:lstStyle/>
              <a:p>
                <a:pPr algn="ctr"/>
                <a:r>
                  <a:rPr kumimoji="1" lang="en-US" altLang="zh-CN" sz="4000" baseline="-25000" dirty="0">
                    <a:latin typeface="Arial" panose="020B0604020202020204" pitchFamily="34" charset="0"/>
                    <a:cs typeface="Arial" panose="020B0604020202020204" pitchFamily="34" charset="0"/>
                  </a:rPr>
                  <a:t>k=2</a:t>
                </a:r>
              </a:p>
            </p:txBody>
          </p:sp>
          <p:cxnSp>
            <p:nvCxnSpPr>
              <p:cNvPr id="23" name="直线连接符 22">
                <a:extLst>
                  <a:ext uri="{FF2B5EF4-FFF2-40B4-BE49-F238E27FC236}">
                    <a16:creationId xmlns:a16="http://schemas.microsoft.com/office/drawing/2014/main" id="{CC5982A7-1701-41ED-E56B-BDFEDDF3511B}"/>
                  </a:ext>
                </a:extLst>
              </p:cNvPr>
              <p:cNvCxnSpPr>
                <a:cxnSpLocks/>
              </p:cNvCxnSpPr>
              <p:nvPr/>
            </p:nvCxnSpPr>
            <p:spPr>
              <a:xfrm>
                <a:off x="919594" y="33399"/>
                <a:ext cx="0" cy="1905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线连接符 23">
                <a:extLst>
                  <a:ext uri="{FF2B5EF4-FFF2-40B4-BE49-F238E27FC236}">
                    <a16:creationId xmlns:a16="http://schemas.microsoft.com/office/drawing/2014/main" id="{5F3DA33A-3732-5FD5-89ED-BD395CA08604}"/>
                  </a:ext>
                </a:extLst>
              </p:cNvPr>
              <p:cNvCxnSpPr>
                <a:cxnSpLocks/>
              </p:cNvCxnSpPr>
              <p:nvPr/>
            </p:nvCxnSpPr>
            <p:spPr>
              <a:xfrm>
                <a:off x="2616772" y="33399"/>
                <a:ext cx="0" cy="183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AF5CA0BB-2A65-3DE6-1CD9-FB9FD5D65A6D}"/>
                  </a:ext>
                </a:extLst>
              </p:cNvPr>
              <p:cNvCxnSpPr>
                <a:cxnSpLocks/>
              </p:cNvCxnSpPr>
              <p:nvPr/>
            </p:nvCxnSpPr>
            <p:spPr>
              <a:xfrm>
                <a:off x="1938117" y="125017"/>
                <a:ext cx="676850" cy="0"/>
              </a:xfrm>
              <a:prstGeom prst="straightConnector1">
                <a:avLst/>
              </a:prstGeom>
              <a:ln>
                <a:solidFill>
                  <a:schemeClr val="tx1"/>
                </a:solidFill>
                <a:headEnd type="none" w="lg" len="sm"/>
                <a:tailEnd type="stealth" w="sm" len="sm"/>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46E31C42-9002-A686-54E0-673B068E55C2}"/>
                  </a:ext>
                </a:extLst>
              </p:cNvPr>
              <p:cNvCxnSpPr>
                <a:cxnSpLocks/>
              </p:cNvCxnSpPr>
              <p:nvPr/>
            </p:nvCxnSpPr>
            <p:spPr>
              <a:xfrm flipH="1">
                <a:off x="923740" y="113364"/>
                <a:ext cx="662257" cy="0"/>
              </a:xfrm>
              <a:prstGeom prst="straightConnector1">
                <a:avLst/>
              </a:prstGeom>
              <a:ln>
                <a:solidFill>
                  <a:schemeClr val="tx1"/>
                </a:solidFill>
                <a:headEnd type="none" w="lg" len="sm"/>
                <a:tailEnd type="stealth"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7C7C4439-9E3C-CF5F-DA01-9F921558E12B}"/>
                      </a:ext>
                    </a:extLst>
                  </p:cNvPr>
                  <p:cNvSpPr txBox="1"/>
                  <p:nvPr/>
                </p:nvSpPr>
                <p:spPr>
                  <a:xfrm>
                    <a:off x="1541289" y="-51814"/>
                    <a:ext cx="349978" cy="2935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𝑇</m:t>
                              </m:r>
                            </m:e>
                            <m:sub>
                              <m:r>
                                <a:rPr kumimoji="1" lang="en-US" altLang="zh-CN" sz="2000" i="1">
                                  <a:latin typeface="Cambria Math" panose="02040503050406030204" pitchFamily="18" charset="0"/>
                                </a:rPr>
                                <m:t>𝑤𝑎𝑖𝑡</m:t>
                              </m:r>
                            </m:sub>
                          </m:sSub>
                        </m:oMath>
                      </m:oMathPara>
                    </a14:m>
                    <a:endParaRPr kumimoji="1" lang="zh-CN" altLang="en-US" sz="2400" dirty="0"/>
                  </a:p>
                </p:txBody>
              </p:sp>
            </mc:Choice>
            <mc:Fallback xmlns="">
              <p:sp>
                <p:nvSpPr>
                  <p:cNvPr id="27" name="文本框 26">
                    <a:extLst>
                      <a:ext uri="{FF2B5EF4-FFF2-40B4-BE49-F238E27FC236}">
                        <a16:creationId xmlns:a16="http://schemas.microsoft.com/office/drawing/2014/main" id="{7C7C4439-9E3C-CF5F-DA01-9F921558E12B}"/>
                      </a:ext>
                    </a:extLst>
                  </p:cNvPr>
                  <p:cNvSpPr txBox="1">
                    <a:spLocks noRot="1" noChangeAspect="1" noMove="1" noResize="1" noEditPoints="1" noAdjustHandles="1" noChangeArrowheads="1" noChangeShapeType="1" noTextEdit="1"/>
                  </p:cNvSpPr>
                  <p:nvPr/>
                </p:nvSpPr>
                <p:spPr>
                  <a:xfrm>
                    <a:off x="1541289" y="-51814"/>
                    <a:ext cx="349978" cy="293567"/>
                  </a:xfrm>
                  <a:prstGeom prst="rect">
                    <a:avLst/>
                  </a:prstGeom>
                  <a:blipFill>
                    <a:blip r:embed="rId4"/>
                    <a:stretch>
                      <a:fillRect/>
                    </a:stretch>
                  </a:blipFill>
                </p:spPr>
                <p:txBody>
                  <a:bodyPr/>
                  <a:lstStyle/>
                  <a:p>
                    <a:r>
                      <a:rPr lang="zh-CN" altLang="en-US">
                        <a:noFill/>
                      </a:rPr>
                      <a:t> </a:t>
                    </a:r>
                  </a:p>
                </p:txBody>
              </p:sp>
            </mc:Fallback>
          </mc:AlternateContent>
          <p:cxnSp>
            <p:nvCxnSpPr>
              <p:cNvPr id="28" name="直线连接符 27">
                <a:extLst>
                  <a:ext uri="{FF2B5EF4-FFF2-40B4-BE49-F238E27FC236}">
                    <a16:creationId xmlns:a16="http://schemas.microsoft.com/office/drawing/2014/main" id="{E5E7F981-0D0D-EE6C-D407-0AD35790CDDC}"/>
                  </a:ext>
                </a:extLst>
              </p:cNvPr>
              <p:cNvCxnSpPr/>
              <p:nvPr/>
            </p:nvCxnSpPr>
            <p:spPr>
              <a:xfrm>
                <a:off x="2362080" y="987850"/>
                <a:ext cx="0" cy="70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E5EEB118-CC77-D6F8-47E0-D17C7E5F239D}"/>
                  </a:ext>
                </a:extLst>
              </p:cNvPr>
              <p:cNvSpPr txBox="1"/>
              <p:nvPr/>
            </p:nvSpPr>
            <p:spPr>
              <a:xfrm>
                <a:off x="1607326" y="380663"/>
                <a:ext cx="469618" cy="338731"/>
              </a:xfrm>
              <a:prstGeom prst="rect">
                <a:avLst/>
              </a:prstGeom>
              <a:noFill/>
            </p:spPr>
            <p:txBody>
              <a:bodyPr wrap="square" rtlCol="0">
                <a:spAutoFit/>
              </a:bodyPr>
              <a:lstStyle/>
              <a:p>
                <a:r>
                  <a:rPr kumimoji="1" lang="en-US" altLang="zh-CN" sz="2400" dirty="0">
                    <a:solidFill>
                      <a:srgbClr val="FF0000"/>
                    </a:solidFill>
                  </a:rPr>
                  <a:t>Lost</a:t>
                </a:r>
                <a:endParaRPr kumimoji="1" lang="zh-CN" altLang="en-US" sz="1100" dirty="0">
                  <a:solidFill>
                    <a:srgbClr val="FF0000"/>
                  </a:solidFill>
                </a:endParaRPr>
              </a:p>
            </p:txBody>
          </p:sp>
          <p:cxnSp>
            <p:nvCxnSpPr>
              <p:cNvPr id="30" name="直线箭头连接符 29">
                <a:extLst>
                  <a:ext uri="{FF2B5EF4-FFF2-40B4-BE49-F238E27FC236}">
                    <a16:creationId xmlns:a16="http://schemas.microsoft.com/office/drawing/2014/main" id="{2F9B44B1-32E2-1C37-A0F9-24E1B59FC25F}"/>
                  </a:ext>
                </a:extLst>
              </p:cNvPr>
              <p:cNvCxnSpPr>
                <a:cxnSpLocks/>
              </p:cNvCxnSpPr>
              <p:nvPr/>
            </p:nvCxnSpPr>
            <p:spPr>
              <a:xfrm flipH="1">
                <a:off x="2614967" y="132962"/>
                <a:ext cx="128233" cy="83675"/>
              </a:xfrm>
              <a:prstGeom prst="straightConnector1">
                <a:avLst/>
              </a:prstGeom>
              <a:ln>
                <a:tailEnd type="stealth" w="sm" len="sm"/>
              </a:ln>
            </p:spPr>
            <p:style>
              <a:lnRef idx="1">
                <a:schemeClr val="accent1"/>
              </a:lnRef>
              <a:fillRef idx="0">
                <a:schemeClr val="accent1"/>
              </a:fillRef>
              <a:effectRef idx="0">
                <a:schemeClr val="accent1"/>
              </a:effectRef>
              <a:fontRef idx="minor">
                <a:schemeClr val="tx1"/>
              </a:fontRef>
            </p:style>
          </p:cxnSp>
        </p:grpSp>
        <p:sp>
          <p:nvSpPr>
            <p:cNvPr id="7" name="十字形 6">
              <a:extLst>
                <a:ext uri="{FF2B5EF4-FFF2-40B4-BE49-F238E27FC236}">
                  <a16:creationId xmlns:a16="http://schemas.microsoft.com/office/drawing/2014/main" id="{3765E199-8BB7-C3E8-9488-8F199477F67E}"/>
                </a:ext>
              </a:extLst>
            </p:cNvPr>
            <p:cNvSpPr/>
            <p:nvPr/>
          </p:nvSpPr>
          <p:spPr>
            <a:xfrm rot="2700000">
              <a:off x="535311" y="643700"/>
              <a:ext cx="72333" cy="67934"/>
            </a:xfrm>
            <a:prstGeom prst="plus">
              <a:avLst>
                <a:gd name="adj" fmla="val 372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kumimoji="1" lang="zh-CN" altLang="en-US" sz="4000" dirty="0"/>
            </a:p>
          </p:txBody>
        </p:sp>
      </p:grpSp>
      <p:grpSp>
        <p:nvGrpSpPr>
          <p:cNvPr id="48" name="组合 47">
            <a:extLst>
              <a:ext uri="{FF2B5EF4-FFF2-40B4-BE49-F238E27FC236}">
                <a16:creationId xmlns:a16="http://schemas.microsoft.com/office/drawing/2014/main" id="{64DDF3FC-9CE4-8449-C025-5FE025D1E8BF}"/>
              </a:ext>
            </a:extLst>
          </p:cNvPr>
          <p:cNvGrpSpPr/>
          <p:nvPr/>
        </p:nvGrpSpPr>
        <p:grpSpPr>
          <a:xfrm>
            <a:off x="7218830" y="2246309"/>
            <a:ext cx="4149296" cy="1550860"/>
            <a:chOff x="2862587" y="224622"/>
            <a:chExt cx="1787440" cy="1550860"/>
          </a:xfrm>
        </p:grpSpPr>
        <p:grpSp>
          <p:nvGrpSpPr>
            <p:cNvPr id="51" name="组合 50">
              <a:extLst>
                <a:ext uri="{FF2B5EF4-FFF2-40B4-BE49-F238E27FC236}">
                  <a16:creationId xmlns:a16="http://schemas.microsoft.com/office/drawing/2014/main" id="{D71C20BB-4A48-381F-D37C-DAF9F32E3623}"/>
                </a:ext>
              </a:extLst>
            </p:cNvPr>
            <p:cNvGrpSpPr/>
            <p:nvPr/>
          </p:nvGrpSpPr>
          <p:grpSpPr>
            <a:xfrm>
              <a:off x="2862587" y="224622"/>
              <a:ext cx="1236123" cy="1550860"/>
              <a:chOff x="2905568" y="224900"/>
              <a:chExt cx="1236123" cy="1550860"/>
            </a:xfrm>
          </p:grpSpPr>
          <p:sp>
            <p:nvSpPr>
              <p:cNvPr id="56" name="文本框 55">
                <a:extLst>
                  <a:ext uri="{FF2B5EF4-FFF2-40B4-BE49-F238E27FC236}">
                    <a16:creationId xmlns:a16="http://schemas.microsoft.com/office/drawing/2014/main" id="{0596C244-848F-86D4-C503-A5747FB03962}"/>
                  </a:ext>
                </a:extLst>
              </p:cNvPr>
              <p:cNvSpPr txBox="1"/>
              <p:nvPr/>
            </p:nvSpPr>
            <p:spPr>
              <a:xfrm>
                <a:off x="3128554" y="743425"/>
                <a:ext cx="780210" cy="646331"/>
              </a:xfrm>
              <a:prstGeom prst="rect">
                <a:avLst/>
              </a:prstGeom>
              <a:noFill/>
            </p:spPr>
            <p:txBody>
              <a:bodyPr wrap="square" rtlCol="0">
                <a:spAutoFit/>
              </a:bodyPr>
              <a:lstStyle/>
              <a:p>
                <a:r>
                  <a:rPr kumimoji="1" lang="en-US" altLang="zh-CN" dirty="0"/>
                  <a:t>Packet</a:t>
                </a:r>
                <a:endParaRPr kumimoji="1" lang="zh-CN" altLang="en-US" sz="2400" dirty="0"/>
              </a:p>
            </p:txBody>
          </p:sp>
          <p:sp>
            <p:nvSpPr>
              <p:cNvPr id="57" name="文本框 56">
                <a:extLst>
                  <a:ext uri="{FF2B5EF4-FFF2-40B4-BE49-F238E27FC236}">
                    <a16:creationId xmlns:a16="http://schemas.microsoft.com/office/drawing/2014/main" id="{73EEC0F9-6628-1C3B-BDCC-0E45E9E823C7}"/>
                  </a:ext>
                </a:extLst>
              </p:cNvPr>
              <p:cNvSpPr txBox="1"/>
              <p:nvPr/>
            </p:nvSpPr>
            <p:spPr>
              <a:xfrm>
                <a:off x="3099586" y="267851"/>
                <a:ext cx="584519" cy="369332"/>
              </a:xfrm>
              <a:prstGeom prst="rect">
                <a:avLst/>
              </a:prstGeom>
              <a:noFill/>
            </p:spPr>
            <p:txBody>
              <a:bodyPr wrap="square" rtlCol="0">
                <a:spAutoFit/>
              </a:bodyPr>
              <a:lstStyle/>
              <a:p>
                <a:r>
                  <a:rPr kumimoji="1" lang="en-US" altLang="zh-CN" dirty="0"/>
                  <a:t>Ack</a:t>
                </a:r>
                <a:endParaRPr kumimoji="1" lang="zh-CN" altLang="en-US" sz="2400" dirty="0"/>
              </a:p>
            </p:txBody>
          </p:sp>
          <p:cxnSp>
            <p:nvCxnSpPr>
              <p:cNvPr id="63" name="直线箭头连接符 62">
                <a:extLst>
                  <a:ext uri="{FF2B5EF4-FFF2-40B4-BE49-F238E27FC236}">
                    <a16:creationId xmlns:a16="http://schemas.microsoft.com/office/drawing/2014/main" id="{DF6A7306-2495-5A67-D635-658DA711F08B}"/>
                  </a:ext>
                </a:extLst>
              </p:cNvPr>
              <p:cNvCxnSpPr>
                <a:cxnSpLocks/>
              </p:cNvCxnSpPr>
              <p:nvPr/>
            </p:nvCxnSpPr>
            <p:spPr>
              <a:xfrm>
                <a:off x="2973103" y="406550"/>
                <a:ext cx="133311" cy="0"/>
              </a:xfrm>
              <a:prstGeom prst="straightConnector1">
                <a:avLst/>
              </a:prstGeom>
              <a:ln w="19050">
                <a:solidFill>
                  <a:srgbClr val="84C1E6"/>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6ABA71B8-B4A3-EAC5-05F6-FBD605710C03}"/>
                  </a:ext>
                </a:extLst>
              </p:cNvPr>
              <p:cNvCxnSpPr>
                <a:cxnSpLocks/>
              </p:cNvCxnSpPr>
              <p:nvPr/>
            </p:nvCxnSpPr>
            <p:spPr>
              <a:xfrm>
                <a:off x="2981565" y="909670"/>
                <a:ext cx="140963" cy="504"/>
              </a:xfrm>
              <a:prstGeom prst="straightConnector1">
                <a:avLst/>
              </a:prstGeom>
              <a:ln w="19050">
                <a:solidFill>
                  <a:schemeClr val="tx1">
                    <a:lumMod val="50000"/>
                    <a:lumOff val="50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72" name="圆角矩形 71">
                <a:extLst>
                  <a:ext uri="{FF2B5EF4-FFF2-40B4-BE49-F238E27FC236}">
                    <a16:creationId xmlns:a16="http://schemas.microsoft.com/office/drawing/2014/main" id="{DBB75562-4D80-15EC-7738-C7CB3C98CD76}"/>
                  </a:ext>
                </a:extLst>
              </p:cNvPr>
              <p:cNvSpPr/>
              <p:nvPr/>
            </p:nvSpPr>
            <p:spPr>
              <a:xfrm>
                <a:off x="2905568" y="224900"/>
                <a:ext cx="1236123" cy="1550860"/>
              </a:xfrm>
              <a:prstGeom prst="roundRect">
                <a:avLst>
                  <a:gd name="adj" fmla="val 3407"/>
                </a:avLst>
              </a:prstGeom>
              <a:noFill/>
              <a:ln w="3175">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p>
            </p:txBody>
          </p:sp>
        </p:grpSp>
        <p:sp>
          <p:nvSpPr>
            <p:cNvPr id="52" name="文本框 51">
              <a:extLst>
                <a:ext uri="{FF2B5EF4-FFF2-40B4-BE49-F238E27FC236}">
                  <a16:creationId xmlns:a16="http://schemas.microsoft.com/office/drawing/2014/main" id="{0EB72AA5-D72F-3D7B-0932-32C670C74E24}"/>
                </a:ext>
              </a:extLst>
            </p:cNvPr>
            <p:cNvSpPr txBox="1"/>
            <p:nvPr/>
          </p:nvSpPr>
          <p:spPr>
            <a:xfrm>
              <a:off x="2903703" y="1296526"/>
              <a:ext cx="1746324" cy="275553"/>
            </a:xfrm>
            <a:prstGeom prst="rect">
              <a:avLst/>
            </a:prstGeom>
            <a:noFill/>
          </p:spPr>
          <p:txBody>
            <a:bodyPr wrap="square" rtlCol="0">
              <a:noAutofit/>
            </a:bodyPr>
            <a:lstStyle/>
            <a:p>
              <a:r>
                <a:rPr kumimoji="1" lang="en-US" altLang="zh-CN" dirty="0">
                  <a:latin typeface="Arial" panose="020B0604020202020204" pitchFamily="34" charset="0"/>
                  <a:cs typeface="Arial" panose="020B0604020202020204" pitchFamily="34" charset="0"/>
                </a:rPr>
                <a:t>k : k</a:t>
              </a:r>
              <a:r>
                <a:rPr kumimoji="1" lang="en-US" altLang="zh-CN" baseline="30000" dirty="0">
                  <a:latin typeface="Arial" panose="020B0604020202020204" pitchFamily="34" charset="0"/>
                  <a:cs typeface="Arial" panose="020B0604020202020204" pitchFamily="34" charset="0"/>
                </a:rPr>
                <a:t>th</a:t>
              </a:r>
              <a:r>
                <a:rPr kumimoji="1" lang="en-US" altLang="zh-CN" dirty="0">
                  <a:latin typeface="Arial" panose="020B0604020202020204" pitchFamily="34" charset="0"/>
                  <a:cs typeface="Arial" panose="020B0604020202020204" pitchFamily="34" charset="0"/>
                </a:rPr>
                <a:t> </a:t>
              </a:r>
              <a:r>
                <a:rPr kumimoji="1" lang="en-US" altLang="zh-CN" dirty="0"/>
                <a:t>Retransmission Times</a:t>
              </a:r>
              <a:endParaRPr kumimoji="1" lang="zh-CN" altLang="en-US" dirty="0"/>
            </a:p>
          </p:txBody>
        </p:sp>
      </p:grpSp>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2A54AB6E-F7F7-9C77-B3F5-5DC383B84C48}"/>
                  </a:ext>
                </a:extLst>
              </p:cNvPr>
              <p:cNvSpPr txBox="1"/>
              <p:nvPr/>
            </p:nvSpPr>
            <p:spPr>
              <a:xfrm>
                <a:off x="-223407" y="4733831"/>
                <a:ext cx="7594543" cy="6404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600" b="0" i="1" smtClean="0">
                              <a:latin typeface="Cambria Math" panose="02040503050406030204" pitchFamily="18" charset="0"/>
                            </a:rPr>
                          </m:ctrlPr>
                        </m:sSubPr>
                        <m:e>
                          <m:r>
                            <m:rPr>
                              <m:sty m:val="p"/>
                            </m:rPr>
                            <a:rPr kumimoji="1" lang="en-US" altLang="zh-CN" sz="3600" i="1" smtClean="0">
                              <a:latin typeface="Cambria Math" panose="02040503050406030204" pitchFamily="18" charset="0"/>
                            </a:rPr>
                            <m:t>T</m:t>
                          </m:r>
                        </m:e>
                        <m:sub>
                          <m:r>
                            <a:rPr kumimoji="1" lang="en-US" altLang="zh-CN" sz="3600" b="0" i="1" smtClean="0">
                              <a:latin typeface="Cambria Math" panose="02040503050406030204" pitchFamily="18" charset="0"/>
                            </a:rPr>
                            <m:t>𝑤𝑎𝑖𝑡</m:t>
                          </m:r>
                        </m:sub>
                      </m:sSub>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𝐾</m:t>
                      </m:r>
                      <m:r>
                        <a:rPr kumimoji="1" lang="en-US" altLang="zh-CN" sz="3600" b="0" i="1" smtClean="0">
                          <a:latin typeface="Cambria Math" panose="02040503050406030204" pitchFamily="18" charset="0"/>
                        </a:rPr>
                        <m:t>⋅</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𝑇</m:t>
                          </m:r>
                        </m:e>
                        <m:sub>
                          <m:r>
                            <a:rPr kumimoji="1" lang="en-US" altLang="zh-CN" sz="3600" b="0" i="1" smtClean="0">
                              <a:latin typeface="Cambria Math" panose="02040503050406030204" pitchFamily="18" charset="0"/>
                            </a:rPr>
                            <m:t>𝑠𝑖𝑛𝑔𝑙𝑒</m:t>
                          </m:r>
                        </m:sub>
                      </m:sSub>
                      <m:r>
                        <a:rPr kumimoji="1" lang="en-US" altLang="zh-CN" sz="3600" b="0" i="1" smtClean="0">
                          <a:latin typeface="Cambria Math" panose="02040503050406030204" pitchFamily="18" charset="0"/>
                        </a:rPr>
                        <m:t>+ </m:t>
                      </m:r>
                      <m:box>
                        <m:boxPr>
                          <m:ctrlPr>
                            <a:rPr kumimoji="1" lang="en-US" altLang="zh-CN" sz="3600" b="0" i="1" smtClean="0">
                              <a:latin typeface="Cambria Math" panose="02040503050406030204" pitchFamily="18" charset="0"/>
                            </a:rPr>
                          </m:ctrlPr>
                        </m:boxPr>
                        <m:e>
                          <m:argPr>
                            <m:argSz m:val="-1"/>
                          </m:argPr>
                          <m:f>
                            <m:fPr>
                              <m:ctrlPr>
                                <a:rPr kumimoji="1" lang="en-US" altLang="zh-CN" sz="3600" b="0" i="1" smtClean="0">
                                  <a:latin typeface="Cambria Math" panose="02040503050406030204" pitchFamily="18" charset="0"/>
                                </a:rPr>
                              </m:ctrlPr>
                            </m:fPr>
                            <m:num>
                              <m:r>
                                <a:rPr kumimoji="1" lang="en-US" altLang="zh-CN" sz="3600" b="0" i="1" smtClean="0">
                                  <a:latin typeface="Cambria Math" panose="02040503050406030204" pitchFamily="18" charset="0"/>
                                </a:rPr>
                                <m:t>𝑟𝑡𝑡</m:t>
                              </m:r>
                            </m:num>
                            <m:den>
                              <m:r>
                                <a:rPr kumimoji="1" lang="en-US" altLang="zh-CN" sz="3600" b="0" i="1" smtClean="0">
                                  <a:latin typeface="Cambria Math" panose="02040503050406030204" pitchFamily="18" charset="0"/>
                                </a:rPr>
                                <m:t>2</m:t>
                              </m:r>
                            </m:den>
                          </m:f>
                        </m:e>
                      </m:box>
                    </m:oMath>
                  </m:oMathPara>
                </a14:m>
                <a:endParaRPr kumimoji="1" lang="zh-CN" altLang="en-US" sz="3600" dirty="0"/>
              </a:p>
            </p:txBody>
          </p:sp>
        </mc:Choice>
        <mc:Fallback xmlns="">
          <p:sp>
            <p:nvSpPr>
              <p:cNvPr id="95" name="文本框 94">
                <a:extLst>
                  <a:ext uri="{FF2B5EF4-FFF2-40B4-BE49-F238E27FC236}">
                    <a16:creationId xmlns:a16="http://schemas.microsoft.com/office/drawing/2014/main" id="{2A54AB6E-F7F7-9C77-B3F5-5DC383B84C48}"/>
                  </a:ext>
                </a:extLst>
              </p:cNvPr>
              <p:cNvSpPr txBox="1">
                <a:spLocks noRot="1" noChangeAspect="1" noMove="1" noResize="1" noEditPoints="1" noAdjustHandles="1" noChangeArrowheads="1" noChangeShapeType="1" noTextEdit="1"/>
              </p:cNvSpPr>
              <p:nvPr/>
            </p:nvSpPr>
            <p:spPr>
              <a:xfrm>
                <a:off x="-223407" y="4733831"/>
                <a:ext cx="7594543" cy="640496"/>
              </a:xfrm>
              <a:prstGeom prst="rect">
                <a:avLst/>
              </a:prstGeom>
              <a:blipFill>
                <a:blip r:embed="rId5"/>
                <a:stretch>
                  <a:fillRect b="-23077"/>
                </a:stretch>
              </a:blipFill>
            </p:spPr>
            <p:txBody>
              <a:bodyPr/>
              <a:lstStyle/>
              <a:p>
                <a:r>
                  <a:rPr lang="zh-CN" altLang="en-US">
                    <a:noFill/>
                  </a:rPr>
                  <a:t> </a:t>
                </a:r>
              </a:p>
            </p:txBody>
          </p:sp>
        </mc:Fallback>
      </mc:AlternateContent>
      <p:sp>
        <p:nvSpPr>
          <p:cNvPr id="96" name="文本框 95">
            <a:extLst>
              <a:ext uri="{FF2B5EF4-FFF2-40B4-BE49-F238E27FC236}">
                <a16:creationId xmlns:a16="http://schemas.microsoft.com/office/drawing/2014/main" id="{5F714200-E0F4-E214-E343-1E5531155C1E}"/>
              </a:ext>
            </a:extLst>
          </p:cNvPr>
          <p:cNvSpPr txBox="1"/>
          <p:nvPr/>
        </p:nvSpPr>
        <p:spPr>
          <a:xfrm>
            <a:off x="1538461" y="5948206"/>
            <a:ext cx="6150176" cy="707886"/>
          </a:xfrm>
          <a:prstGeom prst="rect">
            <a:avLst/>
          </a:prstGeom>
          <a:noFill/>
        </p:spPr>
        <p:txBody>
          <a:bodyPr wrap="square" rtlCol="0">
            <a:spAutoFit/>
          </a:bodyPr>
          <a:lstStyle/>
          <a:p>
            <a:r>
              <a:rPr kumimoji="1" lang="en-US" altLang="zh-CN" sz="4000" dirty="0">
                <a:latin typeface="Verdana" panose="020B0604030504040204" pitchFamily="34" charset="0"/>
                <a:ea typeface="Verdana" panose="020B0604030504040204" pitchFamily="34" charset="0"/>
                <a:cs typeface="Verdana" panose="020B0604030504040204" pitchFamily="34" charset="0"/>
              </a:rPr>
              <a:t>K </a:t>
            </a:r>
            <a:r>
              <a:rPr kumimoji="1" lang="en-US" altLang="zh-CN" sz="4000" dirty="0">
                <a:solidFill>
                  <a:srgbClr val="4F81BD"/>
                </a:solidFill>
                <a:latin typeface="Verdana" panose="020B0604030504040204" pitchFamily="34" charset="0"/>
                <a:ea typeface="Verdana" panose="020B0604030504040204" pitchFamily="34" charset="0"/>
                <a:cs typeface="Verdana" panose="020B0604030504040204" pitchFamily="34" charset="0"/>
              </a:rPr>
              <a:t>larger</a:t>
            </a:r>
            <a:r>
              <a:rPr kumimoji="1" lang="en-US" altLang="zh-CN" sz="4000" dirty="0">
                <a:latin typeface="Verdana" panose="020B0604030504040204" pitchFamily="34" charset="0"/>
                <a:ea typeface="Verdana" panose="020B0604030504040204" pitchFamily="34" charset="0"/>
                <a:cs typeface="Verdana" panose="020B0604030504040204" pitchFamily="34" charset="0"/>
              </a:rPr>
              <a:t>, delay </a:t>
            </a:r>
            <a:r>
              <a:rPr kumimoji="1" lang="en-US" altLang="zh-CN" sz="4000" dirty="0">
                <a:solidFill>
                  <a:srgbClr val="F7836A"/>
                </a:solidFill>
                <a:latin typeface="Verdana" panose="020B0604030504040204" pitchFamily="34" charset="0"/>
                <a:ea typeface="Verdana" panose="020B0604030504040204" pitchFamily="34" charset="0"/>
                <a:cs typeface="Verdana" panose="020B0604030504040204" pitchFamily="34" charset="0"/>
              </a:rPr>
              <a:t>higher</a:t>
            </a:r>
            <a:endParaRPr kumimoji="1" lang="zh-CN" altLang="en-US" sz="4000" dirty="0">
              <a:solidFill>
                <a:srgbClr val="F7836A"/>
              </a:solidFill>
              <a:latin typeface="Verdana" panose="020B0604030504040204" pitchFamily="34" charset="0"/>
              <a:cs typeface="Verdana" panose="020B0604030504040204" pitchFamily="34"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1965D10-DC34-0BD1-883A-E4C0B69192D5}"/>
                  </a:ext>
                </a:extLst>
              </p:cNvPr>
              <p:cNvSpPr txBox="1"/>
              <p:nvPr/>
            </p:nvSpPr>
            <p:spPr>
              <a:xfrm>
                <a:off x="6208000" y="4397974"/>
                <a:ext cx="5984000" cy="5990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𝑇</m:t>
                          </m:r>
                        </m:e>
                        <m:sub>
                          <m:r>
                            <a:rPr kumimoji="1" lang="en-US" altLang="zh-CN" sz="3600" b="0" i="1" smtClean="0">
                              <a:latin typeface="Cambria Math" panose="02040503050406030204" pitchFamily="18" charset="0"/>
                            </a:rPr>
                            <m:t>𝑠𝑖𝑛𝑔𝑙𝑒</m:t>
                          </m:r>
                        </m:sub>
                      </m:sSub>
                      <m:r>
                        <a:rPr kumimoji="1" lang="zh-CN" altLang="en-US" sz="3600" b="0" i="1" smtClean="0">
                          <a:latin typeface="Cambria Math" panose="02040503050406030204" pitchFamily="18" charset="0"/>
                        </a:rPr>
                        <m:t> ∝</m:t>
                      </m:r>
                      <m:r>
                        <a:rPr kumimoji="1" lang="en-US" altLang="zh-CN" sz="3600" b="0" i="1" smtClean="0">
                          <a:latin typeface="Cambria Math" panose="02040503050406030204" pitchFamily="18" charset="0"/>
                        </a:rPr>
                        <m:t> </m:t>
                      </m:r>
                      <m:r>
                        <a:rPr kumimoji="1" lang="en-US" altLang="zh-CN" sz="3600" b="0" i="1" smtClean="0">
                          <a:latin typeface="Cambria Math" panose="02040503050406030204" pitchFamily="18" charset="0"/>
                        </a:rPr>
                        <m:t>𝑟𝑡𝑡</m:t>
                      </m:r>
                    </m:oMath>
                  </m:oMathPara>
                </a14:m>
                <a:endParaRPr kumimoji="1" lang="zh-CN" altLang="en-US" sz="3600" dirty="0"/>
              </a:p>
            </p:txBody>
          </p:sp>
        </mc:Choice>
        <mc:Fallback xmlns="">
          <p:sp>
            <p:nvSpPr>
              <p:cNvPr id="3" name="文本框 2">
                <a:extLst>
                  <a:ext uri="{FF2B5EF4-FFF2-40B4-BE49-F238E27FC236}">
                    <a16:creationId xmlns:a16="http://schemas.microsoft.com/office/drawing/2014/main" id="{11965D10-DC34-0BD1-883A-E4C0B69192D5}"/>
                  </a:ext>
                </a:extLst>
              </p:cNvPr>
              <p:cNvSpPr txBox="1">
                <a:spLocks noRot="1" noChangeAspect="1" noMove="1" noResize="1" noEditPoints="1" noAdjustHandles="1" noChangeArrowheads="1" noChangeShapeType="1" noTextEdit="1"/>
              </p:cNvSpPr>
              <p:nvPr/>
            </p:nvSpPr>
            <p:spPr>
              <a:xfrm>
                <a:off x="6208000" y="4397974"/>
                <a:ext cx="5984000" cy="599075"/>
              </a:xfrm>
              <a:prstGeom prst="rect">
                <a:avLst/>
              </a:prstGeom>
              <a:blipFill>
                <a:blip r:embed="rId6"/>
                <a:stretch>
                  <a:fillRect t="-6250" b="-270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ACAB50D-9A65-3666-847D-2B2A26E12B39}"/>
                  </a:ext>
                </a:extLst>
              </p:cNvPr>
              <p:cNvSpPr txBox="1"/>
              <p:nvPr/>
            </p:nvSpPr>
            <p:spPr>
              <a:xfrm>
                <a:off x="6161489" y="5307710"/>
                <a:ext cx="5984000"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𝑇</m:t>
                          </m:r>
                        </m:e>
                        <m:sub>
                          <m:r>
                            <a:rPr kumimoji="1" lang="en-US" altLang="zh-CN" sz="3600" b="0" i="1" smtClean="0">
                              <a:latin typeface="Cambria Math" panose="02040503050406030204" pitchFamily="18" charset="0"/>
                            </a:rPr>
                            <m:t>𝑤𝑎𝑖𝑡</m:t>
                          </m:r>
                        </m:sub>
                      </m:sSub>
                      <m:r>
                        <a:rPr kumimoji="1" lang="zh-CN" altLang="en-US" sz="3600" b="0" i="1" smtClean="0">
                          <a:latin typeface="Cambria Math" panose="02040503050406030204" pitchFamily="18" charset="0"/>
                        </a:rPr>
                        <m:t> ∝</m:t>
                      </m:r>
                      <m:r>
                        <a:rPr kumimoji="1" lang="en-US" altLang="zh-CN" sz="3600" b="0" i="1" smtClean="0">
                          <a:latin typeface="Cambria Math" panose="02040503050406030204" pitchFamily="18" charset="0"/>
                        </a:rPr>
                        <m:t>𝐾</m:t>
                      </m:r>
                    </m:oMath>
                  </m:oMathPara>
                </a14:m>
                <a:endParaRPr kumimoji="1" lang="zh-CN" altLang="en-US" sz="3600" dirty="0"/>
              </a:p>
            </p:txBody>
          </p:sp>
        </mc:Choice>
        <mc:Fallback xmlns="">
          <p:sp>
            <p:nvSpPr>
              <p:cNvPr id="8" name="文本框 7">
                <a:extLst>
                  <a:ext uri="{FF2B5EF4-FFF2-40B4-BE49-F238E27FC236}">
                    <a16:creationId xmlns:a16="http://schemas.microsoft.com/office/drawing/2014/main" id="{3ACAB50D-9A65-3666-847D-2B2A26E12B39}"/>
                  </a:ext>
                </a:extLst>
              </p:cNvPr>
              <p:cNvSpPr txBox="1">
                <a:spLocks noRot="1" noChangeAspect="1" noMove="1" noResize="1" noEditPoints="1" noAdjustHandles="1" noChangeArrowheads="1" noChangeShapeType="1" noTextEdit="1"/>
              </p:cNvSpPr>
              <p:nvPr/>
            </p:nvSpPr>
            <p:spPr>
              <a:xfrm>
                <a:off x="6161489" y="5307710"/>
                <a:ext cx="5984000" cy="553998"/>
              </a:xfrm>
              <a:prstGeom prst="rect">
                <a:avLst/>
              </a:prstGeom>
              <a:blipFill>
                <a:blip r:embed="rId7"/>
                <a:stretch>
                  <a:fillRect t="-9091" b="-38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9760098"/>
      </p:ext>
    </p:extLst>
  </p:cSld>
  <p:clrMapOvr>
    <a:masterClrMapping/>
  </p:clrMapOvr>
  <mc:AlternateContent xmlns:mc="http://schemas.openxmlformats.org/markup-compatibility/2006" xmlns:p14="http://schemas.microsoft.com/office/powerpoint/2010/main">
    <mc:Choice Requires="p14">
      <p:transition p14:dur="0" advTm="61362"/>
    </mc:Choice>
    <mc:Fallback xmlns="">
      <p:transition advTm="613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3"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标题 1"/>
          <p:cNvSpPr>
            <a:spLocks noGrp="1"/>
          </p:cNvSpPr>
          <p:nvPr>
            <p:ph type="title"/>
          </p:nvPr>
        </p:nvSpPr>
        <p:spPr/>
        <p:txBody>
          <a:bodyPr/>
          <a:lstStyle/>
          <a:p>
            <a:r>
              <a:rPr lang="en-US" altLang="zh-CN" b="1" dirty="0"/>
              <a:t>Takeaways</a:t>
            </a:r>
            <a:endParaRPr lang="zh-CN" altLang="en-US" b="1" dirty="0"/>
          </a:p>
        </p:txBody>
      </p:sp>
      <p:sp>
        <p:nvSpPr>
          <p:cNvPr id="1048587" name="内容占位符 3"/>
          <p:cNvSpPr>
            <a:spLocks noGrp="1"/>
          </p:cNvSpPr>
          <p:nvPr>
            <p:ph idx="1"/>
          </p:nvPr>
        </p:nvSpPr>
        <p:spPr>
          <a:xfrm>
            <a:off x="839416" y="2780928"/>
            <a:ext cx="10742984" cy="3107838"/>
          </a:xfrm>
          <a:prstGeom prst="rect">
            <a:avLst/>
          </a:prstGeom>
        </p:spPr>
        <p:txBody>
          <a:bodyPr wrap="square">
            <a:spAutoFit/>
          </a:bodyPr>
          <a:lstStyle/>
          <a:p>
            <a:pPr algn="just">
              <a:lnSpc>
                <a:spcPct val="150000"/>
              </a:lnSpc>
              <a:spcBef>
                <a:spcPts val="600"/>
              </a:spcBef>
            </a:pPr>
            <a:r>
              <a:rPr lang="en-US" altLang="x-none" sz="2000" dirty="0">
                <a:solidFill>
                  <a:schemeClr val="bg1">
                    <a:lumMod val="65000"/>
                  </a:schemeClr>
                </a:solidFill>
              </a:rPr>
              <a:t>Loss in the wild exhibits two</a:t>
            </a:r>
            <a:r>
              <a:rPr lang="zh-CN" altLang="en-US" sz="2000" dirty="0">
                <a:solidFill>
                  <a:schemeClr val="bg1">
                    <a:lumMod val="65000"/>
                  </a:schemeClr>
                </a:solidFill>
              </a:rPr>
              <a:t> </a:t>
            </a:r>
            <a:r>
              <a:rPr lang="en-US" altLang="zh-CN" sz="2000" dirty="0">
                <a:solidFill>
                  <a:schemeClr val="bg1">
                    <a:lumMod val="65000"/>
                  </a:schemeClr>
                </a:solidFill>
              </a:rPr>
              <a:t>characteristics: dynamics and burst</a:t>
            </a:r>
          </a:p>
          <a:p>
            <a:pPr algn="just">
              <a:lnSpc>
                <a:spcPct val="150000"/>
              </a:lnSpc>
              <a:spcBef>
                <a:spcPts val="600"/>
              </a:spcBef>
            </a:pPr>
            <a:r>
              <a:rPr lang="en-US" altLang="x-none" sz="2000" dirty="0">
                <a:solidFill>
                  <a:schemeClr val="bg1">
                    <a:lumMod val="65000"/>
                  </a:schemeClr>
                </a:solidFill>
              </a:rPr>
              <a:t>Retransmission loss is ubiquitous</a:t>
            </a:r>
          </a:p>
          <a:p>
            <a:pPr algn="just">
              <a:lnSpc>
                <a:spcPct val="150000"/>
              </a:lnSpc>
              <a:spcBef>
                <a:spcPts val="600"/>
              </a:spcBef>
            </a:pPr>
            <a:r>
              <a:rPr lang="en-US" altLang="x-none" sz="2000" dirty="0">
                <a:solidFill>
                  <a:schemeClr val="bg1">
                    <a:lumMod val="65000"/>
                  </a:schemeClr>
                </a:solidFill>
              </a:rPr>
              <a:t>Delay-sensitive transmission suffers from data reassembling starvation </a:t>
            </a:r>
          </a:p>
          <a:p>
            <a:pPr algn="just">
              <a:lnSpc>
                <a:spcPct val="150000"/>
              </a:lnSpc>
              <a:spcBef>
                <a:spcPts val="600"/>
              </a:spcBef>
            </a:pPr>
            <a:r>
              <a:rPr lang="en-US" altLang="x-none" sz="2000" b="1" dirty="0"/>
              <a:t>Throughput-intensive transmission suffers from receiving buffer starvation </a:t>
            </a:r>
          </a:p>
          <a:p>
            <a:pPr algn="just">
              <a:lnSpc>
                <a:spcPct val="150000"/>
              </a:lnSpc>
              <a:spcBef>
                <a:spcPts val="600"/>
              </a:spcBef>
            </a:pPr>
            <a:r>
              <a:rPr lang="en-US" altLang="x-none" sz="2000" dirty="0">
                <a:solidFill>
                  <a:schemeClr val="bg1">
                    <a:lumMod val="65000"/>
                  </a:schemeClr>
                </a:solidFill>
              </a:rPr>
              <a:t>Accelerating loss recovery with minimized redundancy cost is possible</a:t>
            </a:r>
          </a:p>
        </p:txBody>
      </p:sp>
      <p:sp>
        <p:nvSpPr>
          <p:cNvPr id="3" name="幻灯片编号占位符 2"/>
          <p:cNvSpPr>
            <a:spLocks noGrp="1"/>
          </p:cNvSpPr>
          <p:nvPr>
            <p:ph type="sldNum" sz="quarter" idx="12"/>
          </p:nvPr>
        </p:nvSpPr>
        <p:spPr/>
        <p:txBody>
          <a:bodyPr/>
          <a:lstStyle/>
          <a:p>
            <a:pPr algn="r"/>
            <a:fld id="{3AC99A5B-5B03-425B-9284-2F10A88898BE}" type="slidenum">
              <a:rPr lang="en-US"/>
              <a:pPr algn="r"/>
              <a:t>14</a:t>
            </a:fld>
            <a:endParaRPr lang="en-US"/>
          </a:p>
        </p:txBody>
      </p:sp>
    </p:spTree>
    <p:custDataLst>
      <p:tags r:id="rId1"/>
    </p:custDataLst>
    <p:extLst>
      <p:ext uri="{BB962C8B-B14F-4D97-AF65-F5344CB8AC3E}">
        <p14:creationId xmlns:p14="http://schemas.microsoft.com/office/powerpoint/2010/main" val="4201033817"/>
      </p:ext>
    </p:extLst>
  </p:cSld>
  <p:clrMapOvr>
    <a:masterClrMapping/>
  </p:clrMapOvr>
  <mc:AlternateContent xmlns:mc="http://schemas.openxmlformats.org/markup-compatibility/2006" xmlns:p14="http://schemas.microsoft.com/office/powerpoint/2010/main">
    <mc:Choice Requires="p14">
      <p:transition p14:dur="0" advTm="39887"/>
    </mc:Choice>
    <mc:Fallback xmlns="">
      <p:transition advTm="39887"/>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CF106-0351-457B-98B8-78CD77847C16}"/>
              </a:ext>
            </a:extLst>
          </p:cNvPr>
          <p:cNvSpPr>
            <a:spLocks noGrp="1"/>
          </p:cNvSpPr>
          <p:nvPr>
            <p:ph type="title"/>
          </p:nvPr>
        </p:nvSpPr>
        <p:spPr>
          <a:xfrm>
            <a:off x="2596734" y="172049"/>
            <a:ext cx="6696744" cy="1299808"/>
          </a:xfrm>
          <a:noFill/>
          <a:ln w="3810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90000"/>
          </a:bodyPr>
          <a:lstStyle/>
          <a:p>
            <a:r>
              <a:rPr lang="en-US" altLang="zh-CN" b="1" dirty="0">
                <a:solidFill>
                  <a:schemeClr val="bg1"/>
                </a:solidFill>
                <a:latin typeface="Verdana" panose="020B0604030504040204" pitchFamily="34" charset="0"/>
                <a:ea typeface="Verdana" panose="020B0604030504040204" pitchFamily="34" charset="0"/>
                <a:cs typeface="Tahoma" panose="020B0604030504040204" pitchFamily="34" charset="0"/>
              </a:rPr>
              <a:t>High Speed Rails (HSRs)</a:t>
            </a:r>
            <a:endParaRPr lang="zh-CN" altLang="en-US" b="1" dirty="0">
              <a:solidFill>
                <a:schemeClr val="bg1"/>
              </a:solidFill>
              <a:latin typeface="Verdana" panose="020B0604030504040204" pitchFamily="34" charset="0"/>
              <a:cs typeface="Tahoma" panose="020B0604030504040204" pitchFamily="34" charset="0"/>
            </a:endParaRPr>
          </a:p>
        </p:txBody>
      </p:sp>
      <p:sp>
        <p:nvSpPr>
          <p:cNvPr id="50" name="标题 1"/>
          <p:cNvSpPr txBox="1">
            <a:spLocks/>
          </p:cNvSpPr>
          <p:nvPr/>
        </p:nvSpPr>
        <p:spPr>
          <a:xfrm>
            <a:off x="609600" y="2746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a:solidFill>
                  <a:schemeClr val="accent1"/>
                </a:solidFill>
                <a:latin typeface="Verdana" pitchFamily="34" charset="0"/>
                <a:ea typeface="Verdana" pitchFamily="34" charset="0"/>
                <a:cs typeface="Verdana" pitchFamily="34" charset="0"/>
              </a:defRPr>
            </a:lvl1pPr>
          </a:lstStyle>
          <a:p>
            <a:r>
              <a:rPr lang="en-US" altLang="zh-CN" b="1" dirty="0">
                <a:cs typeface="Tahoma" panose="020B0604030504040204" pitchFamily="34" charset="0"/>
              </a:rPr>
              <a:t>Loss leads to </a:t>
            </a:r>
            <a:r>
              <a:rPr lang="en-US" altLang="zh-CN" b="1" dirty="0">
                <a:solidFill>
                  <a:srgbClr val="F7836A"/>
                </a:solidFill>
                <a:cs typeface="Tahoma" panose="020B0604030504040204" pitchFamily="34" charset="0"/>
              </a:rPr>
              <a:t>low</a:t>
            </a:r>
            <a:r>
              <a:rPr lang="en-US" altLang="zh-CN" b="1" dirty="0">
                <a:cs typeface="Tahoma" panose="020B0604030504040204" pitchFamily="34" charset="0"/>
              </a:rPr>
              <a:t> throughput</a:t>
            </a:r>
          </a:p>
        </p:txBody>
      </p:sp>
      <p:sp>
        <p:nvSpPr>
          <p:cNvPr id="4" name="幻灯片编号占位符 3"/>
          <p:cNvSpPr>
            <a:spLocks noGrp="1"/>
          </p:cNvSpPr>
          <p:nvPr>
            <p:ph type="sldNum" sz="quarter" idx="12"/>
          </p:nvPr>
        </p:nvSpPr>
        <p:spPr/>
        <p:txBody>
          <a:bodyPr/>
          <a:lstStyle/>
          <a:p>
            <a:pPr algn="r"/>
            <a:fld id="{3AC99A5B-5B03-425B-9284-2F10A88898BE}" type="slidenum">
              <a:rPr lang="en-US" smtClean="0"/>
              <a:pPr algn="r"/>
              <a:t>15</a:t>
            </a:fld>
            <a:endParaRPr lang="en-US" dirty="0"/>
          </a:p>
        </p:txBody>
      </p:sp>
      <p:sp>
        <p:nvSpPr>
          <p:cNvPr id="3" name="文本框 2">
            <a:extLst>
              <a:ext uri="{FF2B5EF4-FFF2-40B4-BE49-F238E27FC236}">
                <a16:creationId xmlns:a16="http://schemas.microsoft.com/office/drawing/2014/main" id="{0526249F-8403-CECE-6940-882865158806}"/>
              </a:ext>
            </a:extLst>
          </p:cNvPr>
          <p:cNvSpPr txBox="1"/>
          <p:nvPr/>
        </p:nvSpPr>
        <p:spPr>
          <a:xfrm>
            <a:off x="83749" y="1441767"/>
            <a:ext cx="4896544" cy="461665"/>
          </a:xfrm>
          <a:prstGeom prst="rect">
            <a:avLst/>
          </a:prstGeom>
          <a:noFill/>
        </p:spPr>
        <p:txBody>
          <a:bodyPr wrap="square" rtlCol="0">
            <a:spAutoFit/>
          </a:bodyPr>
          <a:lstStyle/>
          <a:p>
            <a:r>
              <a:rPr kumimoji="1" lang="en-US" altLang="zh-CN" sz="2400" dirty="0">
                <a:solidFill>
                  <a:srgbClr val="4F81BD"/>
                </a:solidFill>
                <a:latin typeface="Verdana" panose="020B0604030504040204" pitchFamily="34" charset="0"/>
                <a:ea typeface="Verdana" panose="020B0604030504040204" pitchFamily="34" charset="0"/>
                <a:cs typeface="Verdana" panose="020B0604030504040204" pitchFamily="34" charset="0"/>
              </a:rPr>
              <a:t>Loss-based CC(</a:t>
            </a:r>
            <a:r>
              <a:rPr kumimoji="1" lang="en-US" altLang="zh-CN" sz="2400" dirty="0" err="1">
                <a:solidFill>
                  <a:srgbClr val="4F81BD"/>
                </a:solidFill>
                <a:latin typeface="Verdana" panose="020B0604030504040204" pitchFamily="34" charset="0"/>
                <a:ea typeface="Verdana" panose="020B0604030504040204" pitchFamily="34" charset="0"/>
                <a:cs typeface="Verdana" panose="020B0604030504040204" pitchFamily="34" charset="0"/>
              </a:rPr>
              <a:t>i.e</a:t>
            </a:r>
            <a:r>
              <a:rPr kumimoji="1" lang="en-US" altLang="zh-CN" sz="2400" dirty="0">
                <a:solidFill>
                  <a:srgbClr val="4F81BD"/>
                </a:solidFill>
                <a:latin typeface="Verdana" panose="020B0604030504040204" pitchFamily="34" charset="0"/>
                <a:ea typeface="Verdana" panose="020B0604030504040204" pitchFamily="34" charset="0"/>
                <a:cs typeface="Verdana" panose="020B0604030504040204" pitchFamily="34" charset="0"/>
              </a:rPr>
              <a:t>, Cubic): </a:t>
            </a:r>
          </a:p>
        </p:txBody>
      </p:sp>
      <p:sp>
        <p:nvSpPr>
          <p:cNvPr id="8" name="文本框 7">
            <a:extLst>
              <a:ext uri="{FF2B5EF4-FFF2-40B4-BE49-F238E27FC236}">
                <a16:creationId xmlns:a16="http://schemas.microsoft.com/office/drawing/2014/main" id="{D0614B09-391D-F892-951C-FC1B517219E4}"/>
              </a:ext>
            </a:extLst>
          </p:cNvPr>
          <p:cNvSpPr txBox="1"/>
          <p:nvPr/>
        </p:nvSpPr>
        <p:spPr>
          <a:xfrm>
            <a:off x="248298" y="4885990"/>
            <a:ext cx="4688818" cy="461665"/>
          </a:xfrm>
          <a:prstGeom prst="rect">
            <a:avLst/>
          </a:prstGeom>
          <a:noFill/>
        </p:spPr>
        <p:txBody>
          <a:bodyPr wrap="square" rtlCol="0">
            <a:spAutoFit/>
          </a:bodyPr>
          <a:lstStyle/>
          <a:p>
            <a:r>
              <a:rPr kumimoji="1" lang="en-US" altLang="zh-CN" sz="2400" dirty="0">
                <a:solidFill>
                  <a:srgbClr val="4F81BD"/>
                </a:solidFill>
                <a:latin typeface="Verdana" panose="020B0604030504040204" pitchFamily="34" charset="0"/>
                <a:ea typeface="Verdana" panose="020B0604030504040204" pitchFamily="34" charset="0"/>
                <a:cs typeface="Verdana" panose="020B0604030504040204" pitchFamily="34" charset="0"/>
              </a:rPr>
              <a:t>Non-Loss-based CC(</a:t>
            </a:r>
            <a:r>
              <a:rPr kumimoji="1" lang="en-US" altLang="zh-CN" sz="2400" dirty="0" err="1">
                <a:solidFill>
                  <a:srgbClr val="4F81BD"/>
                </a:solidFill>
                <a:latin typeface="Verdana" panose="020B0604030504040204" pitchFamily="34" charset="0"/>
                <a:ea typeface="Verdana" panose="020B0604030504040204" pitchFamily="34" charset="0"/>
                <a:cs typeface="Verdana" panose="020B0604030504040204" pitchFamily="34" charset="0"/>
              </a:rPr>
              <a:t>i.e</a:t>
            </a:r>
            <a:r>
              <a:rPr kumimoji="1" lang="en-US" altLang="zh-CN" sz="2400" dirty="0">
                <a:solidFill>
                  <a:srgbClr val="4F81BD"/>
                </a:solidFill>
                <a:latin typeface="Verdana" panose="020B0604030504040204" pitchFamily="34" charset="0"/>
                <a:ea typeface="Verdana" panose="020B0604030504040204" pitchFamily="34" charset="0"/>
                <a:cs typeface="Verdana" panose="020B0604030504040204" pitchFamily="34" charset="0"/>
              </a:rPr>
              <a:t>, BBR): </a:t>
            </a:r>
          </a:p>
        </p:txBody>
      </p:sp>
      <p:grpSp>
        <p:nvGrpSpPr>
          <p:cNvPr id="49" name="组合 48">
            <a:extLst>
              <a:ext uri="{FF2B5EF4-FFF2-40B4-BE49-F238E27FC236}">
                <a16:creationId xmlns:a16="http://schemas.microsoft.com/office/drawing/2014/main" id="{C2E157FF-0C59-27FF-BDDB-69140EA9A8A9}"/>
              </a:ext>
            </a:extLst>
          </p:cNvPr>
          <p:cNvGrpSpPr/>
          <p:nvPr/>
        </p:nvGrpSpPr>
        <p:grpSpPr>
          <a:xfrm>
            <a:off x="83749" y="2273126"/>
            <a:ext cx="5404469" cy="1008440"/>
            <a:chOff x="60496" y="2714354"/>
            <a:chExt cx="5490003" cy="980429"/>
          </a:xfrm>
        </p:grpSpPr>
        <p:sp>
          <p:nvSpPr>
            <p:cNvPr id="10" name="文本框 9">
              <a:extLst>
                <a:ext uri="{FF2B5EF4-FFF2-40B4-BE49-F238E27FC236}">
                  <a16:creationId xmlns:a16="http://schemas.microsoft.com/office/drawing/2014/main" id="{658D262B-C588-B7CF-1283-010026615859}"/>
                </a:ext>
              </a:extLst>
            </p:cNvPr>
            <p:cNvSpPr txBox="1"/>
            <p:nvPr/>
          </p:nvSpPr>
          <p:spPr>
            <a:xfrm>
              <a:off x="60496" y="2722293"/>
              <a:ext cx="1372116" cy="508688"/>
            </a:xfrm>
            <a:prstGeom prst="rect">
              <a:avLst/>
            </a:prstGeom>
            <a:noFill/>
          </p:spPr>
          <p:txBody>
            <a:bodyPr wrap="square" rtlCol="0">
              <a:spAutoFit/>
            </a:bodyPr>
            <a:lstStyle/>
            <a:p>
              <a:r>
                <a:rPr kumimoji="1" lang="en-US" altLang="zh-CN" sz="2800" dirty="0">
                  <a:latin typeface="Arial" panose="020B0604020202020204" pitchFamily="34" charset="0"/>
                  <a:cs typeface="Arial" panose="020B0604020202020204" pitchFamily="34" charset="0"/>
                </a:rPr>
                <a:t>Loss</a:t>
              </a:r>
              <a:endParaRPr kumimoji="1" lang="zh-CN" altLang="en-US" sz="1400" dirty="0">
                <a:latin typeface="Arial" panose="020B0604020202020204" pitchFamily="34" charset="0"/>
                <a:cs typeface="Arial" panose="020B0604020202020204" pitchFamily="34" charset="0"/>
              </a:endParaRPr>
            </a:p>
          </p:txBody>
        </p:sp>
        <p:cxnSp>
          <p:nvCxnSpPr>
            <p:cNvPr id="43" name="直线箭头连接符 42">
              <a:extLst>
                <a:ext uri="{FF2B5EF4-FFF2-40B4-BE49-F238E27FC236}">
                  <a16:creationId xmlns:a16="http://schemas.microsoft.com/office/drawing/2014/main" id="{F1B8A513-4CFE-25C6-912E-D9945D661258}"/>
                </a:ext>
              </a:extLst>
            </p:cNvPr>
            <p:cNvCxnSpPr>
              <a:cxnSpLocks/>
            </p:cNvCxnSpPr>
            <p:nvPr/>
          </p:nvCxnSpPr>
          <p:spPr>
            <a:xfrm>
              <a:off x="1046100" y="3020485"/>
              <a:ext cx="4033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0239E664-6497-0C5F-B785-9F5E4DF23FA6}"/>
                </a:ext>
              </a:extLst>
            </p:cNvPr>
            <p:cNvSpPr txBox="1"/>
            <p:nvPr/>
          </p:nvSpPr>
          <p:spPr>
            <a:xfrm>
              <a:off x="1285299" y="2767178"/>
              <a:ext cx="1626294" cy="927605"/>
            </a:xfrm>
            <a:prstGeom prst="rect">
              <a:avLst/>
            </a:prstGeom>
            <a:noFill/>
          </p:spPr>
          <p:txBody>
            <a:bodyPr wrap="square" rtlCol="0">
              <a:spAutoFit/>
            </a:bodyPr>
            <a:lstStyle/>
            <a:p>
              <a:pPr algn="ctr"/>
              <a:r>
                <a:rPr kumimoji="1" lang="en-US" altLang="zh-CN" sz="2800" dirty="0" err="1">
                  <a:latin typeface="Arial" panose="020B0604020202020204" pitchFamily="34" charset="0"/>
                  <a:cs typeface="Arial" panose="020B0604020202020204" pitchFamily="34" charset="0"/>
                </a:rPr>
                <a:t>Cwnd</a:t>
              </a:r>
              <a:endParaRPr kumimoji="1" lang="en-US" altLang="zh-CN" sz="1400" dirty="0">
                <a:latin typeface="Arial" panose="020B0604020202020204" pitchFamily="34" charset="0"/>
                <a:cs typeface="Arial" panose="020B0604020202020204" pitchFamily="34" charset="0"/>
              </a:endParaRPr>
            </a:p>
            <a:p>
              <a:pPr algn="ctr"/>
              <a:r>
                <a:rPr kumimoji="1" lang="en-US" altLang="zh-CN" sz="2800" dirty="0">
                  <a:solidFill>
                    <a:schemeClr val="accent6">
                      <a:lumMod val="75000"/>
                    </a:schemeClr>
                  </a:solidFill>
                  <a:latin typeface="Arial" panose="020B0604020202020204" pitchFamily="34" charset="0"/>
                  <a:cs typeface="Arial" panose="020B0604020202020204" pitchFamily="34" charset="0"/>
                </a:rPr>
                <a:t>reduced</a:t>
              </a:r>
              <a:endParaRPr kumimoji="1" lang="zh-CN" altLang="en-US" sz="2800" dirty="0">
                <a:solidFill>
                  <a:schemeClr val="accent6">
                    <a:lumMod val="75000"/>
                  </a:schemeClr>
                </a:solidFill>
                <a:latin typeface="Arial" panose="020B0604020202020204" pitchFamily="34" charset="0"/>
                <a:cs typeface="Arial" panose="020B0604020202020204" pitchFamily="34" charset="0"/>
              </a:endParaRPr>
            </a:p>
          </p:txBody>
        </p:sp>
        <p:sp>
          <p:nvSpPr>
            <p:cNvPr id="46" name="文本框 45">
              <a:extLst>
                <a:ext uri="{FF2B5EF4-FFF2-40B4-BE49-F238E27FC236}">
                  <a16:creationId xmlns:a16="http://schemas.microsoft.com/office/drawing/2014/main" id="{AD1ED98E-721A-C9D3-4488-EF7E56D0025C}"/>
                </a:ext>
              </a:extLst>
            </p:cNvPr>
            <p:cNvSpPr txBox="1"/>
            <p:nvPr/>
          </p:nvSpPr>
          <p:spPr>
            <a:xfrm>
              <a:off x="2911593" y="2714354"/>
              <a:ext cx="2638906" cy="927605"/>
            </a:xfrm>
            <a:prstGeom prst="rect">
              <a:avLst/>
            </a:prstGeom>
            <a:noFill/>
          </p:spPr>
          <p:txBody>
            <a:bodyPr wrap="square" rtlCol="0">
              <a:spAutoFit/>
            </a:bodyPr>
            <a:lstStyle/>
            <a:p>
              <a:pPr algn="ctr"/>
              <a:r>
                <a:rPr kumimoji="1" lang="en-US" altLang="zh-CN" sz="2800" dirty="0">
                  <a:latin typeface="Arial" panose="020B0604020202020204" pitchFamily="34" charset="0"/>
                  <a:cs typeface="Arial" panose="020B0604020202020204" pitchFamily="34" charset="0"/>
                </a:rPr>
                <a:t>Throughput</a:t>
              </a:r>
            </a:p>
            <a:p>
              <a:pPr algn="ctr"/>
              <a:r>
                <a:rPr kumimoji="1" lang="en-US" altLang="zh-CN" sz="2800" dirty="0">
                  <a:solidFill>
                    <a:schemeClr val="accent6">
                      <a:lumMod val="75000"/>
                    </a:schemeClr>
                  </a:solidFill>
                  <a:latin typeface="Arial" panose="020B0604020202020204" pitchFamily="34" charset="0"/>
                  <a:cs typeface="Arial" panose="020B0604020202020204" pitchFamily="34" charset="0"/>
                </a:rPr>
                <a:t>lower</a:t>
              </a:r>
              <a:endParaRPr kumimoji="1" lang="zh-CN" altLang="en-US" sz="2800" dirty="0">
                <a:solidFill>
                  <a:schemeClr val="accent6">
                    <a:lumMod val="75000"/>
                  </a:schemeClr>
                </a:solidFill>
                <a:latin typeface="Arial" panose="020B0604020202020204" pitchFamily="34" charset="0"/>
                <a:cs typeface="Arial" panose="020B0604020202020204" pitchFamily="34" charset="0"/>
              </a:endParaRPr>
            </a:p>
          </p:txBody>
        </p:sp>
        <p:cxnSp>
          <p:nvCxnSpPr>
            <p:cNvPr id="47" name="直线箭头连接符 46">
              <a:extLst>
                <a:ext uri="{FF2B5EF4-FFF2-40B4-BE49-F238E27FC236}">
                  <a16:creationId xmlns:a16="http://schemas.microsoft.com/office/drawing/2014/main" id="{ECFD0A7A-7796-8ACF-408B-1C2FE89D490A}"/>
                </a:ext>
              </a:extLst>
            </p:cNvPr>
            <p:cNvCxnSpPr>
              <a:cxnSpLocks/>
            </p:cNvCxnSpPr>
            <p:nvPr/>
          </p:nvCxnSpPr>
          <p:spPr>
            <a:xfrm>
              <a:off x="2778512" y="3022008"/>
              <a:ext cx="4033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sp>
        <p:nvSpPr>
          <p:cNvPr id="60" name="文本框 59">
            <a:extLst>
              <a:ext uri="{FF2B5EF4-FFF2-40B4-BE49-F238E27FC236}">
                <a16:creationId xmlns:a16="http://schemas.microsoft.com/office/drawing/2014/main" id="{8A3F65E1-2DFD-CEAC-998F-B8966362E8C1}"/>
              </a:ext>
            </a:extLst>
          </p:cNvPr>
          <p:cNvSpPr txBox="1"/>
          <p:nvPr/>
        </p:nvSpPr>
        <p:spPr>
          <a:xfrm>
            <a:off x="263352" y="5660221"/>
            <a:ext cx="1372116" cy="523220"/>
          </a:xfrm>
          <a:prstGeom prst="rect">
            <a:avLst/>
          </a:prstGeom>
          <a:noFill/>
        </p:spPr>
        <p:txBody>
          <a:bodyPr wrap="square" rtlCol="0">
            <a:spAutoFit/>
          </a:bodyPr>
          <a:lstStyle/>
          <a:p>
            <a:r>
              <a:rPr kumimoji="1" lang="en-US" altLang="zh-CN" sz="2800" dirty="0">
                <a:latin typeface="Arial" panose="020B0604020202020204" pitchFamily="34" charset="0"/>
                <a:cs typeface="Arial" panose="020B0604020202020204" pitchFamily="34" charset="0"/>
              </a:rPr>
              <a:t>Loss</a:t>
            </a:r>
            <a:endParaRPr kumimoji="1" lang="zh-CN" altLang="en-US" sz="1400" dirty="0">
              <a:latin typeface="Arial" panose="020B0604020202020204" pitchFamily="34" charset="0"/>
              <a:cs typeface="Arial" panose="020B0604020202020204" pitchFamily="34" charset="0"/>
            </a:endParaRPr>
          </a:p>
        </p:txBody>
      </p:sp>
      <p:cxnSp>
        <p:nvCxnSpPr>
          <p:cNvPr id="61" name="直线箭头连接符 60">
            <a:extLst>
              <a:ext uri="{FF2B5EF4-FFF2-40B4-BE49-F238E27FC236}">
                <a16:creationId xmlns:a16="http://schemas.microsoft.com/office/drawing/2014/main" id="{75F7E61E-797F-6471-9CDC-4E943216552E}"/>
              </a:ext>
            </a:extLst>
          </p:cNvPr>
          <p:cNvCxnSpPr>
            <a:cxnSpLocks/>
          </p:cNvCxnSpPr>
          <p:nvPr/>
        </p:nvCxnSpPr>
        <p:spPr>
          <a:xfrm>
            <a:off x="1256965" y="5979011"/>
            <a:ext cx="4033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7FF63696-9F80-510F-A25D-3FA9770E079F}"/>
              </a:ext>
            </a:extLst>
          </p:cNvPr>
          <p:cNvSpPr txBox="1"/>
          <p:nvPr/>
        </p:nvSpPr>
        <p:spPr>
          <a:xfrm>
            <a:off x="1610834" y="5569958"/>
            <a:ext cx="2678722" cy="954107"/>
          </a:xfrm>
          <a:prstGeom prst="rect">
            <a:avLst/>
          </a:prstGeom>
          <a:noFill/>
        </p:spPr>
        <p:txBody>
          <a:bodyPr wrap="square" rtlCol="0">
            <a:spAutoFit/>
          </a:bodyPr>
          <a:lstStyle/>
          <a:p>
            <a:pPr algn="ctr"/>
            <a:r>
              <a:rPr kumimoji="1" lang="en-US" altLang="zh-CN" sz="2800" dirty="0">
                <a:latin typeface="Arial" panose="020B0604020202020204" pitchFamily="34" charset="0"/>
                <a:cs typeface="Arial" panose="020B0604020202020204" pitchFamily="34" charset="0"/>
              </a:rPr>
              <a:t>Head-of-Line</a:t>
            </a:r>
            <a:r>
              <a:rPr kumimoji="1" lang="zh-CN" altLang="en-US" sz="2800" dirty="0">
                <a:latin typeface="Arial" panose="020B0604020202020204" pitchFamily="34" charset="0"/>
                <a:cs typeface="Arial" panose="020B0604020202020204" pitchFamily="34" charset="0"/>
              </a:rPr>
              <a:t> </a:t>
            </a:r>
            <a:r>
              <a:rPr kumimoji="1" lang="en-US" altLang="zh-CN" sz="2800" dirty="0">
                <a:latin typeface="Arial" panose="020B0604020202020204" pitchFamily="34" charset="0"/>
                <a:cs typeface="Arial" panose="020B0604020202020204" pitchFamily="34" charset="0"/>
              </a:rPr>
              <a:t>Blocking</a:t>
            </a:r>
            <a:endParaRPr kumimoji="1" lang="en-US" altLang="zh-CN" sz="1400" dirty="0">
              <a:latin typeface="Arial" panose="020B0604020202020204" pitchFamily="34" charset="0"/>
              <a:cs typeface="Arial" panose="020B0604020202020204" pitchFamily="34" charset="0"/>
            </a:endParaRPr>
          </a:p>
        </p:txBody>
      </p:sp>
      <p:sp>
        <p:nvSpPr>
          <p:cNvPr id="64" name="文本框 63">
            <a:extLst>
              <a:ext uri="{FF2B5EF4-FFF2-40B4-BE49-F238E27FC236}">
                <a16:creationId xmlns:a16="http://schemas.microsoft.com/office/drawing/2014/main" id="{D3291160-5993-BD72-6ACB-9F3950CC0163}"/>
              </a:ext>
            </a:extLst>
          </p:cNvPr>
          <p:cNvSpPr txBox="1"/>
          <p:nvPr/>
        </p:nvSpPr>
        <p:spPr>
          <a:xfrm>
            <a:off x="7182717" y="5660221"/>
            <a:ext cx="2396494" cy="954107"/>
          </a:xfrm>
          <a:prstGeom prst="rect">
            <a:avLst/>
          </a:prstGeom>
          <a:noFill/>
        </p:spPr>
        <p:txBody>
          <a:bodyPr wrap="square" rtlCol="0">
            <a:spAutoFit/>
          </a:bodyPr>
          <a:lstStyle/>
          <a:p>
            <a:pPr algn="ctr"/>
            <a:r>
              <a:rPr kumimoji="1" lang="en-US" altLang="zh-CN" sz="2800" dirty="0">
                <a:latin typeface="Arial" panose="020B0604020202020204" pitchFamily="34" charset="0"/>
                <a:cs typeface="Arial" panose="020B0604020202020204" pitchFamily="34" charset="0"/>
              </a:rPr>
              <a:t>Throughput</a:t>
            </a:r>
          </a:p>
          <a:p>
            <a:pPr algn="ctr"/>
            <a:r>
              <a:rPr kumimoji="1" lang="en-US" altLang="zh-CN" sz="2800" dirty="0">
                <a:solidFill>
                  <a:schemeClr val="accent6">
                    <a:lumMod val="75000"/>
                  </a:schemeClr>
                </a:solidFill>
                <a:latin typeface="Arial" panose="020B0604020202020204" pitchFamily="34" charset="0"/>
                <a:cs typeface="Arial" panose="020B0604020202020204" pitchFamily="34" charset="0"/>
              </a:rPr>
              <a:t>lower</a:t>
            </a:r>
            <a:endParaRPr kumimoji="1" lang="zh-CN" altLang="en-US" sz="2800" dirty="0">
              <a:solidFill>
                <a:schemeClr val="accent6">
                  <a:lumMod val="75000"/>
                </a:schemeClr>
              </a:solidFill>
              <a:latin typeface="Arial" panose="020B0604020202020204" pitchFamily="34" charset="0"/>
              <a:cs typeface="Arial" panose="020B0604020202020204" pitchFamily="34" charset="0"/>
            </a:endParaRPr>
          </a:p>
        </p:txBody>
      </p:sp>
      <p:cxnSp>
        <p:nvCxnSpPr>
          <p:cNvPr id="65" name="直线箭头连接符 64">
            <a:extLst>
              <a:ext uri="{FF2B5EF4-FFF2-40B4-BE49-F238E27FC236}">
                <a16:creationId xmlns:a16="http://schemas.microsoft.com/office/drawing/2014/main" id="{B4F86C22-766D-C82A-7C08-4DE5D892FA6A}"/>
              </a:ext>
            </a:extLst>
          </p:cNvPr>
          <p:cNvCxnSpPr>
            <a:cxnSpLocks/>
          </p:cNvCxnSpPr>
          <p:nvPr/>
        </p:nvCxnSpPr>
        <p:spPr>
          <a:xfrm>
            <a:off x="4168464" y="6003088"/>
            <a:ext cx="4033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3D4F8C72-5FDE-B9F7-CE3F-8DCA54AAC07A}"/>
              </a:ext>
            </a:extLst>
          </p:cNvPr>
          <p:cNvSpPr txBox="1"/>
          <p:nvPr/>
        </p:nvSpPr>
        <p:spPr>
          <a:xfrm>
            <a:off x="4571785" y="5609627"/>
            <a:ext cx="2328703" cy="954107"/>
          </a:xfrm>
          <a:prstGeom prst="rect">
            <a:avLst/>
          </a:prstGeom>
          <a:noFill/>
        </p:spPr>
        <p:txBody>
          <a:bodyPr wrap="square" rtlCol="0">
            <a:spAutoFit/>
          </a:bodyPr>
          <a:lstStyle/>
          <a:p>
            <a:pPr algn="ctr"/>
            <a:r>
              <a:rPr kumimoji="1" lang="en-US" altLang="zh-CN" sz="2800" dirty="0">
                <a:latin typeface="Arial" panose="020B0604020202020204" pitchFamily="34" charset="0"/>
                <a:cs typeface="Arial" panose="020B0604020202020204" pitchFamily="34" charset="0"/>
              </a:rPr>
              <a:t>Buffer Starvation</a:t>
            </a:r>
          </a:p>
        </p:txBody>
      </p:sp>
      <p:cxnSp>
        <p:nvCxnSpPr>
          <p:cNvPr id="6" name="直线箭头连接符 5">
            <a:extLst>
              <a:ext uri="{FF2B5EF4-FFF2-40B4-BE49-F238E27FC236}">
                <a16:creationId xmlns:a16="http://schemas.microsoft.com/office/drawing/2014/main" id="{2743A9CD-5710-6796-D046-90B4CF2919AF}"/>
              </a:ext>
            </a:extLst>
          </p:cNvPr>
          <p:cNvCxnSpPr>
            <a:cxnSpLocks/>
          </p:cNvCxnSpPr>
          <p:nvPr/>
        </p:nvCxnSpPr>
        <p:spPr>
          <a:xfrm>
            <a:off x="6698828" y="6003088"/>
            <a:ext cx="4033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4ABB75C7-1848-DE27-4E10-08F6FD7EEF84}"/>
              </a:ext>
            </a:extLst>
          </p:cNvPr>
          <p:cNvPicPr>
            <a:picLocks noChangeAspect="1"/>
          </p:cNvPicPr>
          <p:nvPr/>
        </p:nvPicPr>
        <p:blipFill>
          <a:blip r:embed="rId3"/>
          <a:stretch>
            <a:fillRect/>
          </a:stretch>
        </p:blipFill>
        <p:spPr>
          <a:xfrm>
            <a:off x="6967427" y="1380066"/>
            <a:ext cx="3888432" cy="2524781"/>
          </a:xfrm>
          <a:prstGeom prst="rect">
            <a:avLst/>
          </a:prstGeom>
        </p:spPr>
      </p:pic>
      <p:sp>
        <p:nvSpPr>
          <p:cNvPr id="9" name="TextBox 48">
            <a:extLst>
              <a:ext uri="{FF2B5EF4-FFF2-40B4-BE49-F238E27FC236}">
                <a16:creationId xmlns:a16="http://schemas.microsoft.com/office/drawing/2014/main" id="{9E47805A-B4B5-FF63-A59D-032DE667A71F}"/>
              </a:ext>
            </a:extLst>
          </p:cNvPr>
          <p:cNvSpPr txBox="1"/>
          <p:nvPr/>
        </p:nvSpPr>
        <p:spPr>
          <a:xfrm>
            <a:off x="8739452" y="3832085"/>
            <a:ext cx="3503480" cy="246221"/>
          </a:xfrm>
          <a:prstGeom prst="rect">
            <a:avLst/>
          </a:prstGeom>
          <a:noFill/>
        </p:spPr>
        <p:txBody>
          <a:bodyPr wrap="square" rtlCol="0">
            <a:spAutoFit/>
          </a:bodyPr>
          <a:lstStyle/>
          <a:p>
            <a:pPr algn="r" fontAlgn="auto">
              <a:spcBef>
                <a:spcPts val="0"/>
              </a:spcBef>
              <a:spcAft>
                <a:spcPts val="0"/>
              </a:spcAft>
              <a:defRPr/>
            </a:pPr>
            <a:r>
              <a:rPr lang="en-US" altLang="zh-CN" sz="1000" kern="0" dirty="0">
                <a:solidFill>
                  <a:schemeClr val="bg1">
                    <a:lumMod val="65000"/>
                  </a:schemeClr>
                </a:solidFill>
                <a:latin typeface="Verdana" panose="020B0604030504040204" pitchFamily="34" charset="0"/>
                <a:ea typeface="Verdana" panose="020B0604030504040204" pitchFamily="34" charset="0"/>
                <a:cs typeface="Tahoma" panose="020B0604030504040204" pitchFamily="34" charset="0"/>
              </a:rPr>
              <a:t>Source: pantheon(https://</a:t>
            </a:r>
            <a:r>
              <a:rPr lang="en-US" altLang="zh-CN" sz="1000" kern="0" dirty="0" err="1">
                <a:solidFill>
                  <a:schemeClr val="bg1">
                    <a:lumMod val="65000"/>
                  </a:schemeClr>
                </a:solidFill>
                <a:latin typeface="Verdana" panose="020B0604030504040204" pitchFamily="34" charset="0"/>
                <a:ea typeface="Verdana" panose="020B0604030504040204" pitchFamily="34" charset="0"/>
                <a:cs typeface="Tahoma" panose="020B0604030504040204" pitchFamily="34" charset="0"/>
              </a:rPr>
              <a:t>pantheon.stanford.edu</a:t>
            </a:r>
            <a:r>
              <a:rPr lang="en-US" altLang="zh-CN" sz="1000" kern="0" dirty="0">
                <a:solidFill>
                  <a:schemeClr val="bg1">
                    <a:lumMod val="65000"/>
                  </a:schemeClr>
                </a:solidFill>
                <a:latin typeface="Verdana" panose="020B0604030504040204" pitchFamily="34" charset="0"/>
                <a:ea typeface="Verdana" panose="020B0604030504040204" pitchFamily="34" charset="0"/>
                <a:cs typeface="Tahoma" panose="020B0604030504040204" pitchFamily="34" charset="0"/>
              </a:rPr>
              <a:t>)</a:t>
            </a:r>
            <a:endParaRPr lang="zh-CN" altLang="en-US" sz="1000" kern="0" dirty="0" err="1">
              <a:solidFill>
                <a:schemeClr val="bg1">
                  <a:lumMod val="65000"/>
                </a:schemeClr>
              </a:solidFill>
              <a:latin typeface="Verdana" panose="020B0604030504040204" pitchFamily="34" charset="0"/>
              <a:ea typeface="微软雅黑" panose="020B0503020204020204" pitchFamily="34" charset="-122"/>
              <a:cs typeface="Tahoma" panose="020B0604030504040204" pitchFamily="34"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0B870CA-2483-E44E-6C70-84DB9A6F9AE7}"/>
                  </a:ext>
                </a:extLst>
              </p:cNvPr>
              <p:cNvSpPr txBox="1"/>
              <p:nvPr/>
            </p:nvSpPr>
            <p:spPr>
              <a:xfrm>
                <a:off x="5884905" y="4648873"/>
                <a:ext cx="6696744" cy="584775"/>
              </a:xfrm>
              <a:prstGeom prst="rect">
                <a:avLst/>
              </a:prstGeom>
              <a:noFill/>
            </p:spPr>
            <p:txBody>
              <a:bodyPr wrap="square" rtlCol="0">
                <a:spAutoFit/>
              </a:bodyPr>
              <a:lstStyle/>
              <a:p>
                <a14:m>
                  <m:oMath xmlns:m="http://schemas.openxmlformats.org/officeDocument/2006/math">
                    <m:sSub>
                      <m:sSubPr>
                        <m:ctrlPr>
                          <a:rPr kumimoji="1" lang="en-US" altLang="zh-CN" sz="3200" i="1" smtClean="0">
                            <a:latin typeface="Cambria Math" panose="02040503050406030204" pitchFamily="18" charset="0"/>
                            <a:cs typeface="Verdana" panose="020B0604030504040204" pitchFamily="34" charset="0"/>
                          </a:rPr>
                        </m:ctrlPr>
                      </m:sSubPr>
                      <m:e>
                        <m:r>
                          <a:rPr kumimoji="1" lang="en-US" altLang="zh-CN" sz="3200" b="0" i="1" smtClean="0">
                            <a:latin typeface="Cambria Math" panose="02040503050406030204" pitchFamily="18" charset="0"/>
                            <a:cs typeface="Verdana" panose="020B0604030504040204" pitchFamily="34" charset="0"/>
                          </a:rPr>
                          <m:t>𝐾</m:t>
                        </m:r>
                      </m:e>
                      <m:sub>
                        <m:r>
                          <a:rPr kumimoji="1" lang="en-US" altLang="zh-CN" sz="3200" b="0" i="1" smtClean="0">
                            <a:latin typeface="Cambria Math" panose="02040503050406030204" pitchFamily="18" charset="0"/>
                            <a:cs typeface="Verdana" panose="020B0604030504040204" pitchFamily="34" charset="0"/>
                          </a:rPr>
                          <m:t>𝑚𝑎𝑥</m:t>
                        </m:r>
                      </m:sub>
                    </m:sSub>
                  </m:oMath>
                </a14:m>
                <a:r>
                  <a:rPr kumimoji="1" lang="en-US" altLang="zh-CN" sz="3200" dirty="0">
                    <a:latin typeface="Verdana" panose="020B0604030504040204" pitchFamily="34" charset="0"/>
                    <a:cs typeface="Verdana" panose="020B0604030504040204" pitchFamily="34" charset="0"/>
                  </a:rPr>
                  <a:t> </a:t>
                </a:r>
                <a:r>
                  <a:rPr kumimoji="1" lang="en-US" altLang="zh-CN" sz="3200" dirty="0">
                    <a:solidFill>
                      <a:srgbClr val="85AFE7"/>
                    </a:solidFill>
                    <a:latin typeface="Verdana" panose="020B0604030504040204" pitchFamily="34" charset="0"/>
                    <a:cs typeface="Verdana" panose="020B0604030504040204" pitchFamily="34" charset="0"/>
                  </a:rPr>
                  <a:t>larger</a:t>
                </a:r>
                <a:r>
                  <a:rPr kumimoji="1" lang="en-US" altLang="zh-CN" sz="3200" dirty="0">
                    <a:latin typeface="Verdana" panose="020B0604030504040204" pitchFamily="34" charset="0"/>
                    <a:cs typeface="Verdana" panose="020B0604030504040204" pitchFamily="34" charset="0"/>
                  </a:rPr>
                  <a:t>, throughput </a:t>
                </a:r>
                <a:r>
                  <a:rPr kumimoji="1" lang="en-US" altLang="zh-CN" sz="3200" dirty="0">
                    <a:solidFill>
                      <a:srgbClr val="F7836A"/>
                    </a:solidFill>
                    <a:latin typeface="Verdana" panose="020B0604030504040204" pitchFamily="34" charset="0"/>
                    <a:cs typeface="Verdana" panose="020B0604030504040204" pitchFamily="34" charset="0"/>
                  </a:rPr>
                  <a:t>lower</a:t>
                </a:r>
                <a:endParaRPr kumimoji="1" lang="zh-CN" altLang="en-US" sz="3200" dirty="0">
                  <a:solidFill>
                    <a:srgbClr val="F7836A"/>
                  </a:solidFill>
                  <a:latin typeface="Verdana" panose="020B0604030504040204" pitchFamily="34" charset="0"/>
                  <a:cs typeface="Verdana" panose="020B0604030504040204" pitchFamily="34" charset="0"/>
                </a:endParaRPr>
              </a:p>
            </p:txBody>
          </p:sp>
        </mc:Choice>
        <mc:Fallback xmlns="">
          <p:sp>
            <p:nvSpPr>
              <p:cNvPr id="11" name="文本框 10">
                <a:extLst>
                  <a:ext uri="{FF2B5EF4-FFF2-40B4-BE49-F238E27FC236}">
                    <a16:creationId xmlns:a16="http://schemas.microsoft.com/office/drawing/2014/main" id="{80B870CA-2483-E44E-6C70-84DB9A6F9AE7}"/>
                  </a:ext>
                </a:extLst>
              </p:cNvPr>
              <p:cNvSpPr txBox="1">
                <a:spLocks noRot="1" noChangeAspect="1" noMove="1" noResize="1" noEditPoints="1" noAdjustHandles="1" noChangeArrowheads="1" noChangeShapeType="1" noTextEdit="1"/>
              </p:cNvSpPr>
              <p:nvPr/>
            </p:nvSpPr>
            <p:spPr>
              <a:xfrm>
                <a:off x="5884905" y="4648873"/>
                <a:ext cx="6696744" cy="584775"/>
              </a:xfrm>
              <a:prstGeom prst="rect">
                <a:avLst/>
              </a:prstGeom>
              <a:blipFill>
                <a:blip r:embed="rId4"/>
                <a:stretch>
                  <a:fillRect l="-758" t="-14894" b="-297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0610190"/>
      </p:ext>
    </p:extLst>
  </p:cSld>
  <p:clrMapOvr>
    <a:masterClrMapping/>
  </p:clrMapOvr>
  <mc:AlternateContent xmlns:mc="http://schemas.openxmlformats.org/markup-compatibility/2006" xmlns:p14="http://schemas.microsoft.com/office/powerpoint/2010/main">
    <mc:Choice Requires="p14">
      <p:transition p14:dur="0" advTm="61362"/>
    </mc:Choice>
    <mc:Fallback xmlns="">
      <p:transition advTm="613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60" grpId="0"/>
      <p:bldP spid="62" grpId="0"/>
      <p:bldP spid="64" grpId="0"/>
      <p:bldP spid="5"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标题 1"/>
          <p:cNvSpPr>
            <a:spLocks noGrp="1"/>
          </p:cNvSpPr>
          <p:nvPr>
            <p:ph type="title"/>
          </p:nvPr>
        </p:nvSpPr>
        <p:spPr/>
        <p:txBody>
          <a:bodyPr/>
          <a:lstStyle/>
          <a:p>
            <a:r>
              <a:rPr lang="en-US" altLang="zh-CN" b="1" dirty="0"/>
              <a:t>Takeaways</a:t>
            </a:r>
            <a:endParaRPr lang="zh-CN" altLang="en-US" b="1" dirty="0"/>
          </a:p>
        </p:txBody>
      </p:sp>
      <p:sp>
        <p:nvSpPr>
          <p:cNvPr id="1048587" name="内容占位符 3"/>
          <p:cNvSpPr>
            <a:spLocks noGrp="1"/>
          </p:cNvSpPr>
          <p:nvPr>
            <p:ph idx="1"/>
          </p:nvPr>
        </p:nvSpPr>
        <p:spPr>
          <a:xfrm>
            <a:off x="839416" y="2780928"/>
            <a:ext cx="10742984" cy="2646174"/>
          </a:xfrm>
          <a:prstGeom prst="rect">
            <a:avLst/>
          </a:prstGeom>
        </p:spPr>
        <p:txBody>
          <a:bodyPr wrap="square">
            <a:spAutoFit/>
          </a:bodyPr>
          <a:lstStyle/>
          <a:p>
            <a:pPr algn="just">
              <a:lnSpc>
                <a:spcPct val="150000"/>
              </a:lnSpc>
              <a:spcBef>
                <a:spcPts val="600"/>
              </a:spcBef>
            </a:pPr>
            <a:r>
              <a:rPr lang="en-US" altLang="x-none" sz="2000" dirty="0">
                <a:solidFill>
                  <a:schemeClr val="bg1">
                    <a:lumMod val="65000"/>
                  </a:schemeClr>
                </a:solidFill>
              </a:rPr>
              <a:t>Loss in the wild exhibits two</a:t>
            </a:r>
            <a:r>
              <a:rPr lang="zh-CN" altLang="en-US" sz="2000" dirty="0">
                <a:solidFill>
                  <a:schemeClr val="bg1">
                    <a:lumMod val="65000"/>
                  </a:schemeClr>
                </a:solidFill>
              </a:rPr>
              <a:t> </a:t>
            </a:r>
            <a:r>
              <a:rPr lang="en-US" altLang="zh-CN" sz="2000" dirty="0">
                <a:solidFill>
                  <a:schemeClr val="bg1">
                    <a:lumMod val="65000"/>
                  </a:schemeClr>
                </a:solidFill>
              </a:rPr>
              <a:t>characteristics: dynamics and burst</a:t>
            </a:r>
          </a:p>
          <a:p>
            <a:pPr algn="just">
              <a:lnSpc>
                <a:spcPct val="150000"/>
              </a:lnSpc>
              <a:spcBef>
                <a:spcPts val="600"/>
              </a:spcBef>
            </a:pPr>
            <a:r>
              <a:rPr lang="en-US" altLang="x-none" sz="2000" dirty="0">
                <a:solidFill>
                  <a:schemeClr val="bg1">
                    <a:lumMod val="65000"/>
                  </a:schemeClr>
                </a:solidFill>
              </a:rPr>
              <a:t>Retransmission loss is ubiquitous</a:t>
            </a:r>
          </a:p>
          <a:p>
            <a:pPr algn="just">
              <a:lnSpc>
                <a:spcPct val="150000"/>
              </a:lnSpc>
              <a:spcBef>
                <a:spcPts val="600"/>
              </a:spcBef>
            </a:pPr>
            <a:r>
              <a:rPr lang="en-US" altLang="x-none" sz="2000" dirty="0">
                <a:solidFill>
                  <a:schemeClr val="bg1">
                    <a:lumMod val="65000"/>
                  </a:schemeClr>
                </a:solidFill>
              </a:rPr>
              <a:t>Delay-sensitive transmission suffers from data reassembling starvation </a:t>
            </a:r>
          </a:p>
          <a:p>
            <a:pPr algn="just">
              <a:lnSpc>
                <a:spcPct val="150000"/>
              </a:lnSpc>
              <a:spcBef>
                <a:spcPts val="600"/>
              </a:spcBef>
            </a:pPr>
            <a:r>
              <a:rPr lang="en-US" altLang="x-none" sz="2000" dirty="0">
                <a:solidFill>
                  <a:schemeClr val="bg1">
                    <a:lumMod val="65000"/>
                  </a:schemeClr>
                </a:solidFill>
              </a:rPr>
              <a:t>Throughput-intensive transmission suffers from receiving buffer starvation </a:t>
            </a:r>
          </a:p>
          <a:p>
            <a:pPr algn="just">
              <a:lnSpc>
                <a:spcPct val="150000"/>
              </a:lnSpc>
              <a:spcBef>
                <a:spcPts val="600"/>
              </a:spcBef>
            </a:pPr>
            <a:r>
              <a:rPr lang="en-US" altLang="x-none" sz="2000" b="1" dirty="0"/>
              <a:t>Accelerating loss recovery with minimized redundancy cost is possible</a:t>
            </a:r>
          </a:p>
        </p:txBody>
      </p:sp>
      <p:sp>
        <p:nvSpPr>
          <p:cNvPr id="3" name="幻灯片编号占位符 2"/>
          <p:cNvSpPr>
            <a:spLocks noGrp="1"/>
          </p:cNvSpPr>
          <p:nvPr>
            <p:ph type="sldNum" sz="quarter" idx="12"/>
          </p:nvPr>
        </p:nvSpPr>
        <p:spPr/>
        <p:txBody>
          <a:bodyPr/>
          <a:lstStyle/>
          <a:p>
            <a:pPr algn="r"/>
            <a:fld id="{3AC99A5B-5B03-425B-9284-2F10A88898BE}" type="slidenum">
              <a:rPr lang="en-US"/>
              <a:pPr algn="r"/>
              <a:t>16</a:t>
            </a:fld>
            <a:endParaRPr lang="en-US"/>
          </a:p>
        </p:txBody>
      </p:sp>
    </p:spTree>
    <p:custDataLst>
      <p:tags r:id="rId1"/>
    </p:custDataLst>
    <p:extLst>
      <p:ext uri="{BB962C8B-B14F-4D97-AF65-F5344CB8AC3E}">
        <p14:creationId xmlns:p14="http://schemas.microsoft.com/office/powerpoint/2010/main" val="1545324418"/>
      </p:ext>
    </p:extLst>
  </p:cSld>
  <p:clrMapOvr>
    <a:masterClrMapping/>
  </p:clrMapOvr>
  <mc:AlternateContent xmlns:mc="http://schemas.openxmlformats.org/markup-compatibility/2006" xmlns:p14="http://schemas.microsoft.com/office/powerpoint/2010/main">
    <mc:Choice Requires="p14">
      <p:transition p14:dur="0" advTm="39887"/>
    </mc:Choice>
    <mc:Fallback xmlns="">
      <p:transition advTm="39887"/>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6" name="标题 1"/>
          <p:cNvSpPr>
            <a:spLocks noGrp="1"/>
          </p:cNvSpPr>
          <p:nvPr>
            <p:ph type="title"/>
          </p:nvPr>
        </p:nvSpPr>
        <p:spPr>
          <a:xfrm>
            <a:off x="609600" y="188640"/>
            <a:ext cx="10972800" cy="1143000"/>
          </a:xfrm>
        </p:spPr>
        <p:txBody>
          <a:bodyPr>
            <a:normAutofit fontScale="90000"/>
          </a:bodyPr>
          <a:lstStyle/>
          <a:p>
            <a:r>
              <a:rPr lang="en-US" altLang="zh-CN" b="1" dirty="0"/>
              <a:t>But, simply increasing replicas of lost packets hurts performance</a:t>
            </a:r>
          </a:p>
        </p:txBody>
      </p:sp>
      <p:sp>
        <p:nvSpPr>
          <p:cNvPr id="28" name="Rectangle 5"/>
          <p:cNvSpPr>
            <a:spLocks noChangeArrowheads="1"/>
          </p:cNvSpPr>
          <p:nvPr/>
        </p:nvSpPr>
        <p:spPr bwMode="auto">
          <a:xfrm>
            <a:off x="1198772" y="1692357"/>
            <a:ext cx="5257267" cy="584775"/>
          </a:xfrm>
          <a:prstGeom prst="rect">
            <a:avLst/>
          </a:prstGeom>
        </p:spPr>
        <p:txBody>
          <a:bodyPr wrap="square">
            <a:spAutoFit/>
          </a:bodyPr>
          <a:lstStyle/>
          <a:p>
            <a:pPr algn="ctr"/>
            <a:r>
              <a:rPr lang="en-US" altLang="en-US" sz="1600" b="1" kern="0" dirty="0">
                <a:solidFill>
                  <a:srgbClr val="C00000"/>
                </a:solidFill>
                <a:latin typeface="Verdana" panose="020B0604030504040204" pitchFamily="34" charset="0"/>
                <a:ea typeface="Verdana" panose="020B0604030504040204" pitchFamily="34" charset="0"/>
              </a:rPr>
              <a:t>Increasing replicas of lost packets has both “positive effect” and “negative effect”</a:t>
            </a:r>
          </a:p>
        </p:txBody>
      </p:sp>
      <p:pic>
        <p:nvPicPr>
          <p:cNvPr id="3" name="图片 2">
            <a:extLst>
              <a:ext uri="{FF2B5EF4-FFF2-40B4-BE49-F238E27FC236}">
                <a16:creationId xmlns:a16="http://schemas.microsoft.com/office/drawing/2014/main" id="{1263C9FE-AAD3-4928-02A0-98363EF81B40}"/>
              </a:ext>
            </a:extLst>
          </p:cNvPr>
          <p:cNvPicPr>
            <a:picLocks noChangeAspect="1"/>
          </p:cNvPicPr>
          <p:nvPr/>
        </p:nvPicPr>
        <p:blipFill>
          <a:blip r:embed="rId3"/>
          <a:stretch>
            <a:fillRect/>
          </a:stretch>
        </p:blipFill>
        <p:spPr>
          <a:xfrm>
            <a:off x="7536160" y="2492896"/>
            <a:ext cx="3657600" cy="2463800"/>
          </a:xfrm>
          <a:prstGeom prst="rect">
            <a:avLst/>
          </a:prstGeom>
        </p:spPr>
      </p:pic>
      <p:pic>
        <p:nvPicPr>
          <p:cNvPr id="6" name="图片 5">
            <a:extLst>
              <a:ext uri="{FF2B5EF4-FFF2-40B4-BE49-F238E27FC236}">
                <a16:creationId xmlns:a16="http://schemas.microsoft.com/office/drawing/2014/main" id="{C76315BF-3AA5-80B8-EC31-C4BDAF9B0BB7}"/>
              </a:ext>
            </a:extLst>
          </p:cNvPr>
          <p:cNvPicPr>
            <a:picLocks noChangeAspect="1"/>
          </p:cNvPicPr>
          <p:nvPr/>
        </p:nvPicPr>
        <p:blipFill>
          <a:blip r:embed="rId4"/>
          <a:stretch>
            <a:fillRect/>
          </a:stretch>
        </p:blipFill>
        <p:spPr>
          <a:xfrm>
            <a:off x="1415480" y="2637849"/>
            <a:ext cx="3657600" cy="2463800"/>
          </a:xfrm>
          <a:prstGeom prst="rect">
            <a:avLst/>
          </a:prstGeom>
        </p:spPr>
      </p:pic>
      <p:sp>
        <p:nvSpPr>
          <p:cNvPr id="2" name="文本框 1">
            <a:extLst>
              <a:ext uri="{FF2B5EF4-FFF2-40B4-BE49-F238E27FC236}">
                <a16:creationId xmlns:a16="http://schemas.microsoft.com/office/drawing/2014/main" id="{7C7388DB-25A6-F8E5-D6CD-61954E8AF343}"/>
              </a:ext>
            </a:extLst>
          </p:cNvPr>
          <p:cNvSpPr txBox="1"/>
          <p:nvPr/>
        </p:nvSpPr>
        <p:spPr>
          <a:xfrm>
            <a:off x="281067" y="5836283"/>
            <a:ext cx="6696744" cy="707886"/>
          </a:xfrm>
          <a:prstGeom prst="rect">
            <a:avLst/>
          </a:prstGeom>
          <a:noFill/>
        </p:spPr>
        <p:txBody>
          <a:bodyPr wrap="square" rtlCol="0">
            <a:spAutoFit/>
          </a:bodyPr>
          <a:lstStyle/>
          <a:p>
            <a:r>
              <a:rPr kumimoji="1" lang="en-US" altLang="zh-CN" sz="2000" dirty="0" err="1">
                <a:latin typeface="Verdana" panose="020B0604030504040204" pitchFamily="34" charset="0"/>
                <a:ea typeface="Verdana" panose="020B0604030504040204" pitchFamily="34" charset="0"/>
                <a:cs typeface="Verdana" panose="020B0604030504040204" pitchFamily="34" charset="0"/>
              </a:rPr>
              <a:t>Postive</a:t>
            </a:r>
            <a:r>
              <a:rPr kumimoji="1" lang="en-US" altLang="zh-CN" sz="2000" dirty="0">
                <a:latin typeface="Verdana" panose="020B0604030504040204" pitchFamily="34" charset="0"/>
                <a:ea typeface="Verdana" panose="020B0604030504040204" pitchFamily="34" charset="0"/>
                <a:cs typeface="Verdana" panose="020B0604030504040204" pitchFamily="34" charset="0"/>
              </a:rPr>
              <a:t> effect: </a:t>
            </a:r>
          </a:p>
          <a:p>
            <a:r>
              <a:rPr kumimoji="1" lang="en-US" altLang="zh-CN" sz="2000" dirty="0">
                <a:latin typeface="Verdana" panose="020B0604030504040204" pitchFamily="34" charset="0"/>
                <a:ea typeface="Verdana" panose="020B0604030504040204" pitchFamily="34" charset="0"/>
                <a:cs typeface="Verdana" panose="020B0604030504040204" pitchFamily="34" charset="0"/>
              </a:rPr>
              <a:t>	accelerating recovery time of lost packets</a:t>
            </a:r>
            <a:endParaRPr kumimoji="1" lang="zh-CN" altLang="en-US" sz="2000" dirty="0">
              <a:latin typeface="Verdana" panose="020B0604030504040204" pitchFamily="34" charset="0"/>
              <a:cs typeface="Verdana" panose="020B0604030504040204" pitchFamily="34" charset="0"/>
            </a:endParaRPr>
          </a:p>
        </p:txBody>
      </p:sp>
      <p:sp>
        <p:nvSpPr>
          <p:cNvPr id="4" name="文本框 3">
            <a:extLst>
              <a:ext uri="{FF2B5EF4-FFF2-40B4-BE49-F238E27FC236}">
                <a16:creationId xmlns:a16="http://schemas.microsoft.com/office/drawing/2014/main" id="{BDCDFFF7-5B2F-3C9E-1972-105238805787}"/>
              </a:ext>
            </a:extLst>
          </p:cNvPr>
          <p:cNvSpPr txBox="1"/>
          <p:nvPr/>
        </p:nvSpPr>
        <p:spPr>
          <a:xfrm>
            <a:off x="7680176" y="5836283"/>
            <a:ext cx="3657600" cy="707886"/>
          </a:xfrm>
          <a:prstGeom prst="rect">
            <a:avLst/>
          </a:prstGeom>
          <a:noFill/>
        </p:spPr>
        <p:txBody>
          <a:bodyPr wrap="square" rtlCol="0">
            <a:spAutoFit/>
          </a:bodyPr>
          <a:lstStyle/>
          <a:p>
            <a:r>
              <a:rPr kumimoji="1" lang="en-US" altLang="zh-CN" sz="2000" dirty="0">
                <a:latin typeface="Verdana" panose="020B0604030504040204" pitchFamily="34" charset="0"/>
                <a:ea typeface="Verdana" panose="020B0604030504040204" pitchFamily="34" charset="0"/>
                <a:cs typeface="Verdana" panose="020B0604030504040204" pitchFamily="34" charset="0"/>
              </a:rPr>
              <a:t>Negative effect: </a:t>
            </a:r>
          </a:p>
          <a:p>
            <a:r>
              <a:rPr kumimoji="1" lang="en-US" altLang="zh-CN" sz="2000" dirty="0">
                <a:latin typeface="Verdana" panose="020B0604030504040204" pitchFamily="34" charset="0"/>
                <a:ea typeface="Verdana" panose="020B0604030504040204" pitchFamily="34" charset="0"/>
                <a:cs typeface="Verdana" panose="020B0604030504040204" pitchFamily="34" charset="0"/>
              </a:rPr>
              <a:t>	increasing cost</a:t>
            </a:r>
            <a:endParaRPr kumimoji="1" lang="zh-CN" altLang="en-US" sz="2000" dirty="0">
              <a:latin typeface="Verdana" panose="020B0604030504040204" pitchFamily="34" charset="0"/>
              <a:cs typeface="Verdana" panose="020B0604030504040204" pitchFamily="34" charset="0"/>
            </a:endParaRPr>
          </a:p>
        </p:txBody>
      </p:sp>
      <p:sp>
        <p:nvSpPr>
          <p:cNvPr id="5" name="矩形 4">
            <a:extLst>
              <a:ext uri="{FF2B5EF4-FFF2-40B4-BE49-F238E27FC236}">
                <a16:creationId xmlns:a16="http://schemas.microsoft.com/office/drawing/2014/main" id="{1F023AE2-AA28-B17A-7E2C-57AC136EA8C9}"/>
              </a:ext>
            </a:extLst>
          </p:cNvPr>
          <p:cNvSpPr/>
          <p:nvPr/>
        </p:nvSpPr>
        <p:spPr>
          <a:xfrm>
            <a:off x="6443446" y="5117951"/>
            <a:ext cx="5843028" cy="261610"/>
          </a:xfrm>
          <a:prstGeom prst="rect">
            <a:avLst/>
          </a:prstGeom>
        </p:spPr>
        <p:txBody>
          <a:bodyPr wrap="square">
            <a:spAutoFit/>
          </a:bodyPr>
          <a:lstStyle/>
          <a:p>
            <a:pPr lvl="1">
              <a:defRPr/>
            </a:pPr>
            <a:r>
              <a:rPr lang="en-US" altLang="zh-CN" sz="1100" kern="0" dirty="0">
                <a:solidFill>
                  <a:schemeClr val="bg1">
                    <a:lumMod val="50000"/>
                  </a:schemeClr>
                </a:solidFill>
                <a:latin typeface="微软雅黑" pitchFamily="34" charset="-122"/>
                <a:ea typeface="微软雅黑" pitchFamily="34" charset="-122"/>
              </a:rPr>
              <a:t>*Data is collected by a simulation tool mahimahi (http://</a:t>
            </a:r>
            <a:r>
              <a:rPr lang="en-US" altLang="zh-CN" sz="1100" kern="0" dirty="0" err="1">
                <a:solidFill>
                  <a:schemeClr val="bg1">
                    <a:lumMod val="50000"/>
                  </a:schemeClr>
                </a:solidFill>
                <a:latin typeface="微软雅黑" pitchFamily="34" charset="-122"/>
                <a:ea typeface="微软雅黑" pitchFamily="34" charset="-122"/>
              </a:rPr>
              <a:t>mahimahi.mit.edu</a:t>
            </a:r>
            <a:r>
              <a:rPr lang="en-US" altLang="zh-CN" sz="1100" kern="0" dirty="0">
                <a:solidFill>
                  <a:schemeClr val="bg1">
                    <a:lumMod val="50000"/>
                  </a:schemeClr>
                </a:solidFill>
                <a:latin typeface="微软雅黑" pitchFamily="34" charset="-122"/>
                <a:ea typeface="微软雅黑" pitchFamily="34" charset="-122"/>
              </a:rPr>
              <a:t>)</a:t>
            </a:r>
          </a:p>
        </p:txBody>
      </p:sp>
      <p:sp>
        <p:nvSpPr>
          <p:cNvPr id="7" name="幻灯片编号占位符 2">
            <a:extLst>
              <a:ext uri="{FF2B5EF4-FFF2-40B4-BE49-F238E27FC236}">
                <a16:creationId xmlns:a16="http://schemas.microsoft.com/office/drawing/2014/main" id="{81ABBBED-4565-560F-B996-305ADC1894FC}"/>
              </a:ext>
            </a:extLst>
          </p:cNvPr>
          <p:cNvSpPr>
            <a:spLocks noGrp="1"/>
          </p:cNvSpPr>
          <p:nvPr>
            <p:ph type="sldNum" sz="quarter" idx="12"/>
          </p:nvPr>
        </p:nvSpPr>
        <p:spPr>
          <a:xfrm>
            <a:off x="8737600" y="6356351"/>
            <a:ext cx="2844800" cy="365125"/>
          </a:xfrm>
        </p:spPr>
        <p:txBody>
          <a:bodyPr/>
          <a:lstStyle/>
          <a:p>
            <a:pPr algn="r"/>
            <a:fld id="{3AC99A5B-5B03-425B-9284-2F10A88898BE}" type="slidenum">
              <a:rPr lang="en-US" smtClean="0"/>
              <a:pPr algn="r"/>
              <a:t>17</a:t>
            </a:fld>
            <a:endParaRPr lang="en-US" dirty="0"/>
          </a:p>
        </p:txBody>
      </p:sp>
      <p:grpSp>
        <p:nvGrpSpPr>
          <p:cNvPr id="9" name="组合 8">
            <a:extLst>
              <a:ext uri="{FF2B5EF4-FFF2-40B4-BE49-F238E27FC236}">
                <a16:creationId xmlns:a16="http://schemas.microsoft.com/office/drawing/2014/main" id="{C5C5B673-02EC-E7C6-8971-5569CEBC2BF0}"/>
              </a:ext>
            </a:extLst>
          </p:cNvPr>
          <p:cNvGrpSpPr/>
          <p:nvPr/>
        </p:nvGrpSpPr>
        <p:grpSpPr>
          <a:xfrm>
            <a:off x="1755367" y="5007782"/>
            <a:ext cx="3748143" cy="653466"/>
            <a:chOff x="-3793902" y="3324000"/>
            <a:chExt cx="3748143" cy="653466"/>
          </a:xfrm>
        </p:grpSpPr>
        <p:sp>
          <p:nvSpPr>
            <p:cNvPr id="10" name="右箭头 9">
              <a:extLst>
                <a:ext uri="{FF2B5EF4-FFF2-40B4-BE49-F238E27FC236}">
                  <a16:creationId xmlns:a16="http://schemas.microsoft.com/office/drawing/2014/main" id="{81136E3B-BDA1-7B7B-56CE-5034711A3916}"/>
                </a:ext>
              </a:extLst>
            </p:cNvPr>
            <p:cNvSpPr/>
            <p:nvPr/>
          </p:nvSpPr>
          <p:spPr>
            <a:xfrm>
              <a:off x="-3793902" y="3324000"/>
              <a:ext cx="3626793" cy="653466"/>
            </a:xfrm>
            <a:prstGeom prst="rightArrow">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121927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5C53A558-9D82-8809-63D7-79979E4252C8}"/>
                </a:ext>
              </a:extLst>
            </p:cNvPr>
            <p:cNvSpPr/>
            <p:nvPr/>
          </p:nvSpPr>
          <p:spPr>
            <a:xfrm>
              <a:off x="-3793901" y="3395440"/>
              <a:ext cx="3748142" cy="461665"/>
            </a:xfrm>
            <a:prstGeom prst="rect">
              <a:avLst/>
            </a:prstGeom>
          </p:spPr>
          <p:txBody>
            <a:bodyPr wrap="none">
              <a:spAutoFit/>
            </a:bodyPr>
            <a:lstStyle/>
            <a:p>
              <a:pPr marL="0" marR="0" lvl="0" indent="0" defTabSz="1219272" eaLnBrk="1" fontAlgn="auto" latinLnBrk="0" hangingPunct="1">
                <a:lnSpc>
                  <a:spcPct val="100000"/>
                </a:lnSpc>
                <a:spcBef>
                  <a:spcPts val="0"/>
                </a:spcBef>
                <a:spcAft>
                  <a:spcPts val="0"/>
                </a:spcAft>
                <a:buClrTx/>
                <a:buSzTx/>
                <a:buFontTx/>
                <a:buNone/>
                <a:tabLst/>
                <a:defRPr/>
              </a:pPr>
              <a:r>
                <a:rPr lang="en-US" sz="2400" kern="0" dirty="0">
                  <a:solidFill>
                    <a:prstClr val="black"/>
                  </a:solidFill>
                  <a:latin typeface="Arial"/>
                  <a:ea typeface="微软雅黑"/>
                </a:rPr>
                <a:t>Replica number </a:t>
              </a:r>
              <a:r>
                <a:rPr kumimoji="0" lang="en-US" sz="2400" b="0" i="0" u="none" strike="noStrike" kern="0" cap="none" spc="0" normalizeH="0" baseline="0" noProof="0" dirty="0">
                  <a:ln>
                    <a:noFill/>
                  </a:ln>
                  <a:solidFill>
                    <a:prstClr val="black"/>
                  </a:solidFill>
                  <a:effectLst/>
                  <a:uLnTx/>
                  <a:uFillTx/>
                  <a:latin typeface="Arial"/>
                  <a:ea typeface="微软雅黑"/>
                </a:rPr>
                <a:t>increases</a:t>
              </a:r>
            </a:p>
          </p:txBody>
        </p:sp>
      </p:grpSp>
    </p:spTree>
    <p:extLst>
      <p:ext uri="{BB962C8B-B14F-4D97-AF65-F5344CB8AC3E}">
        <p14:creationId xmlns:p14="http://schemas.microsoft.com/office/powerpoint/2010/main" val="2566326421"/>
      </p:ext>
    </p:extLst>
  </p:cSld>
  <p:clrMapOvr>
    <a:masterClrMapping/>
  </p:clrMapOvr>
  <mc:AlternateContent xmlns:mc="http://schemas.openxmlformats.org/markup-compatibility/2006" xmlns:p14="http://schemas.microsoft.com/office/powerpoint/2010/main">
    <mc:Choice Requires="p14">
      <p:transition p14:dur="0" advTm="32977"/>
    </mc:Choice>
    <mc:Fallback xmlns="">
      <p:transition advTm="329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p:cNvSpPr>
            <a:spLocks noGrp="1"/>
          </p:cNvSpPr>
          <p:nvPr>
            <p:ph type="title"/>
          </p:nvPr>
        </p:nvSpPr>
        <p:spPr>
          <a:xfrm>
            <a:off x="609600" y="188640"/>
            <a:ext cx="10972800" cy="1143000"/>
          </a:xfrm>
        </p:spPr>
        <p:txBody>
          <a:bodyPr>
            <a:normAutofit/>
          </a:bodyPr>
          <a:lstStyle/>
          <a:p>
            <a:r>
              <a:rPr lang="en-US" altLang="zh-CN" b="1" dirty="0"/>
              <a:t>How to adaptively change replicas?</a:t>
            </a:r>
          </a:p>
        </p:txBody>
      </p:sp>
      <p:sp>
        <p:nvSpPr>
          <p:cNvPr id="3" name="幻灯片编号占位符 2"/>
          <p:cNvSpPr>
            <a:spLocks noGrp="1"/>
          </p:cNvSpPr>
          <p:nvPr>
            <p:ph type="sldNum" sz="quarter" idx="12"/>
          </p:nvPr>
        </p:nvSpPr>
        <p:spPr/>
        <p:txBody>
          <a:bodyPr/>
          <a:lstStyle/>
          <a:p>
            <a:pPr algn="r"/>
            <a:fld id="{3AC99A5B-5B03-425B-9284-2F10A88898BE}" type="slidenum">
              <a:rPr lang="en-US"/>
              <a:pPr algn="r"/>
              <a:t>18</a:t>
            </a:fld>
            <a:endParaRPr lang="en-US" dirty="0"/>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631D6F7-E295-2A69-CA32-B6887151F0B7}"/>
                  </a:ext>
                </a:extLst>
              </p:cNvPr>
              <p:cNvSpPr txBox="1"/>
              <p:nvPr/>
            </p:nvSpPr>
            <p:spPr>
              <a:xfrm>
                <a:off x="329292" y="4323221"/>
                <a:ext cx="3730366" cy="9501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𝑝</m:t>
                          </m:r>
                        </m:e>
                        <m:sub>
                          <m:r>
                            <a:rPr kumimoji="1" lang="en-US" altLang="zh-CN" sz="2800" b="0" i="1" smtClean="0">
                              <a:latin typeface="Cambria Math" panose="02040503050406030204" pitchFamily="18" charset="0"/>
                            </a:rPr>
                            <m:t>𝑟</m:t>
                          </m:r>
                        </m:sub>
                      </m:sSub>
                      <m:r>
                        <a:rPr kumimoji="1" lang="en-US" altLang="zh-CN" sz="2800" b="0" i="1" smtClean="0">
                          <a:latin typeface="Cambria Math" panose="02040503050406030204" pitchFamily="18" charset="0"/>
                        </a:rPr>
                        <m:t>=</m:t>
                      </m:r>
                      <m:f>
                        <m:fPr>
                          <m:ctrlPr>
                            <a:rPr kumimoji="1" lang="en-US" altLang="zh-CN" sz="2800" b="0" i="1" smtClean="0">
                              <a:latin typeface="Cambria Math" panose="02040503050406030204" pitchFamily="18" charset="0"/>
                            </a:rPr>
                          </m:ctrlPr>
                        </m:fPr>
                        <m:num>
                          <m:r>
                            <a:rPr kumimoji="1" lang="en-US" altLang="zh-CN" sz="2800" b="0" i="1" smtClean="0">
                              <a:latin typeface="Cambria Math" panose="02040503050406030204" pitchFamily="18" charset="0"/>
                            </a:rPr>
                            <m:t>𝑐</m:t>
                          </m:r>
                        </m:num>
                        <m:den>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𝐿</m:t>
                              </m:r>
                            </m:e>
                            <m:sub>
                              <m:r>
                                <a:rPr kumimoji="1" lang="en-US" altLang="zh-CN" sz="2800" b="0" i="1" smtClean="0">
                                  <a:latin typeface="Cambria Math" panose="02040503050406030204" pitchFamily="18" charset="0"/>
                                </a:rPr>
                                <m:t>𝑞𝑢𝑒𝑢𝑒</m:t>
                              </m:r>
                            </m:sub>
                          </m:sSub>
                        </m:den>
                      </m:f>
                    </m:oMath>
                  </m:oMathPara>
                </a14:m>
                <a:endParaRPr kumimoji="1" lang="zh-CN" altLang="en-US" sz="2800" dirty="0"/>
              </a:p>
            </p:txBody>
          </p:sp>
        </mc:Choice>
        <mc:Fallback xmlns="">
          <p:sp>
            <p:nvSpPr>
              <p:cNvPr id="23" name="文本框 22">
                <a:extLst>
                  <a:ext uri="{FF2B5EF4-FFF2-40B4-BE49-F238E27FC236}">
                    <a16:creationId xmlns:a16="http://schemas.microsoft.com/office/drawing/2014/main" id="{4631D6F7-E295-2A69-CA32-B6887151F0B7}"/>
                  </a:ext>
                </a:extLst>
              </p:cNvPr>
              <p:cNvSpPr txBox="1">
                <a:spLocks noRot="1" noChangeAspect="1" noMove="1" noResize="1" noEditPoints="1" noAdjustHandles="1" noChangeArrowheads="1" noChangeShapeType="1" noTextEdit="1"/>
              </p:cNvSpPr>
              <p:nvPr/>
            </p:nvSpPr>
            <p:spPr>
              <a:xfrm>
                <a:off x="329292" y="4323221"/>
                <a:ext cx="3730366" cy="950197"/>
              </a:xfrm>
              <a:prstGeom prst="rect">
                <a:avLst/>
              </a:prstGeom>
              <a:blipFill>
                <a:blip r:embed="rId4"/>
                <a:stretch>
                  <a:fillRect b="-2632"/>
                </a:stretch>
              </a:blipFill>
            </p:spPr>
            <p:txBody>
              <a:bodyPr/>
              <a:lstStyle/>
              <a:p>
                <a:r>
                  <a:rPr lang="zh-CN" altLang="en-US">
                    <a:noFill/>
                  </a:rPr>
                  <a:t> </a:t>
                </a:r>
              </a:p>
            </p:txBody>
          </p:sp>
        </mc:Fallback>
      </mc:AlternateContent>
      <p:pic>
        <p:nvPicPr>
          <p:cNvPr id="24" name="图片 23">
            <a:extLst>
              <a:ext uri="{FF2B5EF4-FFF2-40B4-BE49-F238E27FC236}">
                <a16:creationId xmlns:a16="http://schemas.microsoft.com/office/drawing/2014/main" id="{B4276C6D-1753-9A01-8451-96BED80A002E}"/>
              </a:ext>
            </a:extLst>
          </p:cNvPr>
          <p:cNvPicPr>
            <a:picLocks noChangeAspect="1"/>
          </p:cNvPicPr>
          <p:nvPr/>
        </p:nvPicPr>
        <p:blipFill>
          <a:blip r:embed="rId5"/>
          <a:stretch>
            <a:fillRect/>
          </a:stretch>
        </p:blipFill>
        <p:spPr>
          <a:xfrm>
            <a:off x="556176" y="1996704"/>
            <a:ext cx="4483100" cy="1600200"/>
          </a:xfrm>
          <a:prstGeom prst="rect">
            <a:avLst/>
          </a:prstGeom>
        </p:spPr>
      </p:pic>
      <p:sp>
        <p:nvSpPr>
          <p:cNvPr id="25" name="矩形 24">
            <a:extLst>
              <a:ext uri="{FF2B5EF4-FFF2-40B4-BE49-F238E27FC236}">
                <a16:creationId xmlns:a16="http://schemas.microsoft.com/office/drawing/2014/main" id="{98C620F2-97F8-6E89-0BB0-CD9C9D607F7C}"/>
              </a:ext>
            </a:extLst>
          </p:cNvPr>
          <p:cNvSpPr/>
          <p:nvPr/>
        </p:nvSpPr>
        <p:spPr>
          <a:xfrm>
            <a:off x="650750" y="5652246"/>
            <a:ext cx="4608513" cy="738664"/>
          </a:xfrm>
          <a:prstGeom prst="rect">
            <a:avLst/>
          </a:prstGeom>
        </p:spPr>
        <p:txBody>
          <a:bodyPr wrap="square">
            <a:spAutoFit/>
          </a:bodyPr>
          <a:lstStyle/>
          <a:p>
            <a:pPr marL="285750" indent="-285750">
              <a:buFont typeface="Arial" panose="020B0604020202020204" pitchFamily="34" charset="0"/>
              <a:buChar char="•"/>
            </a:pPr>
            <a:r>
              <a:rPr lang="en-US" altLang="zh-CN" sz="1400" b="1" dirty="0">
                <a:solidFill>
                  <a:schemeClr val="bg1">
                    <a:lumMod val="50000"/>
                  </a:schemeClr>
                </a:solidFill>
                <a:latin typeface="Verdana" panose="020B0604030504040204" pitchFamily="34" charset="0"/>
                <a:ea typeface="Verdana" panose="020B0604030504040204" pitchFamily="34" charset="0"/>
              </a:rPr>
              <a:t>c</a:t>
            </a:r>
            <a:r>
              <a:rPr lang="en-US" altLang="zh-CN" sz="1400" dirty="0">
                <a:solidFill>
                  <a:schemeClr val="bg1">
                    <a:lumMod val="50000"/>
                  </a:schemeClr>
                </a:solidFill>
                <a:latin typeface="Verdana" panose="020B0604030504040204" pitchFamily="34" charset="0"/>
                <a:ea typeface="Verdana" panose="020B0604030504040204" pitchFamily="34" charset="0"/>
              </a:rPr>
              <a:t>: number of 1 in queue</a:t>
            </a:r>
          </a:p>
          <a:p>
            <a:pPr marL="285750" indent="-285750">
              <a:buFont typeface="Arial" panose="020B0604020202020204" pitchFamily="34" charset="0"/>
              <a:buChar char="•"/>
            </a:pPr>
            <a:r>
              <a:rPr lang="en-US" altLang="zh-CN" sz="1400" b="1" dirty="0">
                <a:solidFill>
                  <a:schemeClr val="bg1">
                    <a:lumMod val="50000"/>
                  </a:schemeClr>
                </a:solidFill>
                <a:latin typeface="Verdana" panose="020B0604030504040204" pitchFamily="34" charset="0"/>
                <a:ea typeface="Verdana" panose="020B0604030504040204" pitchFamily="34" charset="0"/>
              </a:rPr>
              <a:t>R</a:t>
            </a:r>
            <a:r>
              <a:rPr lang="en-US" altLang="zh-CN" sz="1400" dirty="0">
                <a:solidFill>
                  <a:schemeClr val="bg1">
                    <a:lumMod val="50000"/>
                  </a:schemeClr>
                </a:solidFill>
                <a:latin typeface="Verdana" panose="020B0604030504040204" pitchFamily="34" charset="0"/>
                <a:ea typeface="Verdana" panose="020B0604030504040204" pitchFamily="34" charset="0"/>
              </a:rPr>
              <a:t>: number of replicas of lost packet, i.e. redundancy level</a:t>
            </a:r>
          </a:p>
        </p:txBody>
      </p:sp>
      <p:sp>
        <p:nvSpPr>
          <p:cNvPr id="26" name="文本框 25">
            <a:extLst>
              <a:ext uri="{FF2B5EF4-FFF2-40B4-BE49-F238E27FC236}">
                <a16:creationId xmlns:a16="http://schemas.microsoft.com/office/drawing/2014/main" id="{A3392902-EC63-A0C5-23D8-9AD3194E338A}"/>
              </a:ext>
            </a:extLst>
          </p:cNvPr>
          <p:cNvSpPr txBox="1"/>
          <p:nvPr/>
        </p:nvSpPr>
        <p:spPr>
          <a:xfrm>
            <a:off x="1125215" y="3575913"/>
            <a:ext cx="4032448" cy="369332"/>
          </a:xfrm>
          <a:prstGeom prst="rect">
            <a:avLst/>
          </a:prstGeom>
          <a:noFill/>
        </p:spPr>
        <p:txBody>
          <a:bodyPr wrap="square" rtlCol="0">
            <a:spAutoFit/>
          </a:bodyPr>
          <a:lstStyle/>
          <a:p>
            <a:r>
              <a:rPr kumimoji="1" lang="en" altLang="zh-CN" dirty="0">
                <a:latin typeface="Arial" panose="020B0604020202020204" pitchFamily="34" charset="0"/>
                <a:cs typeface="Arial" panose="020B0604020202020204" pitchFamily="34" charset="0"/>
              </a:rPr>
              <a:t>sliding-window-based bitmap queue</a:t>
            </a:r>
            <a:endParaRPr kumimoji="1" lang="zh-CN" altLang="en-US" dirty="0">
              <a:latin typeface="Arial" panose="020B0604020202020204" pitchFamily="34" charset="0"/>
              <a:cs typeface="Arial" panose="020B0604020202020204" pitchFamily="34" charset="0"/>
            </a:endParaRPr>
          </a:p>
        </p:txBody>
      </p:sp>
      <p:sp>
        <p:nvSpPr>
          <p:cNvPr id="44" name="矩形 43"/>
          <p:cNvSpPr/>
          <p:nvPr/>
        </p:nvSpPr>
        <p:spPr>
          <a:xfrm>
            <a:off x="6152906" y="1509465"/>
            <a:ext cx="3513462" cy="369332"/>
          </a:xfrm>
          <a:prstGeom prst="rect">
            <a:avLst/>
          </a:prstGeom>
        </p:spPr>
        <p:txBody>
          <a:bodyPr wrap="none">
            <a:spAutoFit/>
          </a:bodyPr>
          <a:lstStyle/>
          <a:p>
            <a:r>
              <a:rPr lang="en-US" altLang="zh-CN" b="1" dirty="0">
                <a:solidFill>
                  <a:srgbClr val="4F81BD"/>
                </a:solidFill>
              </a:rPr>
              <a:t>Redundancy Adaptation Modeling:</a:t>
            </a:r>
            <a:endParaRPr lang="zh-CN" altLang="en-US" dirty="0">
              <a:solidFill>
                <a:srgbClr val="4F81BD"/>
              </a:solidFill>
            </a:endParaRPr>
          </a:p>
        </p:txBody>
      </p:sp>
      <p:grpSp>
        <p:nvGrpSpPr>
          <p:cNvPr id="2" name="组合 1">
            <a:extLst>
              <a:ext uri="{FF2B5EF4-FFF2-40B4-BE49-F238E27FC236}">
                <a16:creationId xmlns:a16="http://schemas.microsoft.com/office/drawing/2014/main" id="{F030C873-A8B0-E6DF-9E33-B04581956C49}"/>
              </a:ext>
            </a:extLst>
          </p:cNvPr>
          <p:cNvGrpSpPr/>
          <p:nvPr/>
        </p:nvGrpSpPr>
        <p:grpSpPr>
          <a:xfrm>
            <a:off x="6702981" y="2202590"/>
            <a:ext cx="3944469" cy="1838189"/>
            <a:chOff x="-36192" y="52168"/>
            <a:chExt cx="3944469" cy="1327194"/>
          </a:xfrm>
        </p:grpSpPr>
        <p:sp>
          <p:nvSpPr>
            <p:cNvPr id="4" name="矩形 3">
              <a:extLst>
                <a:ext uri="{FF2B5EF4-FFF2-40B4-BE49-F238E27FC236}">
                  <a16:creationId xmlns:a16="http://schemas.microsoft.com/office/drawing/2014/main" id="{DC935594-AF8C-D7DF-F046-94DB335DEBED}"/>
                </a:ext>
              </a:extLst>
            </p:cNvPr>
            <p:cNvSpPr/>
            <p:nvPr/>
          </p:nvSpPr>
          <p:spPr>
            <a:xfrm>
              <a:off x="3489783" y="306836"/>
              <a:ext cx="250527" cy="547953"/>
            </a:xfrm>
            <a:prstGeom prst="rect">
              <a:avLst/>
            </a:prstGeom>
            <a:solidFill>
              <a:srgbClr val="7EA6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C3514EBC-512E-5DF6-0461-423CBCE04E4F}"/>
                </a:ext>
              </a:extLst>
            </p:cNvPr>
            <p:cNvSpPr/>
            <p:nvPr/>
          </p:nvSpPr>
          <p:spPr>
            <a:xfrm>
              <a:off x="2502839" y="632073"/>
              <a:ext cx="220187" cy="504956"/>
            </a:xfrm>
            <a:prstGeom prst="rect">
              <a:avLst/>
            </a:prstGeom>
            <a:solidFill>
              <a:srgbClr val="FFE5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609A02C-41C5-11BE-A5BD-4C05C2415689}"/>
                    </a:ext>
                  </a:extLst>
                </p:cNvPr>
                <p:cNvSpPr txBox="1"/>
                <p:nvPr/>
              </p:nvSpPr>
              <p:spPr>
                <a:xfrm>
                  <a:off x="2001973" y="593089"/>
                  <a:ext cx="1864452" cy="444336"/>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a:rPr kumimoji="1" lang="en-US" altLang="zh-CN" i="1">
                            <a:latin typeface="Cambria Math" panose="02040503050406030204" pitchFamily="18" charset="0"/>
                          </a:rPr>
                          <m:t>𝐸</m:t>
                        </m:r>
                        <m:r>
                          <a:rPr kumimoji="1" lang="en-US" altLang="zh-CN" i="1">
                            <a:latin typeface="Cambria Math" panose="02040503050406030204" pitchFamily="18" charset="0"/>
                          </a:rPr>
                          <m:t>=</m:t>
                        </m:r>
                        <m:r>
                          <a:rPr kumimoji="1" lang="en-US" altLang="zh-CN" i="1">
                            <a:latin typeface="Cambria Math" panose="02040503050406030204" pitchFamily="18" charset="0"/>
                          </a:rPr>
                          <m:t>𝑅</m:t>
                        </m:r>
                        <m:r>
                          <a:rPr kumimoji="1" lang="en-US" altLang="zh-CN" i="1">
                            <a:latin typeface="Cambria Math" panose="02040503050406030204" pitchFamily="18" charset="0"/>
                          </a:rPr>
                          <m:t>⋆</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 1 −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a:rPr kumimoji="1" lang="en-US" altLang="zh-CN" i="1">
                                    <a:latin typeface="Cambria Math" panose="02040503050406030204" pitchFamily="18" charset="0"/>
                                  </a:rPr>
                                  <m:t>𝑟</m:t>
                                </m:r>
                              </m:sub>
                            </m:sSub>
                            <m:r>
                              <a:rPr kumimoji="1" lang="en-US" altLang="zh-CN" i="1">
                                <a:latin typeface="Cambria Math" panose="02040503050406030204" pitchFamily="18" charset="0"/>
                              </a:rPr>
                              <m:t> </m:t>
                            </m:r>
                          </m:e>
                        </m:d>
                      </m:oMath>
                    </m:oMathPara>
                  </a14:m>
                  <a:endParaRPr kumimoji="1" lang="en-US" altLang="zh-CN" dirty="0"/>
                </a:p>
              </p:txBody>
            </p:sp>
          </mc:Choice>
          <mc:Fallback xmlns="">
            <p:sp>
              <p:nvSpPr>
                <p:cNvPr id="5" name="文本框 4">
                  <a:extLst>
                    <a:ext uri="{FF2B5EF4-FFF2-40B4-BE49-F238E27FC236}">
                      <a16:creationId xmlns:a16="http://schemas.microsoft.com/office/drawing/2014/main" id="{5132783E-224F-28DB-5E9B-7B033549722F}"/>
                    </a:ext>
                  </a:extLst>
                </p:cNvPr>
                <p:cNvSpPr txBox="1">
                  <a:spLocks noRot="1" noChangeAspect="1" noMove="1" noResize="1" noEditPoints="1" noAdjustHandles="1" noChangeArrowheads="1" noChangeShapeType="1" noTextEdit="1"/>
                </p:cNvSpPr>
                <p:nvPr/>
              </p:nvSpPr>
              <p:spPr>
                <a:xfrm>
                  <a:off x="2001973" y="593089"/>
                  <a:ext cx="1864452" cy="444336"/>
                </a:xfrm>
                <a:prstGeom prst="rect">
                  <a:avLst/>
                </a:prstGeom>
                <a:blipFill>
                  <a:blip r:embed="rId6"/>
                  <a:stretch>
                    <a:fillRect r="-2027"/>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F36AFF36-5FE1-4148-5488-5E0E3AAB03BE}"/>
                </a:ext>
              </a:extLst>
            </p:cNvPr>
            <p:cNvSpPr txBox="1"/>
            <p:nvPr/>
          </p:nvSpPr>
          <p:spPr>
            <a:xfrm>
              <a:off x="2196685" y="915415"/>
              <a:ext cx="1711592" cy="266662"/>
            </a:xfrm>
            <a:prstGeom prst="rect">
              <a:avLst/>
            </a:prstGeom>
            <a:solidFill>
              <a:srgbClr val="FFE598"/>
            </a:solidFill>
          </p:spPr>
          <p:txBody>
            <a:bodyPr wrap="square" lIns="54000" rIns="54000" rtlCol="0">
              <a:spAutoFit/>
            </a:bodyPr>
            <a:lstStyle/>
            <a:p>
              <a:pPr algn="ctr"/>
              <a:r>
                <a:rPr kumimoji="1" lang="en-US" altLang="zh-CN" dirty="0"/>
                <a:t>Replica Number</a:t>
              </a:r>
              <a:endParaRPr kumimoji="1" lang="zh-CN" altLang="en-US" dirty="0"/>
            </a:p>
          </p:txBody>
        </p:sp>
        <p:sp>
          <p:nvSpPr>
            <p:cNvPr id="9" name="文本框 8">
              <a:extLst>
                <a:ext uri="{FF2B5EF4-FFF2-40B4-BE49-F238E27FC236}">
                  <a16:creationId xmlns:a16="http://schemas.microsoft.com/office/drawing/2014/main" id="{408052ED-DC7B-6C8F-33B2-7E0ECCDECF09}"/>
                </a:ext>
              </a:extLst>
            </p:cNvPr>
            <p:cNvSpPr txBox="1"/>
            <p:nvPr/>
          </p:nvSpPr>
          <p:spPr>
            <a:xfrm>
              <a:off x="2177610" y="283461"/>
              <a:ext cx="1730667" cy="266662"/>
            </a:xfrm>
            <a:prstGeom prst="rect">
              <a:avLst/>
            </a:prstGeom>
            <a:solidFill>
              <a:srgbClr val="7EA6E0"/>
            </a:solidFill>
          </p:spPr>
          <p:txBody>
            <a:bodyPr wrap="square" lIns="54000" rIns="54000" rtlCol="0">
              <a:spAutoFit/>
            </a:bodyPr>
            <a:lstStyle/>
            <a:p>
              <a:pPr algn="ctr"/>
              <a:r>
                <a:rPr kumimoji="1" lang="en-US" altLang="zh-CN" dirty="0"/>
                <a:t>Replica Loss Rate</a:t>
              </a:r>
              <a:endParaRPr kumimoji="1" lang="zh-CN" altLang="en-US" dirty="0"/>
            </a:p>
          </p:txBody>
        </p:sp>
        <p:sp>
          <p:nvSpPr>
            <p:cNvPr id="10" name="决策 9">
              <a:extLst>
                <a:ext uri="{FF2B5EF4-FFF2-40B4-BE49-F238E27FC236}">
                  <a16:creationId xmlns:a16="http://schemas.microsoft.com/office/drawing/2014/main" id="{D72E516D-09C9-6FE8-9E2A-856F45CBC4E7}"/>
                </a:ext>
              </a:extLst>
            </p:cNvPr>
            <p:cNvSpPr/>
            <p:nvPr/>
          </p:nvSpPr>
          <p:spPr>
            <a:xfrm>
              <a:off x="1025710" y="52168"/>
              <a:ext cx="755675" cy="416041"/>
            </a:xfrm>
            <a:prstGeom prst="flowChartDecision">
              <a:avLst/>
            </a:prstGeom>
            <a:solidFill>
              <a:srgbClr val="7EA6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A8B0419-A0F4-C0C0-948B-D4A61A9B4C3F}"/>
                    </a:ext>
                  </a:extLst>
                </p:cNvPr>
                <p:cNvSpPr txBox="1"/>
                <p:nvPr/>
              </p:nvSpPr>
              <p:spPr>
                <a:xfrm>
                  <a:off x="1082262" y="127664"/>
                  <a:ext cx="216359" cy="179173"/>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a:rPr kumimoji="1" lang="en-US" altLang="zh-CN" i="1" spc="-450">
                            <a:latin typeface="Cambria Math" panose="02040503050406030204" pitchFamily="18" charset="0"/>
                          </a:rPr>
                          <m:t>𝐸</m:t>
                        </m:r>
                        <m:r>
                          <a:rPr kumimoji="1" lang="en-US" altLang="zh-CN" spc="-450">
                            <a:latin typeface="Cambria Math" panose="02040503050406030204" pitchFamily="18" charset="0"/>
                          </a:rPr>
                          <m:t>&lt;1</m:t>
                        </m:r>
                      </m:oMath>
                    </m:oMathPara>
                  </a14:m>
                  <a:endParaRPr kumimoji="1" lang="zh-CN" altLang="en-US" spc="-450" dirty="0"/>
                </a:p>
              </p:txBody>
            </p:sp>
          </mc:Choice>
          <mc:Fallback xmlns="">
            <p:sp>
              <p:nvSpPr>
                <p:cNvPr id="18" name="文本框 17">
                  <a:extLst>
                    <a:ext uri="{FF2B5EF4-FFF2-40B4-BE49-F238E27FC236}">
                      <a16:creationId xmlns:a16="http://schemas.microsoft.com/office/drawing/2014/main" id="{68F9AC25-1601-C9CB-C4E3-75C3D0A382CA}"/>
                    </a:ext>
                  </a:extLst>
                </p:cNvPr>
                <p:cNvSpPr txBox="1">
                  <a:spLocks noRot="1" noChangeAspect="1" noMove="1" noResize="1" noEditPoints="1" noAdjustHandles="1" noChangeArrowheads="1" noChangeShapeType="1" noTextEdit="1"/>
                </p:cNvSpPr>
                <p:nvPr/>
              </p:nvSpPr>
              <p:spPr>
                <a:xfrm>
                  <a:off x="1082262" y="127664"/>
                  <a:ext cx="216359" cy="179173"/>
                </a:xfrm>
                <a:prstGeom prst="rect">
                  <a:avLst/>
                </a:prstGeom>
                <a:blipFill>
                  <a:blip r:embed="rId7"/>
                  <a:stretch>
                    <a:fillRect r="-147368" b="-40000"/>
                  </a:stretch>
                </a:blipFill>
              </p:spPr>
              <p:txBody>
                <a:bodyPr/>
                <a:lstStyle/>
                <a:p>
                  <a:r>
                    <a:rPr lang="zh-CN" altLang="en-US">
                      <a:noFill/>
                    </a:rPr>
                    <a:t> </a:t>
                  </a:r>
                </a:p>
              </p:txBody>
            </p:sp>
          </mc:Fallback>
        </mc:AlternateContent>
        <p:cxnSp>
          <p:nvCxnSpPr>
            <p:cNvPr id="12" name="肘形连接符 11">
              <a:extLst>
                <a:ext uri="{FF2B5EF4-FFF2-40B4-BE49-F238E27FC236}">
                  <a16:creationId xmlns:a16="http://schemas.microsoft.com/office/drawing/2014/main" id="{A438ABB2-61AF-8D9E-EF1E-05664F4A7152}"/>
                </a:ext>
              </a:extLst>
            </p:cNvPr>
            <p:cNvCxnSpPr>
              <a:cxnSpLocks/>
              <a:endCxn id="10" idx="3"/>
            </p:cNvCxnSpPr>
            <p:nvPr/>
          </p:nvCxnSpPr>
          <p:spPr>
            <a:xfrm rot="16200000" flipV="1">
              <a:off x="1619128" y="422444"/>
              <a:ext cx="503248" cy="178736"/>
            </a:xfrm>
            <a:prstGeom prst="bentConnector2">
              <a:avLst/>
            </a:prstGeom>
            <a:ln>
              <a:solidFill>
                <a:schemeClr val="tx1"/>
              </a:solidFill>
              <a:prstDash val="sysDash"/>
              <a:tailEnd type="stealth" w="med" len="med"/>
            </a:ln>
          </p:spPr>
          <p:style>
            <a:lnRef idx="1">
              <a:schemeClr val="accent1"/>
            </a:lnRef>
            <a:fillRef idx="0">
              <a:schemeClr val="accent1"/>
            </a:fillRef>
            <a:effectRef idx="0">
              <a:schemeClr val="accent1"/>
            </a:effectRef>
            <a:fontRef idx="minor">
              <a:schemeClr val="tx1"/>
            </a:fontRef>
          </p:style>
        </p:cxnSp>
        <p:cxnSp>
          <p:nvCxnSpPr>
            <p:cNvPr id="13" name="肘形连接符 12">
              <a:extLst>
                <a:ext uri="{FF2B5EF4-FFF2-40B4-BE49-F238E27FC236}">
                  <a16:creationId xmlns:a16="http://schemas.microsoft.com/office/drawing/2014/main" id="{688FDE7B-D965-9B69-02E0-5A30072875C2}"/>
                </a:ext>
              </a:extLst>
            </p:cNvPr>
            <p:cNvCxnSpPr>
              <a:cxnSpLocks/>
              <a:endCxn id="29" idx="3"/>
            </p:cNvCxnSpPr>
            <p:nvPr/>
          </p:nvCxnSpPr>
          <p:spPr>
            <a:xfrm rot="10800000" flipV="1">
              <a:off x="818631" y="763432"/>
              <a:ext cx="1141280" cy="479363"/>
            </a:xfrm>
            <a:prstGeom prst="bentConnector3">
              <a:avLst>
                <a:gd name="adj1" fmla="val 55"/>
              </a:avLst>
            </a:prstGeom>
            <a:ln>
              <a:solidFill>
                <a:schemeClr val="tx1"/>
              </a:solidFill>
              <a:prstDash val="sysDash"/>
              <a:tailEnd type="stealth" w="med" len="med"/>
            </a:ln>
          </p:spPr>
          <p:style>
            <a:lnRef idx="1">
              <a:schemeClr val="accent1"/>
            </a:lnRef>
            <a:fillRef idx="0">
              <a:schemeClr val="accent1"/>
            </a:fillRef>
            <a:effectRef idx="0">
              <a:schemeClr val="accent1"/>
            </a:effectRef>
            <a:fontRef idx="minor">
              <a:schemeClr val="tx1"/>
            </a:fontRef>
          </p:style>
        </p:cxnSp>
        <p:cxnSp>
          <p:nvCxnSpPr>
            <p:cNvPr id="14" name="肘形连接符 13">
              <a:extLst>
                <a:ext uri="{FF2B5EF4-FFF2-40B4-BE49-F238E27FC236}">
                  <a16:creationId xmlns:a16="http://schemas.microsoft.com/office/drawing/2014/main" id="{97DC1A09-2BB9-6888-422E-2231B01D1916}"/>
                </a:ext>
              </a:extLst>
            </p:cNvPr>
            <p:cNvCxnSpPr>
              <a:cxnSpLocks/>
            </p:cNvCxnSpPr>
            <p:nvPr/>
          </p:nvCxnSpPr>
          <p:spPr>
            <a:xfrm rot="10800000">
              <a:off x="1781960" y="763437"/>
              <a:ext cx="312622" cy="1"/>
            </a:xfrm>
            <a:prstGeom prst="bentConnector3">
              <a:avLst>
                <a:gd name="adj1" fmla="val 50000"/>
              </a:avLst>
            </a:prstGeom>
            <a:ln>
              <a:solidFill>
                <a:schemeClr val="tx1"/>
              </a:solidFill>
              <a:prstDash val="sysDash"/>
              <a:tailEnd type="stealth" w="med" len="med"/>
            </a:ln>
          </p:spPr>
          <p:style>
            <a:lnRef idx="1">
              <a:schemeClr val="accent1"/>
            </a:lnRef>
            <a:fillRef idx="0">
              <a:schemeClr val="accent1"/>
            </a:fillRef>
            <a:effectRef idx="0">
              <a:schemeClr val="accent1"/>
            </a:effectRef>
            <a:fontRef idx="minor">
              <a:schemeClr val="tx1"/>
            </a:fontRef>
          </p:style>
        </p:cxnSp>
        <p:sp>
          <p:nvSpPr>
            <p:cNvPr id="15" name="决策 14">
              <a:extLst>
                <a:ext uri="{FF2B5EF4-FFF2-40B4-BE49-F238E27FC236}">
                  <a16:creationId xmlns:a16="http://schemas.microsoft.com/office/drawing/2014/main" id="{66A03604-5FBF-5BBF-D50B-CE0B0DB5EB8B}"/>
                </a:ext>
              </a:extLst>
            </p:cNvPr>
            <p:cNvSpPr/>
            <p:nvPr/>
          </p:nvSpPr>
          <p:spPr>
            <a:xfrm>
              <a:off x="1022979" y="551013"/>
              <a:ext cx="755675" cy="416041"/>
            </a:xfrm>
            <a:prstGeom prst="flowChartDecision">
              <a:avLst/>
            </a:prstGeom>
            <a:solidFill>
              <a:srgbClr val="FFE5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84F464C-BB93-7DD3-682A-3F71EB6C5FA4}"/>
                    </a:ext>
                  </a:extLst>
                </p:cNvPr>
                <p:cNvSpPr txBox="1"/>
                <p:nvPr/>
              </p:nvSpPr>
              <p:spPr>
                <a:xfrm>
                  <a:off x="1082261" y="622559"/>
                  <a:ext cx="216359" cy="179173"/>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a:rPr kumimoji="1" lang="en-US" altLang="zh-CN" i="1" spc="-450">
                            <a:latin typeface="Cambria Math" panose="02040503050406030204" pitchFamily="18" charset="0"/>
                          </a:rPr>
                          <m:t>𝐸</m:t>
                        </m:r>
                        <m:r>
                          <a:rPr kumimoji="1" lang="en-US" altLang="zh-CN" i="1" spc="-450">
                            <a:latin typeface="Cambria Math" panose="02040503050406030204" pitchFamily="18" charset="0"/>
                          </a:rPr>
                          <m:t>≥2</m:t>
                        </m:r>
                      </m:oMath>
                    </m:oMathPara>
                  </a14:m>
                  <a:endParaRPr kumimoji="1" lang="zh-CN" altLang="en-US" spc="-450" dirty="0"/>
                </a:p>
              </p:txBody>
            </p:sp>
          </mc:Choice>
          <mc:Fallback xmlns="">
            <p:sp>
              <p:nvSpPr>
                <p:cNvPr id="25" name="文本框 24">
                  <a:extLst>
                    <a:ext uri="{FF2B5EF4-FFF2-40B4-BE49-F238E27FC236}">
                      <a16:creationId xmlns:a16="http://schemas.microsoft.com/office/drawing/2014/main" id="{99E9915C-4217-ADE0-AB68-D1A6F6563B00}"/>
                    </a:ext>
                  </a:extLst>
                </p:cNvPr>
                <p:cNvSpPr txBox="1">
                  <a:spLocks noRot="1" noChangeAspect="1" noMove="1" noResize="1" noEditPoints="1" noAdjustHandles="1" noChangeArrowheads="1" noChangeShapeType="1" noTextEdit="1"/>
                </p:cNvSpPr>
                <p:nvPr/>
              </p:nvSpPr>
              <p:spPr>
                <a:xfrm>
                  <a:off x="1082261" y="622559"/>
                  <a:ext cx="216359" cy="179173"/>
                </a:xfrm>
                <a:prstGeom prst="rect">
                  <a:avLst/>
                </a:prstGeom>
                <a:blipFill>
                  <a:blip r:embed="rId8"/>
                  <a:stretch>
                    <a:fillRect r="-147368" b="-45000"/>
                  </a:stretch>
                </a:blipFill>
              </p:spPr>
              <p:txBody>
                <a:bodyPr/>
                <a:lstStyle/>
                <a:p>
                  <a:r>
                    <a:rPr lang="zh-CN" altLang="en-US">
                      <a:noFill/>
                    </a:rPr>
                    <a:t> </a:t>
                  </a:r>
                </a:p>
              </p:txBody>
            </p:sp>
          </mc:Fallback>
        </mc:AlternateContent>
        <p:cxnSp>
          <p:nvCxnSpPr>
            <p:cNvPr id="17" name="直线箭头连接符 16">
              <a:extLst>
                <a:ext uri="{FF2B5EF4-FFF2-40B4-BE49-F238E27FC236}">
                  <a16:creationId xmlns:a16="http://schemas.microsoft.com/office/drawing/2014/main" id="{2D0A931B-8B08-F182-F90A-9E948B6DD372}"/>
                </a:ext>
              </a:extLst>
            </p:cNvPr>
            <p:cNvCxnSpPr/>
            <p:nvPr/>
          </p:nvCxnSpPr>
          <p:spPr>
            <a:xfrm flipH="1">
              <a:off x="818632" y="260314"/>
              <a:ext cx="215537" cy="0"/>
            </a:xfrm>
            <a:prstGeom prst="straightConnector1">
              <a:avLst/>
            </a:prstGeom>
            <a:ln>
              <a:solidFill>
                <a:schemeClr val="tx1"/>
              </a:solidFill>
              <a:prstDash val="sysDash"/>
              <a:tailEnd type="stealth" w="med" len="med"/>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2C862573-E838-6C5F-DF14-2B84455BC674}"/>
                </a:ext>
              </a:extLst>
            </p:cNvPr>
            <p:cNvSpPr/>
            <p:nvPr/>
          </p:nvSpPr>
          <p:spPr>
            <a:xfrm>
              <a:off x="46449" y="129942"/>
              <a:ext cx="788650" cy="273133"/>
            </a:xfrm>
            <a:prstGeom prst="rect">
              <a:avLst/>
            </a:prstGeom>
            <a:solidFill>
              <a:srgbClr val="7EA6E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endParaRPr kumimoji="1" lang="zh-CN" altLang="en-US" sz="1600" kern="900" spc="-10" dirty="0">
                <a:solidFill>
                  <a:schemeClr val="tx1"/>
                </a:solidFill>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E29995B-DB7C-8C20-FB3E-B001FB117780}"/>
                    </a:ext>
                  </a:extLst>
                </p:cNvPr>
                <p:cNvSpPr txBox="1"/>
                <p:nvPr/>
              </p:nvSpPr>
              <p:spPr>
                <a:xfrm>
                  <a:off x="-36192" y="127664"/>
                  <a:ext cx="339250" cy="121605"/>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a:rPr kumimoji="1" lang="en-US" altLang="zh-CN" i="1" spc="-450">
                            <a:latin typeface="Cambria Math" panose="02040503050406030204" pitchFamily="18" charset="0"/>
                          </a:rPr>
                          <m:t>𝑅</m:t>
                        </m:r>
                        <m:r>
                          <a:rPr kumimoji="1" lang="en-US" altLang="zh-CN" i="1" spc="-450">
                            <a:latin typeface="Cambria Math" panose="02040503050406030204" pitchFamily="18" charset="0"/>
                          </a:rPr>
                          <m:t>=</m:t>
                        </m:r>
                        <m:r>
                          <a:rPr kumimoji="1" lang="en-US" altLang="zh-CN" i="1" spc="-450">
                            <a:latin typeface="Cambria Math" panose="02040503050406030204" pitchFamily="18" charset="0"/>
                          </a:rPr>
                          <m:t>𝑅</m:t>
                        </m:r>
                        <m:r>
                          <a:rPr kumimoji="1" lang="en-US" altLang="zh-CN" i="1" spc="-450">
                            <a:latin typeface="Cambria Math" panose="02040503050406030204" pitchFamily="18" charset="0"/>
                          </a:rPr>
                          <m:t>+1</m:t>
                        </m:r>
                      </m:oMath>
                    </m:oMathPara>
                  </a14:m>
                  <a:endParaRPr kumimoji="1" lang="zh-CN" altLang="en-US" spc="-450" dirty="0"/>
                </a:p>
              </p:txBody>
            </p:sp>
          </mc:Choice>
          <mc:Fallback xmlns="">
            <p:sp>
              <p:nvSpPr>
                <p:cNvPr id="40" name="文本框 39">
                  <a:extLst>
                    <a:ext uri="{FF2B5EF4-FFF2-40B4-BE49-F238E27FC236}">
                      <a16:creationId xmlns:a16="http://schemas.microsoft.com/office/drawing/2014/main" id="{405DDD31-7D28-E766-D180-342A2183B28E}"/>
                    </a:ext>
                  </a:extLst>
                </p:cNvPr>
                <p:cNvSpPr txBox="1">
                  <a:spLocks noRot="1" noChangeAspect="1" noMove="1" noResize="1" noEditPoints="1" noAdjustHandles="1" noChangeArrowheads="1" noChangeShapeType="1" noTextEdit="1"/>
                </p:cNvSpPr>
                <p:nvPr/>
              </p:nvSpPr>
              <p:spPr>
                <a:xfrm>
                  <a:off x="-36192" y="127664"/>
                  <a:ext cx="339250" cy="121605"/>
                </a:xfrm>
                <a:prstGeom prst="rect">
                  <a:avLst/>
                </a:prstGeom>
                <a:blipFill>
                  <a:blip r:embed="rId9"/>
                  <a:stretch>
                    <a:fillRect r="-162963" b="-100000"/>
                  </a:stretch>
                </a:blipFill>
              </p:spPr>
              <p:txBody>
                <a:bodyPr/>
                <a:lstStyle/>
                <a:p>
                  <a:r>
                    <a:rPr lang="zh-CN" altLang="en-US">
                      <a:noFill/>
                    </a:rPr>
                    <a:t> </a:t>
                  </a:r>
                </a:p>
              </p:txBody>
            </p:sp>
          </mc:Fallback>
        </mc:AlternateContent>
        <p:cxnSp>
          <p:nvCxnSpPr>
            <p:cNvPr id="20" name="直线箭头连接符 19">
              <a:extLst>
                <a:ext uri="{FF2B5EF4-FFF2-40B4-BE49-F238E27FC236}">
                  <a16:creationId xmlns:a16="http://schemas.microsoft.com/office/drawing/2014/main" id="{44681548-9020-9F5F-75E6-95E7D93194F3}"/>
                </a:ext>
              </a:extLst>
            </p:cNvPr>
            <p:cNvCxnSpPr/>
            <p:nvPr/>
          </p:nvCxnSpPr>
          <p:spPr>
            <a:xfrm flipH="1">
              <a:off x="807817" y="757240"/>
              <a:ext cx="215537" cy="0"/>
            </a:xfrm>
            <a:prstGeom prst="straightConnector1">
              <a:avLst/>
            </a:prstGeom>
            <a:ln>
              <a:solidFill>
                <a:schemeClr val="tx1"/>
              </a:solidFill>
              <a:prstDash val="sysDash"/>
              <a:tailEnd type="stealth"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E8D4737B-8D53-2DC3-BB4C-D7927E306F12}"/>
                </a:ext>
              </a:extLst>
            </p:cNvPr>
            <p:cNvSpPr/>
            <p:nvPr/>
          </p:nvSpPr>
          <p:spPr>
            <a:xfrm>
              <a:off x="35634" y="626868"/>
              <a:ext cx="788650" cy="273133"/>
            </a:xfrm>
            <a:prstGeom prst="rect">
              <a:avLst/>
            </a:prstGeom>
            <a:solidFill>
              <a:srgbClr val="FFE598"/>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endParaRPr kumimoji="1" lang="zh-CN" altLang="en-US" sz="1600" kern="900" spc="-10" dirty="0">
                <a:solidFill>
                  <a:schemeClr val="tx1"/>
                </a:solidFill>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6628DC3-0A59-8CDC-2E23-D823B7AE9C79}"/>
                    </a:ext>
                  </a:extLst>
                </p:cNvPr>
                <p:cNvSpPr txBox="1"/>
                <p:nvPr/>
              </p:nvSpPr>
              <p:spPr>
                <a:xfrm>
                  <a:off x="-36192" y="625446"/>
                  <a:ext cx="339250" cy="121605"/>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a:rPr kumimoji="1" lang="en-US" altLang="zh-CN" i="1" spc="-450">
                            <a:latin typeface="Cambria Math" panose="02040503050406030204" pitchFamily="18" charset="0"/>
                          </a:rPr>
                          <m:t>𝑅</m:t>
                        </m:r>
                        <m:r>
                          <a:rPr kumimoji="1" lang="en-US" altLang="zh-CN" i="1" spc="-450">
                            <a:latin typeface="Cambria Math" panose="02040503050406030204" pitchFamily="18" charset="0"/>
                          </a:rPr>
                          <m:t>=</m:t>
                        </m:r>
                        <m:r>
                          <a:rPr kumimoji="1" lang="en-US" altLang="zh-CN" i="1" spc="-450">
                            <a:latin typeface="Cambria Math" panose="02040503050406030204" pitchFamily="18" charset="0"/>
                          </a:rPr>
                          <m:t>𝑅</m:t>
                        </m:r>
                        <m:r>
                          <a:rPr kumimoji="1" lang="en-US" altLang="zh-CN" i="1" spc="-450">
                            <a:latin typeface="Cambria Math" panose="02040503050406030204" pitchFamily="18" charset="0"/>
                          </a:rPr>
                          <m:t>−1</m:t>
                        </m:r>
                      </m:oMath>
                    </m:oMathPara>
                  </a14:m>
                  <a:endParaRPr kumimoji="1" lang="zh-CN" altLang="en-US" spc="-450" dirty="0"/>
                </a:p>
              </p:txBody>
            </p:sp>
          </mc:Choice>
          <mc:Fallback xmlns="">
            <p:sp>
              <p:nvSpPr>
                <p:cNvPr id="44" name="文本框 43">
                  <a:extLst>
                    <a:ext uri="{FF2B5EF4-FFF2-40B4-BE49-F238E27FC236}">
                      <a16:creationId xmlns:a16="http://schemas.microsoft.com/office/drawing/2014/main" id="{2E9BECD5-6288-28E6-6F72-E6942DC48AE6}"/>
                    </a:ext>
                  </a:extLst>
                </p:cNvPr>
                <p:cNvSpPr txBox="1">
                  <a:spLocks noRot="1" noChangeAspect="1" noMove="1" noResize="1" noEditPoints="1" noAdjustHandles="1" noChangeArrowheads="1" noChangeShapeType="1" noTextEdit="1"/>
                </p:cNvSpPr>
                <p:nvPr/>
              </p:nvSpPr>
              <p:spPr>
                <a:xfrm>
                  <a:off x="-36192" y="625446"/>
                  <a:ext cx="339250" cy="121605"/>
                </a:xfrm>
                <a:prstGeom prst="rect">
                  <a:avLst/>
                </a:prstGeom>
                <a:blipFill>
                  <a:blip r:embed="rId10"/>
                  <a:stretch>
                    <a:fillRect r="-162963" b="-100000"/>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137DBE98-0FD0-6035-D689-92A5541E93FD}"/>
                </a:ext>
              </a:extLst>
            </p:cNvPr>
            <p:cNvSpPr/>
            <p:nvPr/>
          </p:nvSpPr>
          <p:spPr>
            <a:xfrm>
              <a:off x="29981" y="1106229"/>
              <a:ext cx="788650" cy="27313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kumimoji="1" lang="en-US" altLang="zh-CN" sz="1600" kern="900" spc="-10" dirty="0" err="1">
                  <a:solidFill>
                    <a:schemeClr val="tx1"/>
                  </a:solidFill>
                </a:rPr>
                <a:t>Noop</a:t>
              </a:r>
              <a:endParaRPr kumimoji="1" lang="zh-CN" altLang="en-US" sz="1600" kern="900" spc="-10" dirty="0">
                <a:solidFill>
                  <a:schemeClr val="tx1"/>
                </a:solidFill>
              </a:endParaRPr>
            </a:p>
          </p:txBody>
        </p:sp>
        <p:sp>
          <p:nvSpPr>
            <p:cNvPr id="30" name="文本框 29">
              <a:extLst>
                <a:ext uri="{FF2B5EF4-FFF2-40B4-BE49-F238E27FC236}">
                  <a16:creationId xmlns:a16="http://schemas.microsoft.com/office/drawing/2014/main" id="{E244FBDD-AF7F-1FA1-0F57-4441DBADB9FF}"/>
                </a:ext>
              </a:extLst>
            </p:cNvPr>
            <p:cNvSpPr txBox="1"/>
            <p:nvPr/>
          </p:nvSpPr>
          <p:spPr>
            <a:xfrm>
              <a:off x="1170464" y="1128700"/>
              <a:ext cx="540319" cy="156048"/>
            </a:xfrm>
            <a:prstGeom prst="rect">
              <a:avLst/>
            </a:prstGeom>
            <a:noFill/>
          </p:spPr>
          <p:txBody>
            <a:bodyPr wrap="none" rtlCol="0">
              <a:noAutofit/>
            </a:bodyPr>
            <a:lstStyle/>
            <a:p>
              <a:r>
                <a:rPr kumimoji="1" lang="en-US" altLang="zh-CN" sz="800" dirty="0"/>
                <a:t>Otherwise</a:t>
              </a:r>
              <a:endParaRPr kumimoji="1" lang="zh-CN" altLang="en-US" dirty="0"/>
            </a:p>
          </p:txBody>
        </p:sp>
      </p:grpSp>
      <p:sp>
        <p:nvSpPr>
          <p:cNvPr id="31" name="文本框 30">
            <a:extLst>
              <a:ext uri="{FF2B5EF4-FFF2-40B4-BE49-F238E27FC236}">
                <a16:creationId xmlns:a16="http://schemas.microsoft.com/office/drawing/2014/main" id="{9C111A1F-6C3F-885C-A26C-F1C555040D5F}"/>
              </a:ext>
            </a:extLst>
          </p:cNvPr>
          <p:cNvSpPr txBox="1"/>
          <p:nvPr/>
        </p:nvSpPr>
        <p:spPr>
          <a:xfrm>
            <a:off x="6305669" y="4308794"/>
            <a:ext cx="4608512" cy="646331"/>
          </a:xfrm>
          <a:prstGeom prst="rect">
            <a:avLst/>
          </a:prstGeom>
          <a:noFill/>
        </p:spPr>
        <p:txBody>
          <a:bodyPr wrap="square" rtlCol="0">
            <a:spAutoFit/>
          </a:bodyPr>
          <a:lstStyle/>
          <a:p>
            <a:r>
              <a:rPr kumimoji="1" lang="en-US" altLang="zh-CN" dirty="0">
                <a:latin typeface="Verdana" panose="020B0604030504040204" pitchFamily="34" charset="0"/>
                <a:ea typeface="Verdana" panose="020B0604030504040204" pitchFamily="34" charset="0"/>
                <a:cs typeface="Verdana" panose="020B0604030504040204" pitchFamily="34" charset="0"/>
              </a:rPr>
              <a:t>E: </a:t>
            </a:r>
            <a:r>
              <a:rPr kumimoji="1" lang="en-US" altLang="zh-CN" dirty="0">
                <a:solidFill>
                  <a:srgbClr val="4F81BD"/>
                </a:solidFill>
                <a:latin typeface="Verdana" panose="020B0604030504040204" pitchFamily="34" charset="0"/>
                <a:ea typeface="Verdana" panose="020B0604030504040204" pitchFamily="34" charset="0"/>
                <a:cs typeface="Verdana" panose="020B0604030504040204" pitchFamily="34" charset="0"/>
              </a:rPr>
              <a:t>number of replicas </a:t>
            </a:r>
            <a:r>
              <a:rPr kumimoji="1" lang="en-US" altLang="zh-CN" dirty="0">
                <a:solidFill>
                  <a:srgbClr val="F7836A"/>
                </a:solidFill>
                <a:latin typeface="Verdana" panose="020B0604030504040204" pitchFamily="34" charset="0"/>
                <a:ea typeface="Verdana" panose="020B0604030504040204" pitchFamily="34" charset="0"/>
                <a:cs typeface="Verdana" panose="020B0604030504040204" pitchFamily="34" charset="0"/>
              </a:rPr>
              <a:t>expected</a:t>
            </a:r>
            <a:r>
              <a:rPr kumimoji="1" lang="en-US" altLang="zh-CN" dirty="0">
                <a:latin typeface="Verdana" panose="020B0604030504040204" pitchFamily="34" charset="0"/>
                <a:ea typeface="Verdana" panose="020B0604030504040204" pitchFamily="34" charset="0"/>
                <a:cs typeface="Verdana" panose="020B0604030504040204" pitchFamily="34" charset="0"/>
              </a:rPr>
              <a:t> to be</a:t>
            </a:r>
          </a:p>
          <a:p>
            <a:r>
              <a:rPr kumimoji="1" lang="en-US" altLang="zh-CN" dirty="0">
                <a:latin typeface="Verdana" panose="020B0604030504040204" pitchFamily="34" charset="0"/>
                <a:ea typeface="Verdana" panose="020B0604030504040204" pitchFamily="34" charset="0"/>
                <a:cs typeface="Verdana" panose="020B0604030504040204" pitchFamily="34" charset="0"/>
              </a:rPr>
              <a:t>                 received by receiver</a:t>
            </a:r>
            <a:endParaRPr kumimoji="1" lang="zh-CN" altLang="en-US" dirty="0">
              <a:latin typeface="Verdana" panose="020B0604030504040204" pitchFamily="34" charset="0"/>
              <a:cs typeface="Verdana" panose="020B0604030504040204" pitchFamily="34" charset="0"/>
            </a:endParaRPr>
          </a:p>
        </p:txBody>
      </p:sp>
      <p:grpSp>
        <p:nvGrpSpPr>
          <p:cNvPr id="32" name="组合 31">
            <a:extLst>
              <a:ext uri="{FF2B5EF4-FFF2-40B4-BE49-F238E27FC236}">
                <a16:creationId xmlns:a16="http://schemas.microsoft.com/office/drawing/2014/main" id="{A9E7E373-8DEA-E30E-87CD-32D0652D0A53}"/>
              </a:ext>
            </a:extLst>
          </p:cNvPr>
          <p:cNvGrpSpPr/>
          <p:nvPr/>
        </p:nvGrpSpPr>
        <p:grpSpPr>
          <a:xfrm>
            <a:off x="6368886" y="5280995"/>
            <a:ext cx="5133943" cy="624228"/>
            <a:chOff x="60496" y="2659795"/>
            <a:chExt cx="5127908" cy="1031059"/>
          </a:xfrm>
        </p:grpSpPr>
        <p:sp>
          <p:nvSpPr>
            <p:cNvPr id="33" name="文本框 32">
              <a:extLst>
                <a:ext uri="{FF2B5EF4-FFF2-40B4-BE49-F238E27FC236}">
                  <a16:creationId xmlns:a16="http://schemas.microsoft.com/office/drawing/2014/main" id="{30F11EF1-B788-BD0B-29D6-A89774E2A382}"/>
                </a:ext>
              </a:extLst>
            </p:cNvPr>
            <p:cNvSpPr txBox="1"/>
            <p:nvPr/>
          </p:nvSpPr>
          <p:spPr>
            <a:xfrm>
              <a:off x="60496" y="2722292"/>
              <a:ext cx="1372116" cy="610039"/>
            </a:xfrm>
            <a:prstGeom prst="rect">
              <a:avLst/>
            </a:prstGeom>
            <a:noFill/>
          </p:spPr>
          <p:txBody>
            <a:bodyPr wrap="square" rtlCol="0">
              <a:spAutoFit/>
            </a:bodyPr>
            <a:lstStyle/>
            <a:p>
              <a:r>
                <a:rPr kumimoji="1" lang="en-US" altLang="zh-CN" dirty="0">
                  <a:latin typeface="Arial" panose="020B0604020202020204" pitchFamily="34" charset="0"/>
                  <a:cs typeface="Arial" panose="020B0604020202020204" pitchFamily="34" charset="0"/>
                </a:rPr>
                <a:t>E &lt; 1</a:t>
              </a:r>
              <a:endParaRPr kumimoji="1" lang="zh-CN" altLang="en-US" sz="1050" dirty="0">
                <a:latin typeface="Arial" panose="020B0604020202020204" pitchFamily="34" charset="0"/>
                <a:cs typeface="Arial" panose="020B0604020202020204" pitchFamily="34" charset="0"/>
              </a:endParaRPr>
            </a:p>
          </p:txBody>
        </p:sp>
        <p:cxnSp>
          <p:nvCxnSpPr>
            <p:cNvPr id="34" name="直线箭头连接符 33">
              <a:extLst>
                <a:ext uri="{FF2B5EF4-FFF2-40B4-BE49-F238E27FC236}">
                  <a16:creationId xmlns:a16="http://schemas.microsoft.com/office/drawing/2014/main" id="{3B0AAF38-F560-A5DC-A984-41EA80655684}"/>
                </a:ext>
              </a:extLst>
            </p:cNvPr>
            <p:cNvCxnSpPr>
              <a:cxnSpLocks/>
            </p:cNvCxnSpPr>
            <p:nvPr/>
          </p:nvCxnSpPr>
          <p:spPr>
            <a:xfrm>
              <a:off x="879623" y="3022008"/>
              <a:ext cx="4033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7CFC781-6D8A-E2DA-814E-034977D4482B}"/>
                </a:ext>
              </a:extLst>
            </p:cNvPr>
            <p:cNvSpPr txBox="1"/>
            <p:nvPr/>
          </p:nvSpPr>
          <p:spPr>
            <a:xfrm>
              <a:off x="1118672" y="2674124"/>
              <a:ext cx="1626294" cy="1016730"/>
            </a:xfrm>
            <a:prstGeom prst="rect">
              <a:avLst/>
            </a:prstGeom>
            <a:noFill/>
          </p:spPr>
          <p:txBody>
            <a:bodyPr wrap="square" rtlCol="0">
              <a:spAutoFit/>
            </a:bodyPr>
            <a:lstStyle/>
            <a:p>
              <a:pPr algn="ctr"/>
              <a:r>
                <a:rPr kumimoji="1" lang="en-US" altLang="zh-CN" sz="2000" dirty="0">
                  <a:latin typeface="Arial" panose="020B0604020202020204" pitchFamily="34" charset="0"/>
                  <a:cs typeface="Arial" panose="020B0604020202020204" pitchFamily="34" charset="0"/>
                </a:rPr>
                <a:t>replicas</a:t>
              </a:r>
              <a:endParaRPr kumimoji="1" lang="en-US" altLang="zh-CN" sz="1100" dirty="0">
                <a:latin typeface="Arial" panose="020B0604020202020204" pitchFamily="34" charset="0"/>
                <a:cs typeface="Arial" panose="020B0604020202020204" pitchFamily="34" charset="0"/>
              </a:endParaRPr>
            </a:p>
            <a:p>
              <a:pPr algn="ctr"/>
              <a:r>
                <a:rPr kumimoji="1" lang="en-US" altLang="zh-CN" sz="1400" dirty="0">
                  <a:solidFill>
                    <a:schemeClr val="accent6">
                      <a:lumMod val="75000"/>
                    </a:schemeClr>
                  </a:solidFill>
                  <a:latin typeface="Arial" panose="020B0604020202020204" pitchFamily="34" charset="0"/>
                  <a:cs typeface="Arial" panose="020B0604020202020204" pitchFamily="34" charset="0"/>
                </a:rPr>
                <a:t>not received</a:t>
              </a:r>
              <a:endParaRPr kumimoji="1" lang="zh-CN" altLang="en-US" sz="1400" dirty="0">
                <a:solidFill>
                  <a:schemeClr val="accent6">
                    <a:lumMod val="75000"/>
                  </a:schemeClr>
                </a:solidFill>
                <a:latin typeface="Arial" panose="020B0604020202020204" pitchFamily="34" charset="0"/>
                <a:cs typeface="Arial" panose="020B0604020202020204" pitchFamily="34" charset="0"/>
              </a:endParaRPr>
            </a:p>
          </p:txBody>
        </p:sp>
        <p:sp>
          <p:nvSpPr>
            <p:cNvPr id="36" name="文本框 35">
              <a:extLst>
                <a:ext uri="{FF2B5EF4-FFF2-40B4-BE49-F238E27FC236}">
                  <a16:creationId xmlns:a16="http://schemas.microsoft.com/office/drawing/2014/main" id="{85D1593C-92D3-A813-3742-B614F6BE768E}"/>
                </a:ext>
              </a:extLst>
            </p:cNvPr>
            <p:cNvSpPr txBox="1"/>
            <p:nvPr/>
          </p:nvSpPr>
          <p:spPr>
            <a:xfrm>
              <a:off x="2549498" y="2659795"/>
              <a:ext cx="2638906" cy="1016730"/>
            </a:xfrm>
            <a:prstGeom prst="rect">
              <a:avLst/>
            </a:prstGeom>
            <a:noFill/>
          </p:spPr>
          <p:txBody>
            <a:bodyPr wrap="square" rtlCol="0">
              <a:spAutoFit/>
            </a:bodyPr>
            <a:lstStyle/>
            <a:p>
              <a:pPr algn="ctr"/>
              <a:r>
                <a:rPr kumimoji="1" lang="en-US" altLang="zh-CN" sz="2000" dirty="0">
                  <a:latin typeface="Arial" panose="020B0604020202020204" pitchFamily="34" charset="0"/>
                  <a:cs typeface="Arial" panose="020B0604020202020204" pitchFamily="34" charset="0"/>
                </a:rPr>
                <a:t>replicas</a:t>
              </a:r>
              <a:endParaRPr kumimoji="1" lang="en-US" altLang="zh-CN" sz="2800" dirty="0">
                <a:latin typeface="Arial" panose="020B0604020202020204" pitchFamily="34" charset="0"/>
                <a:cs typeface="Arial" panose="020B0604020202020204" pitchFamily="34" charset="0"/>
              </a:endParaRPr>
            </a:p>
            <a:p>
              <a:pPr algn="ctr"/>
              <a:r>
                <a:rPr kumimoji="1" lang="en-US" altLang="zh-CN" sz="1400" dirty="0">
                  <a:solidFill>
                    <a:schemeClr val="accent6">
                      <a:lumMod val="75000"/>
                    </a:schemeClr>
                  </a:solidFill>
                  <a:latin typeface="Arial" panose="020B0604020202020204" pitchFamily="34" charset="0"/>
                  <a:cs typeface="Arial" panose="020B0604020202020204" pitchFamily="34" charset="0"/>
                </a:rPr>
                <a:t>need more</a:t>
              </a:r>
              <a:endParaRPr kumimoji="1" lang="zh-CN" altLang="en-US" sz="1400" dirty="0">
                <a:solidFill>
                  <a:schemeClr val="accent6">
                    <a:lumMod val="75000"/>
                  </a:schemeClr>
                </a:solidFill>
                <a:latin typeface="Arial" panose="020B0604020202020204" pitchFamily="34" charset="0"/>
                <a:cs typeface="Arial" panose="020B0604020202020204" pitchFamily="34" charset="0"/>
              </a:endParaRPr>
            </a:p>
          </p:txBody>
        </p:sp>
        <p:cxnSp>
          <p:nvCxnSpPr>
            <p:cNvPr id="37" name="直线箭头连接符 36">
              <a:extLst>
                <a:ext uri="{FF2B5EF4-FFF2-40B4-BE49-F238E27FC236}">
                  <a16:creationId xmlns:a16="http://schemas.microsoft.com/office/drawing/2014/main" id="{4C41816F-0FBB-1758-131A-8D3F1B3C677A}"/>
                </a:ext>
              </a:extLst>
            </p:cNvPr>
            <p:cNvCxnSpPr>
              <a:cxnSpLocks/>
            </p:cNvCxnSpPr>
            <p:nvPr/>
          </p:nvCxnSpPr>
          <p:spPr>
            <a:xfrm>
              <a:off x="2703738" y="3030245"/>
              <a:ext cx="4033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86C91B35-1FDA-FA35-4729-9A8509323D0D}"/>
              </a:ext>
            </a:extLst>
          </p:cNvPr>
          <p:cNvGrpSpPr/>
          <p:nvPr/>
        </p:nvGrpSpPr>
        <p:grpSpPr>
          <a:xfrm>
            <a:off x="6357175" y="6018328"/>
            <a:ext cx="5133943" cy="839672"/>
            <a:chOff x="60496" y="2659795"/>
            <a:chExt cx="5127908" cy="1386916"/>
          </a:xfrm>
        </p:grpSpPr>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26335326-E897-9239-A57E-AF05FBECAC6A}"/>
                    </a:ext>
                  </a:extLst>
                </p:cNvPr>
                <p:cNvSpPr txBox="1"/>
                <p:nvPr/>
              </p:nvSpPr>
              <p:spPr>
                <a:xfrm>
                  <a:off x="60496" y="2722292"/>
                  <a:ext cx="1372116" cy="610039"/>
                </a:xfrm>
                <a:prstGeom prst="rect">
                  <a:avLst/>
                </a:prstGeom>
                <a:noFill/>
              </p:spPr>
              <p:txBody>
                <a:bodyPr wrap="square" rtlCol="0">
                  <a:spAutoFit/>
                </a:bodyPr>
                <a:lstStyle/>
                <a:p>
                  <a:r>
                    <a:rPr kumimoji="1" lang="en-US" altLang="zh-CN" dirty="0">
                      <a:latin typeface="Arial" panose="020B0604020202020204" pitchFamily="34" charset="0"/>
                      <a:cs typeface="Arial" panose="020B0604020202020204" pitchFamily="34" charset="0"/>
                    </a:rPr>
                    <a:t>E </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cs typeface="Arial" panose="020B0604020202020204" pitchFamily="34" charset="0"/>
                        </a:rPr>
                        <m:t>≥</m:t>
                      </m:r>
                    </m:oMath>
                  </a14:m>
                  <a:r>
                    <a:rPr kumimoji="1" lang="en-US" altLang="zh-CN" dirty="0">
                      <a:latin typeface="Arial" panose="020B0604020202020204" pitchFamily="34" charset="0"/>
                      <a:cs typeface="Arial" panose="020B0604020202020204" pitchFamily="34" charset="0"/>
                    </a:rPr>
                    <a:t> 2</a:t>
                  </a:r>
                  <a:endParaRPr kumimoji="1" lang="zh-CN" altLang="en-US" sz="1050" dirty="0">
                    <a:latin typeface="Arial" panose="020B0604020202020204" pitchFamily="34" charset="0"/>
                    <a:cs typeface="Arial" panose="020B0604020202020204" pitchFamily="34" charset="0"/>
                  </a:endParaRPr>
                </a:p>
              </p:txBody>
            </p:sp>
          </mc:Choice>
          <mc:Fallback xmlns="">
            <p:sp>
              <p:nvSpPr>
                <p:cNvPr id="39" name="文本框 38">
                  <a:extLst>
                    <a:ext uri="{FF2B5EF4-FFF2-40B4-BE49-F238E27FC236}">
                      <a16:creationId xmlns:a16="http://schemas.microsoft.com/office/drawing/2014/main" id="{26335326-E897-9239-A57E-AF05FBECAC6A}"/>
                    </a:ext>
                  </a:extLst>
                </p:cNvPr>
                <p:cNvSpPr txBox="1">
                  <a:spLocks noRot="1" noChangeAspect="1" noMove="1" noResize="1" noEditPoints="1" noAdjustHandles="1" noChangeArrowheads="1" noChangeShapeType="1" noTextEdit="1"/>
                </p:cNvSpPr>
                <p:nvPr/>
              </p:nvSpPr>
              <p:spPr>
                <a:xfrm>
                  <a:off x="60496" y="2722292"/>
                  <a:ext cx="1372116" cy="610039"/>
                </a:xfrm>
                <a:prstGeom prst="rect">
                  <a:avLst/>
                </a:prstGeom>
                <a:blipFill>
                  <a:blip r:embed="rId11"/>
                  <a:stretch>
                    <a:fillRect l="-3670" t="-6667" b="-26667"/>
                  </a:stretch>
                </a:blipFill>
              </p:spPr>
              <p:txBody>
                <a:bodyPr/>
                <a:lstStyle/>
                <a:p>
                  <a:r>
                    <a:rPr lang="zh-CN" altLang="en-US">
                      <a:noFill/>
                    </a:rPr>
                    <a:t> </a:t>
                  </a:r>
                </a:p>
              </p:txBody>
            </p:sp>
          </mc:Fallback>
        </mc:AlternateContent>
        <p:cxnSp>
          <p:nvCxnSpPr>
            <p:cNvPr id="40" name="直线箭头连接符 39">
              <a:extLst>
                <a:ext uri="{FF2B5EF4-FFF2-40B4-BE49-F238E27FC236}">
                  <a16:creationId xmlns:a16="http://schemas.microsoft.com/office/drawing/2014/main" id="{36BCFE68-09F3-CCB1-664F-589B27A95ADA}"/>
                </a:ext>
              </a:extLst>
            </p:cNvPr>
            <p:cNvCxnSpPr>
              <a:cxnSpLocks/>
            </p:cNvCxnSpPr>
            <p:nvPr/>
          </p:nvCxnSpPr>
          <p:spPr>
            <a:xfrm>
              <a:off x="879623" y="3022008"/>
              <a:ext cx="4033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8A169269-DEB5-FEF0-6C20-9CC8ED908A4B}"/>
                </a:ext>
              </a:extLst>
            </p:cNvPr>
            <p:cNvSpPr txBox="1"/>
            <p:nvPr/>
          </p:nvSpPr>
          <p:spPr>
            <a:xfrm>
              <a:off x="1118672" y="2674124"/>
              <a:ext cx="1626294" cy="1372587"/>
            </a:xfrm>
            <a:prstGeom prst="rect">
              <a:avLst/>
            </a:prstGeom>
            <a:noFill/>
          </p:spPr>
          <p:txBody>
            <a:bodyPr wrap="square" rtlCol="0">
              <a:spAutoFit/>
            </a:bodyPr>
            <a:lstStyle/>
            <a:p>
              <a:pPr algn="ctr"/>
              <a:r>
                <a:rPr kumimoji="1" lang="en-US" altLang="zh-CN" sz="2000" dirty="0">
                  <a:latin typeface="Arial" panose="020B0604020202020204" pitchFamily="34" charset="0"/>
                  <a:cs typeface="Arial" panose="020B0604020202020204" pitchFamily="34" charset="0"/>
                </a:rPr>
                <a:t>replicas</a:t>
              </a:r>
              <a:endParaRPr kumimoji="1" lang="en-US" altLang="zh-CN" sz="1100" dirty="0">
                <a:latin typeface="Arial" panose="020B0604020202020204" pitchFamily="34" charset="0"/>
                <a:cs typeface="Arial" panose="020B0604020202020204" pitchFamily="34" charset="0"/>
              </a:endParaRPr>
            </a:p>
            <a:p>
              <a:pPr algn="ctr"/>
              <a:r>
                <a:rPr kumimoji="1" lang="en-US" altLang="zh-CN" sz="1400" dirty="0">
                  <a:solidFill>
                    <a:schemeClr val="accent6">
                      <a:lumMod val="75000"/>
                    </a:schemeClr>
                  </a:solidFill>
                  <a:latin typeface="Arial" panose="020B0604020202020204" pitchFamily="34" charset="0"/>
                  <a:cs typeface="Arial" panose="020B0604020202020204" pitchFamily="34" charset="0"/>
                </a:rPr>
                <a:t>was received multiple times</a:t>
              </a:r>
              <a:endParaRPr kumimoji="1" lang="zh-CN" altLang="en-US" sz="1400" dirty="0">
                <a:solidFill>
                  <a:schemeClr val="accent6">
                    <a:lumMod val="75000"/>
                  </a:schemeClr>
                </a:solidFill>
                <a:latin typeface="Arial" panose="020B0604020202020204" pitchFamily="34" charset="0"/>
                <a:cs typeface="Arial" panose="020B0604020202020204" pitchFamily="34" charset="0"/>
              </a:endParaRPr>
            </a:p>
          </p:txBody>
        </p:sp>
        <p:sp>
          <p:nvSpPr>
            <p:cNvPr id="42" name="文本框 41">
              <a:extLst>
                <a:ext uri="{FF2B5EF4-FFF2-40B4-BE49-F238E27FC236}">
                  <a16:creationId xmlns:a16="http://schemas.microsoft.com/office/drawing/2014/main" id="{3C967D46-D21B-7478-E606-BF7A08A292FC}"/>
                </a:ext>
              </a:extLst>
            </p:cNvPr>
            <p:cNvSpPr txBox="1"/>
            <p:nvPr/>
          </p:nvSpPr>
          <p:spPr>
            <a:xfrm>
              <a:off x="2549498" y="2659795"/>
              <a:ext cx="2638906" cy="1016730"/>
            </a:xfrm>
            <a:prstGeom prst="rect">
              <a:avLst/>
            </a:prstGeom>
            <a:noFill/>
          </p:spPr>
          <p:txBody>
            <a:bodyPr wrap="square" rtlCol="0">
              <a:spAutoFit/>
            </a:bodyPr>
            <a:lstStyle/>
            <a:p>
              <a:pPr algn="ctr"/>
              <a:r>
                <a:rPr kumimoji="1" lang="en-US" altLang="zh-CN" sz="2000" dirty="0">
                  <a:latin typeface="Arial" panose="020B0604020202020204" pitchFamily="34" charset="0"/>
                  <a:cs typeface="Arial" panose="020B0604020202020204" pitchFamily="34" charset="0"/>
                </a:rPr>
                <a:t>replicas</a:t>
              </a:r>
              <a:endParaRPr kumimoji="1" lang="en-US" altLang="zh-CN" sz="2800" dirty="0">
                <a:latin typeface="Arial" panose="020B0604020202020204" pitchFamily="34" charset="0"/>
                <a:cs typeface="Arial" panose="020B0604020202020204" pitchFamily="34" charset="0"/>
              </a:endParaRPr>
            </a:p>
            <a:p>
              <a:pPr algn="ctr"/>
              <a:r>
                <a:rPr kumimoji="1" lang="en-US" altLang="zh-CN" sz="1400" dirty="0">
                  <a:solidFill>
                    <a:schemeClr val="accent6">
                      <a:lumMod val="75000"/>
                    </a:schemeClr>
                  </a:solidFill>
                  <a:latin typeface="Arial" panose="020B0604020202020204" pitchFamily="34" charset="0"/>
                  <a:cs typeface="Arial" panose="020B0604020202020204" pitchFamily="34" charset="0"/>
                </a:rPr>
                <a:t>need less</a:t>
              </a:r>
              <a:endParaRPr kumimoji="1" lang="zh-CN" altLang="en-US" sz="1400" dirty="0">
                <a:solidFill>
                  <a:schemeClr val="accent6">
                    <a:lumMod val="75000"/>
                  </a:schemeClr>
                </a:solidFill>
                <a:latin typeface="Arial" panose="020B0604020202020204" pitchFamily="34" charset="0"/>
                <a:cs typeface="Arial" panose="020B0604020202020204" pitchFamily="34" charset="0"/>
              </a:endParaRPr>
            </a:p>
          </p:txBody>
        </p:sp>
        <p:cxnSp>
          <p:nvCxnSpPr>
            <p:cNvPr id="43" name="直线箭头连接符 42">
              <a:extLst>
                <a:ext uri="{FF2B5EF4-FFF2-40B4-BE49-F238E27FC236}">
                  <a16:creationId xmlns:a16="http://schemas.microsoft.com/office/drawing/2014/main" id="{2FCC72FE-0649-D875-B69C-EBDE42400E58}"/>
                </a:ext>
              </a:extLst>
            </p:cNvPr>
            <p:cNvCxnSpPr>
              <a:cxnSpLocks/>
            </p:cNvCxnSpPr>
            <p:nvPr/>
          </p:nvCxnSpPr>
          <p:spPr>
            <a:xfrm>
              <a:off x="2703738" y="3030245"/>
              <a:ext cx="4033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sp>
        <p:nvSpPr>
          <p:cNvPr id="47" name="矩形 46">
            <a:extLst>
              <a:ext uri="{FF2B5EF4-FFF2-40B4-BE49-F238E27FC236}">
                <a16:creationId xmlns:a16="http://schemas.microsoft.com/office/drawing/2014/main" id="{77EB3524-F3C1-D90B-7BC9-20D1A0CB427C}"/>
              </a:ext>
            </a:extLst>
          </p:cNvPr>
          <p:cNvSpPr/>
          <p:nvPr/>
        </p:nvSpPr>
        <p:spPr>
          <a:xfrm>
            <a:off x="137022" y="1510132"/>
            <a:ext cx="2596224" cy="369332"/>
          </a:xfrm>
          <a:prstGeom prst="rect">
            <a:avLst/>
          </a:prstGeom>
        </p:spPr>
        <p:txBody>
          <a:bodyPr wrap="none">
            <a:spAutoFit/>
          </a:bodyPr>
          <a:lstStyle/>
          <a:p>
            <a:r>
              <a:rPr lang="en-US" altLang="zh-CN" b="1" dirty="0">
                <a:solidFill>
                  <a:srgbClr val="4F81BD"/>
                </a:solidFill>
              </a:rPr>
              <a:t>Key idea: replica loss rate</a:t>
            </a:r>
            <a:endParaRPr lang="zh-CN" altLang="en-US" dirty="0">
              <a:solidFill>
                <a:srgbClr val="4F81BD"/>
              </a:solidFill>
            </a:endParaRPr>
          </a:p>
        </p:txBody>
      </p:sp>
    </p:spTree>
    <p:custDataLst>
      <p:tags r:id="rId1"/>
    </p:custDataLst>
    <p:extLst>
      <p:ext uri="{BB962C8B-B14F-4D97-AF65-F5344CB8AC3E}">
        <p14:creationId xmlns:p14="http://schemas.microsoft.com/office/powerpoint/2010/main" val="452758724"/>
      </p:ext>
    </p:extLst>
  </p:cSld>
  <p:clrMapOvr>
    <a:masterClrMapping/>
  </p:clrMapOvr>
  <mc:AlternateContent xmlns:mc="http://schemas.openxmlformats.org/markup-compatibility/2006" xmlns:p14="http://schemas.microsoft.com/office/powerpoint/2010/main">
    <mc:Choice Requires="p14">
      <p:transition p14:dur="0" advTm="19595"/>
    </mc:Choice>
    <mc:Fallback xmlns="">
      <p:transition advTm="195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6" grpId="0"/>
      <p:bldP spid="44" grpId="0"/>
      <p:bldP spid="31" grpId="0"/>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标题 1"/>
          <p:cNvSpPr>
            <a:spLocks noGrp="1"/>
          </p:cNvSpPr>
          <p:nvPr>
            <p:ph type="title"/>
          </p:nvPr>
        </p:nvSpPr>
        <p:spPr/>
        <p:txBody>
          <a:bodyPr>
            <a:normAutofit/>
          </a:bodyPr>
          <a:lstStyle/>
          <a:p>
            <a:r>
              <a:rPr lang="en-US" altLang="zh-CN" b="1" dirty="0"/>
              <a:t>How to send these replicas?</a:t>
            </a:r>
            <a:endParaRPr lang="zh-CN" altLang="en-US" b="1" dirty="0"/>
          </a:p>
        </p:txBody>
      </p:sp>
      <p:sp>
        <p:nvSpPr>
          <p:cNvPr id="3" name="幻灯片编号占位符 2"/>
          <p:cNvSpPr>
            <a:spLocks noGrp="1"/>
          </p:cNvSpPr>
          <p:nvPr>
            <p:ph type="sldNum" sz="quarter" idx="12"/>
          </p:nvPr>
        </p:nvSpPr>
        <p:spPr/>
        <p:txBody>
          <a:bodyPr/>
          <a:lstStyle/>
          <a:p>
            <a:pPr algn="r"/>
            <a:fld id="{3AC99A5B-5B03-425B-9284-2F10A88898BE}" type="slidenum">
              <a:rPr lang="en-US"/>
              <a:pPr algn="r"/>
              <a:t>19</a:t>
            </a:fld>
            <a:endParaRPr lang="en-US"/>
          </a:p>
        </p:txBody>
      </p:sp>
      <p:sp>
        <p:nvSpPr>
          <p:cNvPr id="41" name="文本框 40">
            <a:extLst>
              <a:ext uri="{FF2B5EF4-FFF2-40B4-BE49-F238E27FC236}">
                <a16:creationId xmlns:a16="http://schemas.microsoft.com/office/drawing/2014/main" id="{72CBA1E6-F30E-3E6B-6A16-B9B254BBC620}"/>
              </a:ext>
            </a:extLst>
          </p:cNvPr>
          <p:cNvSpPr txBox="1"/>
          <p:nvPr/>
        </p:nvSpPr>
        <p:spPr>
          <a:xfrm>
            <a:off x="5643796" y="2975547"/>
            <a:ext cx="65" cy="276999"/>
          </a:xfrm>
          <a:prstGeom prst="rect">
            <a:avLst/>
          </a:prstGeom>
          <a:noFill/>
        </p:spPr>
        <p:txBody>
          <a:bodyPr wrap="none" lIns="0" tIns="0" rIns="0" bIns="0" rtlCol="0">
            <a:spAutoFit/>
          </a:bodyPr>
          <a:lstStyle/>
          <a:p>
            <a:endParaRPr kumimoji="1" lang="zh-CN" altLang="en-US" dirty="0"/>
          </a:p>
        </p:txBody>
      </p:sp>
      <p:sp>
        <p:nvSpPr>
          <p:cNvPr id="2" name="Rectangle 3">
            <a:extLst>
              <a:ext uri="{FF2B5EF4-FFF2-40B4-BE49-F238E27FC236}">
                <a16:creationId xmlns:a16="http://schemas.microsoft.com/office/drawing/2014/main" id="{58F7BC85-10B0-ACD0-15AC-717CD820A94A}"/>
              </a:ext>
            </a:extLst>
          </p:cNvPr>
          <p:cNvSpPr txBox="1">
            <a:spLocks noChangeArrowheads="1"/>
          </p:cNvSpPr>
          <p:nvPr/>
        </p:nvSpPr>
        <p:spPr bwMode="auto">
          <a:xfrm>
            <a:off x="581337" y="1933364"/>
            <a:ext cx="10814991" cy="1319182"/>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marL="0" indent="0" algn="ctr">
              <a:buNone/>
              <a:defRPr/>
            </a:pPr>
            <a:r>
              <a:rPr lang="en-US" altLang="zh-CN" sz="2800" kern="0" dirty="0">
                <a:latin typeface="Verdana" panose="020B0604030504040204" pitchFamily="34" charset="0"/>
                <a:ea typeface="Verdana" panose="020B0604030504040204" pitchFamily="34" charset="0"/>
              </a:rPr>
              <a:t>Goal:</a:t>
            </a:r>
          </a:p>
          <a:p>
            <a:pPr marL="0" indent="0" algn="ctr">
              <a:buNone/>
              <a:defRPr/>
            </a:pPr>
            <a:r>
              <a:rPr lang="en-US" altLang="zh-CN" sz="2800" b="0" kern="0" dirty="0">
                <a:latin typeface="Verdana" panose="020B0604030504040204" pitchFamily="34" charset="0"/>
                <a:ea typeface="Verdana" panose="020B0604030504040204" pitchFamily="34" charset="0"/>
              </a:rPr>
              <a:t>Make receiver receive replica as </a:t>
            </a:r>
            <a:r>
              <a:rPr lang="en-US" altLang="zh-CN" sz="2800" b="0" u="sng" kern="0" dirty="0">
                <a:solidFill>
                  <a:srgbClr val="4F81BD"/>
                </a:solidFill>
                <a:latin typeface="Verdana" panose="020B0604030504040204" pitchFamily="34" charset="0"/>
                <a:ea typeface="Verdana" panose="020B0604030504040204" pitchFamily="34" charset="0"/>
              </a:rPr>
              <a:t>“soon”</a:t>
            </a:r>
            <a:r>
              <a:rPr lang="en-US" altLang="zh-CN" sz="2800" b="0" kern="0" dirty="0">
                <a:latin typeface="Verdana" panose="020B0604030504040204" pitchFamily="34" charset="0"/>
                <a:ea typeface="Verdana" panose="020B0604030504040204" pitchFamily="34" charset="0"/>
              </a:rPr>
              <a:t> as possible.</a:t>
            </a:r>
            <a:endParaRPr lang="en-US" altLang="zh-CN" sz="2800" b="0" u="sng" kern="0" dirty="0">
              <a:solidFill>
                <a:srgbClr val="4F81BD"/>
              </a:solidFill>
              <a:latin typeface="Verdana" panose="020B0604030504040204" pitchFamily="34" charset="0"/>
              <a:ea typeface="Verdana" panose="020B0604030504040204" pitchFamily="34" charset="0"/>
            </a:endParaRPr>
          </a:p>
        </p:txBody>
      </p:sp>
      <p:sp>
        <p:nvSpPr>
          <p:cNvPr id="4" name="标题 1">
            <a:extLst>
              <a:ext uri="{FF2B5EF4-FFF2-40B4-BE49-F238E27FC236}">
                <a16:creationId xmlns:a16="http://schemas.microsoft.com/office/drawing/2014/main" id="{6CC588E4-80B4-697A-CE88-F95F5CF9BC24}"/>
              </a:ext>
            </a:extLst>
          </p:cNvPr>
          <p:cNvSpPr txBox="1">
            <a:spLocks/>
          </p:cNvSpPr>
          <p:nvPr/>
        </p:nvSpPr>
        <p:spPr>
          <a:xfrm>
            <a:off x="839416" y="4725144"/>
            <a:ext cx="10513168"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200" kern="1200">
                <a:solidFill>
                  <a:schemeClr val="accent1"/>
                </a:solidFill>
                <a:latin typeface="Verdana" pitchFamily="34" charset="0"/>
                <a:ea typeface="Verdana" pitchFamily="34" charset="0"/>
                <a:cs typeface="Verdana" pitchFamily="34" charset="0"/>
              </a:defRPr>
            </a:lvl1pPr>
          </a:lstStyle>
          <a:p>
            <a:r>
              <a:rPr lang="en-US" altLang="zh-CN" b="1" dirty="0"/>
              <a:t>So we should send all</a:t>
            </a:r>
            <a:r>
              <a:rPr lang="zh-CN" altLang="en-US" b="1" dirty="0"/>
              <a:t> </a:t>
            </a:r>
            <a:r>
              <a:rPr lang="en-US" altLang="zh-CN" b="1" dirty="0"/>
              <a:t>these replicas at once?</a:t>
            </a:r>
            <a:endParaRPr lang="zh-CN" altLang="en-US" b="1" dirty="0"/>
          </a:p>
        </p:txBody>
      </p:sp>
    </p:spTree>
    <p:custDataLst>
      <p:tags r:id="rId1"/>
    </p:custDataLst>
    <p:extLst>
      <p:ext uri="{BB962C8B-B14F-4D97-AF65-F5344CB8AC3E}">
        <p14:creationId xmlns:p14="http://schemas.microsoft.com/office/powerpoint/2010/main" val="3220666577"/>
      </p:ext>
    </p:extLst>
  </p:cSld>
  <p:clrMapOvr>
    <a:masterClrMapping/>
  </p:clrMapOvr>
  <mc:AlternateContent xmlns:mc="http://schemas.openxmlformats.org/markup-compatibility/2006" xmlns:p14="http://schemas.microsoft.com/office/powerpoint/2010/main">
    <mc:Choice Requires="p14">
      <p:transition p14:dur="0" advTm="39887"/>
    </mc:Choice>
    <mc:Fallback xmlns="">
      <p:transition advTm="398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CF106-0351-457B-98B8-78CD77847C16}"/>
              </a:ext>
            </a:extLst>
          </p:cNvPr>
          <p:cNvSpPr>
            <a:spLocks noGrp="1"/>
          </p:cNvSpPr>
          <p:nvPr>
            <p:ph type="title"/>
          </p:nvPr>
        </p:nvSpPr>
        <p:spPr>
          <a:xfrm>
            <a:off x="4151784" y="370035"/>
            <a:ext cx="10678731" cy="406965"/>
          </a:xfrm>
          <a:noFill/>
          <a:ln w="3810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Autofit/>
          </a:bodyPr>
          <a:lstStyle/>
          <a:p>
            <a:r>
              <a:rPr lang="en-US" altLang="zh-CN" sz="2300" b="1" dirty="0">
                <a:solidFill>
                  <a:schemeClr val="accent1"/>
                </a:solidFill>
                <a:latin typeface="Verdana" pitchFamily="34" charset="0"/>
                <a:ea typeface="Verdana" pitchFamily="34" charset="0"/>
                <a:cs typeface="Tahoma" panose="020B0604030504040204" pitchFamily="34" charset="0"/>
              </a:rPr>
              <a:t>Delay-sensitive applications </a:t>
            </a:r>
            <a:endParaRPr lang="zh-CN" altLang="en-US" sz="2300" b="1" dirty="0">
              <a:solidFill>
                <a:schemeClr val="bg1"/>
              </a:solidFill>
              <a:latin typeface="Verdana" panose="020B0604030504040204" pitchFamily="34" charset="0"/>
              <a:cs typeface="Tahoma" panose="020B0604030504040204" pitchFamily="34" charset="0"/>
            </a:endParaRPr>
          </a:p>
        </p:txBody>
      </p:sp>
      <p:sp>
        <p:nvSpPr>
          <p:cNvPr id="50" name="标题 1"/>
          <p:cNvSpPr txBox="1">
            <a:spLocks/>
          </p:cNvSpPr>
          <p:nvPr/>
        </p:nvSpPr>
        <p:spPr>
          <a:xfrm>
            <a:off x="-105705" y="307795"/>
            <a:ext cx="6536402" cy="634639"/>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200" kern="1200">
                <a:solidFill>
                  <a:schemeClr val="accent1"/>
                </a:solidFill>
                <a:latin typeface="Verdana" pitchFamily="34" charset="0"/>
                <a:ea typeface="Verdana" pitchFamily="34" charset="0"/>
                <a:cs typeface="Verdana" pitchFamily="34" charset="0"/>
              </a:defRPr>
            </a:lvl1pPr>
          </a:lstStyle>
          <a:p>
            <a:r>
              <a:rPr lang="en-US" altLang="zh-CN" b="1" dirty="0">
                <a:cs typeface="Tahoma" panose="020B0604030504040204" pitchFamily="34" charset="0"/>
              </a:rPr>
              <a:t>Throughput-extensive applications </a:t>
            </a:r>
          </a:p>
        </p:txBody>
      </p:sp>
      <p:grpSp>
        <p:nvGrpSpPr>
          <p:cNvPr id="8" name="组合 7"/>
          <p:cNvGrpSpPr/>
          <p:nvPr/>
        </p:nvGrpSpPr>
        <p:grpSpPr>
          <a:xfrm>
            <a:off x="324176" y="1522597"/>
            <a:ext cx="2203790" cy="1354596"/>
            <a:chOff x="602219" y="4305034"/>
            <a:chExt cx="2729019" cy="1756264"/>
          </a:xfrm>
        </p:grpSpPr>
        <p:sp>
          <p:nvSpPr>
            <p:cNvPr id="54" name="矩形 53"/>
            <p:cNvSpPr/>
            <p:nvPr/>
          </p:nvSpPr>
          <p:spPr>
            <a:xfrm>
              <a:off x="602219" y="5662258"/>
              <a:ext cx="2729019" cy="399040"/>
            </a:xfrm>
            <a:prstGeom prst="rect">
              <a:avLst/>
            </a:prstGeom>
            <a:noFill/>
          </p:spPr>
          <p:txBody>
            <a:bodyPr wrap="square" rtlCol="0">
              <a:spAutoFit/>
            </a:bodyPr>
            <a:lstStyle/>
            <a:p>
              <a:pPr algn="ctr"/>
              <a:r>
                <a:rPr lang="en-US" sz="1400" kern="0" dirty="0">
                  <a:solidFill>
                    <a:schemeClr val="tx1">
                      <a:lumMod val="65000"/>
                      <a:lumOff val="35000"/>
                    </a:schemeClr>
                  </a:solidFill>
                  <a:latin typeface="Verdana" panose="020B0604030504040204" pitchFamily="34" charset="0"/>
                  <a:ea typeface="Verdana" panose="020B0604030504040204" pitchFamily="34" charset="0"/>
                  <a:cs typeface="Tahoma" panose="020B0604030504040204" pitchFamily="34" charset="0"/>
                </a:rPr>
                <a:t>VR interactive gaming</a:t>
              </a:r>
            </a:p>
          </p:txBody>
        </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905" y="4305034"/>
              <a:ext cx="2149646" cy="1321556"/>
            </a:xfrm>
            <a:prstGeom prst="rect">
              <a:avLst/>
            </a:prstGeom>
          </p:spPr>
        </p:pic>
      </p:grpSp>
      <p:sp>
        <p:nvSpPr>
          <p:cNvPr id="4" name="幻灯片编号占位符 3"/>
          <p:cNvSpPr>
            <a:spLocks noGrp="1"/>
          </p:cNvSpPr>
          <p:nvPr>
            <p:ph type="sldNum" sz="quarter" idx="12"/>
          </p:nvPr>
        </p:nvSpPr>
        <p:spPr/>
        <p:txBody>
          <a:bodyPr/>
          <a:lstStyle/>
          <a:p>
            <a:pPr algn="r"/>
            <a:fld id="{3AC99A5B-5B03-425B-9284-2F10A88898BE}" type="slidenum">
              <a:rPr lang="en-US" smtClean="0"/>
              <a:pPr algn="r"/>
              <a:t>2</a:t>
            </a:fld>
            <a:endParaRPr lang="en-US" dirty="0"/>
          </a:p>
        </p:txBody>
      </p:sp>
      <p:pic>
        <p:nvPicPr>
          <p:cNvPr id="1026" name="Picture 2" descr="Remote Procedure Calls (RPC) - YouTube">
            <a:extLst>
              <a:ext uri="{FF2B5EF4-FFF2-40B4-BE49-F238E27FC236}">
                <a16:creationId xmlns:a16="http://schemas.microsoft.com/office/drawing/2014/main" id="{7DB3DECE-905C-E388-B781-E16C414C02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218" y="1186039"/>
            <a:ext cx="2844800" cy="156527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5ABA3A1E-DA5B-F2F2-C04B-1023CDFE0953}"/>
              </a:ext>
            </a:extLst>
          </p:cNvPr>
          <p:cNvSpPr/>
          <p:nvPr/>
        </p:nvSpPr>
        <p:spPr>
          <a:xfrm>
            <a:off x="8983865" y="2848320"/>
            <a:ext cx="2203790" cy="307777"/>
          </a:xfrm>
          <a:prstGeom prst="rect">
            <a:avLst/>
          </a:prstGeom>
          <a:noFill/>
        </p:spPr>
        <p:txBody>
          <a:bodyPr wrap="square" rtlCol="0">
            <a:spAutoFit/>
          </a:bodyPr>
          <a:lstStyle/>
          <a:p>
            <a:pPr algn="ctr"/>
            <a:r>
              <a:rPr lang="en-US" sz="1400" kern="0" dirty="0">
                <a:solidFill>
                  <a:schemeClr val="tx1">
                    <a:lumMod val="65000"/>
                    <a:lumOff val="35000"/>
                  </a:schemeClr>
                </a:solidFill>
                <a:latin typeface="Verdana" panose="020B0604030504040204" pitchFamily="34" charset="0"/>
                <a:ea typeface="Verdana" panose="020B0604030504040204" pitchFamily="34" charset="0"/>
                <a:cs typeface="Tahoma" panose="020B0604030504040204" pitchFamily="34" charset="0"/>
              </a:rPr>
              <a:t>Remote procedure call</a:t>
            </a:r>
          </a:p>
        </p:txBody>
      </p:sp>
      <p:pic>
        <p:nvPicPr>
          <p:cNvPr id="11" name="Picture 2" descr="Disaster Recovery - Vital For Business Continuity Planning">
            <a:extLst>
              <a:ext uri="{FF2B5EF4-FFF2-40B4-BE49-F238E27FC236}">
                <a16:creationId xmlns:a16="http://schemas.microsoft.com/office/drawing/2014/main" id="{F70ED91C-470D-3769-815F-90207ABCEE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3817" y="1844471"/>
            <a:ext cx="2180127" cy="13948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ikTok、TikTok LIVE Gifting(ギフティング)機能、３月１日（月）から開始 | TikTok ニュースルーム">
            <a:extLst>
              <a:ext uri="{FF2B5EF4-FFF2-40B4-BE49-F238E27FC236}">
                <a16:creationId xmlns:a16="http://schemas.microsoft.com/office/drawing/2014/main" id="{517B3536-765C-2A4A-21A3-E3F73FD23A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0900" y="2788019"/>
            <a:ext cx="3966972" cy="16529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reamline Your Move to the Cloud with Azure Migrate - ActionPoint">
            <a:extLst>
              <a:ext uri="{FF2B5EF4-FFF2-40B4-BE49-F238E27FC236}">
                <a16:creationId xmlns:a16="http://schemas.microsoft.com/office/drawing/2014/main" id="{EFDAD2DD-49F8-F860-AA63-C7884EEE25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980808"/>
            <a:ext cx="2978821" cy="1662598"/>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1937282F-19BC-79D6-F55D-62F0C9648951}"/>
              </a:ext>
            </a:extLst>
          </p:cNvPr>
          <p:cNvSpPr/>
          <p:nvPr/>
        </p:nvSpPr>
        <p:spPr>
          <a:xfrm>
            <a:off x="3275448" y="3288820"/>
            <a:ext cx="2203790" cy="307777"/>
          </a:xfrm>
          <a:prstGeom prst="rect">
            <a:avLst/>
          </a:prstGeom>
          <a:noFill/>
        </p:spPr>
        <p:txBody>
          <a:bodyPr wrap="square" rtlCol="0">
            <a:spAutoFit/>
          </a:bodyPr>
          <a:lstStyle/>
          <a:p>
            <a:pPr algn="ctr"/>
            <a:r>
              <a:rPr lang="en-US" sz="1400" kern="0" dirty="0">
                <a:solidFill>
                  <a:schemeClr val="tx1">
                    <a:lumMod val="65000"/>
                    <a:lumOff val="35000"/>
                  </a:schemeClr>
                </a:solidFill>
                <a:latin typeface="Verdana" panose="020B0604030504040204" pitchFamily="34" charset="0"/>
                <a:ea typeface="Verdana" panose="020B0604030504040204" pitchFamily="34" charset="0"/>
                <a:cs typeface="Tahoma" panose="020B0604030504040204" pitchFamily="34" charset="0"/>
              </a:rPr>
              <a:t>Disaster recovery</a:t>
            </a:r>
          </a:p>
        </p:txBody>
      </p:sp>
      <p:sp>
        <p:nvSpPr>
          <p:cNvPr id="13" name="矩形 12">
            <a:extLst>
              <a:ext uri="{FF2B5EF4-FFF2-40B4-BE49-F238E27FC236}">
                <a16:creationId xmlns:a16="http://schemas.microsoft.com/office/drawing/2014/main" id="{D14D8C7C-DE8D-6BCC-45DF-8BE7A33442DC}"/>
              </a:ext>
            </a:extLst>
          </p:cNvPr>
          <p:cNvSpPr/>
          <p:nvPr/>
        </p:nvSpPr>
        <p:spPr>
          <a:xfrm>
            <a:off x="324176" y="5517028"/>
            <a:ext cx="2203790" cy="307777"/>
          </a:xfrm>
          <a:prstGeom prst="rect">
            <a:avLst/>
          </a:prstGeom>
          <a:noFill/>
        </p:spPr>
        <p:txBody>
          <a:bodyPr wrap="square" rtlCol="0">
            <a:spAutoFit/>
          </a:bodyPr>
          <a:lstStyle/>
          <a:p>
            <a:pPr algn="ctr"/>
            <a:r>
              <a:rPr lang="en-US" sz="1400" kern="0" dirty="0">
                <a:solidFill>
                  <a:schemeClr val="tx1">
                    <a:lumMod val="65000"/>
                    <a:lumOff val="35000"/>
                  </a:schemeClr>
                </a:solidFill>
                <a:latin typeface="Verdana" panose="020B0604030504040204" pitchFamily="34" charset="0"/>
                <a:ea typeface="Verdana" panose="020B0604030504040204" pitchFamily="34" charset="0"/>
                <a:cs typeface="Tahoma" panose="020B0604030504040204" pitchFamily="34" charset="0"/>
              </a:rPr>
              <a:t>Cloud migration</a:t>
            </a:r>
          </a:p>
        </p:txBody>
      </p:sp>
      <p:pic>
        <p:nvPicPr>
          <p:cNvPr id="1036" name="Picture 12" descr="Cloud Backup Vector Solid Icon Design illustration. Business And Data  Management Symbol on White background EPS 10 File 16877704 Vector Art at  Vecteezy">
            <a:extLst>
              <a:ext uri="{FF2B5EF4-FFF2-40B4-BE49-F238E27FC236}">
                <a16:creationId xmlns:a16="http://schemas.microsoft.com/office/drawing/2014/main" id="{A5FD244B-8FE1-6837-69AD-CD0ED3222A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6032" y="3952203"/>
            <a:ext cx="2535762" cy="253576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mote Control">
            <a:extLst>
              <a:ext uri="{FF2B5EF4-FFF2-40B4-BE49-F238E27FC236}">
                <a16:creationId xmlns:a16="http://schemas.microsoft.com/office/drawing/2014/main" id="{8C9FACB9-658C-D901-CCE5-9218985E52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48099" y="3985045"/>
            <a:ext cx="3086100" cy="2641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6963F8DC-C5D4-F7C1-06D0-E0640EE4FCA8}"/>
              </a:ext>
            </a:extLst>
          </p:cNvPr>
          <p:cNvSpPr/>
          <p:nvPr/>
        </p:nvSpPr>
        <p:spPr>
          <a:xfrm>
            <a:off x="7334899" y="4043665"/>
            <a:ext cx="2203790" cy="307777"/>
          </a:xfrm>
          <a:prstGeom prst="rect">
            <a:avLst/>
          </a:prstGeom>
          <a:noFill/>
        </p:spPr>
        <p:txBody>
          <a:bodyPr wrap="square" rtlCol="0">
            <a:spAutoFit/>
          </a:bodyPr>
          <a:lstStyle/>
          <a:p>
            <a:pPr algn="ctr"/>
            <a:r>
              <a:rPr lang="en-US" sz="1400" kern="0" dirty="0" err="1">
                <a:solidFill>
                  <a:schemeClr val="tx1">
                    <a:lumMod val="65000"/>
                    <a:lumOff val="35000"/>
                  </a:schemeClr>
                </a:solidFill>
                <a:latin typeface="Verdana" panose="020B0604030504040204" pitchFamily="34" charset="0"/>
                <a:ea typeface="Verdana" panose="020B0604030504040204" pitchFamily="34" charset="0"/>
                <a:cs typeface="Tahoma" panose="020B0604030504040204" pitchFamily="34" charset="0"/>
              </a:rPr>
              <a:t>Tiktok</a:t>
            </a:r>
            <a:r>
              <a:rPr lang="en-US" sz="1400" kern="0" dirty="0">
                <a:solidFill>
                  <a:schemeClr val="tx1">
                    <a:lumMod val="65000"/>
                    <a:lumOff val="35000"/>
                  </a:schemeClr>
                </a:solidFill>
                <a:latin typeface="Verdana" panose="020B0604030504040204" pitchFamily="34" charset="0"/>
                <a:ea typeface="Verdana" panose="020B0604030504040204" pitchFamily="34" charset="0"/>
                <a:cs typeface="Tahoma" panose="020B0604030504040204" pitchFamily="34" charset="0"/>
              </a:rPr>
              <a:t> live</a:t>
            </a:r>
          </a:p>
        </p:txBody>
      </p:sp>
      <p:sp>
        <p:nvSpPr>
          <p:cNvPr id="15" name="矩形 14">
            <a:extLst>
              <a:ext uri="{FF2B5EF4-FFF2-40B4-BE49-F238E27FC236}">
                <a16:creationId xmlns:a16="http://schemas.microsoft.com/office/drawing/2014/main" id="{C7E54EE0-7E31-243A-671A-6F9FDC7FAA4C}"/>
              </a:ext>
            </a:extLst>
          </p:cNvPr>
          <p:cNvSpPr/>
          <p:nvPr/>
        </p:nvSpPr>
        <p:spPr>
          <a:xfrm>
            <a:off x="8324970" y="5862693"/>
            <a:ext cx="2203790" cy="307777"/>
          </a:xfrm>
          <a:prstGeom prst="rect">
            <a:avLst/>
          </a:prstGeom>
          <a:noFill/>
        </p:spPr>
        <p:txBody>
          <a:bodyPr wrap="square" rtlCol="0">
            <a:spAutoFit/>
          </a:bodyPr>
          <a:lstStyle/>
          <a:p>
            <a:pPr algn="ctr"/>
            <a:r>
              <a:rPr lang="en-US" sz="1400" kern="0" dirty="0">
                <a:solidFill>
                  <a:schemeClr val="tx1">
                    <a:lumMod val="65000"/>
                    <a:lumOff val="35000"/>
                  </a:schemeClr>
                </a:solidFill>
                <a:latin typeface="Verdana" panose="020B0604030504040204" pitchFamily="34" charset="0"/>
                <a:ea typeface="Verdana" panose="020B0604030504040204" pitchFamily="34" charset="0"/>
                <a:cs typeface="Tahoma" panose="020B0604030504040204" pitchFamily="34" charset="0"/>
              </a:rPr>
              <a:t>Remote control</a:t>
            </a:r>
          </a:p>
        </p:txBody>
      </p:sp>
    </p:spTree>
    <p:extLst>
      <p:ext uri="{BB962C8B-B14F-4D97-AF65-F5344CB8AC3E}">
        <p14:creationId xmlns:p14="http://schemas.microsoft.com/office/powerpoint/2010/main" val="3194155943"/>
      </p:ext>
    </p:extLst>
  </p:cSld>
  <p:clrMapOvr>
    <a:masterClrMapping/>
  </p:clrMapOvr>
  <mc:AlternateContent xmlns:mc="http://schemas.openxmlformats.org/markup-compatibility/2006" xmlns:p14="http://schemas.microsoft.com/office/powerpoint/2010/main">
    <mc:Choice Requires="p14">
      <p:transition p14:dur="0" advTm="61362"/>
    </mc:Choice>
    <mc:Fallback xmlns="">
      <p:transition advTm="61362"/>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82" name="标题 1"/>
          <p:cNvSpPr>
            <a:spLocks noGrp="1"/>
          </p:cNvSpPr>
          <p:nvPr>
            <p:ph type="title"/>
          </p:nvPr>
        </p:nvSpPr>
        <p:spPr>
          <a:xfrm>
            <a:off x="609600" y="188640"/>
            <a:ext cx="10972800" cy="1143000"/>
          </a:xfrm>
        </p:spPr>
        <p:txBody>
          <a:bodyPr>
            <a:normAutofit/>
          </a:bodyPr>
          <a:lstStyle/>
          <a:p>
            <a:r>
              <a:rPr lang="en-US" altLang="zh-CN" b="1" dirty="0"/>
              <a:t>No, because of “burst loss”</a:t>
            </a:r>
            <a:endParaRPr lang="zh-CN" altLang="en-US" b="1" dirty="0"/>
          </a:p>
        </p:txBody>
      </p:sp>
      <p:sp>
        <p:nvSpPr>
          <p:cNvPr id="3" name="幻灯片编号占位符 2"/>
          <p:cNvSpPr>
            <a:spLocks noGrp="1"/>
          </p:cNvSpPr>
          <p:nvPr>
            <p:ph type="sldNum" sz="quarter" idx="12"/>
          </p:nvPr>
        </p:nvSpPr>
        <p:spPr/>
        <p:txBody>
          <a:bodyPr/>
          <a:lstStyle/>
          <a:p>
            <a:pPr algn="r"/>
            <a:fld id="{3AC99A5B-5B03-425B-9284-2F10A88898BE}" type="slidenum">
              <a:rPr lang="en-US"/>
              <a:pPr algn="r"/>
              <a:t>20</a:t>
            </a:fld>
            <a:endParaRPr lang="en-US"/>
          </a:p>
        </p:txBody>
      </p:sp>
      <p:grpSp>
        <p:nvGrpSpPr>
          <p:cNvPr id="45" name="组合 44">
            <a:extLst>
              <a:ext uri="{FF2B5EF4-FFF2-40B4-BE49-F238E27FC236}">
                <a16:creationId xmlns:a16="http://schemas.microsoft.com/office/drawing/2014/main" id="{B2FECB8A-84DA-E15D-67E3-40CD1388A160}"/>
              </a:ext>
            </a:extLst>
          </p:cNvPr>
          <p:cNvGrpSpPr/>
          <p:nvPr/>
        </p:nvGrpSpPr>
        <p:grpSpPr>
          <a:xfrm>
            <a:off x="4435380" y="1729856"/>
            <a:ext cx="5760640" cy="2088232"/>
            <a:chOff x="-48215" y="-13789"/>
            <a:chExt cx="2536851" cy="912597"/>
          </a:xfrm>
        </p:grpSpPr>
        <p:sp>
          <p:nvSpPr>
            <p:cNvPr id="46" name="矩形 45">
              <a:extLst>
                <a:ext uri="{FF2B5EF4-FFF2-40B4-BE49-F238E27FC236}">
                  <a16:creationId xmlns:a16="http://schemas.microsoft.com/office/drawing/2014/main" id="{26D3BD73-4DEF-1E25-8155-F065DE0191CF}"/>
                </a:ext>
              </a:extLst>
            </p:cNvPr>
            <p:cNvSpPr/>
            <p:nvPr/>
          </p:nvSpPr>
          <p:spPr>
            <a:xfrm>
              <a:off x="823748" y="295717"/>
              <a:ext cx="61975" cy="709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solidFill>
                  <a:schemeClr val="accent5"/>
                </a:solidFill>
              </a:endParaRPr>
            </a:p>
          </p:txBody>
        </p:sp>
        <p:sp>
          <p:nvSpPr>
            <p:cNvPr id="47" name="矩形 46">
              <a:extLst>
                <a:ext uri="{FF2B5EF4-FFF2-40B4-BE49-F238E27FC236}">
                  <a16:creationId xmlns:a16="http://schemas.microsoft.com/office/drawing/2014/main" id="{F821FBA2-AED7-1CE8-8091-CDE7956BE3F2}"/>
                </a:ext>
              </a:extLst>
            </p:cNvPr>
            <p:cNvSpPr/>
            <p:nvPr/>
          </p:nvSpPr>
          <p:spPr>
            <a:xfrm>
              <a:off x="787393" y="754618"/>
              <a:ext cx="531668" cy="143713"/>
            </a:xfrm>
            <a:prstGeom prst="rect">
              <a:avLst/>
            </a:prstGeom>
            <a:noFill/>
            <a:ln w="9525">
              <a:solidFill>
                <a:srgbClr val="FF0000">
                  <a:alpha val="73968"/>
                </a:srgb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a:p>
          </p:txBody>
        </p:sp>
        <p:sp>
          <p:nvSpPr>
            <p:cNvPr id="48" name="矩形 47">
              <a:extLst>
                <a:ext uri="{FF2B5EF4-FFF2-40B4-BE49-F238E27FC236}">
                  <a16:creationId xmlns:a16="http://schemas.microsoft.com/office/drawing/2014/main" id="{E0A15ADC-4937-B318-05ED-0B3DBB3A2960}"/>
                </a:ext>
              </a:extLst>
            </p:cNvPr>
            <p:cNvSpPr/>
            <p:nvPr/>
          </p:nvSpPr>
          <p:spPr>
            <a:xfrm>
              <a:off x="787393" y="495928"/>
              <a:ext cx="531668" cy="158343"/>
            </a:xfrm>
            <a:prstGeom prst="rect">
              <a:avLst/>
            </a:prstGeom>
            <a:noFill/>
            <a:ln w="9525">
              <a:solidFill>
                <a:srgbClr val="FF0000">
                  <a:alpha val="73505"/>
                </a:srgb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p>
          </p:txBody>
        </p:sp>
        <p:sp>
          <p:nvSpPr>
            <p:cNvPr id="49" name="矩形 48">
              <a:extLst>
                <a:ext uri="{FF2B5EF4-FFF2-40B4-BE49-F238E27FC236}">
                  <a16:creationId xmlns:a16="http://schemas.microsoft.com/office/drawing/2014/main" id="{90154F59-2E1C-AECB-1A4B-459AFB5F3E78}"/>
                </a:ext>
              </a:extLst>
            </p:cNvPr>
            <p:cNvSpPr/>
            <p:nvPr/>
          </p:nvSpPr>
          <p:spPr>
            <a:xfrm>
              <a:off x="787393" y="253308"/>
              <a:ext cx="531668" cy="136724"/>
            </a:xfrm>
            <a:prstGeom prst="rect">
              <a:avLst/>
            </a:prstGeom>
            <a:noFill/>
            <a:ln w="9525">
              <a:solidFill>
                <a:srgbClr val="FF0000">
                  <a:alpha val="74124"/>
                </a:srgb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p>
          </p:txBody>
        </p:sp>
        <p:sp>
          <p:nvSpPr>
            <p:cNvPr id="50" name="矩形 49">
              <a:extLst>
                <a:ext uri="{FF2B5EF4-FFF2-40B4-BE49-F238E27FC236}">
                  <a16:creationId xmlns:a16="http://schemas.microsoft.com/office/drawing/2014/main" id="{E1664CCE-6D56-33AD-CBA2-4B0E1174840B}"/>
                </a:ext>
              </a:extLst>
            </p:cNvPr>
            <p:cNvSpPr/>
            <p:nvPr/>
          </p:nvSpPr>
          <p:spPr>
            <a:xfrm>
              <a:off x="1794301" y="89827"/>
              <a:ext cx="70224" cy="724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sp>
          <p:nvSpPr>
            <p:cNvPr id="51" name="矩形 50">
              <a:extLst>
                <a:ext uri="{FF2B5EF4-FFF2-40B4-BE49-F238E27FC236}">
                  <a16:creationId xmlns:a16="http://schemas.microsoft.com/office/drawing/2014/main" id="{FF7E2D13-41AE-BA85-81CF-9098E64ACCB2}"/>
                </a:ext>
              </a:extLst>
            </p:cNvPr>
            <p:cNvSpPr/>
            <p:nvPr/>
          </p:nvSpPr>
          <p:spPr>
            <a:xfrm>
              <a:off x="1794301" y="349606"/>
              <a:ext cx="71406" cy="7249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5400" dirty="0"/>
            </a:p>
          </p:txBody>
        </p:sp>
        <p:sp>
          <p:nvSpPr>
            <p:cNvPr id="52" name="矩形 51">
              <a:extLst>
                <a:ext uri="{FF2B5EF4-FFF2-40B4-BE49-F238E27FC236}">
                  <a16:creationId xmlns:a16="http://schemas.microsoft.com/office/drawing/2014/main" id="{7E995188-7B08-B0B6-171F-325E6F738BBB}"/>
                </a:ext>
              </a:extLst>
            </p:cNvPr>
            <p:cNvSpPr/>
            <p:nvPr/>
          </p:nvSpPr>
          <p:spPr>
            <a:xfrm>
              <a:off x="1798066" y="221015"/>
              <a:ext cx="75383" cy="72498"/>
            </a:xfrm>
            <a:prstGeom prst="rect">
              <a:avLst/>
            </a:prstGeom>
            <a:noFill/>
            <a:ln w="9525">
              <a:solidFill>
                <a:srgbClr val="FF0000">
                  <a:alpha val="74199"/>
                </a:srgb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sp>
          <p:nvSpPr>
            <p:cNvPr id="53" name="文本框 52">
              <a:extLst>
                <a:ext uri="{FF2B5EF4-FFF2-40B4-BE49-F238E27FC236}">
                  <a16:creationId xmlns:a16="http://schemas.microsoft.com/office/drawing/2014/main" id="{D3FBF435-857D-C3C2-C1C9-5082375FDED5}"/>
                </a:ext>
              </a:extLst>
            </p:cNvPr>
            <p:cNvSpPr txBox="1"/>
            <p:nvPr/>
          </p:nvSpPr>
          <p:spPr>
            <a:xfrm>
              <a:off x="1868994" y="48231"/>
              <a:ext cx="283735" cy="131440"/>
            </a:xfrm>
            <a:prstGeom prst="rect">
              <a:avLst/>
            </a:prstGeom>
            <a:noFill/>
          </p:spPr>
          <p:txBody>
            <a:bodyPr wrap="none" rtlCol="0">
              <a:noAutofit/>
            </a:bodyPr>
            <a:lstStyle/>
            <a:p>
              <a:r>
                <a:rPr kumimoji="1" lang="en-US" altLang="zh-CN" sz="1600" dirty="0"/>
                <a:t>Replicas</a:t>
              </a:r>
              <a:endParaRPr kumimoji="1" lang="zh-CN" altLang="en-US" sz="1600" dirty="0"/>
            </a:p>
          </p:txBody>
        </p:sp>
        <p:sp>
          <p:nvSpPr>
            <p:cNvPr id="54" name="文本框 53">
              <a:extLst>
                <a:ext uri="{FF2B5EF4-FFF2-40B4-BE49-F238E27FC236}">
                  <a16:creationId xmlns:a16="http://schemas.microsoft.com/office/drawing/2014/main" id="{BC082E8C-845B-D1E6-CC95-757BAC66FCD8}"/>
                </a:ext>
              </a:extLst>
            </p:cNvPr>
            <p:cNvSpPr txBox="1"/>
            <p:nvPr/>
          </p:nvSpPr>
          <p:spPr>
            <a:xfrm>
              <a:off x="1866557" y="312842"/>
              <a:ext cx="94582" cy="144073"/>
            </a:xfrm>
            <a:prstGeom prst="rect">
              <a:avLst/>
            </a:prstGeom>
            <a:noFill/>
          </p:spPr>
          <p:txBody>
            <a:bodyPr wrap="none" rtlCol="0">
              <a:noAutofit/>
            </a:bodyPr>
            <a:lstStyle/>
            <a:p>
              <a:r>
                <a:rPr kumimoji="1" lang="en-US" altLang="zh-CN" sz="1600" dirty="0"/>
                <a:t>Normal Packets</a:t>
              </a:r>
              <a:endParaRPr kumimoji="1" lang="zh-CN" altLang="en-US" sz="1600" dirty="0"/>
            </a:p>
          </p:txBody>
        </p:sp>
        <p:sp>
          <p:nvSpPr>
            <p:cNvPr id="55" name="文本框 54">
              <a:extLst>
                <a:ext uri="{FF2B5EF4-FFF2-40B4-BE49-F238E27FC236}">
                  <a16:creationId xmlns:a16="http://schemas.microsoft.com/office/drawing/2014/main" id="{1C26198A-E86D-9DDC-0BF7-5AF714DFA2A5}"/>
                </a:ext>
              </a:extLst>
            </p:cNvPr>
            <p:cNvSpPr txBox="1"/>
            <p:nvPr/>
          </p:nvSpPr>
          <p:spPr>
            <a:xfrm>
              <a:off x="1868994" y="194227"/>
              <a:ext cx="183606" cy="180355"/>
            </a:xfrm>
            <a:prstGeom prst="rect">
              <a:avLst/>
            </a:prstGeom>
            <a:noFill/>
          </p:spPr>
          <p:txBody>
            <a:bodyPr wrap="none" rtlCol="0">
              <a:noAutofit/>
            </a:bodyPr>
            <a:lstStyle/>
            <a:p>
              <a:r>
                <a:rPr kumimoji="1" lang="en-US" altLang="zh-CN" sz="1600" dirty="0"/>
                <a:t>Burst Size</a:t>
              </a:r>
              <a:endParaRPr kumimoji="1" lang="zh-CN" altLang="en-US" sz="1600" dirty="0"/>
            </a:p>
          </p:txBody>
        </p:sp>
        <p:sp>
          <p:nvSpPr>
            <p:cNvPr id="56" name="文本框 55">
              <a:extLst>
                <a:ext uri="{FF2B5EF4-FFF2-40B4-BE49-F238E27FC236}">
                  <a16:creationId xmlns:a16="http://schemas.microsoft.com/office/drawing/2014/main" id="{882B0DFF-CEB9-4A45-66CD-11BC744B8410}"/>
                </a:ext>
              </a:extLst>
            </p:cNvPr>
            <p:cNvSpPr txBox="1"/>
            <p:nvPr/>
          </p:nvSpPr>
          <p:spPr>
            <a:xfrm>
              <a:off x="88909" y="208350"/>
              <a:ext cx="465180" cy="152109"/>
            </a:xfrm>
            <a:prstGeom prst="rect">
              <a:avLst/>
            </a:prstGeom>
            <a:noFill/>
          </p:spPr>
          <p:txBody>
            <a:bodyPr wrap="none" rtlCol="0">
              <a:noAutofit/>
            </a:bodyPr>
            <a:lstStyle/>
            <a:p>
              <a:r>
                <a:rPr kumimoji="1" lang="en-US" altLang="zh-CN" sz="2000" dirty="0"/>
                <a:t>QUIC</a:t>
              </a:r>
              <a:endParaRPr kumimoji="1" lang="zh-CN" altLang="en-US" sz="2000" dirty="0"/>
            </a:p>
          </p:txBody>
        </p:sp>
        <p:sp>
          <p:nvSpPr>
            <p:cNvPr id="57" name="文本框 56">
              <a:extLst>
                <a:ext uri="{FF2B5EF4-FFF2-40B4-BE49-F238E27FC236}">
                  <a16:creationId xmlns:a16="http://schemas.microsoft.com/office/drawing/2014/main" id="{3A62439B-3A4E-3AD4-6B6F-355ED17EAEA7}"/>
                </a:ext>
              </a:extLst>
            </p:cNvPr>
            <p:cNvSpPr txBox="1"/>
            <p:nvPr/>
          </p:nvSpPr>
          <p:spPr>
            <a:xfrm>
              <a:off x="-48215" y="453125"/>
              <a:ext cx="465180" cy="225399"/>
            </a:xfrm>
            <a:prstGeom prst="rect">
              <a:avLst/>
            </a:prstGeom>
            <a:noFill/>
          </p:spPr>
          <p:txBody>
            <a:bodyPr wrap="none" rtlCol="0">
              <a:noAutofit/>
            </a:bodyPr>
            <a:lstStyle/>
            <a:p>
              <a:r>
                <a:rPr kumimoji="1" lang="en-US" altLang="zh-CN" sz="2000" dirty="0"/>
                <a:t>W/o Scheduler</a:t>
              </a:r>
              <a:endParaRPr kumimoji="1" lang="zh-CN" altLang="en-US" sz="2000" dirty="0"/>
            </a:p>
          </p:txBody>
        </p:sp>
        <p:sp>
          <p:nvSpPr>
            <p:cNvPr id="58" name="文本框 57">
              <a:extLst>
                <a:ext uri="{FF2B5EF4-FFF2-40B4-BE49-F238E27FC236}">
                  <a16:creationId xmlns:a16="http://schemas.microsoft.com/office/drawing/2014/main" id="{C83B9B99-5CE8-2209-44D7-40BD942B75D8}"/>
                </a:ext>
              </a:extLst>
            </p:cNvPr>
            <p:cNvSpPr txBox="1"/>
            <p:nvPr/>
          </p:nvSpPr>
          <p:spPr>
            <a:xfrm>
              <a:off x="-48215" y="709219"/>
              <a:ext cx="465180" cy="158343"/>
            </a:xfrm>
            <a:prstGeom prst="rect">
              <a:avLst/>
            </a:prstGeom>
            <a:noFill/>
          </p:spPr>
          <p:txBody>
            <a:bodyPr wrap="none" rtlCol="0">
              <a:noAutofit/>
            </a:bodyPr>
            <a:lstStyle/>
            <a:p>
              <a:r>
                <a:rPr kumimoji="1" lang="en-US" altLang="zh-CN" sz="2000" dirty="0"/>
                <a:t>W/   Scheduler</a:t>
              </a:r>
              <a:endParaRPr kumimoji="1" lang="zh-CN" altLang="en-US" sz="2000" dirty="0"/>
            </a:p>
          </p:txBody>
        </p: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55C2BF79-9796-67FC-6C45-0BB3C9C0552C}"/>
                    </a:ext>
                  </a:extLst>
                </p:cNvPr>
                <p:cNvSpPr txBox="1"/>
                <p:nvPr/>
              </p:nvSpPr>
              <p:spPr>
                <a:xfrm>
                  <a:off x="754510" y="-13789"/>
                  <a:ext cx="755454" cy="336235"/>
                </a:xfrm>
                <a:prstGeom prst="rect">
                  <a:avLst/>
                </a:prstGeom>
                <a:noFill/>
              </p:spPr>
              <p:txBody>
                <a:bodyPr wrap="none" rtlCol="0">
                  <a:noAutofit/>
                </a:bodyPr>
                <a:lstStyle/>
                <a:p>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𝐵</m:t>
                          </m:r>
                        </m:e>
                        <m:sub>
                          <m:r>
                            <a:rPr kumimoji="1" lang="en-US" altLang="zh-CN" sz="2400" i="1">
                              <a:latin typeface="Cambria Math" panose="02040503050406030204" pitchFamily="18" charset="0"/>
                            </a:rPr>
                            <m:t>𝑚𝑎𝑥</m:t>
                          </m:r>
                        </m:sub>
                      </m:sSub>
                    </m:oMath>
                  </a14:m>
                  <a:r>
                    <a:rPr kumimoji="1" lang="en-US" altLang="zh-CN" sz="2400" dirty="0"/>
                    <a:t>=5</a:t>
                  </a:r>
                  <a:endParaRPr kumimoji="1" lang="zh-CN" altLang="en-US" sz="2800" dirty="0"/>
                </a:p>
              </p:txBody>
            </p:sp>
          </mc:Choice>
          <mc:Fallback xmlns="">
            <p:sp>
              <p:nvSpPr>
                <p:cNvPr id="59" name="文本框 58">
                  <a:extLst>
                    <a:ext uri="{FF2B5EF4-FFF2-40B4-BE49-F238E27FC236}">
                      <a16:creationId xmlns:a16="http://schemas.microsoft.com/office/drawing/2014/main" id="{55C2BF79-9796-67FC-6C45-0BB3C9C0552C}"/>
                    </a:ext>
                  </a:extLst>
                </p:cNvPr>
                <p:cNvSpPr txBox="1">
                  <a:spLocks noRot="1" noChangeAspect="1" noMove="1" noResize="1" noEditPoints="1" noAdjustHandles="1" noChangeArrowheads="1" noChangeShapeType="1" noTextEdit="1"/>
                </p:cNvSpPr>
                <p:nvPr/>
              </p:nvSpPr>
              <p:spPr>
                <a:xfrm>
                  <a:off x="754510" y="-13789"/>
                  <a:ext cx="755454" cy="336235"/>
                </a:xfrm>
                <a:prstGeom prst="rect">
                  <a:avLst/>
                </a:prstGeom>
                <a:blipFill>
                  <a:blip r:embed="rId3"/>
                  <a:stretch>
                    <a:fillRect l="-735" t="-4839"/>
                  </a:stretch>
                </a:blipFill>
              </p:spPr>
              <p:txBody>
                <a:bodyPr/>
                <a:lstStyle/>
                <a:p>
                  <a:r>
                    <a:rPr lang="zh-CN" altLang="en-US">
                      <a:noFill/>
                    </a:rPr>
                    <a:t> </a:t>
                  </a:r>
                </a:p>
              </p:txBody>
            </p:sp>
          </mc:Fallback>
        </mc:AlternateContent>
        <p:grpSp>
          <p:nvGrpSpPr>
            <p:cNvPr id="60" name="组合 59">
              <a:extLst>
                <a:ext uri="{FF2B5EF4-FFF2-40B4-BE49-F238E27FC236}">
                  <a16:creationId xmlns:a16="http://schemas.microsoft.com/office/drawing/2014/main" id="{71E618D7-DD5E-3CD5-2062-2CDE68923D62}"/>
                </a:ext>
              </a:extLst>
            </p:cNvPr>
            <p:cNvGrpSpPr/>
            <p:nvPr/>
          </p:nvGrpSpPr>
          <p:grpSpPr>
            <a:xfrm>
              <a:off x="1514510" y="223863"/>
              <a:ext cx="196625" cy="674945"/>
              <a:chOff x="1762996" y="29433"/>
              <a:chExt cx="221392" cy="560052"/>
            </a:xfrm>
          </p:grpSpPr>
          <p:sp>
            <p:nvSpPr>
              <p:cNvPr id="1048654" name="乘 1048653">
                <a:extLst>
                  <a:ext uri="{FF2B5EF4-FFF2-40B4-BE49-F238E27FC236}">
                    <a16:creationId xmlns:a16="http://schemas.microsoft.com/office/drawing/2014/main" id="{9ADFF83F-E59A-3C40-F69E-F4CFDFA37A82}"/>
                  </a:ext>
                </a:extLst>
              </p:cNvPr>
              <p:cNvSpPr/>
              <p:nvPr/>
            </p:nvSpPr>
            <p:spPr>
              <a:xfrm>
                <a:off x="1762996" y="29433"/>
                <a:ext cx="188431" cy="138474"/>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p>
            </p:txBody>
          </p:sp>
          <p:grpSp>
            <p:nvGrpSpPr>
              <p:cNvPr id="1048655" name="组合 1048654">
                <a:extLst>
                  <a:ext uri="{FF2B5EF4-FFF2-40B4-BE49-F238E27FC236}">
                    <a16:creationId xmlns:a16="http://schemas.microsoft.com/office/drawing/2014/main" id="{81083A76-DC83-C9BE-3A72-2D8ECF8C2205}"/>
                  </a:ext>
                </a:extLst>
              </p:cNvPr>
              <p:cNvGrpSpPr/>
              <p:nvPr/>
            </p:nvGrpSpPr>
            <p:grpSpPr>
              <a:xfrm>
                <a:off x="1790890" y="495083"/>
                <a:ext cx="193498" cy="94402"/>
                <a:chOff x="1571684" y="602051"/>
                <a:chExt cx="193498" cy="94402"/>
              </a:xfrm>
            </p:grpSpPr>
            <p:sp>
              <p:nvSpPr>
                <p:cNvPr id="1048656" name="矩形 1048655">
                  <a:extLst>
                    <a:ext uri="{FF2B5EF4-FFF2-40B4-BE49-F238E27FC236}">
                      <a16:creationId xmlns:a16="http://schemas.microsoft.com/office/drawing/2014/main" id="{EB9DDB1C-3EF0-4F13-D8BE-B1560B66EA27}"/>
                    </a:ext>
                  </a:extLst>
                </p:cNvPr>
                <p:cNvSpPr/>
                <p:nvPr/>
              </p:nvSpPr>
              <p:spPr>
                <a:xfrm rot="19335159">
                  <a:off x="1580464" y="612928"/>
                  <a:ext cx="184718" cy="51007"/>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a:p>
              </p:txBody>
            </p:sp>
            <p:sp>
              <p:nvSpPr>
                <p:cNvPr id="1048657" name="矩形 1048656">
                  <a:extLst>
                    <a:ext uri="{FF2B5EF4-FFF2-40B4-BE49-F238E27FC236}">
                      <a16:creationId xmlns:a16="http://schemas.microsoft.com/office/drawing/2014/main" id="{05C5DFC4-8CD9-97ED-7DC4-6A084908A388}"/>
                    </a:ext>
                  </a:extLst>
                </p:cNvPr>
                <p:cNvSpPr/>
                <p:nvPr/>
              </p:nvSpPr>
              <p:spPr>
                <a:xfrm rot="2969274">
                  <a:off x="1560333" y="613402"/>
                  <a:ext cx="94402" cy="717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a:p>
              </p:txBody>
            </p:sp>
          </p:grpSp>
        </p:grpSp>
        <p:sp>
          <p:nvSpPr>
            <p:cNvPr id="61" name="矩形 60">
              <a:extLst>
                <a:ext uri="{FF2B5EF4-FFF2-40B4-BE49-F238E27FC236}">
                  <a16:creationId xmlns:a16="http://schemas.microsoft.com/office/drawing/2014/main" id="{BC5978DB-F474-BD0B-6FDD-75C8A3AA2A0A}"/>
                </a:ext>
              </a:extLst>
            </p:cNvPr>
            <p:cNvSpPr/>
            <p:nvPr/>
          </p:nvSpPr>
          <p:spPr>
            <a:xfrm>
              <a:off x="812602" y="534954"/>
              <a:ext cx="61975" cy="709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solidFill>
                  <a:schemeClr val="accent5"/>
                </a:solidFill>
              </a:endParaRPr>
            </a:p>
          </p:txBody>
        </p:sp>
        <p:sp>
          <p:nvSpPr>
            <p:cNvPr id="62" name="矩形 61">
              <a:extLst>
                <a:ext uri="{FF2B5EF4-FFF2-40B4-BE49-F238E27FC236}">
                  <a16:creationId xmlns:a16="http://schemas.microsoft.com/office/drawing/2014/main" id="{8AA80D0B-6E5B-D4C9-306A-B5A1F095ADC5}"/>
                </a:ext>
              </a:extLst>
            </p:cNvPr>
            <p:cNvSpPr/>
            <p:nvPr/>
          </p:nvSpPr>
          <p:spPr>
            <a:xfrm>
              <a:off x="920343" y="538187"/>
              <a:ext cx="61975" cy="709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solidFill>
                  <a:schemeClr val="accent5"/>
                </a:solidFill>
              </a:endParaRPr>
            </a:p>
          </p:txBody>
        </p:sp>
        <p:sp>
          <p:nvSpPr>
            <p:cNvPr id="63" name="矩形 62">
              <a:extLst>
                <a:ext uri="{FF2B5EF4-FFF2-40B4-BE49-F238E27FC236}">
                  <a16:creationId xmlns:a16="http://schemas.microsoft.com/office/drawing/2014/main" id="{F1DE8F0A-BB20-A498-037F-3A0B72D3BE8D}"/>
                </a:ext>
              </a:extLst>
            </p:cNvPr>
            <p:cNvSpPr/>
            <p:nvPr/>
          </p:nvSpPr>
          <p:spPr>
            <a:xfrm>
              <a:off x="1026127" y="541170"/>
              <a:ext cx="61975" cy="709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solidFill>
                  <a:schemeClr val="accent5"/>
                </a:solidFill>
              </a:endParaRPr>
            </a:p>
          </p:txBody>
        </p:sp>
        <p:sp>
          <p:nvSpPr>
            <p:cNvPr id="1048640" name="矩形 1048639">
              <a:extLst>
                <a:ext uri="{FF2B5EF4-FFF2-40B4-BE49-F238E27FC236}">
                  <a16:creationId xmlns:a16="http://schemas.microsoft.com/office/drawing/2014/main" id="{E6931C67-325D-B048-19D5-D20353551260}"/>
                </a:ext>
              </a:extLst>
            </p:cNvPr>
            <p:cNvSpPr/>
            <p:nvPr/>
          </p:nvSpPr>
          <p:spPr>
            <a:xfrm>
              <a:off x="808722" y="791454"/>
              <a:ext cx="61975" cy="709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solidFill>
                  <a:schemeClr val="accent5"/>
                </a:solidFill>
              </a:endParaRPr>
            </a:p>
          </p:txBody>
        </p:sp>
        <p:sp>
          <p:nvSpPr>
            <p:cNvPr id="1048641" name="矩形 1048640">
              <a:extLst>
                <a:ext uri="{FF2B5EF4-FFF2-40B4-BE49-F238E27FC236}">
                  <a16:creationId xmlns:a16="http://schemas.microsoft.com/office/drawing/2014/main" id="{2C26EE11-8982-55AF-32F5-CC43F8FC8E8F}"/>
                </a:ext>
              </a:extLst>
            </p:cNvPr>
            <p:cNvSpPr/>
            <p:nvPr/>
          </p:nvSpPr>
          <p:spPr>
            <a:xfrm>
              <a:off x="914286" y="788391"/>
              <a:ext cx="61975" cy="70969"/>
            </a:xfrm>
            <a:prstGeom prst="rect">
              <a:avLst/>
            </a:prstGeom>
            <a:solidFill>
              <a:srgbClr val="EF6E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solidFill>
                  <a:schemeClr val="accent5"/>
                </a:solidFill>
              </a:endParaRPr>
            </a:p>
          </p:txBody>
        </p:sp>
        <p:sp>
          <p:nvSpPr>
            <p:cNvPr id="1048642" name="矩形 1048641">
              <a:extLst>
                <a:ext uri="{FF2B5EF4-FFF2-40B4-BE49-F238E27FC236}">
                  <a16:creationId xmlns:a16="http://schemas.microsoft.com/office/drawing/2014/main" id="{E1738751-582D-C978-2AB1-AB40066E0D59}"/>
                </a:ext>
              </a:extLst>
            </p:cNvPr>
            <p:cNvSpPr/>
            <p:nvPr/>
          </p:nvSpPr>
          <p:spPr>
            <a:xfrm>
              <a:off x="1018366" y="791451"/>
              <a:ext cx="61975" cy="709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solidFill>
                  <a:schemeClr val="accent5"/>
                </a:solidFill>
              </a:endParaRPr>
            </a:p>
          </p:txBody>
        </p:sp>
        <p:sp>
          <p:nvSpPr>
            <p:cNvPr id="1048643" name="矩形 1048642">
              <a:extLst>
                <a:ext uri="{FF2B5EF4-FFF2-40B4-BE49-F238E27FC236}">
                  <a16:creationId xmlns:a16="http://schemas.microsoft.com/office/drawing/2014/main" id="{FF3528C8-AE66-E115-2B40-3E7CD220DE52}"/>
                </a:ext>
              </a:extLst>
            </p:cNvPr>
            <p:cNvSpPr/>
            <p:nvPr/>
          </p:nvSpPr>
          <p:spPr>
            <a:xfrm>
              <a:off x="1130390" y="789939"/>
              <a:ext cx="61975" cy="70969"/>
            </a:xfrm>
            <a:prstGeom prst="rect">
              <a:avLst/>
            </a:prstGeom>
            <a:solidFill>
              <a:srgbClr val="EF6E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solidFill>
                  <a:schemeClr val="accent5"/>
                </a:solidFill>
              </a:endParaRPr>
            </a:p>
          </p:txBody>
        </p:sp>
        <p:sp>
          <p:nvSpPr>
            <p:cNvPr id="1048644" name="矩形 1048643">
              <a:extLst>
                <a:ext uri="{FF2B5EF4-FFF2-40B4-BE49-F238E27FC236}">
                  <a16:creationId xmlns:a16="http://schemas.microsoft.com/office/drawing/2014/main" id="{C24D39FF-36C7-5365-4F1C-C636580F68D7}"/>
                </a:ext>
              </a:extLst>
            </p:cNvPr>
            <p:cNvSpPr/>
            <p:nvPr/>
          </p:nvSpPr>
          <p:spPr>
            <a:xfrm>
              <a:off x="1238722" y="790142"/>
              <a:ext cx="61975" cy="70969"/>
            </a:xfrm>
            <a:prstGeom prst="rect">
              <a:avLst/>
            </a:prstGeom>
            <a:solidFill>
              <a:srgbClr val="EF6E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solidFill>
                  <a:schemeClr val="accent5"/>
                </a:solidFill>
              </a:endParaRPr>
            </a:p>
          </p:txBody>
        </p:sp>
        <p:sp>
          <p:nvSpPr>
            <p:cNvPr id="1048645" name="矩形 1048644">
              <a:extLst>
                <a:ext uri="{FF2B5EF4-FFF2-40B4-BE49-F238E27FC236}">
                  <a16:creationId xmlns:a16="http://schemas.microsoft.com/office/drawing/2014/main" id="{9BB233B2-B634-83FB-F9E6-D875472EBD19}"/>
                </a:ext>
              </a:extLst>
            </p:cNvPr>
            <p:cNvSpPr/>
            <p:nvPr/>
          </p:nvSpPr>
          <p:spPr>
            <a:xfrm>
              <a:off x="1343296" y="792270"/>
              <a:ext cx="61975" cy="709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solidFill>
                  <a:schemeClr val="accent5"/>
                </a:solidFill>
              </a:endParaRPr>
            </a:p>
          </p:txBody>
        </p:sp>
        <p:sp>
          <p:nvSpPr>
            <p:cNvPr id="1048646" name="矩形 1048645">
              <a:extLst>
                <a:ext uri="{FF2B5EF4-FFF2-40B4-BE49-F238E27FC236}">
                  <a16:creationId xmlns:a16="http://schemas.microsoft.com/office/drawing/2014/main" id="{85CF64D4-DD77-4970-511A-EC6DB8CE1E1B}"/>
                </a:ext>
              </a:extLst>
            </p:cNvPr>
            <p:cNvSpPr/>
            <p:nvPr/>
          </p:nvSpPr>
          <p:spPr>
            <a:xfrm>
              <a:off x="918574" y="289830"/>
              <a:ext cx="61975" cy="70969"/>
            </a:xfrm>
            <a:prstGeom prst="rect">
              <a:avLst/>
            </a:prstGeom>
            <a:solidFill>
              <a:srgbClr val="EF6E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solidFill>
                  <a:schemeClr val="accent5"/>
                </a:solidFill>
              </a:endParaRPr>
            </a:p>
          </p:txBody>
        </p:sp>
        <p:sp>
          <p:nvSpPr>
            <p:cNvPr id="1048647" name="矩形 1048646">
              <a:extLst>
                <a:ext uri="{FF2B5EF4-FFF2-40B4-BE49-F238E27FC236}">
                  <a16:creationId xmlns:a16="http://schemas.microsoft.com/office/drawing/2014/main" id="{A7A4C53C-254A-986E-36BD-3617798E3940}"/>
                </a:ext>
              </a:extLst>
            </p:cNvPr>
            <p:cNvSpPr/>
            <p:nvPr/>
          </p:nvSpPr>
          <p:spPr>
            <a:xfrm>
              <a:off x="1018754" y="289490"/>
              <a:ext cx="61975" cy="70969"/>
            </a:xfrm>
            <a:prstGeom prst="rect">
              <a:avLst/>
            </a:prstGeom>
            <a:solidFill>
              <a:srgbClr val="EF6E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solidFill>
                  <a:schemeClr val="accent5"/>
                </a:solidFill>
              </a:endParaRPr>
            </a:p>
          </p:txBody>
        </p:sp>
        <p:sp>
          <p:nvSpPr>
            <p:cNvPr id="1048648" name="矩形 1048647">
              <a:extLst>
                <a:ext uri="{FF2B5EF4-FFF2-40B4-BE49-F238E27FC236}">
                  <a16:creationId xmlns:a16="http://schemas.microsoft.com/office/drawing/2014/main" id="{FC729D9D-6DDD-BD47-6255-C5E85F293177}"/>
                </a:ext>
              </a:extLst>
            </p:cNvPr>
            <p:cNvSpPr/>
            <p:nvPr/>
          </p:nvSpPr>
          <p:spPr>
            <a:xfrm>
              <a:off x="1134677" y="291595"/>
              <a:ext cx="61975" cy="70969"/>
            </a:xfrm>
            <a:prstGeom prst="rect">
              <a:avLst/>
            </a:prstGeom>
            <a:solidFill>
              <a:srgbClr val="EF6E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solidFill>
                  <a:schemeClr val="accent5"/>
                </a:solidFill>
              </a:endParaRPr>
            </a:p>
          </p:txBody>
        </p:sp>
        <p:sp>
          <p:nvSpPr>
            <p:cNvPr id="1048649" name="矩形 1048648">
              <a:extLst>
                <a:ext uri="{FF2B5EF4-FFF2-40B4-BE49-F238E27FC236}">
                  <a16:creationId xmlns:a16="http://schemas.microsoft.com/office/drawing/2014/main" id="{21EA418B-0F73-4D98-3458-4AB32EDF1BA3}"/>
                </a:ext>
              </a:extLst>
            </p:cNvPr>
            <p:cNvSpPr/>
            <p:nvPr/>
          </p:nvSpPr>
          <p:spPr>
            <a:xfrm>
              <a:off x="1242526" y="293847"/>
              <a:ext cx="61975" cy="70969"/>
            </a:xfrm>
            <a:prstGeom prst="rect">
              <a:avLst/>
            </a:prstGeom>
            <a:solidFill>
              <a:srgbClr val="EF6E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solidFill>
                  <a:schemeClr val="accent5"/>
                </a:solidFill>
              </a:endParaRPr>
            </a:p>
          </p:txBody>
        </p:sp>
        <p:sp>
          <p:nvSpPr>
            <p:cNvPr id="1048650" name="矩形 1048649">
              <a:extLst>
                <a:ext uri="{FF2B5EF4-FFF2-40B4-BE49-F238E27FC236}">
                  <a16:creationId xmlns:a16="http://schemas.microsoft.com/office/drawing/2014/main" id="{866AFACD-0BCA-CDA5-1D61-38FC29829097}"/>
                </a:ext>
              </a:extLst>
            </p:cNvPr>
            <p:cNvSpPr/>
            <p:nvPr/>
          </p:nvSpPr>
          <p:spPr>
            <a:xfrm>
              <a:off x="1139625" y="538187"/>
              <a:ext cx="61975" cy="70969"/>
            </a:xfrm>
            <a:prstGeom prst="rect">
              <a:avLst/>
            </a:prstGeom>
            <a:solidFill>
              <a:srgbClr val="EF6E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solidFill>
                  <a:schemeClr val="accent5"/>
                </a:solidFill>
              </a:endParaRPr>
            </a:p>
          </p:txBody>
        </p:sp>
        <p:sp>
          <p:nvSpPr>
            <p:cNvPr id="1048651" name="矩形 1048650">
              <a:extLst>
                <a:ext uri="{FF2B5EF4-FFF2-40B4-BE49-F238E27FC236}">
                  <a16:creationId xmlns:a16="http://schemas.microsoft.com/office/drawing/2014/main" id="{D6DE5780-0A04-18DF-DADD-54AB22B94DAF}"/>
                </a:ext>
              </a:extLst>
            </p:cNvPr>
            <p:cNvSpPr/>
            <p:nvPr/>
          </p:nvSpPr>
          <p:spPr>
            <a:xfrm>
              <a:off x="1239546" y="539614"/>
              <a:ext cx="61975" cy="70969"/>
            </a:xfrm>
            <a:prstGeom prst="rect">
              <a:avLst/>
            </a:prstGeom>
            <a:solidFill>
              <a:srgbClr val="EF6E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solidFill>
                  <a:schemeClr val="accent5"/>
                </a:solidFill>
              </a:endParaRPr>
            </a:p>
          </p:txBody>
        </p:sp>
        <p:sp>
          <p:nvSpPr>
            <p:cNvPr id="1048652" name="圆角矩形 1048651">
              <a:extLst>
                <a:ext uri="{FF2B5EF4-FFF2-40B4-BE49-F238E27FC236}">
                  <a16:creationId xmlns:a16="http://schemas.microsoft.com/office/drawing/2014/main" id="{2223D3A9-708C-B57D-4E99-B9387C59C911}"/>
                </a:ext>
              </a:extLst>
            </p:cNvPr>
            <p:cNvSpPr/>
            <p:nvPr/>
          </p:nvSpPr>
          <p:spPr>
            <a:xfrm>
              <a:off x="1771941" y="47112"/>
              <a:ext cx="716695" cy="426303"/>
            </a:xfrm>
            <a:prstGeom prst="roundRect">
              <a:avLst>
                <a:gd name="adj" fmla="val 8135"/>
              </a:avLst>
            </a:prstGeom>
            <a:noFill/>
            <a:ln w="254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4800"/>
            </a:p>
          </p:txBody>
        </p:sp>
        <p:sp>
          <p:nvSpPr>
            <p:cNvPr id="1048653" name="乘 1048652">
              <a:extLst>
                <a:ext uri="{FF2B5EF4-FFF2-40B4-BE49-F238E27FC236}">
                  <a16:creationId xmlns:a16="http://schemas.microsoft.com/office/drawing/2014/main" id="{B8D3BBE9-CFD0-034F-E7F9-061FE5B1340B}"/>
                </a:ext>
              </a:extLst>
            </p:cNvPr>
            <p:cNvSpPr/>
            <p:nvPr/>
          </p:nvSpPr>
          <p:spPr>
            <a:xfrm>
              <a:off x="1509965" y="496092"/>
              <a:ext cx="167351" cy="166882"/>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sz="6000" dirty="0"/>
            </a:p>
          </p:txBody>
        </p:sp>
      </p:grpSp>
      <p:sp>
        <p:nvSpPr>
          <p:cNvPr id="4" name="文本框 3">
            <a:extLst>
              <a:ext uri="{FF2B5EF4-FFF2-40B4-BE49-F238E27FC236}">
                <a16:creationId xmlns:a16="http://schemas.microsoft.com/office/drawing/2014/main" id="{C0D4F708-ABD8-B08D-37F7-B8A4DA7914D7}"/>
              </a:ext>
            </a:extLst>
          </p:cNvPr>
          <p:cNvSpPr txBox="1"/>
          <p:nvPr/>
        </p:nvSpPr>
        <p:spPr>
          <a:xfrm>
            <a:off x="692875" y="3060248"/>
            <a:ext cx="2742540" cy="1200329"/>
          </a:xfrm>
          <a:prstGeom prst="rect">
            <a:avLst/>
          </a:prstGeom>
          <a:noFill/>
        </p:spPr>
        <p:txBody>
          <a:bodyPr wrap="square" rtlCol="0">
            <a:spAutoFit/>
          </a:bodyPr>
          <a:lstStyle/>
          <a:p>
            <a:r>
              <a:rPr kumimoji="1" lang="en-US" altLang="zh-CN" dirty="0">
                <a:latin typeface="Verdana" panose="020B0604030504040204" pitchFamily="34" charset="0"/>
                <a:ea typeface="Verdana" panose="020B0604030504040204" pitchFamily="34" charset="0"/>
                <a:cs typeface="Verdana" panose="020B0604030504040204" pitchFamily="34" charset="0"/>
              </a:rPr>
              <a:t>Sending all replicas like legacy loss recovery may cause </a:t>
            </a:r>
            <a:r>
              <a:rPr kumimoji="1" lang="en-US" altLang="zh-CN" dirty="0">
                <a:solidFill>
                  <a:srgbClr val="4F81BD"/>
                </a:solidFill>
                <a:latin typeface="Verdana" panose="020B0604030504040204" pitchFamily="34" charset="0"/>
                <a:ea typeface="Verdana" panose="020B0604030504040204" pitchFamily="34" charset="0"/>
                <a:cs typeface="Verdana" panose="020B0604030504040204" pitchFamily="34" charset="0"/>
              </a:rPr>
              <a:t>all replicas lost</a:t>
            </a:r>
            <a:r>
              <a:rPr kumimoji="1" lang="en-US" altLang="zh-CN" dirty="0">
                <a:latin typeface="Verdana" panose="020B0604030504040204" pitchFamily="34" charset="0"/>
                <a:ea typeface="Verdana" panose="020B0604030504040204" pitchFamily="34" charset="0"/>
                <a:cs typeface="Verdana" panose="020B0604030504040204" pitchFamily="34" charset="0"/>
              </a:rPr>
              <a:t>.</a:t>
            </a:r>
          </a:p>
        </p:txBody>
      </p:sp>
      <p:sp>
        <p:nvSpPr>
          <p:cNvPr id="5" name="文本框 4">
            <a:extLst>
              <a:ext uri="{FF2B5EF4-FFF2-40B4-BE49-F238E27FC236}">
                <a16:creationId xmlns:a16="http://schemas.microsoft.com/office/drawing/2014/main" id="{A031EB05-4C6D-8BA7-D681-B35F5A9A743A}"/>
              </a:ext>
            </a:extLst>
          </p:cNvPr>
          <p:cNvSpPr txBox="1"/>
          <p:nvPr/>
        </p:nvSpPr>
        <p:spPr>
          <a:xfrm>
            <a:off x="2952494" y="4669492"/>
            <a:ext cx="8726413" cy="646331"/>
          </a:xfrm>
          <a:prstGeom prst="rect">
            <a:avLst/>
          </a:prstGeom>
          <a:noFill/>
        </p:spPr>
        <p:txBody>
          <a:bodyPr wrap="square" rtlCol="0">
            <a:spAutoFit/>
          </a:bodyPr>
          <a:lstStyle/>
          <a:p>
            <a:r>
              <a:rPr kumimoji="1" lang="en-US" altLang="zh-CN" dirty="0">
                <a:latin typeface="Verdana" panose="020B0604030504040204" pitchFamily="34" charset="0"/>
                <a:ea typeface="Verdana" panose="020B0604030504040204" pitchFamily="34" charset="0"/>
                <a:cs typeface="Verdana" panose="020B0604030504040204" pitchFamily="34" charset="0"/>
              </a:rPr>
              <a:t>Scheduling these replicas makes their</a:t>
            </a:r>
            <a:r>
              <a:rPr kumimoji="1" lang="zh-CN" altLang="en-US" dirty="0">
                <a:latin typeface="Verdana" panose="020B0604030504040204" pitchFamily="34" charset="0"/>
                <a:ea typeface="Verdana" panose="020B0604030504040204" pitchFamily="34" charset="0"/>
                <a:cs typeface="Verdana" panose="020B0604030504040204" pitchFamily="34" charset="0"/>
              </a:rPr>
              <a:t> </a:t>
            </a:r>
            <a:r>
              <a:rPr kumimoji="1" lang="en-US" altLang="zh-CN" dirty="0">
                <a:latin typeface="Verdana" panose="020B0604030504040204" pitchFamily="34" charset="0"/>
                <a:ea typeface="Verdana" panose="020B0604030504040204" pitchFamily="34" charset="0"/>
                <a:cs typeface="Verdana" panose="020B0604030504040204" pitchFamily="34" charset="0"/>
              </a:rPr>
              <a:t>send timing</a:t>
            </a:r>
            <a:r>
              <a:rPr kumimoji="1" lang="zh-CN" altLang="en-US" dirty="0">
                <a:latin typeface="Verdana" panose="020B0604030504040204" pitchFamily="34" charset="0"/>
                <a:ea typeface="Verdana" panose="020B0604030504040204" pitchFamily="34" charset="0"/>
                <a:cs typeface="Verdana" panose="020B0604030504040204" pitchFamily="34" charset="0"/>
              </a:rPr>
              <a:t> </a:t>
            </a:r>
            <a:r>
              <a:rPr kumimoji="1" lang="en-US" altLang="zh-CN" dirty="0">
                <a:latin typeface="Verdana" panose="020B0604030504040204" pitchFamily="34" charset="0"/>
                <a:ea typeface="Verdana" panose="020B0604030504040204" pitchFamily="34" charset="0"/>
                <a:cs typeface="Verdana" panose="020B0604030504040204" pitchFamily="34" charset="0"/>
              </a:rPr>
              <a:t>distributed </a:t>
            </a:r>
            <a:r>
              <a:rPr kumimoji="1" lang="en-US" altLang="zh-CN" dirty="0">
                <a:solidFill>
                  <a:srgbClr val="F7836A"/>
                </a:solidFill>
                <a:latin typeface="Verdana" panose="020B0604030504040204" pitchFamily="34" charset="0"/>
                <a:ea typeface="Verdana" panose="020B0604030504040204" pitchFamily="34" charset="0"/>
                <a:cs typeface="Verdana" panose="020B0604030504040204" pitchFamily="34" charset="0"/>
              </a:rPr>
              <a:t>in 1 RTT</a:t>
            </a:r>
            <a:r>
              <a:rPr kumimoji="1" lang="en-US" altLang="zh-CN" dirty="0">
                <a:latin typeface="Verdana" panose="020B0604030504040204" pitchFamily="34" charset="0"/>
                <a:ea typeface="Verdana" panose="020B0604030504040204" pitchFamily="34" charset="0"/>
                <a:cs typeface="Verdana" panose="020B0604030504040204" pitchFamily="34" charset="0"/>
              </a:rPr>
              <a:t>, thereby </a:t>
            </a:r>
            <a:r>
              <a:rPr kumimoji="1" lang="en-US" altLang="zh-CN" dirty="0">
                <a:solidFill>
                  <a:srgbClr val="F7836A"/>
                </a:solidFill>
                <a:latin typeface="Verdana" panose="020B0604030504040204" pitchFamily="34" charset="0"/>
                <a:ea typeface="Verdana" panose="020B0604030504040204" pitchFamily="34" charset="0"/>
                <a:cs typeface="Verdana" panose="020B0604030504040204" pitchFamily="34" charset="0"/>
              </a:rPr>
              <a:t>escaping</a:t>
            </a:r>
            <a:r>
              <a:rPr kumimoji="1" lang="en-US" altLang="zh-CN" dirty="0">
                <a:latin typeface="Verdana" panose="020B0604030504040204" pitchFamily="34" charset="0"/>
                <a:ea typeface="Verdana" panose="020B0604030504040204" pitchFamily="34" charset="0"/>
                <a:cs typeface="Verdana" panose="020B0604030504040204" pitchFamily="34" charset="0"/>
              </a:rPr>
              <a:t> “burst loss”.</a:t>
            </a:r>
            <a:r>
              <a:rPr kumimoji="1" lang="zh-CN" altLang="en-US" dirty="0">
                <a:latin typeface="Verdana" panose="020B0604030504040204" pitchFamily="34" charset="0"/>
                <a:ea typeface="Verdana" panose="020B0604030504040204" pitchFamily="34" charset="0"/>
                <a:cs typeface="Verdana" panose="020B0604030504040204" pitchFamily="34" charset="0"/>
              </a:rPr>
              <a:t> </a:t>
            </a:r>
            <a:endParaRPr kumimoji="1" lang="zh-CN" altLang="en-US" dirty="0">
              <a:latin typeface="Verdana" panose="020B0604030504040204" pitchFamily="34" charset="0"/>
              <a:cs typeface="Verdana" panose="020B0604030504040204" pitchFamily="34" charset="0"/>
            </a:endParaRPr>
          </a:p>
        </p:txBody>
      </p:sp>
      <p:sp>
        <p:nvSpPr>
          <p:cNvPr id="2" name="标题 1">
            <a:extLst>
              <a:ext uri="{FF2B5EF4-FFF2-40B4-BE49-F238E27FC236}">
                <a16:creationId xmlns:a16="http://schemas.microsoft.com/office/drawing/2014/main" id="{F70C6C0B-66D3-43A7-E90D-3DD4A10E6A70}"/>
              </a:ext>
            </a:extLst>
          </p:cNvPr>
          <p:cNvSpPr txBox="1">
            <a:spLocks/>
          </p:cNvSpPr>
          <p:nvPr/>
        </p:nvSpPr>
        <p:spPr>
          <a:xfrm>
            <a:off x="278988" y="1758709"/>
            <a:ext cx="274254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a:solidFill>
                  <a:schemeClr val="accent1"/>
                </a:solidFill>
                <a:latin typeface="Verdana" pitchFamily="34" charset="0"/>
                <a:ea typeface="Verdana" pitchFamily="34" charset="0"/>
                <a:cs typeface="Verdana" pitchFamily="34" charset="0"/>
              </a:defRPr>
            </a:lvl1pPr>
          </a:lstStyle>
          <a:p>
            <a:r>
              <a:rPr lang="en-US" altLang="zh-CN" sz="2800" b="1" dirty="0">
                <a:solidFill>
                  <a:srgbClr val="F7836A"/>
                </a:solidFill>
              </a:rPr>
              <a:t>Scheduling</a:t>
            </a:r>
            <a:endParaRPr lang="zh-CN" altLang="en-US" sz="2800" b="1" dirty="0">
              <a:solidFill>
                <a:srgbClr val="F7836A"/>
              </a:solidFill>
            </a:endParaRPr>
          </a:p>
        </p:txBody>
      </p:sp>
      <p:sp>
        <p:nvSpPr>
          <p:cNvPr id="6" name="矩形 5">
            <a:extLst>
              <a:ext uri="{FF2B5EF4-FFF2-40B4-BE49-F238E27FC236}">
                <a16:creationId xmlns:a16="http://schemas.microsoft.com/office/drawing/2014/main" id="{4F7FC85C-9709-5C82-4790-065FBD74C586}"/>
              </a:ext>
            </a:extLst>
          </p:cNvPr>
          <p:cNvSpPr/>
          <p:nvPr/>
        </p:nvSpPr>
        <p:spPr>
          <a:xfrm>
            <a:off x="137022" y="1510132"/>
            <a:ext cx="1108124" cy="369332"/>
          </a:xfrm>
          <a:prstGeom prst="rect">
            <a:avLst/>
          </a:prstGeom>
        </p:spPr>
        <p:txBody>
          <a:bodyPr wrap="none">
            <a:spAutoFit/>
          </a:bodyPr>
          <a:lstStyle/>
          <a:p>
            <a:r>
              <a:rPr lang="en-US" altLang="zh-CN" b="1" dirty="0">
                <a:solidFill>
                  <a:srgbClr val="4F81BD"/>
                </a:solidFill>
              </a:rPr>
              <a:t>Key idea: </a:t>
            </a:r>
            <a:endParaRPr lang="zh-CN" altLang="en-US" dirty="0">
              <a:solidFill>
                <a:srgbClr val="4F81BD"/>
              </a:solidFill>
            </a:endParaRPr>
          </a:p>
        </p:txBody>
      </p:sp>
      <p:sp>
        <p:nvSpPr>
          <p:cNvPr id="7" name="文本框 6">
            <a:extLst>
              <a:ext uri="{FF2B5EF4-FFF2-40B4-BE49-F238E27FC236}">
                <a16:creationId xmlns:a16="http://schemas.microsoft.com/office/drawing/2014/main" id="{79C82411-979D-FFCB-42CD-D09A429A9819}"/>
              </a:ext>
            </a:extLst>
          </p:cNvPr>
          <p:cNvSpPr txBox="1"/>
          <p:nvPr/>
        </p:nvSpPr>
        <p:spPr>
          <a:xfrm>
            <a:off x="9936440" y="4339847"/>
            <a:ext cx="1453952" cy="369332"/>
          </a:xfrm>
          <a:prstGeom prst="rect">
            <a:avLst/>
          </a:prstGeom>
          <a:noFill/>
        </p:spPr>
        <p:txBody>
          <a:bodyPr wrap="square" rtlCol="0">
            <a:spAutoFit/>
          </a:bodyPr>
          <a:lstStyle/>
          <a:p>
            <a:r>
              <a:rPr kumimoji="1" lang="en-US" altLang="zh-CN" dirty="0">
                <a:highlight>
                  <a:srgbClr val="F7836A"/>
                </a:highlight>
              </a:rPr>
              <a:t>Upper</a:t>
            </a:r>
            <a:r>
              <a:rPr kumimoji="1" lang="zh-CN" altLang="en-US" dirty="0">
                <a:highlight>
                  <a:srgbClr val="F7836A"/>
                </a:highlight>
              </a:rPr>
              <a:t> </a:t>
            </a:r>
            <a:r>
              <a:rPr kumimoji="1" lang="en-US" altLang="zh-CN" dirty="0">
                <a:highlight>
                  <a:srgbClr val="F7836A"/>
                </a:highlight>
              </a:rPr>
              <a:t>bound</a:t>
            </a:r>
            <a:endParaRPr kumimoji="1" lang="zh-CN" altLang="en-US" dirty="0">
              <a:highlight>
                <a:srgbClr val="F7836A"/>
              </a:highlight>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B01DCD3-D790-C23B-F378-31AC7D132E91}"/>
                  </a:ext>
                </a:extLst>
              </p:cNvPr>
              <p:cNvSpPr txBox="1"/>
              <p:nvPr/>
            </p:nvSpPr>
            <p:spPr>
              <a:xfrm>
                <a:off x="2412003" y="5720981"/>
                <a:ext cx="7733344"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3600" i="1" smtClean="0">
                          <a:latin typeface="Cambria Math" panose="02040503050406030204" pitchFamily="18" charset="0"/>
                        </a:rPr>
                        <m:t>e</m:t>
                      </m:r>
                      <m:r>
                        <a:rPr kumimoji="1" lang="en-US" altLang="zh-CN" sz="3600" b="0" i="1" smtClean="0">
                          <a:latin typeface="Cambria Math" panose="02040503050406030204" pitchFamily="18" charset="0"/>
                        </a:rPr>
                        <m:t>𝑠𝑐𝑎𝑝𝑒</m:t>
                      </m:r>
                      <m:r>
                        <m:rPr>
                          <m:lit/>
                        </m:rPr>
                        <a:rPr kumimoji="1" lang="en-US" altLang="zh-CN" sz="3600" b="0" i="1" smtClean="0">
                          <a:latin typeface="Cambria Math" panose="02040503050406030204" pitchFamily="18" charset="0"/>
                        </a:rPr>
                        <m:t>_</m:t>
                      </m:r>
                      <m:r>
                        <a:rPr kumimoji="1" lang="en-US" altLang="zh-CN" sz="3600" b="0" i="1" smtClean="0">
                          <a:latin typeface="Cambria Math" panose="02040503050406030204" pitchFamily="18" charset="0"/>
                        </a:rPr>
                        <m:t>𝑠𝑝𝑎𝑐𝑒</m:t>
                      </m:r>
                      <m:r>
                        <a:rPr kumimoji="1" lang="zh-CN" altLang="en-US" sz="3600" i="1">
                          <a:latin typeface="Cambria Math" panose="02040503050406030204" pitchFamily="18" charset="0"/>
                        </a:rPr>
                        <m:t>=</m:t>
                      </m:r>
                      <m:func>
                        <m:funcPr>
                          <m:ctrlPr>
                            <a:rPr kumimoji="1" lang="en" altLang="zh-CN" sz="3600" i="1" smtClean="0">
                              <a:latin typeface="Cambria Math" panose="02040503050406030204" pitchFamily="18" charset="0"/>
                            </a:rPr>
                          </m:ctrlPr>
                        </m:funcPr>
                        <m:fName>
                          <m:r>
                            <a:rPr kumimoji="1" lang="en-US" altLang="zh-CN" sz="3600" b="0" i="1" smtClean="0">
                              <a:latin typeface="Cambria Math" panose="02040503050406030204" pitchFamily="18" charset="0"/>
                            </a:rPr>
                            <m:t>𝑚𝑖𝑛</m:t>
                          </m:r>
                        </m:fName>
                        <m:e>
                          <m:r>
                            <a:rPr kumimoji="1" lang="en-US" altLang="zh-CN" sz="3600" b="0" i="1" smtClean="0">
                              <a:latin typeface="Cambria Math" panose="02040503050406030204" pitchFamily="18" charset="0"/>
                            </a:rPr>
                            <m:t>(</m:t>
                          </m:r>
                          <m:r>
                            <a:rPr kumimoji="1" lang="en-US" altLang="zh-CN" sz="3600" b="0" i="1" smtClean="0">
                              <a:latin typeface="Cambria Math" panose="02040503050406030204" pitchFamily="18" charset="0"/>
                            </a:rPr>
                            <m:t>𝑏𝑑𝑝</m:t>
                          </m:r>
                          <m:r>
                            <a:rPr kumimoji="1" lang="en-US" altLang="zh-CN" sz="3600" b="0" i="1" smtClean="0">
                              <a:latin typeface="Cambria Math" panose="02040503050406030204" pitchFamily="18" charset="0"/>
                            </a:rPr>
                            <m:t>, </m:t>
                          </m:r>
                          <m:r>
                            <a:rPr kumimoji="1" lang="en-US" altLang="zh-CN" sz="3600" b="0" i="1" smtClean="0">
                              <a:latin typeface="Cambria Math" panose="02040503050406030204" pitchFamily="18" charset="0"/>
                              <a:ea typeface="Cambria Math" panose="02040503050406030204" pitchFamily="18" charset="0"/>
                            </a:rPr>
                            <m:t>𝛼</m:t>
                          </m:r>
                          <m:r>
                            <a:rPr kumimoji="1" lang="en-US" altLang="zh-CN" sz="3600" b="0" i="1" smtClean="0">
                              <a:latin typeface="Cambria Math" panose="02040503050406030204" pitchFamily="18" charset="0"/>
                              <a:ea typeface="Cambria Math" panose="02040503050406030204" pitchFamily="18" charset="0"/>
                            </a:rPr>
                            <m:t>∗</m:t>
                          </m:r>
                          <m:sSub>
                            <m:sSubPr>
                              <m:ctrlPr>
                                <a:rPr kumimoji="1" lang="en-US" altLang="zh-CN" sz="3600" b="0" i="1" smtClean="0">
                                  <a:latin typeface="Cambria Math" panose="02040503050406030204" pitchFamily="18" charset="0"/>
                                  <a:ea typeface="Cambria Math" panose="02040503050406030204" pitchFamily="18" charset="0"/>
                                </a:rPr>
                              </m:ctrlPr>
                            </m:sSubPr>
                            <m:e>
                              <m:r>
                                <a:rPr kumimoji="1" lang="en-US" altLang="zh-CN" sz="3600" b="0" i="1" smtClean="0">
                                  <a:latin typeface="Cambria Math" panose="02040503050406030204" pitchFamily="18" charset="0"/>
                                  <a:ea typeface="Cambria Math" panose="02040503050406030204" pitchFamily="18" charset="0"/>
                                </a:rPr>
                                <m:t>𝐵</m:t>
                              </m:r>
                            </m:e>
                            <m:sub>
                              <m:r>
                                <a:rPr kumimoji="1" lang="en-US" altLang="zh-CN" sz="3600" b="0" i="1" smtClean="0">
                                  <a:latin typeface="Cambria Math" panose="02040503050406030204" pitchFamily="18" charset="0"/>
                                  <a:ea typeface="Cambria Math" panose="02040503050406030204" pitchFamily="18" charset="0"/>
                                </a:rPr>
                                <m:t>𝑚𝑎𝑥</m:t>
                              </m:r>
                            </m:sub>
                          </m:sSub>
                          <m:r>
                            <a:rPr kumimoji="1" lang="en-US" altLang="zh-CN" sz="3600" b="0" i="1" smtClean="0">
                              <a:latin typeface="Cambria Math" panose="02040503050406030204" pitchFamily="18" charset="0"/>
                              <a:ea typeface="Cambria Math" panose="02040503050406030204" pitchFamily="18" charset="0"/>
                            </a:rPr>
                            <m:t>)</m:t>
                          </m:r>
                        </m:e>
                      </m:func>
                      <m:r>
                        <a:rPr kumimoji="1" lang="en-US" altLang="zh-CN" sz="3600" b="0" i="1" smtClean="0">
                          <a:latin typeface="Cambria Math" panose="02040503050406030204" pitchFamily="18" charset="0"/>
                        </a:rPr>
                        <m:t> </m:t>
                      </m:r>
                    </m:oMath>
                  </m:oMathPara>
                </a14:m>
                <a:endParaRPr kumimoji="1" lang="zh-CN" altLang="en-US" sz="3600" dirty="0"/>
              </a:p>
            </p:txBody>
          </p:sp>
        </mc:Choice>
        <mc:Fallback xmlns="">
          <p:sp>
            <p:nvSpPr>
              <p:cNvPr id="8" name="文本框 7">
                <a:extLst>
                  <a:ext uri="{FF2B5EF4-FFF2-40B4-BE49-F238E27FC236}">
                    <a16:creationId xmlns:a16="http://schemas.microsoft.com/office/drawing/2014/main" id="{2B01DCD3-D790-C23B-F378-31AC7D132E91}"/>
                  </a:ext>
                </a:extLst>
              </p:cNvPr>
              <p:cNvSpPr txBox="1">
                <a:spLocks noRot="1" noChangeAspect="1" noMove="1" noResize="1" noEditPoints="1" noAdjustHandles="1" noChangeArrowheads="1" noChangeShapeType="1" noTextEdit="1"/>
              </p:cNvSpPr>
              <p:nvPr/>
            </p:nvSpPr>
            <p:spPr>
              <a:xfrm>
                <a:off x="2412003" y="5720981"/>
                <a:ext cx="7733344" cy="553998"/>
              </a:xfrm>
              <a:prstGeom prst="rect">
                <a:avLst/>
              </a:prstGeom>
              <a:blipFill>
                <a:blip r:embed="rId4"/>
                <a:stretch>
                  <a:fillRect t="-6818" b="-38636"/>
                </a:stretch>
              </a:blipFill>
            </p:spPr>
            <p:txBody>
              <a:bodyPr/>
              <a:lstStyle/>
              <a:p>
                <a:r>
                  <a:rPr lang="zh-CN" altLang="en-US">
                    <a:noFill/>
                  </a:rPr>
                  <a:t> </a:t>
                </a:r>
              </a:p>
            </p:txBody>
          </p:sp>
        </mc:Fallback>
      </mc:AlternateContent>
      <p:sp>
        <p:nvSpPr>
          <p:cNvPr id="9" name="标题 1">
            <a:extLst>
              <a:ext uri="{FF2B5EF4-FFF2-40B4-BE49-F238E27FC236}">
                <a16:creationId xmlns:a16="http://schemas.microsoft.com/office/drawing/2014/main" id="{38217822-C78A-0407-2B0D-65A82DAA1E37}"/>
              </a:ext>
            </a:extLst>
          </p:cNvPr>
          <p:cNvSpPr txBox="1">
            <a:spLocks/>
          </p:cNvSpPr>
          <p:nvPr/>
        </p:nvSpPr>
        <p:spPr>
          <a:xfrm>
            <a:off x="5692017" y="3586685"/>
            <a:ext cx="274254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a:solidFill>
                  <a:schemeClr val="accent1"/>
                </a:solidFill>
                <a:latin typeface="Verdana" pitchFamily="34" charset="0"/>
                <a:ea typeface="Verdana" pitchFamily="34" charset="0"/>
                <a:cs typeface="Verdana" pitchFamily="34" charset="0"/>
              </a:defRPr>
            </a:lvl1pPr>
          </a:lstStyle>
          <a:p>
            <a:r>
              <a:rPr lang="en-US" altLang="zh-CN" sz="2400" b="1" dirty="0">
                <a:solidFill>
                  <a:srgbClr val="F7836A"/>
                </a:solidFill>
              </a:rPr>
              <a:t>Randomize</a:t>
            </a:r>
            <a:endParaRPr lang="zh-CN" altLang="en-US" sz="2400" b="1" dirty="0">
              <a:solidFill>
                <a:srgbClr val="F7836A"/>
              </a:solidFill>
            </a:endParaRPr>
          </a:p>
        </p:txBody>
      </p:sp>
    </p:spTree>
    <p:extLst>
      <p:ext uri="{BB962C8B-B14F-4D97-AF65-F5344CB8AC3E}">
        <p14:creationId xmlns:p14="http://schemas.microsoft.com/office/powerpoint/2010/main" val="3926888777"/>
      </p:ext>
    </p:extLst>
  </p:cSld>
  <p:clrMapOvr>
    <a:masterClrMapping/>
  </p:clrMapOvr>
  <mc:AlternateContent xmlns:mc="http://schemas.openxmlformats.org/markup-compatibility/2006" xmlns:p14="http://schemas.microsoft.com/office/powerpoint/2010/main">
    <mc:Choice Requires="p14">
      <p:transition p14:dur="0" advTm="16021"/>
    </mc:Choice>
    <mc:Fallback xmlns="">
      <p:transition advTm="160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82" name="标题 1"/>
          <p:cNvSpPr>
            <a:spLocks noGrp="1"/>
          </p:cNvSpPr>
          <p:nvPr>
            <p:ph type="title"/>
          </p:nvPr>
        </p:nvSpPr>
        <p:spPr>
          <a:xfrm>
            <a:off x="609600" y="188640"/>
            <a:ext cx="10972800" cy="1143000"/>
          </a:xfrm>
        </p:spPr>
        <p:txBody>
          <a:bodyPr>
            <a:normAutofit fontScale="90000"/>
          </a:bodyPr>
          <a:lstStyle/>
          <a:p>
            <a:r>
              <a:rPr lang="en-US" altLang="zh-CN" b="1" dirty="0"/>
              <a:t>Features of ART-based retransmission mechanism</a:t>
            </a:r>
            <a:endParaRPr lang="zh-CN" altLang="en-US" b="1" dirty="0"/>
          </a:p>
        </p:txBody>
      </p:sp>
      <p:sp>
        <p:nvSpPr>
          <p:cNvPr id="5" name="Rectangle 3"/>
          <p:cNvSpPr txBox="1">
            <a:spLocks noChangeArrowheads="1"/>
          </p:cNvSpPr>
          <p:nvPr/>
        </p:nvSpPr>
        <p:spPr bwMode="auto">
          <a:xfrm>
            <a:off x="609600" y="1619405"/>
            <a:ext cx="10854841" cy="3619189"/>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a:defRPr/>
            </a:pPr>
            <a:r>
              <a:rPr lang="en-US" altLang="zh-CN" sz="2000" kern="0" dirty="0">
                <a:latin typeface="Verdana" panose="020B0604030504040204" pitchFamily="34" charset="0"/>
                <a:ea typeface="Verdana" panose="020B0604030504040204" pitchFamily="34" charset="0"/>
              </a:rPr>
              <a:t>Adaptively change recovery ability</a:t>
            </a:r>
          </a:p>
          <a:p>
            <a:pPr lvl="1">
              <a:defRPr/>
            </a:pPr>
            <a:r>
              <a:rPr lang="en-US" altLang="zh-CN" sz="1600" kern="0" dirty="0">
                <a:latin typeface="Verdana" panose="020B0604030504040204" pitchFamily="34" charset="0"/>
                <a:ea typeface="微软雅黑" pitchFamily="34" charset="-122"/>
              </a:rPr>
              <a:t>Enhance ability of recovery when network is deteriorated.</a:t>
            </a:r>
            <a:endParaRPr lang="en-US" altLang="zh-CN" sz="1600" kern="0" dirty="0">
              <a:latin typeface="Verdana" panose="020B0604030504040204" pitchFamily="34" charset="0"/>
              <a:ea typeface="Verdana" panose="020B0604030504040204" pitchFamily="34" charset="0"/>
            </a:endParaRPr>
          </a:p>
          <a:p>
            <a:pPr lvl="1">
              <a:defRPr/>
            </a:pPr>
            <a:r>
              <a:rPr lang="en-US" altLang="zh-CN" sz="1600" kern="0" dirty="0">
                <a:latin typeface="Verdana" panose="020B0604030504040204" pitchFamily="34" charset="0"/>
                <a:ea typeface="Verdana" panose="020B0604030504040204" pitchFamily="34" charset="0"/>
              </a:rPr>
              <a:t>Fall back to legacy loss recovery when network is good. </a:t>
            </a:r>
          </a:p>
          <a:p>
            <a:pPr>
              <a:defRPr/>
            </a:pPr>
            <a:r>
              <a:rPr lang="en-US" altLang="zh-CN" sz="2000" kern="0" dirty="0">
                <a:latin typeface="Verdana" panose="020B0604030504040204" pitchFamily="34" charset="0"/>
                <a:ea typeface="Verdana" panose="020B0604030504040204" pitchFamily="34" charset="0"/>
              </a:rPr>
              <a:t>Mitigate the impact of “burst loss”</a:t>
            </a:r>
          </a:p>
          <a:p>
            <a:pPr lvl="1">
              <a:defRPr/>
            </a:pPr>
            <a:r>
              <a:rPr lang="en-US" altLang="zh-CN" sz="1600" kern="0" dirty="0">
                <a:latin typeface="Verdana" panose="020B0604030504040204" pitchFamily="34" charset="0"/>
                <a:ea typeface="Verdana" panose="020B0604030504040204" pitchFamily="34" charset="0"/>
              </a:rPr>
              <a:t>Guarantee at least one replica could be received by receiver.</a:t>
            </a:r>
          </a:p>
          <a:p>
            <a:pPr lvl="1">
              <a:defRPr/>
            </a:pPr>
            <a:r>
              <a:rPr lang="en-US" altLang="zh-CN" sz="1600" kern="0" dirty="0">
                <a:latin typeface="Verdana" panose="020B0604030504040204" pitchFamily="34" charset="0"/>
                <a:ea typeface="Verdana" panose="020B0604030504040204" pitchFamily="34" charset="0"/>
              </a:rPr>
              <a:t>Provide a upper bound to limit the degree of dispersion</a:t>
            </a:r>
          </a:p>
        </p:txBody>
      </p:sp>
      <p:sp>
        <p:nvSpPr>
          <p:cNvPr id="7" name="矩形 6"/>
          <p:cNvSpPr/>
          <p:nvPr/>
        </p:nvSpPr>
        <p:spPr>
          <a:xfrm>
            <a:off x="4007768" y="6456075"/>
            <a:ext cx="4827759" cy="400110"/>
          </a:xfrm>
          <a:prstGeom prst="rect">
            <a:avLst/>
          </a:prstGeom>
          <a:noFill/>
          <a:ln>
            <a:noFill/>
          </a:ln>
        </p:spPr>
        <p:txBody>
          <a:bodyPr vert="horz" wrap="square" lIns="0" tIns="0" rIns="0" bIns="0" numCol="1" rtlCol="0" anchor="t" anchorCtr="0" compatLnSpc="1">
            <a:prstTxWarp prst="textNoShape">
              <a:avLst/>
            </a:prstTxWarp>
            <a:noAutofit/>
          </a:bodyPr>
          <a:lstStyle/>
          <a:p>
            <a:pPr algn="ctr">
              <a:spcBef>
                <a:spcPct val="20000"/>
              </a:spcBef>
            </a:pPr>
            <a:r>
              <a:rPr lang="en-US" altLang="zh-CN" sz="2000" kern="0" dirty="0">
                <a:solidFill>
                  <a:srgbClr val="4F81BD"/>
                </a:solidFill>
                <a:latin typeface="Verdana" panose="020B0604030504040204" pitchFamily="34" charset="0"/>
                <a:ea typeface="Verdana" panose="020B0604030504040204" pitchFamily="34" charset="0"/>
                <a:cs typeface="Verdana" panose="020B0604030504040204" pitchFamily="34" charset="0"/>
              </a:rPr>
              <a:t>ART module design</a:t>
            </a:r>
            <a:endParaRPr lang="zh-CN" altLang="en-US" sz="2000" kern="0" dirty="0">
              <a:solidFill>
                <a:srgbClr val="4F81B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幻灯片编号占位符 2"/>
          <p:cNvSpPr>
            <a:spLocks noGrp="1"/>
          </p:cNvSpPr>
          <p:nvPr>
            <p:ph type="sldNum" sz="quarter" idx="12"/>
          </p:nvPr>
        </p:nvSpPr>
        <p:spPr/>
        <p:txBody>
          <a:bodyPr/>
          <a:lstStyle/>
          <a:p>
            <a:pPr algn="r"/>
            <a:fld id="{3AC99A5B-5B03-425B-9284-2F10A88898BE}" type="slidenum">
              <a:rPr lang="en-US"/>
              <a:pPr algn="r"/>
              <a:t>21</a:t>
            </a:fld>
            <a:endParaRPr lang="en-US"/>
          </a:p>
        </p:txBody>
      </p:sp>
      <p:pic>
        <p:nvPicPr>
          <p:cNvPr id="4" name="图片 3">
            <a:extLst>
              <a:ext uri="{FF2B5EF4-FFF2-40B4-BE49-F238E27FC236}">
                <a16:creationId xmlns:a16="http://schemas.microsoft.com/office/drawing/2014/main" id="{815B9246-8C9F-4415-6A75-B107A0B424F6}"/>
              </a:ext>
            </a:extLst>
          </p:cNvPr>
          <p:cNvPicPr>
            <a:picLocks noChangeAspect="1"/>
          </p:cNvPicPr>
          <p:nvPr/>
        </p:nvPicPr>
        <p:blipFill>
          <a:blip r:embed="rId3"/>
          <a:stretch>
            <a:fillRect/>
          </a:stretch>
        </p:blipFill>
        <p:spPr>
          <a:xfrm>
            <a:off x="2662447" y="4252855"/>
            <a:ext cx="7518400" cy="2120900"/>
          </a:xfrm>
          <a:prstGeom prst="rect">
            <a:avLst/>
          </a:prstGeom>
        </p:spPr>
      </p:pic>
      <p:sp>
        <p:nvSpPr>
          <p:cNvPr id="2" name="矩形 1">
            <a:extLst>
              <a:ext uri="{FF2B5EF4-FFF2-40B4-BE49-F238E27FC236}">
                <a16:creationId xmlns:a16="http://schemas.microsoft.com/office/drawing/2014/main" id="{CE4B9610-B772-29DF-B5B1-4A4722F37B1B}"/>
              </a:ext>
            </a:extLst>
          </p:cNvPr>
          <p:cNvSpPr/>
          <p:nvPr/>
        </p:nvSpPr>
        <p:spPr>
          <a:xfrm>
            <a:off x="7824192" y="2585855"/>
            <a:ext cx="3297153" cy="646331"/>
          </a:xfrm>
          <a:prstGeom prst="rect">
            <a:avLst/>
          </a:prstGeom>
        </p:spPr>
        <p:txBody>
          <a:bodyPr wrap="square">
            <a:spAutoFit/>
          </a:bodyPr>
          <a:lstStyle/>
          <a:p>
            <a:pPr algn="ctr"/>
            <a:r>
              <a:rPr lang="en-US" altLang="zh-CN" dirty="0">
                <a:solidFill>
                  <a:srgbClr val="4F81BD"/>
                </a:solidFill>
                <a:latin typeface="Verdana" panose="020B0604030504040204" pitchFamily="34" charset="0"/>
                <a:ea typeface="Verdana" panose="020B0604030504040204" pitchFamily="34" charset="0"/>
              </a:rPr>
              <a:t>For</a:t>
            </a:r>
            <a:r>
              <a:rPr lang="zh-CN" altLang="en-US" dirty="0">
                <a:solidFill>
                  <a:srgbClr val="4F81BD"/>
                </a:solidFill>
                <a:latin typeface="Verdana" panose="020B0604030504040204" pitchFamily="34" charset="0"/>
                <a:ea typeface="Verdana" panose="020B0604030504040204" pitchFamily="34" charset="0"/>
              </a:rPr>
              <a:t> </a:t>
            </a:r>
            <a:r>
              <a:rPr lang="en-US" altLang="zh-CN" dirty="0">
                <a:solidFill>
                  <a:srgbClr val="4F81BD"/>
                </a:solidFill>
                <a:latin typeface="Verdana" panose="020B0604030504040204" pitchFamily="34" charset="0"/>
                <a:ea typeface="Verdana" panose="020B0604030504040204" pitchFamily="34" charset="0"/>
              </a:rPr>
              <a:t>more</a:t>
            </a:r>
            <a:r>
              <a:rPr lang="zh-CN" altLang="en-US" dirty="0">
                <a:solidFill>
                  <a:srgbClr val="4F81BD"/>
                </a:solidFill>
                <a:latin typeface="Verdana" panose="020B0604030504040204" pitchFamily="34" charset="0"/>
                <a:ea typeface="Verdana" panose="020B0604030504040204" pitchFamily="34" charset="0"/>
              </a:rPr>
              <a:t> </a:t>
            </a:r>
            <a:r>
              <a:rPr lang="en-US" altLang="zh-CN" dirty="0">
                <a:solidFill>
                  <a:srgbClr val="4F81BD"/>
                </a:solidFill>
                <a:latin typeface="Verdana" panose="020B0604030504040204" pitchFamily="34" charset="0"/>
                <a:ea typeface="Verdana" panose="020B0604030504040204" pitchFamily="34" charset="0"/>
              </a:rPr>
              <a:t>details,</a:t>
            </a:r>
            <a:r>
              <a:rPr lang="zh-CN" altLang="en-US" dirty="0">
                <a:solidFill>
                  <a:srgbClr val="4F81BD"/>
                </a:solidFill>
                <a:latin typeface="Verdana" panose="020B0604030504040204" pitchFamily="34" charset="0"/>
                <a:ea typeface="Verdana" panose="020B0604030504040204" pitchFamily="34" charset="0"/>
              </a:rPr>
              <a:t> </a:t>
            </a:r>
            <a:endParaRPr lang="en-US" altLang="zh-CN" dirty="0">
              <a:solidFill>
                <a:srgbClr val="4F81BD"/>
              </a:solidFill>
              <a:latin typeface="Verdana" panose="020B0604030504040204" pitchFamily="34" charset="0"/>
              <a:ea typeface="Verdana" panose="020B0604030504040204" pitchFamily="34" charset="0"/>
            </a:endParaRPr>
          </a:p>
          <a:p>
            <a:pPr algn="ctr"/>
            <a:r>
              <a:rPr lang="en-US" altLang="zh-CN" dirty="0">
                <a:solidFill>
                  <a:srgbClr val="4F81BD"/>
                </a:solidFill>
                <a:latin typeface="Verdana" panose="020B0604030504040204" pitchFamily="34" charset="0"/>
                <a:ea typeface="Verdana" panose="020B0604030504040204" pitchFamily="34" charset="0"/>
              </a:rPr>
              <a:t>please</a:t>
            </a:r>
            <a:r>
              <a:rPr lang="zh-CN" altLang="en-US" dirty="0">
                <a:solidFill>
                  <a:srgbClr val="4F81BD"/>
                </a:solidFill>
                <a:latin typeface="Verdana" panose="020B0604030504040204" pitchFamily="34" charset="0"/>
                <a:ea typeface="Verdana" panose="020B0604030504040204" pitchFamily="34" charset="0"/>
              </a:rPr>
              <a:t> </a:t>
            </a:r>
            <a:r>
              <a:rPr lang="en-US" altLang="zh-CN" dirty="0">
                <a:solidFill>
                  <a:srgbClr val="4F81BD"/>
                </a:solidFill>
                <a:latin typeface="Verdana" panose="020B0604030504040204" pitchFamily="34" charset="0"/>
                <a:ea typeface="Verdana" panose="020B0604030504040204" pitchFamily="34" charset="0"/>
              </a:rPr>
              <a:t>refer</a:t>
            </a:r>
            <a:r>
              <a:rPr lang="zh-CN" altLang="en-US" dirty="0">
                <a:solidFill>
                  <a:srgbClr val="4F81BD"/>
                </a:solidFill>
                <a:latin typeface="Verdana" panose="020B0604030504040204" pitchFamily="34" charset="0"/>
                <a:ea typeface="Verdana" panose="020B0604030504040204" pitchFamily="34" charset="0"/>
              </a:rPr>
              <a:t> </a:t>
            </a:r>
            <a:r>
              <a:rPr lang="en-US" altLang="zh-CN" dirty="0">
                <a:solidFill>
                  <a:srgbClr val="4F81BD"/>
                </a:solidFill>
                <a:latin typeface="Verdana" panose="020B0604030504040204" pitchFamily="34" charset="0"/>
                <a:ea typeface="Verdana" panose="020B0604030504040204" pitchFamily="34" charset="0"/>
              </a:rPr>
              <a:t>to</a:t>
            </a:r>
            <a:r>
              <a:rPr lang="zh-CN" altLang="en-US" dirty="0">
                <a:solidFill>
                  <a:srgbClr val="4F81BD"/>
                </a:solidFill>
                <a:latin typeface="Verdana" panose="020B0604030504040204" pitchFamily="34" charset="0"/>
                <a:ea typeface="Verdana" panose="020B0604030504040204" pitchFamily="34" charset="0"/>
              </a:rPr>
              <a:t> </a:t>
            </a:r>
            <a:r>
              <a:rPr lang="en-US" altLang="zh-CN" dirty="0">
                <a:solidFill>
                  <a:srgbClr val="4F81BD"/>
                </a:solidFill>
                <a:latin typeface="Verdana" panose="020B0604030504040204" pitchFamily="34" charset="0"/>
                <a:ea typeface="Verdana" panose="020B0604030504040204" pitchFamily="34" charset="0"/>
              </a:rPr>
              <a:t>the</a:t>
            </a:r>
            <a:r>
              <a:rPr lang="zh-CN" altLang="en-US" dirty="0">
                <a:solidFill>
                  <a:srgbClr val="4F81BD"/>
                </a:solidFill>
                <a:latin typeface="Verdana" panose="020B0604030504040204" pitchFamily="34" charset="0"/>
                <a:ea typeface="Verdana" panose="020B0604030504040204" pitchFamily="34" charset="0"/>
              </a:rPr>
              <a:t> </a:t>
            </a:r>
            <a:r>
              <a:rPr lang="en-US" altLang="zh-CN" dirty="0">
                <a:solidFill>
                  <a:srgbClr val="4F81BD"/>
                </a:solidFill>
                <a:latin typeface="Verdana" panose="020B0604030504040204" pitchFamily="34" charset="0"/>
                <a:ea typeface="Verdana" panose="020B0604030504040204" pitchFamily="34" charset="0"/>
              </a:rPr>
              <a:t>paper.</a:t>
            </a:r>
          </a:p>
        </p:txBody>
      </p:sp>
    </p:spTree>
    <p:extLst>
      <p:ext uri="{BB962C8B-B14F-4D97-AF65-F5344CB8AC3E}">
        <p14:creationId xmlns:p14="http://schemas.microsoft.com/office/powerpoint/2010/main" val="2350754437"/>
      </p:ext>
    </p:extLst>
  </p:cSld>
  <p:clrMapOvr>
    <a:masterClrMapping/>
  </p:clrMapOvr>
  <mc:AlternateContent xmlns:mc="http://schemas.openxmlformats.org/markup-compatibility/2006" xmlns:p14="http://schemas.microsoft.com/office/powerpoint/2010/main">
    <mc:Choice Requires="p14">
      <p:transition p14:dur="0" advTm="75392"/>
    </mc:Choice>
    <mc:Fallback xmlns="">
      <p:transition advTm="753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82" name="标题 1"/>
          <p:cNvSpPr>
            <a:spLocks noGrp="1"/>
          </p:cNvSpPr>
          <p:nvPr>
            <p:ph type="title"/>
          </p:nvPr>
        </p:nvSpPr>
        <p:spPr>
          <a:xfrm>
            <a:off x="609600" y="188640"/>
            <a:ext cx="10972800" cy="1143000"/>
          </a:xfrm>
        </p:spPr>
        <p:txBody>
          <a:bodyPr>
            <a:normAutofit/>
          </a:bodyPr>
          <a:lstStyle/>
          <a:p>
            <a:r>
              <a:rPr lang="en-US" altLang="zh-CN" b="1" dirty="0"/>
              <a:t>ART workflow</a:t>
            </a:r>
            <a:endParaRPr lang="zh-CN" altLang="en-US" b="1" dirty="0"/>
          </a:p>
        </p:txBody>
      </p:sp>
      <p:sp>
        <p:nvSpPr>
          <p:cNvPr id="66" name="矩形 65"/>
          <p:cNvSpPr/>
          <p:nvPr/>
        </p:nvSpPr>
        <p:spPr>
          <a:xfrm>
            <a:off x="2203054" y="5153574"/>
            <a:ext cx="8293039" cy="400110"/>
          </a:xfrm>
          <a:prstGeom prst="rect">
            <a:avLst/>
          </a:prstGeom>
        </p:spPr>
        <p:txBody>
          <a:bodyPr wrap="none">
            <a:spAutoFit/>
          </a:bodyPr>
          <a:lstStyle/>
          <a:p>
            <a:r>
              <a:rPr lang="en-US" altLang="zh-CN" sz="2000" dirty="0">
                <a:solidFill>
                  <a:srgbClr val="4F81BD"/>
                </a:solidFill>
                <a:latin typeface="Verdana" panose="020B0604030504040204" pitchFamily="34" charset="0"/>
                <a:ea typeface="Verdana" panose="020B0604030504040204" pitchFamily="34" charset="0"/>
              </a:rPr>
              <a:t>Goal: Adaptively change recovery ability according to network</a:t>
            </a:r>
            <a:endParaRPr lang="zh-CN" altLang="en-US" sz="2000" dirty="0">
              <a:solidFill>
                <a:srgbClr val="4F81BD"/>
              </a:solidFill>
              <a:latin typeface="Verdana" panose="020B0604030504040204" pitchFamily="34" charset="0"/>
              <a:ea typeface="Verdana" panose="020B0604030504040204" pitchFamily="34" charset="0"/>
            </a:endParaRPr>
          </a:p>
        </p:txBody>
      </p:sp>
      <p:sp>
        <p:nvSpPr>
          <p:cNvPr id="3" name="幻灯片编号占位符 2"/>
          <p:cNvSpPr>
            <a:spLocks noGrp="1"/>
          </p:cNvSpPr>
          <p:nvPr>
            <p:ph type="sldNum" sz="quarter" idx="12"/>
          </p:nvPr>
        </p:nvSpPr>
        <p:spPr/>
        <p:txBody>
          <a:bodyPr/>
          <a:lstStyle/>
          <a:p>
            <a:pPr algn="r"/>
            <a:fld id="{3AC99A5B-5B03-425B-9284-2F10A88898BE}" type="slidenum">
              <a:rPr lang="en-US"/>
              <a:pPr algn="r"/>
              <a:t>22</a:t>
            </a:fld>
            <a:endParaRPr lang="en-US"/>
          </a:p>
        </p:txBody>
      </p:sp>
      <p:pic>
        <p:nvPicPr>
          <p:cNvPr id="47" name="图片 46">
            <a:extLst>
              <a:ext uri="{FF2B5EF4-FFF2-40B4-BE49-F238E27FC236}">
                <a16:creationId xmlns:a16="http://schemas.microsoft.com/office/drawing/2014/main" id="{BD43770B-84FA-AAC2-0DC1-E8E70C173FF4}"/>
              </a:ext>
            </a:extLst>
          </p:cNvPr>
          <p:cNvPicPr>
            <a:picLocks noChangeAspect="1"/>
          </p:cNvPicPr>
          <p:nvPr/>
        </p:nvPicPr>
        <p:blipFill>
          <a:blip r:embed="rId3"/>
          <a:stretch>
            <a:fillRect/>
          </a:stretch>
        </p:blipFill>
        <p:spPr>
          <a:xfrm>
            <a:off x="2539149" y="1569147"/>
            <a:ext cx="7620851" cy="3340946"/>
          </a:xfrm>
          <a:prstGeom prst="rect">
            <a:avLst/>
          </a:prstGeom>
        </p:spPr>
      </p:pic>
    </p:spTree>
    <p:extLst>
      <p:ext uri="{BB962C8B-B14F-4D97-AF65-F5344CB8AC3E}">
        <p14:creationId xmlns:p14="http://schemas.microsoft.com/office/powerpoint/2010/main" val="142132786"/>
      </p:ext>
    </p:extLst>
  </p:cSld>
  <p:clrMapOvr>
    <a:masterClrMapping/>
  </p:clrMapOvr>
  <mc:AlternateContent xmlns:mc="http://schemas.openxmlformats.org/markup-compatibility/2006" xmlns:p14="http://schemas.microsoft.com/office/powerpoint/2010/main">
    <mc:Choice Requires="p14">
      <p:transition p14:dur="0" advTm="21321"/>
    </mc:Choice>
    <mc:Fallback xmlns="">
      <p:transition advTm="21321"/>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82" name="标题 1"/>
          <p:cNvSpPr>
            <a:spLocks noGrp="1"/>
          </p:cNvSpPr>
          <p:nvPr>
            <p:ph type="title"/>
          </p:nvPr>
        </p:nvSpPr>
        <p:spPr/>
        <p:txBody>
          <a:bodyPr/>
          <a:lstStyle/>
          <a:p>
            <a:r>
              <a:rPr lang="en-US" altLang="zh-CN" b="1" dirty="0"/>
              <a:t>Evaluation</a:t>
            </a:r>
            <a:endParaRPr lang="zh-CN" altLang="en-US" b="1" dirty="0"/>
          </a:p>
        </p:txBody>
      </p:sp>
      <mc:AlternateContent xmlns:mc="http://schemas.openxmlformats.org/markup-compatibility/2006" xmlns:a14="http://schemas.microsoft.com/office/drawing/2010/main">
        <mc:Choice Requires="a14">
          <p:sp>
            <p:nvSpPr>
              <p:cNvPr id="8" name="Rectangle 3"/>
              <p:cNvSpPr txBox="1">
                <a:spLocks noChangeArrowheads="1"/>
              </p:cNvSpPr>
              <p:nvPr/>
            </p:nvSpPr>
            <p:spPr bwMode="auto">
              <a:xfrm>
                <a:off x="609600" y="1700808"/>
                <a:ext cx="10974854" cy="2592288"/>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a:defRPr/>
                </a:pPr>
                <a:r>
                  <a:rPr lang="en-US" altLang="zh-CN" sz="2000" b="0" kern="0" dirty="0">
                    <a:latin typeface="Verdana" panose="020B0604030504040204" pitchFamily="34" charset="0"/>
                    <a:ea typeface="Verdana" panose="020B0604030504040204" pitchFamily="34" charset="0"/>
                  </a:rPr>
                  <a:t>ART implementation</a:t>
                </a:r>
              </a:p>
              <a:p>
                <a:pPr lvl="1">
                  <a:defRPr/>
                </a:pPr>
                <a:r>
                  <a:rPr lang="en-US" altLang="zh-CN" sz="1600" kern="0" dirty="0">
                    <a:latin typeface="Verdana" panose="020B0604030504040204" pitchFamily="34" charset="0"/>
                    <a:ea typeface="Verdana" panose="020B0604030504040204" pitchFamily="34" charset="0"/>
                  </a:rPr>
                  <a:t>ART: A LSQUIC implementation that applies ART</a:t>
                </a:r>
              </a:p>
              <a:p>
                <a:pPr lvl="1">
                  <a:defRPr/>
                </a:pPr>
                <a14:m>
                  <m:oMath xmlns:m="http://schemas.openxmlformats.org/officeDocument/2006/math">
                    <m:sSub>
                      <m:sSubPr>
                        <m:ctrlPr>
                          <a:rPr lang="en-US" altLang="zh-CN" sz="1600" i="1" kern="0" smtClean="0">
                            <a:latin typeface="Cambria Math" panose="02040503050406030204" pitchFamily="18" charset="0"/>
                            <a:ea typeface="微软雅黑" pitchFamily="34" charset="-122"/>
                          </a:rPr>
                        </m:ctrlPr>
                      </m:sSubPr>
                      <m:e>
                        <m:r>
                          <a:rPr lang="en-US" altLang="zh-CN" sz="1600" b="0" i="1" kern="0" smtClean="0">
                            <a:latin typeface="Cambria Math" panose="02040503050406030204" pitchFamily="18" charset="0"/>
                            <a:ea typeface="微软雅黑" pitchFamily="34" charset="-122"/>
                          </a:rPr>
                          <m:t>𝐿</m:t>
                        </m:r>
                      </m:e>
                      <m:sub>
                        <m:r>
                          <a:rPr lang="en-US" altLang="zh-CN" sz="1600" b="0" i="1" kern="0" smtClean="0">
                            <a:latin typeface="Cambria Math" panose="02040503050406030204" pitchFamily="18" charset="0"/>
                            <a:ea typeface="微软雅黑" pitchFamily="34" charset="-122"/>
                          </a:rPr>
                          <m:t>𝑞𝑢𝑒𝑢𝑒</m:t>
                        </m:r>
                      </m:sub>
                    </m:sSub>
                  </m:oMath>
                </a14:m>
                <a:r>
                  <a:rPr lang="zh-CN" altLang="en-US" sz="1600" kern="0" dirty="0">
                    <a:latin typeface="Verdana" panose="020B0604030504040204" pitchFamily="34" charset="0"/>
                    <a:ea typeface="微软雅黑" pitchFamily="34" charset="-122"/>
                  </a:rPr>
                  <a:t> </a:t>
                </a:r>
                <a:r>
                  <a:rPr lang="en-US" altLang="zh-CN" sz="1600" kern="0" dirty="0">
                    <a:latin typeface="Verdana" panose="020B0604030504040204" pitchFamily="34" charset="0"/>
                    <a:ea typeface="Verdana" panose="020B0604030504040204" pitchFamily="34" charset="0"/>
                  </a:rPr>
                  <a:t>= 10</a:t>
                </a:r>
              </a:p>
            </p:txBody>
          </p:sp>
        </mc:Choice>
        <mc:Fallback xmlns="">
          <p:sp>
            <p:nvSpPr>
              <p:cNvPr id="8" name="Rectangle 3"/>
              <p:cNvSpPr txBox="1">
                <a:spLocks noRot="1" noChangeAspect="1" noMove="1" noResize="1" noEditPoints="1" noAdjustHandles="1" noChangeArrowheads="1" noChangeShapeType="1" noTextEdit="1"/>
              </p:cNvSpPr>
              <p:nvPr/>
            </p:nvSpPr>
            <p:spPr bwMode="auto">
              <a:xfrm>
                <a:off x="609600" y="1700808"/>
                <a:ext cx="10974854" cy="2592288"/>
              </a:xfrm>
              <a:prstGeom prst="rect">
                <a:avLst/>
              </a:prstGeom>
              <a:blipFill>
                <a:blip r:embed="rId3"/>
                <a:stretch>
                  <a:fillRect l="-694"/>
                </a:stretch>
              </a:blipFill>
              <a:ln w="9525">
                <a:noFill/>
                <a:miter lim="800000"/>
                <a:headEnd/>
                <a:tailEnd/>
              </a:ln>
            </p:spPr>
            <p:txBody>
              <a:bodyPr/>
              <a:lstStyle/>
              <a:p>
                <a:r>
                  <a:rPr lang="zh-CN" altLang="en-US">
                    <a:noFill/>
                  </a:rPr>
                  <a:t> </a:t>
                </a:r>
              </a:p>
            </p:txBody>
          </p:sp>
        </mc:Fallback>
      </mc:AlternateContent>
      <p:sp>
        <p:nvSpPr>
          <p:cNvPr id="3" name="幻灯片编号占位符 2"/>
          <p:cNvSpPr>
            <a:spLocks noGrp="1"/>
          </p:cNvSpPr>
          <p:nvPr>
            <p:ph type="sldNum" sz="quarter" idx="12"/>
          </p:nvPr>
        </p:nvSpPr>
        <p:spPr/>
        <p:txBody>
          <a:bodyPr/>
          <a:lstStyle/>
          <a:p>
            <a:pPr algn="r"/>
            <a:fld id="{3AC99A5B-5B03-425B-9284-2F10A88898BE}" type="slidenum">
              <a:rPr lang="en-US"/>
              <a:pPr algn="r"/>
              <a:t>23</a:t>
            </a:fld>
            <a:endParaRPr lang="en-US"/>
          </a:p>
        </p:txBody>
      </p:sp>
      <p:sp>
        <p:nvSpPr>
          <p:cNvPr id="2" name="Rectangle 3">
            <a:extLst>
              <a:ext uri="{FF2B5EF4-FFF2-40B4-BE49-F238E27FC236}">
                <a16:creationId xmlns:a16="http://schemas.microsoft.com/office/drawing/2014/main" id="{707EDE58-F665-71E6-8358-283877651F1D}"/>
              </a:ext>
            </a:extLst>
          </p:cNvPr>
          <p:cNvSpPr txBox="1">
            <a:spLocks noChangeArrowheads="1"/>
          </p:cNvSpPr>
          <p:nvPr/>
        </p:nvSpPr>
        <p:spPr bwMode="auto">
          <a:xfrm>
            <a:off x="602775" y="3280122"/>
            <a:ext cx="10974854" cy="2592288"/>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a:defRPr/>
            </a:pPr>
            <a:r>
              <a:rPr lang="en-US" altLang="zh-CN" sz="2000" b="0" kern="0" dirty="0">
                <a:latin typeface="Verdana" panose="020B0604030504040204" pitchFamily="34" charset="0"/>
                <a:ea typeface="Verdana" panose="020B0604030504040204" pitchFamily="34" charset="0"/>
              </a:rPr>
              <a:t>Experiment setup</a:t>
            </a:r>
          </a:p>
          <a:p>
            <a:pPr lvl="1">
              <a:defRPr/>
            </a:pPr>
            <a:r>
              <a:rPr lang="en" altLang="zh-CN" sz="1600" b="0" i="0" u="none" strike="noStrike" dirty="0">
                <a:effectLst/>
                <a:latin typeface="Verdana" panose="020B0604030504040204" pitchFamily="34" charset="0"/>
                <a:ea typeface="Verdana" panose="020B0604030504040204" pitchFamily="34" charset="0"/>
                <a:cs typeface="Verdana" panose="020B0604030504040204" pitchFamily="34" charset="0"/>
              </a:rPr>
              <a:t>Trace-driven testbed network using the mahimahi simulation software</a:t>
            </a:r>
            <a:r>
              <a:rPr lang="en-US" altLang="zh-CN" sz="1600" kern="0" dirty="0">
                <a:latin typeface="Verdana" panose="020B0604030504040204" pitchFamily="34" charset="0"/>
                <a:ea typeface="Verdana" panose="020B0604030504040204" pitchFamily="34" charset="0"/>
              </a:rPr>
              <a:t>(https://</a:t>
            </a:r>
            <a:r>
              <a:rPr lang="en-US" altLang="zh-CN" sz="1600" kern="0" dirty="0" err="1">
                <a:latin typeface="Verdana" panose="020B0604030504040204" pitchFamily="34" charset="0"/>
                <a:ea typeface="Verdana" panose="020B0604030504040204" pitchFamily="34" charset="0"/>
              </a:rPr>
              <a:t>mahimahi.mit.edu</a:t>
            </a:r>
            <a:r>
              <a:rPr lang="en-US" altLang="zh-CN" sz="1600" kern="0" dirty="0">
                <a:latin typeface="Verdana" panose="020B0604030504040204" pitchFamily="34" charset="0"/>
                <a:ea typeface="Verdana" panose="020B0604030504040204" pitchFamily="34" charset="0"/>
              </a:rPr>
              <a:t>)</a:t>
            </a:r>
          </a:p>
          <a:p>
            <a:pPr lvl="1">
              <a:defRPr/>
            </a:pPr>
            <a:r>
              <a:rPr lang="en" altLang="zh-CN" sz="1600" b="0" i="0" u="none" strike="noStrike" dirty="0">
                <a:effectLst/>
                <a:latin typeface="Verdana" panose="020B0604030504040204" pitchFamily="34" charset="0"/>
                <a:ea typeface="Verdana" panose="020B0604030504040204" pitchFamily="34" charset="0"/>
                <a:cs typeface="Verdana" panose="020B0604030504040204" pitchFamily="34" charset="0"/>
              </a:rPr>
              <a:t>Production network deployment involved the implementation of ART on a QUIC server</a:t>
            </a:r>
            <a:endParaRPr lang="en-US" altLang="zh-CN" sz="1800" kern="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71612363"/>
      </p:ext>
    </p:extLst>
  </p:cSld>
  <p:clrMapOvr>
    <a:masterClrMapping/>
  </p:clrMapOvr>
  <mc:AlternateContent xmlns:mc="http://schemas.openxmlformats.org/markup-compatibility/2006" xmlns:p14="http://schemas.microsoft.com/office/powerpoint/2010/main">
    <mc:Choice Requires="p14">
      <p:transition p14:dur="0" advTm="34299"/>
    </mc:Choice>
    <mc:Fallback xmlns="">
      <p:transition advTm="342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幻灯片编号占位符 2"/>
          <p:cNvSpPr>
            <a:spLocks noGrp="1"/>
          </p:cNvSpPr>
          <p:nvPr>
            <p:ph type="sldNum" sz="quarter" idx="12"/>
          </p:nvPr>
        </p:nvSpPr>
        <p:spPr/>
        <p:txBody>
          <a:bodyPr/>
          <a:lstStyle/>
          <a:p>
            <a:pPr algn="r"/>
            <a:fld id="{3AC99A5B-5B03-425B-9284-2F10A88898BE}" type="slidenum">
              <a:rPr lang="en-US"/>
              <a:pPr algn="r"/>
              <a:t>24</a:t>
            </a:fld>
            <a:endParaRPr lang="en-US"/>
          </a:p>
        </p:txBody>
      </p:sp>
      <p:pic>
        <p:nvPicPr>
          <p:cNvPr id="2" name="图片 1">
            <a:extLst>
              <a:ext uri="{FF2B5EF4-FFF2-40B4-BE49-F238E27FC236}">
                <a16:creationId xmlns:a16="http://schemas.microsoft.com/office/drawing/2014/main" id="{ACACFD22-09FE-338A-3A7B-C3204BA22F4A}"/>
              </a:ext>
            </a:extLst>
          </p:cNvPr>
          <p:cNvPicPr>
            <a:picLocks noChangeAspect="1"/>
          </p:cNvPicPr>
          <p:nvPr/>
        </p:nvPicPr>
        <p:blipFill>
          <a:blip r:embed="rId3"/>
          <a:stretch>
            <a:fillRect/>
          </a:stretch>
        </p:blipFill>
        <p:spPr>
          <a:xfrm>
            <a:off x="7104112" y="1877239"/>
            <a:ext cx="3657600" cy="2743200"/>
          </a:xfrm>
          <a:prstGeom prst="rect">
            <a:avLst/>
          </a:prstGeom>
        </p:spPr>
      </p:pic>
      <p:pic>
        <p:nvPicPr>
          <p:cNvPr id="4" name="图片 3">
            <a:extLst>
              <a:ext uri="{FF2B5EF4-FFF2-40B4-BE49-F238E27FC236}">
                <a16:creationId xmlns:a16="http://schemas.microsoft.com/office/drawing/2014/main" id="{072F8179-5094-8535-7AC1-0DC3EA864D18}"/>
              </a:ext>
            </a:extLst>
          </p:cNvPr>
          <p:cNvPicPr>
            <a:picLocks noChangeAspect="1"/>
          </p:cNvPicPr>
          <p:nvPr/>
        </p:nvPicPr>
        <p:blipFill>
          <a:blip r:embed="rId4"/>
          <a:stretch>
            <a:fillRect/>
          </a:stretch>
        </p:blipFill>
        <p:spPr>
          <a:xfrm>
            <a:off x="1430288" y="1877239"/>
            <a:ext cx="3657600" cy="2743200"/>
          </a:xfrm>
          <a:prstGeom prst="rect">
            <a:avLst/>
          </a:prstGeom>
        </p:spPr>
      </p:pic>
      <p:sp>
        <p:nvSpPr>
          <p:cNvPr id="5" name="Rectangle 3">
            <a:extLst>
              <a:ext uri="{FF2B5EF4-FFF2-40B4-BE49-F238E27FC236}">
                <a16:creationId xmlns:a16="http://schemas.microsoft.com/office/drawing/2014/main" id="{74E06B7A-68AE-AFE2-14E2-CAC2EE7C6D01}"/>
              </a:ext>
            </a:extLst>
          </p:cNvPr>
          <p:cNvSpPr txBox="1">
            <a:spLocks noChangeArrowheads="1"/>
          </p:cNvSpPr>
          <p:nvPr/>
        </p:nvSpPr>
        <p:spPr bwMode="auto">
          <a:xfrm>
            <a:off x="1020526" y="4868608"/>
            <a:ext cx="4477123" cy="888434"/>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marL="0" indent="0" algn="ctr">
              <a:buNone/>
              <a:defRPr/>
            </a:pPr>
            <a:r>
              <a:rPr lang="en-US" altLang="zh-CN" sz="2000" b="0" kern="0" dirty="0">
                <a:latin typeface="Verdana" panose="020B0604030504040204" pitchFamily="34" charset="0"/>
                <a:ea typeface="Verdana" panose="020B0604030504040204" pitchFamily="34" charset="0"/>
              </a:rPr>
              <a:t>Reducing retransmission rounds of lost packets.</a:t>
            </a:r>
            <a:endParaRPr lang="en-US" altLang="zh-CN" sz="2000" b="0" u="sng" kern="0" dirty="0">
              <a:solidFill>
                <a:srgbClr val="4F81BD"/>
              </a:solidFill>
              <a:latin typeface="Verdana" panose="020B0604030504040204" pitchFamily="34" charset="0"/>
              <a:ea typeface="Verdana" panose="020B0604030504040204" pitchFamily="34" charset="0"/>
            </a:endParaRPr>
          </a:p>
        </p:txBody>
      </p:sp>
      <p:sp>
        <p:nvSpPr>
          <p:cNvPr id="8" name="标题 7">
            <a:extLst>
              <a:ext uri="{FF2B5EF4-FFF2-40B4-BE49-F238E27FC236}">
                <a16:creationId xmlns:a16="http://schemas.microsoft.com/office/drawing/2014/main" id="{85B009F8-E7B7-3EE5-DC5B-51297C6BA31D}"/>
              </a:ext>
            </a:extLst>
          </p:cNvPr>
          <p:cNvSpPr>
            <a:spLocks noGrp="1"/>
          </p:cNvSpPr>
          <p:nvPr>
            <p:ph type="title"/>
          </p:nvPr>
        </p:nvSpPr>
        <p:spPr>
          <a:xfrm>
            <a:off x="238672" y="434861"/>
            <a:ext cx="11953328" cy="1143000"/>
          </a:xfrm>
        </p:spPr>
        <p:txBody>
          <a:bodyPr>
            <a:normAutofit fontScale="90000"/>
          </a:bodyPr>
          <a:lstStyle/>
          <a:p>
            <a:r>
              <a:rPr lang="en" altLang="zh-CN" b="1" dirty="0"/>
              <a:t>Mitigating Data Reassembling Starvation of Delay-Sensitive Transmissions </a:t>
            </a:r>
            <a:r>
              <a:rPr lang="en-US" altLang="zh-CN" b="1" dirty="0"/>
              <a:t> </a:t>
            </a:r>
            <a:br>
              <a:rPr lang="zh-CN" altLang="en-US" b="1" dirty="0"/>
            </a:br>
            <a:endParaRPr lang="zh-CN" altLang="en-US" dirty="0"/>
          </a:p>
        </p:txBody>
      </p:sp>
      <p:sp>
        <p:nvSpPr>
          <p:cNvPr id="9" name="Rectangle 3">
            <a:extLst>
              <a:ext uri="{FF2B5EF4-FFF2-40B4-BE49-F238E27FC236}">
                <a16:creationId xmlns:a16="http://schemas.microsoft.com/office/drawing/2014/main" id="{B018EB85-A2EC-C98D-CD6B-FE1473CB6329}"/>
              </a:ext>
            </a:extLst>
          </p:cNvPr>
          <p:cNvSpPr txBox="1">
            <a:spLocks noChangeArrowheads="1"/>
          </p:cNvSpPr>
          <p:nvPr/>
        </p:nvSpPr>
        <p:spPr bwMode="auto">
          <a:xfrm>
            <a:off x="6079521" y="5044178"/>
            <a:ext cx="6205315" cy="888434"/>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marL="0" indent="0" algn="ctr">
              <a:buNone/>
              <a:defRPr/>
            </a:pPr>
            <a:r>
              <a:rPr lang="en" altLang="zh-CN" sz="2000" b="0" kern="0" dirty="0">
                <a:latin typeface="Verdana" panose="020B0604030504040204" pitchFamily="34" charset="0"/>
                <a:ea typeface="Verdana" panose="020B0604030504040204" pitchFamily="34" charset="0"/>
              </a:rPr>
              <a:t>Reducing loss recovery latency</a:t>
            </a:r>
            <a:r>
              <a:rPr lang="en-US" altLang="zh-CN" sz="2000" b="0" kern="0"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564224634"/>
      </p:ext>
    </p:extLst>
  </p:cSld>
  <p:clrMapOvr>
    <a:masterClrMapping/>
  </p:clrMapOvr>
  <mc:AlternateContent xmlns:mc="http://schemas.openxmlformats.org/markup-compatibility/2006" xmlns:p14="http://schemas.microsoft.com/office/powerpoint/2010/main">
    <mc:Choice Requires="p14">
      <p:transition p14:dur="0" advTm="24010"/>
    </mc:Choice>
    <mc:Fallback xmlns="">
      <p:transition advTm="240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82" name="标题 1"/>
          <p:cNvSpPr>
            <a:spLocks noGrp="1"/>
          </p:cNvSpPr>
          <p:nvPr>
            <p:ph type="title"/>
          </p:nvPr>
        </p:nvSpPr>
        <p:spPr>
          <a:xfrm>
            <a:off x="-175592" y="166722"/>
            <a:ext cx="12543184" cy="1143000"/>
          </a:xfrm>
        </p:spPr>
        <p:txBody>
          <a:bodyPr>
            <a:normAutofit fontScale="90000"/>
          </a:bodyPr>
          <a:lstStyle/>
          <a:p>
            <a:r>
              <a:rPr lang="en" altLang="zh-CN" b="1" dirty="0"/>
              <a:t>Mitigating Receiving Buffer Starvation of Throughput-Intensive Transmissions</a:t>
            </a:r>
            <a:endParaRPr lang="zh-CN" altLang="en-US" b="1" dirty="0"/>
          </a:p>
        </p:txBody>
      </p:sp>
      <p:sp>
        <p:nvSpPr>
          <p:cNvPr id="5" name="幻灯片编号占位符 4"/>
          <p:cNvSpPr>
            <a:spLocks noGrp="1"/>
          </p:cNvSpPr>
          <p:nvPr>
            <p:ph type="sldNum" sz="quarter" idx="12"/>
          </p:nvPr>
        </p:nvSpPr>
        <p:spPr/>
        <p:txBody>
          <a:bodyPr/>
          <a:lstStyle/>
          <a:p>
            <a:pPr algn="r"/>
            <a:fld id="{3AC99A5B-5B03-425B-9284-2F10A88898BE}" type="slidenum">
              <a:rPr lang="en-US"/>
              <a:pPr algn="r"/>
              <a:t>25</a:t>
            </a:fld>
            <a:endParaRPr lang="en-US"/>
          </a:p>
        </p:txBody>
      </p:sp>
      <p:sp>
        <p:nvSpPr>
          <p:cNvPr id="8" name="Rectangle 3">
            <a:extLst>
              <a:ext uri="{FF2B5EF4-FFF2-40B4-BE49-F238E27FC236}">
                <a16:creationId xmlns:a16="http://schemas.microsoft.com/office/drawing/2014/main" id="{C0E8D8B3-6DF1-7587-CD84-94690BE64176}"/>
              </a:ext>
            </a:extLst>
          </p:cNvPr>
          <p:cNvSpPr txBox="1">
            <a:spLocks noChangeArrowheads="1"/>
          </p:cNvSpPr>
          <p:nvPr/>
        </p:nvSpPr>
        <p:spPr bwMode="auto">
          <a:xfrm>
            <a:off x="377236" y="5369134"/>
            <a:ext cx="5226469" cy="888434"/>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marL="0" indent="0" algn="ctr">
              <a:buNone/>
              <a:defRPr/>
            </a:pPr>
            <a:r>
              <a:rPr lang="en-US" altLang="zh-CN" sz="2000" b="0" kern="0" dirty="0">
                <a:latin typeface="Verdana" panose="020B0604030504040204" pitchFamily="34" charset="0"/>
                <a:ea typeface="Verdana" panose="020B0604030504040204" pitchFamily="34" charset="0"/>
              </a:rPr>
              <a:t>Reducing maximum retransmission rounds.</a:t>
            </a:r>
            <a:endParaRPr lang="en-US" altLang="zh-CN" sz="2000" b="0" u="sng" kern="0" dirty="0">
              <a:solidFill>
                <a:srgbClr val="4F81BD"/>
              </a:solidFill>
              <a:latin typeface="Verdana" panose="020B0604030504040204" pitchFamily="34" charset="0"/>
              <a:ea typeface="Verdana" panose="020B0604030504040204" pitchFamily="34" charset="0"/>
            </a:endParaRPr>
          </a:p>
        </p:txBody>
      </p:sp>
      <p:sp>
        <p:nvSpPr>
          <p:cNvPr id="9" name="Rectangle 3">
            <a:extLst>
              <a:ext uri="{FF2B5EF4-FFF2-40B4-BE49-F238E27FC236}">
                <a16:creationId xmlns:a16="http://schemas.microsoft.com/office/drawing/2014/main" id="{AA8750FF-2201-167E-B4A6-B5F1D3EB6E54}"/>
              </a:ext>
            </a:extLst>
          </p:cNvPr>
          <p:cNvSpPr txBox="1">
            <a:spLocks noChangeArrowheads="1"/>
          </p:cNvSpPr>
          <p:nvPr/>
        </p:nvSpPr>
        <p:spPr bwMode="auto">
          <a:xfrm>
            <a:off x="5986685" y="5650479"/>
            <a:ext cx="6205315" cy="888434"/>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marL="0" indent="0" algn="ctr">
              <a:buNone/>
              <a:defRPr/>
            </a:pPr>
            <a:r>
              <a:rPr lang="en" altLang="zh-CN" sz="2000" b="0" kern="0" dirty="0">
                <a:latin typeface="Verdana" panose="020B0604030504040204" pitchFamily="34" charset="0"/>
                <a:ea typeface="Verdana" panose="020B0604030504040204" pitchFamily="34" charset="0"/>
              </a:rPr>
              <a:t>Improving goodput</a:t>
            </a:r>
            <a:r>
              <a:rPr lang="en-US" altLang="zh-CN" sz="2000" b="0" kern="0" dirty="0">
                <a:latin typeface="Verdana" panose="020B0604030504040204" pitchFamily="34" charset="0"/>
                <a:ea typeface="Verdana" panose="020B0604030504040204" pitchFamily="34" charset="0"/>
              </a:rPr>
              <a:t>.</a:t>
            </a:r>
          </a:p>
        </p:txBody>
      </p:sp>
      <p:pic>
        <p:nvPicPr>
          <p:cNvPr id="10" name="图片 9">
            <a:extLst>
              <a:ext uri="{FF2B5EF4-FFF2-40B4-BE49-F238E27FC236}">
                <a16:creationId xmlns:a16="http://schemas.microsoft.com/office/drawing/2014/main" id="{0C4D3337-4ABD-4D82-92FC-6E9E2DD7E9FA}"/>
              </a:ext>
            </a:extLst>
          </p:cNvPr>
          <p:cNvPicPr>
            <a:picLocks noChangeAspect="1"/>
          </p:cNvPicPr>
          <p:nvPr/>
        </p:nvPicPr>
        <p:blipFill>
          <a:blip r:embed="rId3"/>
          <a:stretch>
            <a:fillRect/>
          </a:stretch>
        </p:blipFill>
        <p:spPr>
          <a:xfrm>
            <a:off x="6104748" y="1619635"/>
            <a:ext cx="5664606" cy="3749499"/>
          </a:xfrm>
          <a:prstGeom prst="rect">
            <a:avLst/>
          </a:prstGeom>
        </p:spPr>
      </p:pic>
      <p:pic>
        <p:nvPicPr>
          <p:cNvPr id="12" name="图片 11">
            <a:extLst>
              <a:ext uri="{FF2B5EF4-FFF2-40B4-BE49-F238E27FC236}">
                <a16:creationId xmlns:a16="http://schemas.microsoft.com/office/drawing/2014/main" id="{13D747FE-0569-8FEA-2F2B-DFDB86477D23}"/>
              </a:ext>
            </a:extLst>
          </p:cNvPr>
          <p:cNvPicPr>
            <a:picLocks noChangeAspect="1"/>
          </p:cNvPicPr>
          <p:nvPr/>
        </p:nvPicPr>
        <p:blipFill>
          <a:blip r:embed="rId4"/>
          <a:stretch>
            <a:fillRect/>
          </a:stretch>
        </p:blipFill>
        <p:spPr>
          <a:xfrm>
            <a:off x="409840" y="1758416"/>
            <a:ext cx="5226469" cy="2729530"/>
          </a:xfrm>
          <a:prstGeom prst="rect">
            <a:avLst/>
          </a:prstGeom>
        </p:spPr>
      </p:pic>
    </p:spTree>
    <p:extLst>
      <p:ext uri="{BB962C8B-B14F-4D97-AF65-F5344CB8AC3E}">
        <p14:creationId xmlns:p14="http://schemas.microsoft.com/office/powerpoint/2010/main" val="1266148303"/>
      </p:ext>
    </p:extLst>
  </p:cSld>
  <p:clrMapOvr>
    <a:masterClrMapping/>
  </p:clrMapOvr>
  <mc:AlternateContent xmlns:mc="http://schemas.openxmlformats.org/markup-compatibility/2006" xmlns:p14="http://schemas.microsoft.com/office/powerpoint/2010/main">
    <mc:Choice Requires="p14">
      <p:transition p14:dur="0" advTm="27736"/>
    </mc:Choice>
    <mc:Fallback xmlns="">
      <p:transition advTm="277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82" name="标题 1"/>
          <p:cNvSpPr>
            <a:spLocks noGrp="1"/>
          </p:cNvSpPr>
          <p:nvPr>
            <p:ph type="title"/>
          </p:nvPr>
        </p:nvSpPr>
        <p:spPr>
          <a:xfrm>
            <a:off x="-175592" y="166722"/>
            <a:ext cx="12543184" cy="1143000"/>
          </a:xfrm>
        </p:spPr>
        <p:txBody>
          <a:bodyPr>
            <a:normAutofit/>
          </a:bodyPr>
          <a:lstStyle/>
          <a:p>
            <a:r>
              <a:rPr lang="en" altLang="zh-CN" b="1" dirty="0"/>
              <a:t>Real-world Deployment </a:t>
            </a:r>
            <a:endParaRPr lang="zh-CN" altLang="en-US" b="1" dirty="0"/>
          </a:p>
        </p:txBody>
      </p:sp>
      <p:sp>
        <p:nvSpPr>
          <p:cNvPr id="5" name="幻灯片编号占位符 4"/>
          <p:cNvSpPr>
            <a:spLocks noGrp="1"/>
          </p:cNvSpPr>
          <p:nvPr>
            <p:ph type="sldNum" sz="quarter" idx="12"/>
          </p:nvPr>
        </p:nvSpPr>
        <p:spPr/>
        <p:txBody>
          <a:bodyPr/>
          <a:lstStyle/>
          <a:p>
            <a:pPr algn="r"/>
            <a:fld id="{3AC99A5B-5B03-425B-9284-2F10A88898BE}" type="slidenum">
              <a:rPr lang="en-US"/>
              <a:pPr algn="r"/>
              <a:t>26</a:t>
            </a:fld>
            <a:endParaRPr lang="en-US"/>
          </a:p>
        </p:txBody>
      </p:sp>
      <p:pic>
        <p:nvPicPr>
          <p:cNvPr id="4" name="图片 3">
            <a:extLst>
              <a:ext uri="{FF2B5EF4-FFF2-40B4-BE49-F238E27FC236}">
                <a16:creationId xmlns:a16="http://schemas.microsoft.com/office/drawing/2014/main" id="{DC585C38-EEE6-E555-5846-74017195619C}"/>
              </a:ext>
            </a:extLst>
          </p:cNvPr>
          <p:cNvPicPr>
            <a:picLocks noChangeAspect="1"/>
          </p:cNvPicPr>
          <p:nvPr/>
        </p:nvPicPr>
        <p:blipFill>
          <a:blip r:embed="rId3"/>
          <a:stretch>
            <a:fillRect/>
          </a:stretch>
        </p:blipFill>
        <p:spPr>
          <a:xfrm>
            <a:off x="2531604" y="1136514"/>
            <a:ext cx="7128792" cy="4584971"/>
          </a:xfrm>
          <a:prstGeom prst="rect">
            <a:avLst/>
          </a:prstGeom>
        </p:spPr>
      </p:pic>
    </p:spTree>
    <p:extLst>
      <p:ext uri="{BB962C8B-B14F-4D97-AF65-F5344CB8AC3E}">
        <p14:creationId xmlns:p14="http://schemas.microsoft.com/office/powerpoint/2010/main" val="2599693456"/>
      </p:ext>
    </p:extLst>
  </p:cSld>
  <p:clrMapOvr>
    <a:masterClrMapping/>
  </p:clrMapOvr>
  <mc:AlternateContent xmlns:mc="http://schemas.openxmlformats.org/markup-compatibility/2006" xmlns:p14="http://schemas.microsoft.com/office/powerpoint/2010/main">
    <mc:Choice Requires="p14">
      <p:transition p14:dur="0" advTm="27736"/>
    </mc:Choice>
    <mc:Fallback xmlns="">
      <p:transition advTm="2773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标题 1"/>
          <p:cNvSpPr>
            <a:spLocks noGrp="1"/>
          </p:cNvSpPr>
          <p:nvPr>
            <p:ph type="title"/>
          </p:nvPr>
        </p:nvSpPr>
        <p:spPr/>
        <p:txBody>
          <a:bodyPr/>
          <a:lstStyle/>
          <a:p>
            <a:r>
              <a:rPr lang="en-US" altLang="zh-CN" b="1" dirty="0"/>
              <a:t>Takeaways</a:t>
            </a:r>
            <a:endParaRPr lang="zh-CN" altLang="en-US" b="1" dirty="0"/>
          </a:p>
        </p:txBody>
      </p:sp>
      <p:sp>
        <p:nvSpPr>
          <p:cNvPr id="1048587" name="内容占位符 3"/>
          <p:cNvSpPr>
            <a:spLocks noGrp="1"/>
          </p:cNvSpPr>
          <p:nvPr>
            <p:ph idx="1"/>
          </p:nvPr>
        </p:nvSpPr>
        <p:spPr>
          <a:xfrm>
            <a:off x="695400" y="1700808"/>
            <a:ext cx="11089232" cy="3625160"/>
          </a:xfrm>
          <a:prstGeom prst="rect">
            <a:avLst/>
          </a:prstGeom>
        </p:spPr>
        <p:txBody>
          <a:bodyPr wrap="square">
            <a:spAutoFit/>
          </a:bodyPr>
          <a:lstStyle/>
          <a:p>
            <a:pPr algn="just">
              <a:lnSpc>
                <a:spcPct val="150000"/>
              </a:lnSpc>
              <a:spcBef>
                <a:spcPts val="600"/>
              </a:spcBef>
              <a:defRPr/>
            </a:pPr>
            <a:r>
              <a:rPr lang="en-US" altLang="x-none" sz="1600" b="1" dirty="0"/>
              <a:t>Loss in the wild exhibits two</a:t>
            </a:r>
            <a:r>
              <a:rPr lang="zh-CN" altLang="en-US" sz="1600" b="1" dirty="0"/>
              <a:t> </a:t>
            </a:r>
            <a:r>
              <a:rPr lang="en-US" altLang="zh-CN" sz="1600" b="1" dirty="0"/>
              <a:t>characteristics: dynamics and burstiness</a:t>
            </a:r>
            <a:endParaRPr lang="en-US" altLang="x-none" sz="1600" b="1" dirty="0"/>
          </a:p>
          <a:p>
            <a:pPr algn="just">
              <a:lnSpc>
                <a:spcPct val="150000"/>
              </a:lnSpc>
              <a:spcBef>
                <a:spcPts val="600"/>
              </a:spcBef>
            </a:pPr>
            <a:r>
              <a:rPr lang="en-US" altLang="x-none" sz="1600" b="1" dirty="0"/>
              <a:t>Retransmission loss is ubiquitous</a:t>
            </a:r>
            <a:endParaRPr lang="en-US" altLang="x-none" sz="1200" b="1" dirty="0"/>
          </a:p>
          <a:p>
            <a:pPr algn="just">
              <a:lnSpc>
                <a:spcPct val="150000"/>
              </a:lnSpc>
              <a:spcBef>
                <a:spcPts val="600"/>
              </a:spcBef>
            </a:pPr>
            <a:r>
              <a:rPr lang="en-US" altLang="x-none" sz="1600" b="1" dirty="0"/>
              <a:t>Delay-sensitive transmission suffers from data reassembling starvation </a:t>
            </a:r>
          </a:p>
          <a:p>
            <a:pPr lvl="1" algn="just">
              <a:lnSpc>
                <a:spcPct val="150000"/>
              </a:lnSpc>
              <a:spcBef>
                <a:spcPts val="600"/>
              </a:spcBef>
            </a:pPr>
            <a:r>
              <a:rPr lang="en-US" altLang="x-none" sz="1200" dirty="0"/>
              <a:t>The bigger retransmission times, the higher delay</a:t>
            </a:r>
          </a:p>
          <a:p>
            <a:pPr algn="just">
              <a:lnSpc>
                <a:spcPct val="150000"/>
              </a:lnSpc>
              <a:spcBef>
                <a:spcPts val="600"/>
              </a:spcBef>
            </a:pPr>
            <a:r>
              <a:rPr lang="en-US" altLang="x-none" sz="1600" b="1" dirty="0"/>
              <a:t>Throughput-intensive transmission suffers from receiving buffer starvation </a:t>
            </a:r>
          </a:p>
          <a:p>
            <a:pPr lvl="1" algn="just">
              <a:lnSpc>
                <a:spcPct val="150000"/>
              </a:lnSpc>
              <a:spcBef>
                <a:spcPts val="600"/>
              </a:spcBef>
            </a:pPr>
            <a:r>
              <a:rPr lang="en-US" altLang="x-none" sz="1200" dirty="0"/>
              <a:t>The bigger max retransmission times, the lower throughput</a:t>
            </a:r>
          </a:p>
          <a:p>
            <a:pPr algn="just">
              <a:lnSpc>
                <a:spcPct val="150000"/>
              </a:lnSpc>
              <a:spcBef>
                <a:spcPts val="600"/>
              </a:spcBef>
            </a:pPr>
            <a:r>
              <a:rPr lang="en-US" altLang="x-none" sz="1600" b="1" dirty="0"/>
              <a:t>Accelerating loss recovery with minimized redundancy cost is possible</a:t>
            </a:r>
          </a:p>
          <a:p>
            <a:pPr lvl="1" algn="just">
              <a:lnSpc>
                <a:spcPct val="150000"/>
              </a:lnSpc>
              <a:spcBef>
                <a:spcPts val="600"/>
              </a:spcBef>
            </a:pPr>
            <a:r>
              <a:rPr lang="en-US" altLang="x-none" sz="1200" dirty="0"/>
              <a:t>Redundancy Adapter can adaptively change number of replica to address dynamic nature of loss</a:t>
            </a:r>
          </a:p>
          <a:p>
            <a:pPr lvl="1" algn="just">
              <a:lnSpc>
                <a:spcPct val="150000"/>
              </a:lnSpc>
              <a:spcBef>
                <a:spcPts val="600"/>
              </a:spcBef>
            </a:pPr>
            <a:r>
              <a:rPr lang="en-US" altLang="x-none" sz="1200" dirty="0"/>
              <a:t>Replica Scheduling can control sending time of replica to escape influence of ”burst loss”</a:t>
            </a:r>
          </a:p>
        </p:txBody>
      </p:sp>
      <p:sp>
        <p:nvSpPr>
          <p:cNvPr id="3" name="幻灯片编号占位符 2"/>
          <p:cNvSpPr>
            <a:spLocks noGrp="1"/>
          </p:cNvSpPr>
          <p:nvPr>
            <p:ph type="sldNum" sz="quarter" idx="12"/>
          </p:nvPr>
        </p:nvSpPr>
        <p:spPr/>
        <p:txBody>
          <a:bodyPr/>
          <a:lstStyle/>
          <a:p>
            <a:pPr algn="r"/>
            <a:fld id="{3AC99A5B-5B03-425B-9284-2F10A88898BE}" type="slidenum">
              <a:rPr lang="en-US"/>
              <a:pPr algn="r"/>
              <a:t>27</a:t>
            </a:fld>
            <a:endParaRPr lang="en-US"/>
          </a:p>
        </p:txBody>
      </p:sp>
    </p:spTree>
    <p:custDataLst>
      <p:tags r:id="rId1"/>
    </p:custDataLst>
    <p:extLst>
      <p:ext uri="{BB962C8B-B14F-4D97-AF65-F5344CB8AC3E}">
        <p14:creationId xmlns:p14="http://schemas.microsoft.com/office/powerpoint/2010/main" val="1069891280"/>
      </p:ext>
    </p:extLst>
  </p:cSld>
  <p:clrMapOvr>
    <a:masterClrMapping/>
  </p:clrMapOvr>
  <mc:AlternateContent xmlns:mc="http://schemas.openxmlformats.org/markup-compatibility/2006" xmlns:p14="http://schemas.microsoft.com/office/powerpoint/2010/main">
    <mc:Choice Requires="p14">
      <p:transition p14:dur="0" advTm="39887"/>
    </mc:Choice>
    <mc:Fallback xmlns="">
      <p:transition advTm="39887"/>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a:xfrm>
            <a:off x="839416" y="1844824"/>
            <a:ext cx="10363200" cy="3096344"/>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Thank You!</a:t>
            </a:r>
            <a:br>
              <a:rPr lang="en-US" dirty="0">
                <a:latin typeface="Verdana" panose="020B0604030504040204" pitchFamily="34" charset="0"/>
                <a:ea typeface="Verdana" panose="020B0604030504040204" pitchFamily="34" charset="0"/>
                <a:cs typeface="Verdana" panose="020B0604030504040204" pitchFamily="34" charset="0"/>
              </a:rPr>
            </a:br>
            <a:r>
              <a:rPr lang="en-US" sz="2000" dirty="0">
                <a:solidFill>
                  <a:srgbClr val="7F7F7F"/>
                </a:solidFill>
                <a:latin typeface="Verdana" panose="020B0604030504040204" pitchFamily="34" charset="0"/>
                <a:ea typeface="Verdana" panose="020B0604030504040204" pitchFamily="34" charset="0"/>
                <a:cs typeface="Verdana" panose="020B0604030504040204" pitchFamily="34" charset="0"/>
              </a:rPr>
              <a:t>Email: 2022104277</a:t>
            </a:r>
            <a:r>
              <a:rPr lang="en-US" altLang="zh-CN" sz="2000" dirty="0">
                <a:solidFill>
                  <a:srgbClr val="7F7F7F"/>
                </a:solidFill>
                <a:latin typeface="Verdana" panose="020B0604030504040204" pitchFamily="34" charset="0"/>
                <a:ea typeface="Verdana" panose="020B0604030504040204" pitchFamily="34" charset="0"/>
                <a:cs typeface="Verdana" panose="020B0604030504040204" pitchFamily="34" charset="0"/>
              </a:rPr>
              <a:t>@ruc.edu.cn</a:t>
            </a:r>
            <a:br>
              <a:rPr lang="en-US" sz="2000" dirty="0">
                <a:solidFill>
                  <a:srgbClr val="7F7F7F"/>
                </a:solidFill>
                <a:latin typeface="Verdana" panose="020B0604030504040204" pitchFamily="34" charset="0"/>
                <a:ea typeface="Verdana" panose="020B0604030504040204" pitchFamily="34" charset="0"/>
                <a:cs typeface="Verdana" panose="020B0604030504040204" pitchFamily="34" charset="0"/>
              </a:rPr>
            </a:br>
            <a:br>
              <a:rPr lang="en-US" sz="2000" dirty="0">
                <a:solidFill>
                  <a:srgbClr val="7F7F7F"/>
                </a:solidFill>
                <a:latin typeface="Verdana" panose="020B0604030504040204" pitchFamily="34" charset="0"/>
                <a:ea typeface="Verdana" panose="020B0604030504040204" pitchFamily="34" charset="0"/>
                <a:cs typeface="Verdana" panose="020B0604030504040204" pitchFamily="34" charset="0"/>
              </a:rPr>
            </a:br>
            <a:br>
              <a:rPr lang="en-US" sz="2000" dirty="0">
                <a:solidFill>
                  <a:srgbClr val="7F7F7F"/>
                </a:solidFill>
                <a:latin typeface="Verdana" panose="020B0604030504040204" pitchFamily="34" charset="0"/>
                <a:ea typeface="Verdana" panose="020B0604030504040204" pitchFamily="34" charset="0"/>
                <a:cs typeface="Verdana" panose="020B0604030504040204" pitchFamily="34" charset="0"/>
              </a:rPr>
            </a:br>
            <a:br>
              <a:rPr lang="en-US" sz="2000" dirty="0">
                <a:solidFill>
                  <a:srgbClr val="7F7F7F"/>
                </a:solidFill>
                <a:latin typeface="Verdana" panose="020B0604030504040204" pitchFamily="34" charset="0"/>
                <a:ea typeface="Verdana" panose="020B0604030504040204" pitchFamily="34" charset="0"/>
                <a:cs typeface="Verdana" panose="020B0604030504040204" pitchFamily="34" charset="0"/>
              </a:rPr>
            </a:br>
            <a:r>
              <a:rPr lang="en-US" altLang="zh-CN" dirty="0">
                <a:latin typeface="Verdana" panose="020B0604030504040204" pitchFamily="34" charset="0"/>
                <a:ea typeface="Verdana" panose="020B0604030504040204" pitchFamily="34" charset="0"/>
                <a:cs typeface="Verdana" panose="020B0604030504040204" pitchFamily="34" charset="0"/>
              </a:rPr>
              <a:t>Q &amp; A</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52552738"/>
      </p:ext>
    </p:extLst>
  </p:cSld>
  <p:clrMapOvr>
    <a:masterClrMapping/>
  </p:clrMapOvr>
  <mc:AlternateContent xmlns:mc="http://schemas.openxmlformats.org/markup-compatibility/2006" xmlns:p14="http://schemas.microsoft.com/office/powerpoint/2010/main">
    <mc:Choice Requires="p14">
      <p:transition p14:dur="0" advTm="6083"/>
    </mc:Choice>
    <mc:Fallback xmlns="">
      <p:transition advTm="6083"/>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标题 1"/>
          <p:cNvSpPr txBox="1">
            <a:spLocks/>
          </p:cNvSpPr>
          <p:nvPr/>
        </p:nvSpPr>
        <p:spPr>
          <a:xfrm>
            <a:off x="-419189" y="256199"/>
            <a:ext cx="6536402" cy="634639"/>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200" kern="1200">
                <a:solidFill>
                  <a:schemeClr val="accent1"/>
                </a:solidFill>
                <a:latin typeface="Verdana" pitchFamily="34" charset="0"/>
                <a:ea typeface="Verdana" pitchFamily="34" charset="0"/>
                <a:cs typeface="Verdana" pitchFamily="34" charset="0"/>
              </a:defRPr>
            </a:lvl1pPr>
          </a:lstStyle>
          <a:p>
            <a:endParaRPr lang="en-US" altLang="zh-CN" b="1" dirty="0">
              <a:cs typeface="Tahoma" panose="020B0604030504040204" pitchFamily="34" charset="0"/>
            </a:endParaRPr>
          </a:p>
        </p:txBody>
      </p:sp>
      <p:sp>
        <p:nvSpPr>
          <p:cNvPr id="4" name="幻灯片编号占位符 3"/>
          <p:cNvSpPr>
            <a:spLocks noGrp="1"/>
          </p:cNvSpPr>
          <p:nvPr>
            <p:ph type="sldNum" sz="quarter" idx="12"/>
          </p:nvPr>
        </p:nvSpPr>
        <p:spPr/>
        <p:txBody>
          <a:bodyPr/>
          <a:lstStyle/>
          <a:p>
            <a:pPr algn="r"/>
            <a:fld id="{3AC99A5B-5B03-425B-9284-2F10A88898BE}" type="slidenum">
              <a:rPr lang="en-US" smtClean="0"/>
              <a:pPr algn="r"/>
              <a:t>3</a:t>
            </a:fld>
            <a:endParaRPr lang="en-US" dirty="0"/>
          </a:p>
        </p:txBody>
      </p:sp>
      <p:sp>
        <p:nvSpPr>
          <p:cNvPr id="6" name="标题 5">
            <a:extLst>
              <a:ext uri="{FF2B5EF4-FFF2-40B4-BE49-F238E27FC236}">
                <a16:creationId xmlns:a16="http://schemas.microsoft.com/office/drawing/2014/main" id="{2A0019EA-0F4F-1C0C-4D2D-33698AFBA2C4}"/>
              </a:ext>
            </a:extLst>
          </p:cNvPr>
          <p:cNvSpPr>
            <a:spLocks noGrp="1"/>
          </p:cNvSpPr>
          <p:nvPr>
            <p:ph type="title"/>
          </p:nvPr>
        </p:nvSpPr>
        <p:spPr/>
        <p:txBody>
          <a:bodyPr>
            <a:normAutofit/>
          </a:bodyPr>
          <a:lstStyle/>
          <a:p>
            <a:r>
              <a:rPr lang="en-US" altLang="zh-CN" b="1" dirty="0">
                <a:cs typeface="Tahoma" panose="020B0604030504040204" pitchFamily="34" charset="0"/>
              </a:rPr>
              <a:t>Impact</a:t>
            </a:r>
            <a:r>
              <a:rPr lang="zh-CN" altLang="en-US" b="1" dirty="0">
                <a:cs typeface="Tahoma" panose="020B0604030504040204" pitchFamily="34" charset="0"/>
              </a:rPr>
              <a:t> </a:t>
            </a:r>
            <a:r>
              <a:rPr lang="en-US" altLang="zh-CN" b="1" dirty="0">
                <a:cs typeface="Tahoma" panose="020B0604030504040204" pitchFamily="34" charset="0"/>
              </a:rPr>
              <a:t>of loss</a:t>
            </a:r>
            <a:endParaRPr lang="zh-CN" altLang="en-US" dirty="0"/>
          </a:p>
        </p:txBody>
      </p:sp>
      <p:sp>
        <p:nvSpPr>
          <p:cNvPr id="2" name="文本框 1">
            <a:extLst>
              <a:ext uri="{FF2B5EF4-FFF2-40B4-BE49-F238E27FC236}">
                <a16:creationId xmlns:a16="http://schemas.microsoft.com/office/drawing/2014/main" id="{71C31B06-E434-F283-E76A-6B6558924CB2}"/>
              </a:ext>
            </a:extLst>
          </p:cNvPr>
          <p:cNvSpPr txBox="1"/>
          <p:nvPr/>
        </p:nvSpPr>
        <p:spPr>
          <a:xfrm>
            <a:off x="2558986" y="1990322"/>
            <a:ext cx="3301873" cy="1200329"/>
          </a:xfrm>
          <a:prstGeom prst="rect">
            <a:avLst/>
          </a:prstGeom>
          <a:noFill/>
        </p:spPr>
        <p:txBody>
          <a:bodyPr wrap="square" rtlCol="0">
            <a:spAutoFit/>
          </a:bodyPr>
          <a:lstStyle/>
          <a:p>
            <a:pPr algn="ctr"/>
            <a:r>
              <a:rPr kumimoji="1" lang="en-US" altLang="zh-CN" sz="3600" dirty="0">
                <a:solidFill>
                  <a:srgbClr val="4F81BD"/>
                </a:solidFill>
                <a:latin typeface="Verdana" panose="020B0604030504040204" pitchFamily="34" charset="0"/>
                <a:ea typeface="Verdana" panose="020B0604030504040204" pitchFamily="34" charset="0"/>
                <a:cs typeface="Verdana" panose="020B0604030504040204" pitchFamily="34" charset="0"/>
              </a:rPr>
              <a:t>Turkey </a:t>
            </a:r>
            <a:r>
              <a:rPr kumimoji="1" lang="en-US" altLang="zh-CN" sz="3600" dirty="0" err="1">
                <a:solidFill>
                  <a:srgbClr val="4F81BD"/>
                </a:solidFill>
                <a:latin typeface="Verdana" panose="020B0604030504040204" pitchFamily="34" charset="0"/>
                <a:ea typeface="Verdana" panose="020B0604030504040204" pitchFamily="34" charset="0"/>
                <a:cs typeface="Verdana" panose="020B0604030504040204" pitchFamily="34" charset="0"/>
              </a:rPr>
              <a:t>plr</a:t>
            </a:r>
            <a:r>
              <a:rPr kumimoji="1" lang="en-US" altLang="zh-CN" sz="3600" dirty="0">
                <a:solidFill>
                  <a:srgbClr val="4F81BD"/>
                </a:solidFill>
                <a:latin typeface="Verdana" panose="020B0604030504040204" pitchFamily="34" charset="0"/>
                <a:ea typeface="Verdana" panose="020B0604030504040204" pitchFamily="34" charset="0"/>
                <a:cs typeface="Verdana" panose="020B0604030504040204" pitchFamily="34" charset="0"/>
              </a:rPr>
              <a:t> </a:t>
            </a:r>
          </a:p>
          <a:p>
            <a:pPr algn="ctr"/>
            <a:r>
              <a:rPr kumimoji="1" lang="en-US" altLang="zh-CN" sz="3600" dirty="0">
                <a:solidFill>
                  <a:srgbClr val="F7836A"/>
                </a:solidFill>
                <a:latin typeface="Verdana" panose="020B0604030504040204" pitchFamily="34" charset="0"/>
                <a:ea typeface="Verdana" panose="020B0604030504040204" pitchFamily="34" charset="0"/>
                <a:cs typeface="Verdana" panose="020B0604030504040204" pitchFamily="34" charset="0"/>
              </a:rPr>
              <a:t>5.2%</a:t>
            </a:r>
          </a:p>
        </p:txBody>
      </p:sp>
      <p:sp>
        <p:nvSpPr>
          <p:cNvPr id="3" name="文本框 2">
            <a:extLst>
              <a:ext uri="{FF2B5EF4-FFF2-40B4-BE49-F238E27FC236}">
                <a16:creationId xmlns:a16="http://schemas.microsoft.com/office/drawing/2014/main" id="{5C4C7C8E-4DCB-1C72-F0CF-02B6A696CF95}"/>
              </a:ext>
            </a:extLst>
          </p:cNvPr>
          <p:cNvSpPr txBox="1"/>
          <p:nvPr/>
        </p:nvSpPr>
        <p:spPr>
          <a:xfrm>
            <a:off x="2673037" y="4546015"/>
            <a:ext cx="3301873" cy="1200329"/>
          </a:xfrm>
          <a:prstGeom prst="rect">
            <a:avLst/>
          </a:prstGeom>
          <a:noFill/>
        </p:spPr>
        <p:txBody>
          <a:bodyPr wrap="square" rtlCol="0">
            <a:spAutoFit/>
          </a:bodyPr>
          <a:lstStyle/>
          <a:p>
            <a:pPr algn="ctr"/>
            <a:r>
              <a:rPr kumimoji="1" lang="en-US" altLang="zh-CN" sz="3600" dirty="0">
                <a:solidFill>
                  <a:srgbClr val="4F81BD"/>
                </a:solidFill>
                <a:latin typeface="Verdana" panose="020B0604030504040204" pitchFamily="34" charset="0"/>
                <a:ea typeface="Verdana" panose="020B0604030504040204" pitchFamily="34" charset="0"/>
                <a:cs typeface="Verdana" panose="020B0604030504040204" pitchFamily="34" charset="0"/>
              </a:rPr>
              <a:t>Brazil  </a:t>
            </a:r>
            <a:r>
              <a:rPr kumimoji="1" lang="en-US" altLang="zh-CN" sz="3600" dirty="0" err="1">
                <a:solidFill>
                  <a:srgbClr val="4F81BD"/>
                </a:solidFill>
                <a:latin typeface="Verdana" panose="020B0604030504040204" pitchFamily="34" charset="0"/>
                <a:ea typeface="Verdana" panose="020B0604030504040204" pitchFamily="34" charset="0"/>
                <a:cs typeface="Verdana" panose="020B0604030504040204" pitchFamily="34" charset="0"/>
              </a:rPr>
              <a:t>plr</a:t>
            </a:r>
            <a:endParaRPr kumimoji="1" lang="en-US" altLang="zh-CN" sz="3600" dirty="0">
              <a:solidFill>
                <a:srgbClr val="4F81BD"/>
              </a:solidFill>
              <a:latin typeface="Verdana" panose="020B0604030504040204" pitchFamily="34" charset="0"/>
              <a:ea typeface="Verdana" panose="020B0604030504040204" pitchFamily="34" charset="0"/>
              <a:cs typeface="Verdana" panose="020B0604030504040204" pitchFamily="34" charset="0"/>
            </a:endParaRPr>
          </a:p>
          <a:p>
            <a:pPr algn="ctr"/>
            <a:r>
              <a:rPr kumimoji="1" lang="en-US" altLang="zh-CN" sz="3600" dirty="0">
                <a:solidFill>
                  <a:srgbClr val="F7836A"/>
                </a:solidFill>
                <a:latin typeface="Verdana" panose="020B0604030504040204" pitchFamily="34" charset="0"/>
                <a:ea typeface="Verdana" panose="020B0604030504040204" pitchFamily="34" charset="0"/>
                <a:cs typeface="Verdana" panose="020B0604030504040204" pitchFamily="34" charset="0"/>
              </a:rPr>
              <a:t>3.8%</a:t>
            </a:r>
          </a:p>
        </p:txBody>
      </p:sp>
      <p:grpSp>
        <p:nvGrpSpPr>
          <p:cNvPr id="8" name="组合 7">
            <a:extLst>
              <a:ext uri="{FF2B5EF4-FFF2-40B4-BE49-F238E27FC236}">
                <a16:creationId xmlns:a16="http://schemas.microsoft.com/office/drawing/2014/main" id="{C3986338-B301-439C-6F30-CB5A1E237698}"/>
              </a:ext>
            </a:extLst>
          </p:cNvPr>
          <p:cNvGrpSpPr/>
          <p:nvPr/>
        </p:nvGrpSpPr>
        <p:grpSpPr>
          <a:xfrm>
            <a:off x="4206295" y="3166817"/>
            <a:ext cx="2016224" cy="1080120"/>
            <a:chOff x="3863752" y="3429000"/>
            <a:chExt cx="2016224" cy="1080120"/>
          </a:xfrm>
        </p:grpSpPr>
        <p:sp>
          <p:nvSpPr>
            <p:cNvPr id="5" name="云形 4">
              <a:extLst>
                <a:ext uri="{FF2B5EF4-FFF2-40B4-BE49-F238E27FC236}">
                  <a16:creationId xmlns:a16="http://schemas.microsoft.com/office/drawing/2014/main" id="{F58E5664-499D-2695-4151-EFD8B392E492}"/>
                </a:ext>
              </a:extLst>
            </p:cNvPr>
            <p:cNvSpPr/>
            <p:nvPr/>
          </p:nvSpPr>
          <p:spPr>
            <a:xfrm>
              <a:off x="3863752" y="3429000"/>
              <a:ext cx="1872208" cy="1080120"/>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文本框 6">
              <a:extLst>
                <a:ext uri="{FF2B5EF4-FFF2-40B4-BE49-F238E27FC236}">
                  <a16:creationId xmlns:a16="http://schemas.microsoft.com/office/drawing/2014/main" id="{C9CD5498-565F-7643-215B-19F146689F17}"/>
                </a:ext>
              </a:extLst>
            </p:cNvPr>
            <p:cNvSpPr txBox="1"/>
            <p:nvPr/>
          </p:nvSpPr>
          <p:spPr>
            <a:xfrm>
              <a:off x="4007768" y="3625384"/>
              <a:ext cx="1872208" cy="523220"/>
            </a:xfrm>
            <a:prstGeom prst="rect">
              <a:avLst/>
            </a:prstGeom>
            <a:noFill/>
          </p:spPr>
          <p:txBody>
            <a:bodyPr wrap="square" rtlCol="0">
              <a:spAutoFit/>
            </a:bodyPr>
            <a:lstStyle/>
            <a:p>
              <a:r>
                <a:rPr kumimoji="1" lang="en-US" altLang="zh-CN" sz="2800" dirty="0">
                  <a:latin typeface="Verdana" panose="020B0604030504040204" pitchFamily="34" charset="0"/>
                  <a:ea typeface="Verdana" panose="020B0604030504040204" pitchFamily="34" charset="0"/>
                  <a:cs typeface="Verdana" panose="020B0604030504040204" pitchFamily="34" charset="0"/>
                </a:rPr>
                <a:t>Network</a:t>
              </a:r>
              <a:endParaRPr kumimoji="1" lang="zh-CN" altLang="en-US" sz="2800" dirty="0">
                <a:latin typeface="Verdana" panose="020B0604030504040204" pitchFamily="34" charset="0"/>
                <a:cs typeface="Verdana" panose="020B0604030504040204" pitchFamily="34" charset="0"/>
              </a:endParaRPr>
            </a:p>
          </p:txBody>
        </p:sp>
      </p:grpSp>
      <p:sp>
        <p:nvSpPr>
          <p:cNvPr id="9" name="右箭头 8">
            <a:extLst>
              <a:ext uri="{FF2B5EF4-FFF2-40B4-BE49-F238E27FC236}">
                <a16:creationId xmlns:a16="http://schemas.microsoft.com/office/drawing/2014/main" id="{E56D13BE-4E75-7D4D-80A6-ABA8832CB155}"/>
              </a:ext>
            </a:extLst>
          </p:cNvPr>
          <p:cNvSpPr/>
          <p:nvPr/>
        </p:nvSpPr>
        <p:spPr>
          <a:xfrm>
            <a:off x="2817053" y="3590667"/>
            <a:ext cx="808932" cy="2357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0">
            <a:extLst>
              <a:ext uri="{FF2B5EF4-FFF2-40B4-BE49-F238E27FC236}">
                <a16:creationId xmlns:a16="http://schemas.microsoft.com/office/drawing/2014/main" id="{F1C5EBD1-FC93-DE58-7664-7AC41D027D40}"/>
              </a:ext>
            </a:extLst>
          </p:cNvPr>
          <p:cNvCxnSpPr/>
          <p:nvPr/>
        </p:nvCxnSpPr>
        <p:spPr>
          <a:xfrm>
            <a:off x="-75206" y="3230903"/>
            <a:ext cx="28205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a:extLst>
              <a:ext uri="{FF2B5EF4-FFF2-40B4-BE49-F238E27FC236}">
                <a16:creationId xmlns:a16="http://schemas.microsoft.com/office/drawing/2014/main" id="{8FFFCFBB-2FBE-0644-03A6-131E75FB7940}"/>
              </a:ext>
            </a:extLst>
          </p:cNvPr>
          <p:cNvCxnSpPr/>
          <p:nvPr/>
        </p:nvCxnSpPr>
        <p:spPr>
          <a:xfrm>
            <a:off x="-75206" y="4114639"/>
            <a:ext cx="282051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D9879426-E43E-73E8-DD37-1176577468BB}"/>
              </a:ext>
            </a:extLst>
          </p:cNvPr>
          <p:cNvSpPr/>
          <p:nvPr/>
        </p:nvSpPr>
        <p:spPr>
          <a:xfrm>
            <a:off x="68810" y="3317327"/>
            <a:ext cx="288032" cy="72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DA51E302-5C3D-59ED-0DD7-64D49F9DF1A5}"/>
              </a:ext>
            </a:extLst>
          </p:cNvPr>
          <p:cNvSpPr/>
          <p:nvPr/>
        </p:nvSpPr>
        <p:spPr>
          <a:xfrm>
            <a:off x="500858" y="3317327"/>
            <a:ext cx="288032" cy="72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a:extLst>
              <a:ext uri="{FF2B5EF4-FFF2-40B4-BE49-F238E27FC236}">
                <a16:creationId xmlns:a16="http://schemas.microsoft.com/office/drawing/2014/main" id="{5ADC1CCC-F6A9-CCB7-01B0-B92AE559FD57}"/>
              </a:ext>
            </a:extLst>
          </p:cNvPr>
          <p:cNvSpPr/>
          <p:nvPr/>
        </p:nvSpPr>
        <p:spPr>
          <a:xfrm>
            <a:off x="950355" y="3324023"/>
            <a:ext cx="288032" cy="72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19C24D22-AFBB-E121-E6B7-C183D9F631AD}"/>
              </a:ext>
            </a:extLst>
          </p:cNvPr>
          <p:cNvSpPr/>
          <p:nvPr/>
        </p:nvSpPr>
        <p:spPr>
          <a:xfrm>
            <a:off x="1431714" y="3324023"/>
            <a:ext cx="288032" cy="72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125A6D85-E6E1-00FD-C45E-A3D449D29513}"/>
              </a:ext>
            </a:extLst>
          </p:cNvPr>
          <p:cNvSpPr/>
          <p:nvPr/>
        </p:nvSpPr>
        <p:spPr>
          <a:xfrm>
            <a:off x="1909931" y="3324023"/>
            <a:ext cx="288032" cy="72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21B6D878-E58F-092E-F477-CA09FB2F3C91}"/>
              </a:ext>
            </a:extLst>
          </p:cNvPr>
          <p:cNvSpPr/>
          <p:nvPr/>
        </p:nvSpPr>
        <p:spPr>
          <a:xfrm>
            <a:off x="2385005" y="3324023"/>
            <a:ext cx="288032" cy="72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弧 19">
            <a:extLst>
              <a:ext uri="{FF2B5EF4-FFF2-40B4-BE49-F238E27FC236}">
                <a16:creationId xmlns:a16="http://schemas.microsoft.com/office/drawing/2014/main" id="{0939CFA8-138D-28DE-CED9-C7E4AD8198DC}"/>
              </a:ext>
            </a:extLst>
          </p:cNvPr>
          <p:cNvSpPr/>
          <p:nvPr/>
        </p:nvSpPr>
        <p:spPr>
          <a:xfrm>
            <a:off x="3717125" y="4151443"/>
            <a:ext cx="2349212" cy="2808312"/>
          </a:xfrm>
          <a:prstGeom prst="arc">
            <a:avLst>
              <a:gd name="adj1" fmla="val 16200000"/>
              <a:gd name="adj2" fmla="val 426257"/>
            </a:avLst>
          </a:prstGeom>
          <a:ln w="444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A4A3E7C6-2E03-E92E-0789-EAB130F59619}"/>
              </a:ext>
            </a:extLst>
          </p:cNvPr>
          <p:cNvSpPr txBox="1"/>
          <p:nvPr/>
        </p:nvSpPr>
        <p:spPr>
          <a:xfrm>
            <a:off x="5537158" y="5790894"/>
            <a:ext cx="1915980" cy="646331"/>
          </a:xfrm>
          <a:prstGeom prst="rect">
            <a:avLst/>
          </a:prstGeom>
          <a:noFill/>
        </p:spPr>
        <p:txBody>
          <a:bodyPr wrap="square" rtlCol="0">
            <a:spAutoFit/>
          </a:bodyPr>
          <a:lstStyle/>
          <a:p>
            <a:r>
              <a:rPr kumimoji="1" lang="en-US" altLang="zh-CN" sz="3600" dirty="0">
                <a:solidFill>
                  <a:srgbClr val="F7836A"/>
                </a:solidFill>
                <a:latin typeface="Verdana" panose="020B0604030504040204" pitchFamily="34" charset="0"/>
                <a:ea typeface="Verdana" panose="020B0604030504040204" pitchFamily="34" charset="0"/>
                <a:cs typeface="Verdana" panose="020B0604030504040204" pitchFamily="34" charset="0"/>
              </a:rPr>
              <a:t>Lost</a:t>
            </a:r>
            <a:endParaRPr kumimoji="1" lang="zh-CN" altLang="en-US" sz="3600" dirty="0">
              <a:solidFill>
                <a:srgbClr val="F7836A"/>
              </a:solidFill>
              <a:latin typeface="Verdana" panose="020B0604030504040204" pitchFamily="34" charset="0"/>
              <a:cs typeface="Verdana" panose="020B0604030504040204" pitchFamily="34" charset="0"/>
            </a:endParaRPr>
          </a:p>
        </p:txBody>
      </p:sp>
      <p:sp>
        <p:nvSpPr>
          <p:cNvPr id="22" name="弧 21">
            <a:extLst>
              <a:ext uri="{FF2B5EF4-FFF2-40B4-BE49-F238E27FC236}">
                <a16:creationId xmlns:a16="http://schemas.microsoft.com/office/drawing/2014/main" id="{F00A64BF-8205-3520-062C-8D7F17B122F9}"/>
              </a:ext>
            </a:extLst>
          </p:cNvPr>
          <p:cNvSpPr/>
          <p:nvPr/>
        </p:nvSpPr>
        <p:spPr>
          <a:xfrm rot="4807030">
            <a:off x="3259269" y="573729"/>
            <a:ext cx="2899437" cy="2788041"/>
          </a:xfrm>
          <a:prstGeom prst="arc">
            <a:avLst>
              <a:gd name="adj1" fmla="val 17768445"/>
              <a:gd name="adj2" fmla="val 0"/>
            </a:avLst>
          </a:prstGeom>
          <a:ln w="4445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3" name="文本框 22">
            <a:extLst>
              <a:ext uri="{FF2B5EF4-FFF2-40B4-BE49-F238E27FC236}">
                <a16:creationId xmlns:a16="http://schemas.microsoft.com/office/drawing/2014/main" id="{08201FD0-F415-1796-2F2D-4E194C0999C2}"/>
              </a:ext>
            </a:extLst>
          </p:cNvPr>
          <p:cNvSpPr txBox="1"/>
          <p:nvPr/>
        </p:nvSpPr>
        <p:spPr>
          <a:xfrm>
            <a:off x="5682283" y="1580730"/>
            <a:ext cx="1915980" cy="646331"/>
          </a:xfrm>
          <a:prstGeom prst="rect">
            <a:avLst/>
          </a:prstGeom>
          <a:noFill/>
        </p:spPr>
        <p:txBody>
          <a:bodyPr wrap="square" rtlCol="0">
            <a:spAutoFit/>
          </a:bodyPr>
          <a:lstStyle/>
          <a:p>
            <a:r>
              <a:rPr kumimoji="1" lang="en-US" altLang="zh-CN" sz="3600" dirty="0">
                <a:solidFill>
                  <a:srgbClr val="F7836A"/>
                </a:solidFill>
                <a:latin typeface="Verdana" panose="020B0604030504040204" pitchFamily="34" charset="0"/>
                <a:ea typeface="Verdana" panose="020B0604030504040204" pitchFamily="34" charset="0"/>
                <a:cs typeface="Verdana" panose="020B0604030504040204" pitchFamily="34" charset="0"/>
              </a:rPr>
              <a:t>Lost</a:t>
            </a:r>
            <a:endParaRPr kumimoji="1" lang="zh-CN" altLang="en-US" sz="3600" dirty="0">
              <a:solidFill>
                <a:srgbClr val="F7836A"/>
              </a:solidFill>
              <a:latin typeface="Verdana" panose="020B0604030504040204" pitchFamily="34" charset="0"/>
              <a:cs typeface="Verdana" panose="020B0604030504040204" pitchFamily="34" charset="0"/>
            </a:endParaRPr>
          </a:p>
        </p:txBody>
      </p:sp>
      <p:sp>
        <p:nvSpPr>
          <p:cNvPr id="24" name="右箭头 23">
            <a:extLst>
              <a:ext uri="{FF2B5EF4-FFF2-40B4-BE49-F238E27FC236}">
                <a16:creationId xmlns:a16="http://schemas.microsoft.com/office/drawing/2014/main" id="{1A8C0092-A352-3BD0-150E-65D90C2A0BBB}"/>
              </a:ext>
            </a:extLst>
          </p:cNvPr>
          <p:cNvSpPr/>
          <p:nvPr/>
        </p:nvSpPr>
        <p:spPr>
          <a:xfrm>
            <a:off x="6789331" y="3635217"/>
            <a:ext cx="808932" cy="2357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连接符 11">
            <a:extLst>
              <a:ext uri="{FF2B5EF4-FFF2-40B4-BE49-F238E27FC236}">
                <a16:creationId xmlns:a16="http://schemas.microsoft.com/office/drawing/2014/main" id="{2AFEE199-FA72-530F-39B9-2B4DC0C1BC98}"/>
              </a:ext>
            </a:extLst>
          </p:cNvPr>
          <p:cNvCxnSpPr>
            <a:cxnSpLocks/>
          </p:cNvCxnSpPr>
          <p:nvPr/>
        </p:nvCxnSpPr>
        <p:spPr>
          <a:xfrm>
            <a:off x="7906140" y="4421650"/>
            <a:ext cx="257201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B53EAA38-CFD7-12A3-2D5C-32FD838838F3}"/>
              </a:ext>
            </a:extLst>
          </p:cNvPr>
          <p:cNvSpPr/>
          <p:nvPr/>
        </p:nvSpPr>
        <p:spPr>
          <a:xfrm>
            <a:off x="8150742" y="3624338"/>
            <a:ext cx="288032" cy="72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B4246013-9725-ED6E-B746-B8E868897123}"/>
              </a:ext>
            </a:extLst>
          </p:cNvPr>
          <p:cNvSpPr/>
          <p:nvPr/>
        </p:nvSpPr>
        <p:spPr>
          <a:xfrm>
            <a:off x="8582790" y="3624338"/>
            <a:ext cx="288032" cy="72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DF7F8DC7-A482-B3CA-412A-C33CD29C47A8}"/>
              </a:ext>
            </a:extLst>
          </p:cNvPr>
          <p:cNvSpPr/>
          <p:nvPr/>
        </p:nvSpPr>
        <p:spPr>
          <a:xfrm>
            <a:off x="9032287" y="3631034"/>
            <a:ext cx="288032" cy="720000"/>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8" name="矩形 27">
            <a:extLst>
              <a:ext uri="{FF2B5EF4-FFF2-40B4-BE49-F238E27FC236}">
                <a16:creationId xmlns:a16="http://schemas.microsoft.com/office/drawing/2014/main" id="{CDFA5E81-E2C3-28FC-B1E9-D2663AE7707F}"/>
              </a:ext>
            </a:extLst>
          </p:cNvPr>
          <p:cNvSpPr/>
          <p:nvPr/>
        </p:nvSpPr>
        <p:spPr>
          <a:xfrm>
            <a:off x="9513646" y="3631034"/>
            <a:ext cx="288032" cy="72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1B8FD9A4-3C85-1857-5527-9BE7B3BA1C05}"/>
              </a:ext>
            </a:extLst>
          </p:cNvPr>
          <p:cNvSpPr/>
          <p:nvPr/>
        </p:nvSpPr>
        <p:spPr>
          <a:xfrm>
            <a:off x="9991863" y="3631034"/>
            <a:ext cx="288032" cy="72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6" name="直线连接符 35">
            <a:extLst>
              <a:ext uri="{FF2B5EF4-FFF2-40B4-BE49-F238E27FC236}">
                <a16:creationId xmlns:a16="http://schemas.microsoft.com/office/drawing/2014/main" id="{B2EB7CB1-1083-D44A-25B0-EAC81054A295}"/>
              </a:ext>
            </a:extLst>
          </p:cNvPr>
          <p:cNvCxnSpPr>
            <a:cxnSpLocks/>
          </p:cNvCxnSpPr>
          <p:nvPr/>
        </p:nvCxnSpPr>
        <p:spPr>
          <a:xfrm flipV="1">
            <a:off x="10478159" y="3770445"/>
            <a:ext cx="0" cy="613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7760F815-CB25-78D4-E5FA-0D932DF094EF}"/>
              </a:ext>
            </a:extLst>
          </p:cNvPr>
          <p:cNvCxnSpPr>
            <a:cxnSpLocks/>
          </p:cNvCxnSpPr>
          <p:nvPr/>
        </p:nvCxnSpPr>
        <p:spPr>
          <a:xfrm flipV="1">
            <a:off x="7910626" y="3814995"/>
            <a:ext cx="0" cy="613831"/>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376DBEA0-5FE1-F672-1097-AA67ACACC37A}"/>
              </a:ext>
            </a:extLst>
          </p:cNvPr>
          <p:cNvSpPr txBox="1"/>
          <p:nvPr/>
        </p:nvSpPr>
        <p:spPr>
          <a:xfrm>
            <a:off x="7557975" y="4536734"/>
            <a:ext cx="3301873" cy="1200329"/>
          </a:xfrm>
          <a:prstGeom prst="rect">
            <a:avLst/>
          </a:prstGeom>
          <a:noFill/>
        </p:spPr>
        <p:txBody>
          <a:bodyPr wrap="square" rtlCol="0">
            <a:spAutoFit/>
          </a:bodyPr>
          <a:lstStyle/>
          <a:p>
            <a:pPr algn="ctr"/>
            <a:r>
              <a:rPr kumimoji="1" lang="en-US" altLang="zh-CN" sz="3600" dirty="0">
                <a:solidFill>
                  <a:srgbClr val="4F81BD"/>
                </a:solidFill>
                <a:latin typeface="Verdana" panose="020B0604030504040204" pitchFamily="34" charset="0"/>
                <a:ea typeface="Verdana" panose="020B0604030504040204" pitchFamily="34" charset="0"/>
                <a:cs typeface="Verdana" panose="020B0604030504040204" pitchFamily="34" charset="0"/>
              </a:rPr>
              <a:t>Frame</a:t>
            </a:r>
            <a:r>
              <a:rPr kumimoji="1" lang="zh-CN" altLang="en-US" sz="3600" dirty="0">
                <a:solidFill>
                  <a:srgbClr val="4F81BD"/>
                </a:solidFill>
                <a:latin typeface="Verdana" panose="020B0604030504040204" pitchFamily="34" charset="0"/>
                <a:ea typeface="Verdana" panose="020B0604030504040204" pitchFamily="34" charset="0"/>
                <a:cs typeface="Verdana" panose="020B0604030504040204" pitchFamily="34" charset="0"/>
              </a:rPr>
              <a:t> </a:t>
            </a:r>
            <a:r>
              <a:rPr kumimoji="1" lang="en-US" altLang="zh-CN" sz="3600" dirty="0">
                <a:solidFill>
                  <a:srgbClr val="4F81BD"/>
                </a:solidFill>
                <a:latin typeface="Verdana" panose="020B0604030504040204" pitchFamily="34" charset="0"/>
                <a:ea typeface="Verdana" panose="020B0604030504040204" pitchFamily="34" charset="0"/>
                <a:cs typeface="Verdana" panose="020B0604030504040204" pitchFamily="34" charset="0"/>
              </a:rPr>
              <a:t>not</a:t>
            </a:r>
            <a:r>
              <a:rPr kumimoji="1" lang="en-US" altLang="zh-CN" sz="3600" dirty="0">
                <a:solidFill>
                  <a:srgbClr val="F7836A"/>
                </a:solidFill>
                <a:latin typeface="Verdana" panose="020B0604030504040204" pitchFamily="34" charset="0"/>
                <a:ea typeface="Verdana" panose="020B0604030504040204" pitchFamily="34" charset="0"/>
                <a:cs typeface="Verdana" panose="020B0604030504040204" pitchFamily="34" charset="0"/>
              </a:rPr>
              <a:t> complete</a:t>
            </a:r>
          </a:p>
        </p:txBody>
      </p:sp>
      <p:pic>
        <p:nvPicPr>
          <p:cNvPr id="1028" name="Picture 4" descr="三招帮你解决网络卡顿常见难题-网络卡怎么解决">
            <a:extLst>
              <a:ext uri="{FF2B5EF4-FFF2-40B4-BE49-F238E27FC236}">
                <a16:creationId xmlns:a16="http://schemas.microsoft.com/office/drawing/2014/main" id="{681F7A0B-EFC3-8923-C06D-62ADD4868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6223" y="1631807"/>
            <a:ext cx="2418025" cy="1609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272884"/>
      </p:ext>
    </p:extLst>
  </p:cSld>
  <p:clrMapOvr>
    <a:masterClrMapping/>
  </p:clrMapOvr>
  <mc:AlternateContent xmlns:mc="http://schemas.openxmlformats.org/markup-compatibility/2006" xmlns:p14="http://schemas.microsoft.com/office/powerpoint/2010/main">
    <mc:Choice Requires="p14">
      <p:transition p14:dur="0" advTm="61362"/>
    </mc:Choice>
    <mc:Fallback xmlns="">
      <p:transition advTm="613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animBg="1"/>
      <p:bldP spid="14" grpId="0" animBg="1"/>
      <p:bldP spid="15" grpId="0" animBg="1"/>
      <p:bldP spid="16" grpId="0" animBg="1"/>
      <p:bldP spid="17" grpId="0" animBg="1"/>
      <p:bldP spid="18" grpId="0" animBg="1"/>
      <p:bldP spid="19" grpId="0" animBg="1"/>
      <p:bldP spid="20" grpId="0" animBg="1"/>
      <p:bldP spid="21" grpId="0"/>
      <p:bldP spid="22" grpId="0" animBg="1"/>
      <p:bldP spid="23" grpId="0"/>
      <p:bldP spid="24" grpId="0" animBg="1"/>
      <p:bldP spid="25" grpId="0" animBg="1"/>
      <p:bldP spid="26" grpId="0" animBg="1"/>
      <p:bldP spid="27" grpId="0" animBg="1"/>
      <p:bldP spid="28" grpId="0" animBg="1"/>
      <p:bldP spid="29" grpId="0" animBg="1"/>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标题 1"/>
          <p:cNvSpPr txBox="1">
            <a:spLocks/>
          </p:cNvSpPr>
          <p:nvPr/>
        </p:nvSpPr>
        <p:spPr>
          <a:xfrm>
            <a:off x="-419189" y="256199"/>
            <a:ext cx="6536402" cy="634639"/>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200" kern="1200">
                <a:solidFill>
                  <a:schemeClr val="accent1"/>
                </a:solidFill>
                <a:latin typeface="Verdana" pitchFamily="34" charset="0"/>
                <a:ea typeface="Verdana" pitchFamily="34" charset="0"/>
                <a:cs typeface="Verdana" pitchFamily="34" charset="0"/>
              </a:defRPr>
            </a:lvl1pPr>
          </a:lstStyle>
          <a:p>
            <a:endParaRPr lang="en-US" altLang="zh-CN" b="1" dirty="0">
              <a:cs typeface="Tahoma" panose="020B0604030504040204" pitchFamily="34" charset="0"/>
            </a:endParaRPr>
          </a:p>
        </p:txBody>
      </p:sp>
      <p:sp>
        <p:nvSpPr>
          <p:cNvPr id="4" name="幻灯片编号占位符 3"/>
          <p:cNvSpPr>
            <a:spLocks noGrp="1"/>
          </p:cNvSpPr>
          <p:nvPr>
            <p:ph type="sldNum" sz="quarter" idx="12"/>
          </p:nvPr>
        </p:nvSpPr>
        <p:spPr/>
        <p:txBody>
          <a:bodyPr/>
          <a:lstStyle/>
          <a:p>
            <a:pPr algn="r"/>
            <a:fld id="{3AC99A5B-5B03-425B-9284-2F10A88898BE}" type="slidenum">
              <a:rPr lang="en-US" smtClean="0"/>
              <a:pPr algn="r"/>
              <a:t>4</a:t>
            </a:fld>
            <a:endParaRPr lang="en-US" dirty="0"/>
          </a:p>
        </p:txBody>
      </p:sp>
      <p:sp>
        <p:nvSpPr>
          <p:cNvPr id="6" name="标题 5">
            <a:extLst>
              <a:ext uri="{FF2B5EF4-FFF2-40B4-BE49-F238E27FC236}">
                <a16:creationId xmlns:a16="http://schemas.microsoft.com/office/drawing/2014/main" id="{2A0019EA-0F4F-1C0C-4D2D-33698AFBA2C4}"/>
              </a:ext>
            </a:extLst>
          </p:cNvPr>
          <p:cNvSpPr>
            <a:spLocks noGrp="1"/>
          </p:cNvSpPr>
          <p:nvPr>
            <p:ph type="title"/>
          </p:nvPr>
        </p:nvSpPr>
        <p:spPr/>
        <p:txBody>
          <a:bodyPr>
            <a:normAutofit/>
          </a:bodyPr>
          <a:lstStyle/>
          <a:p>
            <a:r>
              <a:rPr lang="en-US" altLang="zh-CN" b="1" dirty="0">
                <a:cs typeface="Tahoma" panose="020B0604030504040204" pitchFamily="34" charset="0"/>
              </a:rPr>
              <a:t>How to address loss?</a:t>
            </a:r>
            <a:endParaRPr lang="zh-CN" altLang="en-US" dirty="0"/>
          </a:p>
        </p:txBody>
      </p:sp>
      <p:sp>
        <p:nvSpPr>
          <p:cNvPr id="2" name="文本框 1">
            <a:extLst>
              <a:ext uri="{FF2B5EF4-FFF2-40B4-BE49-F238E27FC236}">
                <a16:creationId xmlns:a16="http://schemas.microsoft.com/office/drawing/2014/main" id="{49F2C114-527E-6686-A04E-BB6443976894}"/>
              </a:ext>
            </a:extLst>
          </p:cNvPr>
          <p:cNvSpPr txBox="1"/>
          <p:nvPr/>
        </p:nvSpPr>
        <p:spPr>
          <a:xfrm>
            <a:off x="993927" y="2125983"/>
            <a:ext cx="3096344" cy="646331"/>
          </a:xfrm>
          <a:prstGeom prst="rect">
            <a:avLst/>
          </a:prstGeom>
          <a:noFill/>
        </p:spPr>
        <p:txBody>
          <a:bodyPr wrap="square" rtlCol="0">
            <a:spAutoFit/>
          </a:bodyPr>
          <a:lstStyle/>
          <a:p>
            <a:r>
              <a:rPr kumimoji="1" lang="en-US" altLang="zh-CN" sz="3600" dirty="0">
                <a:solidFill>
                  <a:srgbClr val="4F81BD"/>
                </a:solidFill>
                <a:latin typeface="Verdana" panose="020B0604030504040204" pitchFamily="34" charset="0"/>
                <a:ea typeface="Verdana" panose="020B0604030504040204" pitchFamily="34" charset="0"/>
                <a:cs typeface="Verdana" panose="020B0604030504040204" pitchFamily="34" charset="0"/>
              </a:rPr>
              <a:t>Before loss</a:t>
            </a:r>
          </a:p>
        </p:txBody>
      </p:sp>
      <p:sp>
        <p:nvSpPr>
          <p:cNvPr id="3" name="文本框 2">
            <a:extLst>
              <a:ext uri="{FF2B5EF4-FFF2-40B4-BE49-F238E27FC236}">
                <a16:creationId xmlns:a16="http://schemas.microsoft.com/office/drawing/2014/main" id="{2E0A3FAC-FB70-85BC-892D-2B791DD70F57}"/>
              </a:ext>
            </a:extLst>
          </p:cNvPr>
          <p:cNvSpPr txBox="1"/>
          <p:nvPr/>
        </p:nvSpPr>
        <p:spPr>
          <a:xfrm>
            <a:off x="7738735" y="2104781"/>
            <a:ext cx="2834533" cy="646331"/>
          </a:xfrm>
          <a:prstGeom prst="rect">
            <a:avLst/>
          </a:prstGeom>
          <a:noFill/>
        </p:spPr>
        <p:txBody>
          <a:bodyPr wrap="square" rtlCol="0">
            <a:spAutoFit/>
          </a:bodyPr>
          <a:lstStyle/>
          <a:p>
            <a:r>
              <a:rPr kumimoji="1" lang="en-US" altLang="zh-CN" sz="3600" dirty="0">
                <a:solidFill>
                  <a:srgbClr val="4F81BD"/>
                </a:solidFill>
                <a:latin typeface="Verdana" panose="020B0604030504040204" pitchFamily="34" charset="0"/>
                <a:ea typeface="Verdana" panose="020B0604030504040204" pitchFamily="34" charset="0"/>
                <a:cs typeface="Verdana" panose="020B0604030504040204" pitchFamily="34" charset="0"/>
              </a:rPr>
              <a:t>After loss</a:t>
            </a:r>
          </a:p>
        </p:txBody>
      </p:sp>
      <p:sp>
        <p:nvSpPr>
          <p:cNvPr id="7" name="文本框 6">
            <a:extLst>
              <a:ext uri="{FF2B5EF4-FFF2-40B4-BE49-F238E27FC236}">
                <a16:creationId xmlns:a16="http://schemas.microsoft.com/office/drawing/2014/main" id="{E9E7C669-CC12-FF61-2574-FABBBE77A72C}"/>
              </a:ext>
            </a:extLst>
          </p:cNvPr>
          <p:cNvSpPr txBox="1"/>
          <p:nvPr/>
        </p:nvSpPr>
        <p:spPr>
          <a:xfrm>
            <a:off x="99069" y="3396784"/>
            <a:ext cx="6038189" cy="523220"/>
          </a:xfrm>
          <a:prstGeom prst="rect">
            <a:avLst/>
          </a:prstGeom>
          <a:noFill/>
        </p:spPr>
        <p:txBody>
          <a:bodyPr wrap="square">
            <a:spAutoFit/>
          </a:bodyPr>
          <a:lstStyle/>
          <a:p>
            <a:r>
              <a:rPr lang="en" altLang="zh-CN" sz="2800" dirty="0">
                <a:solidFill>
                  <a:srgbClr val="202122"/>
                </a:solidFill>
                <a:latin typeface="Verdana" panose="020B0604030504040204" pitchFamily="34" charset="0"/>
                <a:ea typeface="Verdana" panose="020B0604030504040204" pitchFamily="34" charset="0"/>
                <a:cs typeface="Verdana" panose="020B0604030504040204" pitchFamily="34" charset="0"/>
              </a:rPr>
              <a:t>F</a:t>
            </a:r>
            <a:r>
              <a:rPr lang="en" altLang="zh-CN" sz="2800" i="0" u="none" strike="noStrike" dirty="0">
                <a:solidFill>
                  <a:srgbClr val="202122"/>
                </a:solidFill>
                <a:effectLst/>
                <a:latin typeface="Verdana" panose="020B0604030504040204" pitchFamily="34" charset="0"/>
                <a:ea typeface="Verdana" panose="020B0604030504040204" pitchFamily="34" charset="0"/>
                <a:cs typeface="Verdana" panose="020B0604030504040204" pitchFamily="34" charset="0"/>
              </a:rPr>
              <a:t>orward </a:t>
            </a:r>
            <a:r>
              <a:rPr lang="en" altLang="zh-CN" sz="2800" dirty="0">
                <a:solidFill>
                  <a:srgbClr val="202122"/>
                </a:solidFill>
                <a:latin typeface="Verdana" panose="020B0604030504040204" pitchFamily="34" charset="0"/>
                <a:ea typeface="Verdana" panose="020B0604030504040204" pitchFamily="34" charset="0"/>
                <a:cs typeface="Verdana" panose="020B0604030504040204" pitchFamily="34" charset="0"/>
              </a:rPr>
              <a:t>E</a:t>
            </a:r>
            <a:r>
              <a:rPr lang="en" altLang="zh-CN" sz="2800" i="0" u="none" strike="noStrike" dirty="0">
                <a:solidFill>
                  <a:srgbClr val="202122"/>
                </a:solidFill>
                <a:effectLst/>
                <a:latin typeface="Verdana" panose="020B0604030504040204" pitchFamily="34" charset="0"/>
                <a:ea typeface="Verdana" panose="020B0604030504040204" pitchFamily="34" charset="0"/>
                <a:cs typeface="Verdana" panose="020B0604030504040204" pitchFamily="34" charset="0"/>
              </a:rPr>
              <a:t>rror </a:t>
            </a:r>
            <a:r>
              <a:rPr lang="en" altLang="zh-CN" sz="2800" dirty="0">
                <a:solidFill>
                  <a:srgbClr val="202122"/>
                </a:solidFill>
                <a:latin typeface="Verdana" panose="020B0604030504040204" pitchFamily="34" charset="0"/>
                <a:ea typeface="Verdana" panose="020B0604030504040204" pitchFamily="34" charset="0"/>
                <a:cs typeface="Verdana" panose="020B0604030504040204" pitchFamily="34" charset="0"/>
              </a:rPr>
              <a:t>C</a:t>
            </a:r>
            <a:r>
              <a:rPr lang="en" altLang="zh-CN" sz="2800" i="0" u="none" strike="noStrike" dirty="0">
                <a:solidFill>
                  <a:srgbClr val="202122"/>
                </a:solidFill>
                <a:effectLst/>
                <a:latin typeface="Verdana" panose="020B0604030504040204" pitchFamily="34" charset="0"/>
                <a:ea typeface="Verdana" panose="020B0604030504040204" pitchFamily="34" charset="0"/>
                <a:cs typeface="Verdana" panose="020B0604030504040204" pitchFamily="34" charset="0"/>
              </a:rPr>
              <a:t>orrection(FEC)</a:t>
            </a:r>
            <a:endParaRPr lang="zh-CN" altLang="en-US" sz="2800" dirty="0">
              <a:latin typeface="Verdana" panose="020B0604030504040204" pitchFamily="34" charset="0"/>
              <a:cs typeface="Verdana" panose="020B0604030504040204" pitchFamily="34" charset="0"/>
            </a:endParaRPr>
          </a:p>
        </p:txBody>
      </p:sp>
      <p:sp>
        <p:nvSpPr>
          <p:cNvPr id="9" name="文本框 8">
            <a:extLst>
              <a:ext uri="{FF2B5EF4-FFF2-40B4-BE49-F238E27FC236}">
                <a16:creationId xmlns:a16="http://schemas.microsoft.com/office/drawing/2014/main" id="{3062FB81-7C5E-DC1D-13AD-DDB4535A352F}"/>
              </a:ext>
            </a:extLst>
          </p:cNvPr>
          <p:cNvSpPr txBox="1"/>
          <p:nvPr/>
        </p:nvSpPr>
        <p:spPr>
          <a:xfrm>
            <a:off x="6213783" y="3429000"/>
            <a:ext cx="6315738" cy="523220"/>
          </a:xfrm>
          <a:prstGeom prst="rect">
            <a:avLst/>
          </a:prstGeom>
          <a:noFill/>
        </p:spPr>
        <p:txBody>
          <a:bodyPr wrap="square">
            <a:spAutoFit/>
          </a:bodyPr>
          <a:lstStyle/>
          <a:p>
            <a:r>
              <a:rPr lang="en" altLang="zh-CN" sz="2800" b="0" i="0" u="none" strike="noStrike" dirty="0">
                <a:solidFill>
                  <a:srgbClr val="202122"/>
                </a:solidFill>
                <a:effectLst/>
                <a:latin typeface="Verdana" panose="020B0604030504040204" pitchFamily="34" charset="0"/>
                <a:ea typeface="Verdana" panose="020B0604030504040204" pitchFamily="34" charset="0"/>
                <a:cs typeface="Verdana" panose="020B0604030504040204" pitchFamily="34" charset="0"/>
              </a:rPr>
              <a:t>Automatic Repeat-</a:t>
            </a:r>
            <a:r>
              <a:rPr lang="en" altLang="zh-CN" sz="2800" b="0" i="0" u="none" strike="noStrike" dirty="0" err="1">
                <a:solidFill>
                  <a:srgbClr val="202122"/>
                </a:solidFill>
                <a:effectLst/>
                <a:latin typeface="Verdana" panose="020B0604030504040204" pitchFamily="34" charset="0"/>
                <a:ea typeface="Verdana" panose="020B0604030504040204" pitchFamily="34" charset="0"/>
                <a:cs typeface="Verdana" panose="020B0604030504040204" pitchFamily="34" charset="0"/>
              </a:rPr>
              <a:t>reQuest</a:t>
            </a:r>
            <a:r>
              <a:rPr lang="en-US" altLang="zh-CN" sz="2800" b="0" i="0" u="none" strike="noStrike" dirty="0">
                <a:solidFill>
                  <a:srgbClr val="202122"/>
                </a:solidFill>
                <a:effectLst/>
                <a:latin typeface="Verdana" panose="020B0604030504040204" pitchFamily="34" charset="0"/>
                <a:ea typeface="Verdana" panose="020B0604030504040204" pitchFamily="34" charset="0"/>
                <a:cs typeface="Verdana" panose="020B0604030504040204" pitchFamily="34" charset="0"/>
              </a:rPr>
              <a:t>(</a:t>
            </a:r>
            <a:r>
              <a:rPr lang="en" altLang="zh-CN" sz="2800" b="0" i="0" u="none" strike="noStrike" dirty="0">
                <a:solidFill>
                  <a:srgbClr val="202122"/>
                </a:solidFill>
                <a:effectLst/>
                <a:latin typeface="Verdana" panose="020B0604030504040204" pitchFamily="34" charset="0"/>
                <a:ea typeface="Verdana" panose="020B0604030504040204" pitchFamily="34" charset="0"/>
                <a:cs typeface="Verdana" panose="020B0604030504040204" pitchFamily="34" charset="0"/>
              </a:rPr>
              <a:t>ARQ)</a:t>
            </a:r>
            <a:endParaRPr lang="zh-CN" altLang="en-US" sz="2800" dirty="0">
              <a:latin typeface="Verdana" panose="020B0604030504040204" pitchFamily="34" charset="0"/>
              <a:cs typeface="Verdana" panose="020B0604030504040204" pitchFamily="34" charset="0"/>
            </a:endParaRPr>
          </a:p>
        </p:txBody>
      </p:sp>
      <p:sp>
        <p:nvSpPr>
          <p:cNvPr id="10" name="下箭头 9">
            <a:extLst>
              <a:ext uri="{FF2B5EF4-FFF2-40B4-BE49-F238E27FC236}">
                <a16:creationId xmlns:a16="http://schemas.microsoft.com/office/drawing/2014/main" id="{77842D63-1F77-319E-B846-3BADFF95BB65}"/>
              </a:ext>
            </a:extLst>
          </p:cNvPr>
          <p:cNvSpPr/>
          <p:nvPr/>
        </p:nvSpPr>
        <p:spPr>
          <a:xfrm>
            <a:off x="1966035" y="4110261"/>
            <a:ext cx="1152128" cy="576064"/>
          </a:xfrm>
          <a:prstGeom prst="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6006BB77-D6CA-231C-85D9-63C201358C35}"/>
              </a:ext>
            </a:extLst>
          </p:cNvPr>
          <p:cNvSpPr txBox="1"/>
          <p:nvPr/>
        </p:nvSpPr>
        <p:spPr>
          <a:xfrm>
            <a:off x="1702764" y="4951515"/>
            <a:ext cx="1584924" cy="523220"/>
          </a:xfrm>
          <a:prstGeom prst="rect">
            <a:avLst/>
          </a:prstGeom>
          <a:solidFill>
            <a:schemeClr val="accent6">
              <a:lumMod val="40000"/>
              <a:lumOff val="60000"/>
            </a:schemeClr>
          </a:solidFill>
        </p:spPr>
        <p:txBody>
          <a:bodyPr wrap="square">
            <a:spAutoFit/>
          </a:bodyPr>
          <a:lstStyle/>
          <a:p>
            <a:pPr algn="ctr"/>
            <a:r>
              <a:rPr lang="en" altLang="zh-CN" sz="2800" dirty="0">
                <a:solidFill>
                  <a:srgbClr val="202122"/>
                </a:solidFill>
                <a:latin typeface="Verdana" panose="020B0604030504040204" pitchFamily="34" charset="0"/>
                <a:ea typeface="Verdana" panose="020B0604030504040204" pitchFamily="34" charset="0"/>
                <a:cs typeface="Verdana" panose="020B0604030504040204" pitchFamily="34" charset="0"/>
              </a:rPr>
              <a:t>Prevent</a:t>
            </a:r>
            <a:endParaRPr lang="zh-CN" altLang="en-US" sz="2800" dirty="0">
              <a:latin typeface="Verdana" panose="020B0604030504040204" pitchFamily="34" charset="0"/>
              <a:cs typeface="Verdana" panose="020B0604030504040204" pitchFamily="34" charset="0"/>
            </a:endParaRPr>
          </a:p>
        </p:txBody>
      </p:sp>
      <p:sp>
        <p:nvSpPr>
          <p:cNvPr id="12" name="文本框 11">
            <a:extLst>
              <a:ext uri="{FF2B5EF4-FFF2-40B4-BE49-F238E27FC236}">
                <a16:creationId xmlns:a16="http://schemas.microsoft.com/office/drawing/2014/main" id="{35BBDB39-87D8-C8C7-9276-7E89AA9BB301}"/>
              </a:ext>
            </a:extLst>
          </p:cNvPr>
          <p:cNvSpPr txBox="1"/>
          <p:nvPr/>
        </p:nvSpPr>
        <p:spPr>
          <a:xfrm>
            <a:off x="7913508" y="4951515"/>
            <a:ext cx="2484988" cy="523220"/>
          </a:xfrm>
          <a:prstGeom prst="rect">
            <a:avLst/>
          </a:prstGeom>
          <a:solidFill>
            <a:schemeClr val="accent6">
              <a:lumMod val="40000"/>
              <a:lumOff val="60000"/>
            </a:schemeClr>
          </a:solidFill>
        </p:spPr>
        <p:txBody>
          <a:bodyPr wrap="square">
            <a:spAutoFit/>
          </a:bodyPr>
          <a:lstStyle/>
          <a:p>
            <a:pPr algn="ctr"/>
            <a:r>
              <a:rPr lang="en" altLang="zh-CN" sz="2800" dirty="0">
                <a:solidFill>
                  <a:srgbClr val="202122"/>
                </a:solidFill>
                <a:latin typeface="Verdana" panose="020B0604030504040204" pitchFamily="34" charset="0"/>
                <a:ea typeface="Verdana" panose="020B0604030504040204" pitchFamily="34" charset="0"/>
                <a:cs typeface="Verdana" panose="020B0604030504040204" pitchFamily="34" charset="0"/>
              </a:rPr>
              <a:t>Compensate</a:t>
            </a:r>
            <a:endParaRPr lang="zh-CN" altLang="en-US" sz="2800" dirty="0">
              <a:latin typeface="Verdana" panose="020B0604030504040204" pitchFamily="34" charset="0"/>
              <a:cs typeface="Verdana" panose="020B0604030504040204" pitchFamily="34" charset="0"/>
            </a:endParaRPr>
          </a:p>
        </p:txBody>
      </p:sp>
      <p:sp>
        <p:nvSpPr>
          <p:cNvPr id="13" name="下箭头 12">
            <a:extLst>
              <a:ext uri="{FF2B5EF4-FFF2-40B4-BE49-F238E27FC236}">
                <a16:creationId xmlns:a16="http://schemas.microsoft.com/office/drawing/2014/main" id="{905E9CB6-14B7-C882-5B7F-F897C30833FD}"/>
              </a:ext>
            </a:extLst>
          </p:cNvPr>
          <p:cNvSpPr/>
          <p:nvPr/>
        </p:nvSpPr>
        <p:spPr>
          <a:xfrm>
            <a:off x="8579938" y="4070473"/>
            <a:ext cx="1152128" cy="576064"/>
          </a:xfrm>
          <a:prstGeom prst="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爆炸形 1 4">
            <a:extLst>
              <a:ext uri="{FF2B5EF4-FFF2-40B4-BE49-F238E27FC236}">
                <a16:creationId xmlns:a16="http://schemas.microsoft.com/office/drawing/2014/main" id="{BEF9AC67-CEB7-4B01-D79B-6FC024431629}"/>
              </a:ext>
            </a:extLst>
          </p:cNvPr>
          <p:cNvSpPr/>
          <p:nvPr/>
        </p:nvSpPr>
        <p:spPr>
          <a:xfrm>
            <a:off x="99316" y="5561856"/>
            <a:ext cx="5690893" cy="1296144"/>
          </a:xfrm>
          <a:prstGeom prst="irregularSeal1">
            <a:avLst/>
          </a:prstGeom>
          <a:solidFill>
            <a:schemeClr val="tx1">
              <a:lumMod val="50000"/>
              <a:lumOff val="50000"/>
              <a:alpha val="40932"/>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rgbClr val="FF0000"/>
                </a:solidFill>
                <a:latin typeface="Verdana" panose="020B0604030504040204" pitchFamily="34" charset="0"/>
                <a:cs typeface="Verdana" panose="020B0604030504040204" pitchFamily="34" charset="0"/>
              </a:rPr>
              <a:t>Not satisfactory</a:t>
            </a:r>
            <a:endParaRPr kumimoji="1" lang="zh-CN" altLang="en-US" sz="2800" dirty="0">
              <a:solidFill>
                <a:srgbClr val="FF0000"/>
              </a:solidFill>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53619187"/>
      </p:ext>
    </p:extLst>
  </p:cSld>
  <p:clrMapOvr>
    <a:masterClrMapping/>
  </p:clrMapOvr>
  <mc:AlternateContent xmlns:mc="http://schemas.openxmlformats.org/markup-compatibility/2006" xmlns:p14="http://schemas.microsoft.com/office/powerpoint/2010/main">
    <mc:Choice Requires="p14">
      <p:transition p14:dur="0" advTm="61362"/>
    </mc:Choice>
    <mc:Fallback xmlns="">
      <p:transition advTm="613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9" grpId="0"/>
      <p:bldP spid="10" grpId="0" animBg="1"/>
      <p:bldP spid="11" grpId="0" animBg="1"/>
      <p:bldP spid="12" grpId="0" animBg="1"/>
      <p:bldP spid="13"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标题 1"/>
          <p:cNvSpPr txBox="1">
            <a:spLocks/>
          </p:cNvSpPr>
          <p:nvPr/>
        </p:nvSpPr>
        <p:spPr>
          <a:xfrm>
            <a:off x="-419189" y="256199"/>
            <a:ext cx="6536402" cy="634639"/>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200" kern="1200">
                <a:solidFill>
                  <a:schemeClr val="accent1"/>
                </a:solidFill>
                <a:latin typeface="Verdana" pitchFamily="34" charset="0"/>
                <a:ea typeface="Verdana" pitchFamily="34" charset="0"/>
                <a:cs typeface="Verdana" pitchFamily="34" charset="0"/>
              </a:defRPr>
            </a:lvl1pPr>
          </a:lstStyle>
          <a:p>
            <a:endParaRPr lang="en-US" altLang="zh-CN" b="1" dirty="0">
              <a:cs typeface="Tahoma" panose="020B0604030504040204" pitchFamily="34" charset="0"/>
            </a:endParaRPr>
          </a:p>
        </p:txBody>
      </p:sp>
      <p:sp>
        <p:nvSpPr>
          <p:cNvPr id="4" name="幻灯片编号占位符 3"/>
          <p:cNvSpPr>
            <a:spLocks noGrp="1"/>
          </p:cNvSpPr>
          <p:nvPr>
            <p:ph type="sldNum" sz="quarter" idx="12"/>
          </p:nvPr>
        </p:nvSpPr>
        <p:spPr>
          <a:xfrm>
            <a:off x="9100389" y="6262455"/>
            <a:ext cx="2844800" cy="365125"/>
          </a:xfrm>
        </p:spPr>
        <p:txBody>
          <a:bodyPr/>
          <a:lstStyle/>
          <a:p>
            <a:pPr algn="r"/>
            <a:fld id="{3AC99A5B-5B03-425B-9284-2F10A88898BE}" type="slidenum">
              <a:rPr lang="en-US" smtClean="0"/>
              <a:pPr algn="r"/>
              <a:t>5</a:t>
            </a:fld>
            <a:endParaRPr lang="en-US" dirty="0"/>
          </a:p>
        </p:txBody>
      </p:sp>
      <p:sp>
        <p:nvSpPr>
          <p:cNvPr id="6" name="标题 5">
            <a:extLst>
              <a:ext uri="{FF2B5EF4-FFF2-40B4-BE49-F238E27FC236}">
                <a16:creationId xmlns:a16="http://schemas.microsoft.com/office/drawing/2014/main" id="{2A0019EA-0F4F-1C0C-4D2D-33698AFBA2C4}"/>
              </a:ext>
            </a:extLst>
          </p:cNvPr>
          <p:cNvSpPr>
            <a:spLocks noGrp="1"/>
          </p:cNvSpPr>
          <p:nvPr>
            <p:ph type="title"/>
          </p:nvPr>
        </p:nvSpPr>
        <p:spPr/>
        <p:txBody>
          <a:bodyPr>
            <a:normAutofit/>
          </a:bodyPr>
          <a:lstStyle/>
          <a:p>
            <a:r>
              <a:rPr lang="en-US" altLang="zh-CN" b="1" dirty="0">
                <a:cs typeface="Tahoma" panose="020B0604030504040204" pitchFamily="34" charset="0"/>
              </a:rPr>
              <a:t>FEC</a:t>
            </a:r>
            <a:r>
              <a:rPr lang="zh-CN" altLang="en-US" b="1" dirty="0">
                <a:cs typeface="Tahoma" panose="020B0604030504040204" pitchFamily="34" charset="0"/>
              </a:rPr>
              <a:t> </a:t>
            </a:r>
            <a:r>
              <a:rPr lang="en-US" altLang="zh-CN" b="1" dirty="0">
                <a:cs typeface="Tahoma" panose="020B0604030504040204" pitchFamily="34" charset="0"/>
              </a:rPr>
              <a:t>can address loss?</a:t>
            </a:r>
            <a:endParaRPr lang="zh-CN" altLang="en-US" dirty="0"/>
          </a:p>
        </p:txBody>
      </p:sp>
      <p:sp>
        <p:nvSpPr>
          <p:cNvPr id="3" name="文本框 2">
            <a:extLst>
              <a:ext uri="{FF2B5EF4-FFF2-40B4-BE49-F238E27FC236}">
                <a16:creationId xmlns:a16="http://schemas.microsoft.com/office/drawing/2014/main" id="{676EC376-B054-C74C-A932-59AE57020ADF}"/>
              </a:ext>
            </a:extLst>
          </p:cNvPr>
          <p:cNvSpPr txBox="1"/>
          <p:nvPr/>
        </p:nvSpPr>
        <p:spPr>
          <a:xfrm>
            <a:off x="609600" y="1735138"/>
            <a:ext cx="3960440" cy="523220"/>
          </a:xfrm>
          <a:prstGeom prst="rect">
            <a:avLst/>
          </a:prstGeom>
          <a:noFill/>
        </p:spPr>
        <p:txBody>
          <a:bodyPr wrap="square">
            <a:spAutoFit/>
          </a:bodyPr>
          <a:lstStyle/>
          <a:p>
            <a:r>
              <a:rPr lang="en" altLang="zh-CN" sz="2800" dirty="0">
                <a:solidFill>
                  <a:srgbClr val="202122"/>
                </a:solidFill>
                <a:latin typeface="Verdana" panose="020B0604030504040204" pitchFamily="34" charset="0"/>
                <a:ea typeface="Verdana" panose="020B0604030504040204" pitchFamily="34" charset="0"/>
                <a:cs typeface="Verdana" panose="020B0604030504040204" pitchFamily="34" charset="0"/>
              </a:rPr>
              <a:t>Deployment issue</a:t>
            </a:r>
            <a:endParaRPr lang="zh-CN" altLang="en-US" sz="2800" dirty="0">
              <a:latin typeface="Verdana" panose="020B0604030504040204" pitchFamily="34" charset="0"/>
              <a:cs typeface="Verdana" panose="020B0604030504040204" pitchFamily="34" charset="0"/>
            </a:endParaRPr>
          </a:p>
        </p:txBody>
      </p:sp>
      <p:sp>
        <p:nvSpPr>
          <p:cNvPr id="5" name="文本框 4">
            <a:extLst>
              <a:ext uri="{FF2B5EF4-FFF2-40B4-BE49-F238E27FC236}">
                <a16:creationId xmlns:a16="http://schemas.microsoft.com/office/drawing/2014/main" id="{C98FC381-5FBB-4740-0314-32954D3D485D}"/>
              </a:ext>
            </a:extLst>
          </p:cNvPr>
          <p:cNvSpPr txBox="1"/>
          <p:nvPr/>
        </p:nvSpPr>
        <p:spPr>
          <a:xfrm>
            <a:off x="7840186" y="1735138"/>
            <a:ext cx="3960440" cy="523220"/>
          </a:xfrm>
          <a:prstGeom prst="rect">
            <a:avLst/>
          </a:prstGeom>
          <a:noFill/>
        </p:spPr>
        <p:txBody>
          <a:bodyPr wrap="square">
            <a:spAutoFit/>
          </a:bodyPr>
          <a:lstStyle/>
          <a:p>
            <a:r>
              <a:rPr lang="en" altLang="zh-CN" sz="2800" dirty="0">
                <a:solidFill>
                  <a:srgbClr val="202122"/>
                </a:solidFill>
                <a:latin typeface="Verdana" panose="020B0604030504040204" pitchFamily="34" charset="0"/>
                <a:ea typeface="Verdana" panose="020B0604030504040204" pitchFamily="34" charset="0"/>
                <a:cs typeface="Verdana" panose="020B0604030504040204" pitchFamily="34" charset="0"/>
              </a:rPr>
              <a:t>Traffic overhead</a:t>
            </a:r>
            <a:endParaRPr lang="zh-CN" altLang="en-US" sz="2800" dirty="0">
              <a:latin typeface="Verdana" panose="020B0604030504040204" pitchFamily="34" charset="0"/>
              <a:cs typeface="Verdana" panose="020B0604030504040204" pitchFamily="34" charset="0"/>
            </a:endParaRPr>
          </a:p>
        </p:txBody>
      </p:sp>
      <p:sp>
        <p:nvSpPr>
          <p:cNvPr id="7" name="文本框 6">
            <a:extLst>
              <a:ext uri="{FF2B5EF4-FFF2-40B4-BE49-F238E27FC236}">
                <a16:creationId xmlns:a16="http://schemas.microsoft.com/office/drawing/2014/main" id="{F1D2E217-876D-35FA-B15A-69C6E157CCFF}"/>
              </a:ext>
            </a:extLst>
          </p:cNvPr>
          <p:cNvSpPr txBox="1"/>
          <p:nvPr/>
        </p:nvSpPr>
        <p:spPr>
          <a:xfrm>
            <a:off x="10435181" y="2504832"/>
            <a:ext cx="1835657" cy="523220"/>
          </a:xfrm>
          <a:prstGeom prst="rect">
            <a:avLst/>
          </a:prstGeom>
          <a:noFill/>
        </p:spPr>
        <p:txBody>
          <a:bodyPr wrap="square">
            <a:spAutoFit/>
          </a:bodyPr>
          <a:lstStyle/>
          <a:p>
            <a:r>
              <a:rPr lang="en-US" altLang="zh-CN" sz="2800" dirty="0">
                <a:latin typeface="Verdana" panose="020B0604030504040204" pitchFamily="34" charset="0"/>
                <a:cs typeface="Verdana" panose="020B0604030504040204" pitchFamily="34" charset="0"/>
              </a:rPr>
              <a:t>No</a:t>
            </a:r>
            <a:r>
              <a:rPr lang="zh-CN" altLang="en-US" sz="2800" dirty="0">
                <a:latin typeface="Verdana" panose="020B0604030504040204" pitchFamily="34" charset="0"/>
                <a:cs typeface="Verdana" panose="020B0604030504040204" pitchFamily="34" charset="0"/>
              </a:rPr>
              <a:t> </a:t>
            </a:r>
            <a:r>
              <a:rPr lang="en-US" altLang="zh-CN" sz="2800" dirty="0">
                <a:latin typeface="Verdana" panose="020B0604030504040204" pitchFamily="34" charset="0"/>
                <a:cs typeface="Verdana" panose="020B0604030504040204" pitchFamily="34" charset="0"/>
              </a:rPr>
              <a:t>loss</a:t>
            </a:r>
            <a:endParaRPr lang="zh-CN" altLang="en-US" sz="2800" dirty="0">
              <a:latin typeface="Verdana" panose="020B0604030504040204" pitchFamily="34" charset="0"/>
              <a:cs typeface="Verdana" panose="020B0604030504040204" pitchFamily="34" charset="0"/>
            </a:endParaRPr>
          </a:p>
        </p:txBody>
      </p:sp>
      <p:sp>
        <p:nvSpPr>
          <p:cNvPr id="8" name="文本框 7">
            <a:extLst>
              <a:ext uri="{FF2B5EF4-FFF2-40B4-BE49-F238E27FC236}">
                <a16:creationId xmlns:a16="http://schemas.microsoft.com/office/drawing/2014/main" id="{2E28C253-6EA2-F9F8-D456-CE9E18999F3C}"/>
              </a:ext>
            </a:extLst>
          </p:cNvPr>
          <p:cNvSpPr txBox="1"/>
          <p:nvPr/>
        </p:nvSpPr>
        <p:spPr>
          <a:xfrm>
            <a:off x="7227592" y="2504832"/>
            <a:ext cx="3960440" cy="523220"/>
          </a:xfrm>
          <a:prstGeom prst="rect">
            <a:avLst/>
          </a:prstGeom>
          <a:noFill/>
        </p:spPr>
        <p:txBody>
          <a:bodyPr wrap="square">
            <a:spAutoFit/>
          </a:bodyPr>
          <a:lstStyle/>
          <a:p>
            <a:r>
              <a:rPr lang="en" altLang="zh-CN" sz="2800" dirty="0">
                <a:solidFill>
                  <a:srgbClr val="202122"/>
                </a:solidFill>
                <a:latin typeface="Verdana" panose="020B0604030504040204" pitchFamily="34" charset="0"/>
                <a:ea typeface="Verdana" panose="020B0604030504040204" pitchFamily="34" charset="0"/>
                <a:cs typeface="Verdana" panose="020B0604030504040204" pitchFamily="34" charset="0"/>
              </a:rPr>
              <a:t>Have</a:t>
            </a:r>
            <a:r>
              <a:rPr lang="zh-CN" altLang="en-US" sz="2800" dirty="0">
                <a:solidFill>
                  <a:srgbClr val="202122"/>
                </a:solidFill>
                <a:latin typeface="Verdana" panose="020B0604030504040204" pitchFamily="34" charset="0"/>
                <a:ea typeface="Verdana" panose="020B0604030504040204" pitchFamily="34" charset="0"/>
                <a:cs typeface="Verdana" panose="020B0604030504040204" pitchFamily="34" charset="0"/>
              </a:rPr>
              <a:t> </a:t>
            </a:r>
            <a:r>
              <a:rPr lang="en-US" altLang="zh-CN" sz="2800" dirty="0">
                <a:solidFill>
                  <a:srgbClr val="202122"/>
                </a:solidFill>
                <a:latin typeface="Verdana" panose="020B0604030504040204" pitchFamily="34" charset="0"/>
                <a:ea typeface="Verdana" panose="020B0604030504040204" pitchFamily="34" charset="0"/>
                <a:cs typeface="Verdana" panose="020B0604030504040204" pitchFamily="34" charset="0"/>
              </a:rPr>
              <a:t>loss</a:t>
            </a:r>
            <a:endParaRPr lang="zh-CN" altLang="en-US" sz="2800" dirty="0">
              <a:latin typeface="Verdana" panose="020B0604030504040204" pitchFamily="34" charset="0"/>
              <a:cs typeface="Verdana" panose="020B0604030504040204" pitchFamily="34" charset="0"/>
            </a:endParaRPr>
          </a:p>
        </p:txBody>
      </p:sp>
      <p:sp>
        <p:nvSpPr>
          <p:cNvPr id="13" name="文本框 12">
            <a:extLst>
              <a:ext uri="{FF2B5EF4-FFF2-40B4-BE49-F238E27FC236}">
                <a16:creationId xmlns:a16="http://schemas.microsoft.com/office/drawing/2014/main" id="{19883A41-74BE-F627-BABF-0BE7D23D5B00}"/>
              </a:ext>
            </a:extLst>
          </p:cNvPr>
          <p:cNvSpPr txBox="1"/>
          <p:nvPr/>
        </p:nvSpPr>
        <p:spPr>
          <a:xfrm>
            <a:off x="6137397" y="3614539"/>
            <a:ext cx="4297784" cy="954107"/>
          </a:xfrm>
          <a:prstGeom prst="rect">
            <a:avLst/>
          </a:prstGeom>
          <a:noFill/>
        </p:spPr>
        <p:txBody>
          <a:bodyPr wrap="square">
            <a:spAutoFit/>
          </a:bodyPr>
          <a:lstStyle/>
          <a:p>
            <a:pPr algn="ctr"/>
            <a:r>
              <a:rPr lang="en-US" altLang="zh-CN" sz="2800" dirty="0">
                <a:latin typeface="Verdana" panose="020B0604030504040204" pitchFamily="34" charset="0"/>
                <a:cs typeface="Verdana" panose="020B0604030504040204" pitchFamily="34" charset="0"/>
              </a:rPr>
              <a:t>Maybe recovery</a:t>
            </a:r>
          </a:p>
          <a:p>
            <a:pPr algn="ctr"/>
            <a:r>
              <a:rPr lang="en-US" altLang="zh-CN" sz="2800" dirty="0">
                <a:solidFill>
                  <a:srgbClr val="F7836A"/>
                </a:solidFill>
                <a:latin typeface="Verdana" panose="020B0604030504040204" pitchFamily="34" charset="0"/>
                <a:cs typeface="Verdana" panose="020B0604030504040204" pitchFamily="34" charset="0"/>
              </a:rPr>
              <a:t>failed</a:t>
            </a:r>
            <a:endParaRPr lang="zh-CN" altLang="en-US" sz="2800" dirty="0">
              <a:solidFill>
                <a:srgbClr val="F7836A"/>
              </a:solidFill>
              <a:latin typeface="Verdana" panose="020B0604030504040204" pitchFamily="34" charset="0"/>
              <a:cs typeface="Verdana" panose="020B0604030504040204" pitchFamily="34" charset="0"/>
            </a:endParaRPr>
          </a:p>
        </p:txBody>
      </p:sp>
      <p:sp>
        <p:nvSpPr>
          <p:cNvPr id="14" name="文本框 13">
            <a:extLst>
              <a:ext uri="{FF2B5EF4-FFF2-40B4-BE49-F238E27FC236}">
                <a16:creationId xmlns:a16="http://schemas.microsoft.com/office/drawing/2014/main" id="{2F967F88-8A27-C60C-A030-F1389DFBD529}"/>
              </a:ext>
            </a:extLst>
          </p:cNvPr>
          <p:cNvSpPr txBox="1"/>
          <p:nvPr/>
        </p:nvSpPr>
        <p:spPr>
          <a:xfrm>
            <a:off x="7073849" y="5581654"/>
            <a:ext cx="5118151" cy="954107"/>
          </a:xfrm>
          <a:prstGeom prst="rect">
            <a:avLst/>
          </a:prstGeom>
          <a:noFill/>
        </p:spPr>
        <p:txBody>
          <a:bodyPr wrap="square">
            <a:spAutoFit/>
          </a:bodyPr>
          <a:lstStyle/>
          <a:p>
            <a:pPr algn="ctr"/>
            <a:r>
              <a:rPr lang="en-US" altLang="zh-CN" sz="2800" dirty="0">
                <a:solidFill>
                  <a:srgbClr val="202122"/>
                </a:solidFill>
                <a:latin typeface="Verdana" panose="020B0604030504040204" pitchFamily="34" charset="0"/>
                <a:ea typeface="Verdana" panose="020B0604030504040204" pitchFamily="34" charset="0"/>
                <a:cs typeface="Verdana" panose="020B0604030504040204" pitchFamily="34" charset="0"/>
              </a:rPr>
              <a:t>All redundant packets</a:t>
            </a:r>
          </a:p>
          <a:p>
            <a:pPr algn="ctr"/>
            <a:r>
              <a:rPr lang="en-US" altLang="zh-CN" sz="2800" dirty="0">
                <a:solidFill>
                  <a:srgbClr val="F7836A"/>
                </a:solidFill>
                <a:latin typeface="Verdana" panose="020B0604030504040204" pitchFamily="34" charset="0"/>
                <a:ea typeface="Verdana" panose="020B0604030504040204" pitchFamily="34" charset="0"/>
                <a:cs typeface="Verdana" panose="020B0604030504040204" pitchFamily="34" charset="0"/>
              </a:rPr>
              <a:t>wasted</a:t>
            </a:r>
            <a:endParaRPr lang="zh-CN" altLang="en-US" sz="2800" dirty="0">
              <a:solidFill>
                <a:srgbClr val="F7836A"/>
              </a:solidFill>
              <a:latin typeface="Verdana" panose="020B0604030504040204" pitchFamily="34" charset="0"/>
              <a:cs typeface="Verdana" panose="020B0604030504040204" pitchFamily="34" charset="0"/>
            </a:endParaRPr>
          </a:p>
        </p:txBody>
      </p:sp>
      <p:cxnSp>
        <p:nvCxnSpPr>
          <p:cNvPr id="15" name="直线箭头连接符 14">
            <a:extLst>
              <a:ext uri="{FF2B5EF4-FFF2-40B4-BE49-F238E27FC236}">
                <a16:creationId xmlns:a16="http://schemas.microsoft.com/office/drawing/2014/main" id="{493910D5-6D8B-85B9-B6CD-88C11B10F474}"/>
              </a:ext>
            </a:extLst>
          </p:cNvPr>
          <p:cNvCxnSpPr>
            <a:cxnSpLocks/>
          </p:cNvCxnSpPr>
          <p:nvPr/>
        </p:nvCxnSpPr>
        <p:spPr>
          <a:xfrm>
            <a:off x="8294404" y="3112180"/>
            <a:ext cx="0" cy="4182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263024C1-744E-02E7-52C6-4A37BE630363}"/>
              </a:ext>
            </a:extLst>
          </p:cNvPr>
          <p:cNvCxnSpPr>
            <a:cxnSpLocks/>
          </p:cNvCxnSpPr>
          <p:nvPr/>
        </p:nvCxnSpPr>
        <p:spPr>
          <a:xfrm flipH="1">
            <a:off x="11188032" y="3112180"/>
            <a:ext cx="2173" cy="215265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841C1703-0762-782E-9C9C-479DCE669037}"/>
              </a:ext>
            </a:extLst>
          </p:cNvPr>
          <p:cNvCxnSpPr>
            <a:cxnSpLocks/>
          </p:cNvCxnSpPr>
          <p:nvPr/>
        </p:nvCxnSpPr>
        <p:spPr>
          <a:xfrm>
            <a:off x="8310398" y="4568646"/>
            <a:ext cx="651305" cy="6961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1417774F-1E55-6F09-0CA4-29EC4400DF8A}"/>
              </a:ext>
            </a:extLst>
          </p:cNvPr>
          <p:cNvPicPr>
            <a:picLocks noChangeAspect="1"/>
          </p:cNvPicPr>
          <p:nvPr/>
        </p:nvPicPr>
        <p:blipFill>
          <a:blip r:embed="rId3"/>
          <a:stretch>
            <a:fillRect/>
          </a:stretch>
        </p:blipFill>
        <p:spPr>
          <a:xfrm>
            <a:off x="175541" y="2766442"/>
            <a:ext cx="6299200" cy="2209800"/>
          </a:xfrm>
          <a:prstGeom prst="rect">
            <a:avLst/>
          </a:prstGeom>
        </p:spPr>
      </p:pic>
    </p:spTree>
    <p:extLst>
      <p:ext uri="{BB962C8B-B14F-4D97-AF65-F5344CB8AC3E}">
        <p14:creationId xmlns:p14="http://schemas.microsoft.com/office/powerpoint/2010/main" val="2783639620"/>
      </p:ext>
    </p:extLst>
  </p:cSld>
  <p:clrMapOvr>
    <a:masterClrMapping/>
  </p:clrMapOvr>
  <mc:AlternateContent xmlns:mc="http://schemas.openxmlformats.org/markup-compatibility/2006" xmlns:p14="http://schemas.microsoft.com/office/powerpoint/2010/main">
    <mc:Choice Requires="p14">
      <p:transition p14:dur="0" advTm="61362"/>
    </mc:Choice>
    <mc:Fallback xmlns="">
      <p:transition advTm="613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标题 1"/>
          <p:cNvSpPr txBox="1">
            <a:spLocks/>
          </p:cNvSpPr>
          <p:nvPr/>
        </p:nvSpPr>
        <p:spPr>
          <a:xfrm>
            <a:off x="-419189" y="256199"/>
            <a:ext cx="6536402" cy="634639"/>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200" kern="1200">
                <a:solidFill>
                  <a:schemeClr val="accent1"/>
                </a:solidFill>
                <a:latin typeface="Verdana" pitchFamily="34" charset="0"/>
                <a:ea typeface="Verdana" pitchFamily="34" charset="0"/>
                <a:cs typeface="Verdana" pitchFamily="34" charset="0"/>
              </a:defRPr>
            </a:lvl1pPr>
          </a:lstStyle>
          <a:p>
            <a:endParaRPr lang="en-US" altLang="zh-CN" b="1" dirty="0">
              <a:cs typeface="Tahoma" panose="020B0604030504040204" pitchFamily="34" charset="0"/>
            </a:endParaRPr>
          </a:p>
        </p:txBody>
      </p:sp>
      <p:sp>
        <p:nvSpPr>
          <p:cNvPr id="4" name="幻灯片编号占位符 3"/>
          <p:cNvSpPr>
            <a:spLocks noGrp="1"/>
          </p:cNvSpPr>
          <p:nvPr>
            <p:ph type="sldNum" sz="quarter" idx="12"/>
          </p:nvPr>
        </p:nvSpPr>
        <p:spPr/>
        <p:txBody>
          <a:bodyPr/>
          <a:lstStyle/>
          <a:p>
            <a:pPr algn="r"/>
            <a:fld id="{3AC99A5B-5B03-425B-9284-2F10A88898BE}" type="slidenum">
              <a:rPr lang="en-US" smtClean="0"/>
              <a:pPr algn="r"/>
              <a:t>6</a:t>
            </a:fld>
            <a:endParaRPr lang="en-US" dirty="0"/>
          </a:p>
        </p:txBody>
      </p:sp>
      <p:sp>
        <p:nvSpPr>
          <p:cNvPr id="6" name="标题 5">
            <a:extLst>
              <a:ext uri="{FF2B5EF4-FFF2-40B4-BE49-F238E27FC236}">
                <a16:creationId xmlns:a16="http://schemas.microsoft.com/office/drawing/2014/main" id="{2A0019EA-0F4F-1C0C-4D2D-33698AFBA2C4}"/>
              </a:ext>
            </a:extLst>
          </p:cNvPr>
          <p:cNvSpPr>
            <a:spLocks noGrp="1"/>
          </p:cNvSpPr>
          <p:nvPr>
            <p:ph type="title"/>
          </p:nvPr>
        </p:nvSpPr>
        <p:spPr/>
        <p:txBody>
          <a:bodyPr>
            <a:normAutofit/>
          </a:bodyPr>
          <a:lstStyle/>
          <a:p>
            <a:r>
              <a:rPr lang="en-US" altLang="zh-CN" b="1" dirty="0">
                <a:cs typeface="Tahoma" panose="020B0604030504040204" pitchFamily="34" charset="0"/>
              </a:rPr>
              <a:t>So let‘s enhance ARQ</a:t>
            </a:r>
            <a:endParaRPr lang="zh-CN" altLang="en-US" dirty="0"/>
          </a:p>
        </p:txBody>
      </p:sp>
      <p:sp>
        <p:nvSpPr>
          <p:cNvPr id="5" name="Rectangle 3">
            <a:extLst>
              <a:ext uri="{FF2B5EF4-FFF2-40B4-BE49-F238E27FC236}">
                <a16:creationId xmlns:a16="http://schemas.microsoft.com/office/drawing/2014/main" id="{A9633165-B24F-2275-6F5B-C49E74853F2A}"/>
              </a:ext>
            </a:extLst>
          </p:cNvPr>
          <p:cNvSpPr txBox="1">
            <a:spLocks noChangeArrowheads="1"/>
          </p:cNvSpPr>
          <p:nvPr/>
        </p:nvSpPr>
        <p:spPr bwMode="auto">
          <a:xfrm>
            <a:off x="623392" y="2348880"/>
            <a:ext cx="10814991" cy="2808312"/>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marL="0" indent="0" algn="ctr">
              <a:buNone/>
              <a:defRPr/>
            </a:pPr>
            <a:r>
              <a:rPr lang="en-US" altLang="zh-CN" sz="2800" kern="0" dirty="0">
                <a:latin typeface="Verdana" panose="020B0604030504040204" pitchFamily="34" charset="0"/>
                <a:ea typeface="Verdana" panose="020B0604030504040204" pitchFamily="34" charset="0"/>
              </a:rPr>
              <a:t>Goal:</a:t>
            </a:r>
          </a:p>
          <a:p>
            <a:pPr marL="0" indent="0" algn="ctr">
              <a:buNone/>
              <a:defRPr/>
            </a:pPr>
            <a:r>
              <a:rPr lang="en-US" altLang="zh-CN" sz="2800" b="0" kern="0" dirty="0">
                <a:latin typeface="Verdana" panose="020B0604030504040204" pitchFamily="34" charset="0"/>
                <a:ea typeface="Verdana" panose="020B0604030504040204" pitchFamily="34" charset="0"/>
              </a:rPr>
              <a:t>Make receiver receive retransmitted packets </a:t>
            </a:r>
          </a:p>
          <a:p>
            <a:pPr marL="0" indent="0" algn="ctr">
              <a:buNone/>
              <a:defRPr/>
            </a:pPr>
            <a:r>
              <a:rPr lang="en-US" altLang="zh-CN" sz="2800" b="0" u="sng" kern="0" dirty="0">
                <a:solidFill>
                  <a:srgbClr val="4F81BD"/>
                </a:solidFill>
                <a:latin typeface="Verdana" panose="020B0604030504040204" pitchFamily="34" charset="0"/>
                <a:ea typeface="Verdana" panose="020B0604030504040204" pitchFamily="34" charset="0"/>
              </a:rPr>
              <a:t>as “soon” as possible</a:t>
            </a:r>
          </a:p>
        </p:txBody>
      </p:sp>
      <p:sp>
        <p:nvSpPr>
          <p:cNvPr id="7" name="Rectangle 3">
            <a:extLst>
              <a:ext uri="{FF2B5EF4-FFF2-40B4-BE49-F238E27FC236}">
                <a16:creationId xmlns:a16="http://schemas.microsoft.com/office/drawing/2014/main" id="{D9A77012-FBF2-1CF2-2370-69CA6DA28939}"/>
              </a:ext>
            </a:extLst>
          </p:cNvPr>
          <p:cNvSpPr txBox="1">
            <a:spLocks noChangeArrowheads="1"/>
          </p:cNvSpPr>
          <p:nvPr/>
        </p:nvSpPr>
        <p:spPr bwMode="auto">
          <a:xfrm>
            <a:off x="688504" y="4684278"/>
            <a:ext cx="10814991" cy="2808312"/>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marL="0" indent="0" algn="ctr">
              <a:buNone/>
              <a:defRPr/>
            </a:pPr>
            <a:r>
              <a:rPr lang="en-US" altLang="zh-CN" sz="2800" kern="0" dirty="0">
                <a:latin typeface="Verdana" panose="020B0604030504040204" pitchFamily="34" charset="0"/>
                <a:ea typeface="Verdana" panose="020B0604030504040204" pitchFamily="34" charset="0"/>
              </a:rPr>
              <a:t>Solution:</a:t>
            </a:r>
          </a:p>
          <a:p>
            <a:pPr marL="0" indent="0" algn="ctr">
              <a:buNone/>
              <a:defRPr/>
            </a:pPr>
            <a:r>
              <a:rPr lang="en" altLang="zh-CN" sz="2800" b="0" kern="0" dirty="0">
                <a:latin typeface="Verdana" panose="020B0604030504040204" pitchFamily="34" charset="0"/>
                <a:ea typeface="Verdana" panose="020B0604030504040204" pitchFamily="34" charset="0"/>
              </a:rPr>
              <a:t>Adoption of </a:t>
            </a:r>
            <a:r>
              <a:rPr lang="en" altLang="zh-CN" sz="2800" kern="0" dirty="0">
                <a:latin typeface="Verdana" panose="020B0604030504040204" pitchFamily="34" charset="0"/>
                <a:ea typeface="Verdana" panose="020B0604030504040204" pitchFamily="34" charset="0"/>
              </a:rPr>
              <a:t>FEC</a:t>
            </a:r>
            <a:r>
              <a:rPr lang="en" altLang="zh-CN" sz="2800" b="0" kern="0" dirty="0">
                <a:latin typeface="Verdana" panose="020B0604030504040204" pitchFamily="34" charset="0"/>
                <a:ea typeface="Verdana" panose="020B0604030504040204" pitchFamily="34" charset="0"/>
              </a:rPr>
              <a:t> to improve loss recovery in </a:t>
            </a:r>
          </a:p>
          <a:p>
            <a:pPr marL="0" indent="0" algn="ctr">
              <a:buNone/>
              <a:defRPr/>
            </a:pPr>
            <a:r>
              <a:rPr lang="en" altLang="zh-CN" sz="2800" b="0" u="sng" kern="0" dirty="0">
                <a:solidFill>
                  <a:srgbClr val="4F81BD"/>
                </a:solidFill>
                <a:latin typeface="Verdana" panose="020B0604030504040204" pitchFamily="34" charset="0"/>
                <a:ea typeface="Verdana" panose="020B0604030504040204" pitchFamily="34" charset="0"/>
              </a:rPr>
              <a:t>ARQ-based protocols </a:t>
            </a:r>
          </a:p>
          <a:p>
            <a:pPr marL="0" indent="0" algn="ctr">
              <a:buNone/>
              <a:defRPr/>
            </a:pPr>
            <a:endParaRPr lang="en-US" altLang="zh-CN" sz="2800" kern="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57759622"/>
      </p:ext>
    </p:extLst>
  </p:cSld>
  <p:clrMapOvr>
    <a:masterClrMapping/>
  </p:clrMapOvr>
  <mc:AlternateContent xmlns:mc="http://schemas.openxmlformats.org/markup-compatibility/2006" xmlns:p14="http://schemas.microsoft.com/office/powerpoint/2010/main">
    <mc:Choice Requires="p14">
      <p:transition p14:dur="0" advTm="61362"/>
    </mc:Choice>
    <mc:Fallback xmlns="">
      <p:transition advTm="6136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标题 1"/>
          <p:cNvSpPr>
            <a:spLocks noGrp="1"/>
          </p:cNvSpPr>
          <p:nvPr>
            <p:ph type="title"/>
          </p:nvPr>
        </p:nvSpPr>
        <p:spPr/>
        <p:txBody>
          <a:bodyPr/>
          <a:lstStyle/>
          <a:p>
            <a:r>
              <a:rPr lang="en-US" altLang="zh-CN" b="1" dirty="0"/>
              <a:t>Takeaways</a:t>
            </a:r>
            <a:endParaRPr lang="zh-CN" altLang="en-US" b="1" dirty="0"/>
          </a:p>
        </p:txBody>
      </p:sp>
      <p:sp>
        <p:nvSpPr>
          <p:cNvPr id="1048587" name="内容占位符 3"/>
          <p:cNvSpPr>
            <a:spLocks noGrp="1"/>
          </p:cNvSpPr>
          <p:nvPr>
            <p:ph idx="1"/>
          </p:nvPr>
        </p:nvSpPr>
        <p:spPr>
          <a:xfrm>
            <a:off x="839416" y="2780928"/>
            <a:ext cx="10742984" cy="2646174"/>
          </a:xfrm>
          <a:prstGeom prst="rect">
            <a:avLst/>
          </a:prstGeom>
        </p:spPr>
        <p:txBody>
          <a:bodyPr wrap="square">
            <a:spAutoFit/>
          </a:bodyPr>
          <a:lstStyle/>
          <a:p>
            <a:pPr algn="just">
              <a:lnSpc>
                <a:spcPct val="150000"/>
              </a:lnSpc>
              <a:spcBef>
                <a:spcPts val="600"/>
              </a:spcBef>
            </a:pPr>
            <a:r>
              <a:rPr lang="en-US" altLang="x-none" sz="2000" dirty="0"/>
              <a:t>Loss in the wild exhibits two</a:t>
            </a:r>
            <a:r>
              <a:rPr lang="zh-CN" altLang="en-US" sz="2000" dirty="0"/>
              <a:t> </a:t>
            </a:r>
            <a:r>
              <a:rPr lang="en-US" altLang="zh-CN" sz="2000" dirty="0"/>
              <a:t>characteristics: dynamics and burstiness</a:t>
            </a:r>
          </a:p>
          <a:p>
            <a:pPr algn="just">
              <a:lnSpc>
                <a:spcPct val="150000"/>
              </a:lnSpc>
              <a:spcBef>
                <a:spcPts val="600"/>
              </a:spcBef>
            </a:pPr>
            <a:r>
              <a:rPr lang="en-US" altLang="x-none" sz="2000" dirty="0"/>
              <a:t>Retransmission loss is ubiquitous</a:t>
            </a:r>
          </a:p>
          <a:p>
            <a:pPr algn="just">
              <a:lnSpc>
                <a:spcPct val="150000"/>
              </a:lnSpc>
              <a:spcBef>
                <a:spcPts val="600"/>
              </a:spcBef>
            </a:pPr>
            <a:r>
              <a:rPr lang="en-US" altLang="x-none" sz="2000" dirty="0"/>
              <a:t>Delay-sensitive transmission suffers from data reassembling starvation </a:t>
            </a:r>
          </a:p>
          <a:p>
            <a:pPr algn="just">
              <a:lnSpc>
                <a:spcPct val="150000"/>
              </a:lnSpc>
              <a:spcBef>
                <a:spcPts val="600"/>
              </a:spcBef>
            </a:pPr>
            <a:r>
              <a:rPr lang="en-US" altLang="x-none" sz="2000" dirty="0"/>
              <a:t>Throughput-intensive transmission suffers from receiving buffer starvation </a:t>
            </a:r>
          </a:p>
          <a:p>
            <a:pPr algn="just">
              <a:lnSpc>
                <a:spcPct val="150000"/>
              </a:lnSpc>
              <a:spcBef>
                <a:spcPts val="600"/>
              </a:spcBef>
            </a:pPr>
            <a:r>
              <a:rPr lang="en-US" altLang="x-none" sz="2000" dirty="0"/>
              <a:t>Accelerating loss recovery with minimized redundancy cost is possible</a:t>
            </a:r>
          </a:p>
        </p:txBody>
      </p:sp>
      <p:sp>
        <p:nvSpPr>
          <p:cNvPr id="3" name="幻灯片编号占位符 2"/>
          <p:cNvSpPr>
            <a:spLocks noGrp="1"/>
          </p:cNvSpPr>
          <p:nvPr>
            <p:ph type="sldNum" sz="quarter" idx="12"/>
          </p:nvPr>
        </p:nvSpPr>
        <p:spPr/>
        <p:txBody>
          <a:bodyPr/>
          <a:lstStyle/>
          <a:p>
            <a:pPr algn="r"/>
            <a:fld id="{3AC99A5B-5B03-425B-9284-2F10A88898BE}" type="slidenum">
              <a:rPr lang="en-US"/>
              <a:pPr algn="r"/>
              <a:t>7</a:t>
            </a:fld>
            <a:endParaRPr lang="en-US"/>
          </a:p>
        </p:txBody>
      </p:sp>
    </p:spTree>
    <p:custDataLst>
      <p:tags r:id="rId1"/>
    </p:custDataLst>
    <p:extLst>
      <p:ext uri="{BB962C8B-B14F-4D97-AF65-F5344CB8AC3E}">
        <p14:creationId xmlns:p14="http://schemas.microsoft.com/office/powerpoint/2010/main" val="2485762566"/>
      </p:ext>
    </p:extLst>
  </p:cSld>
  <p:clrMapOvr>
    <a:masterClrMapping/>
  </p:clrMapOvr>
  <mc:AlternateContent xmlns:mc="http://schemas.openxmlformats.org/markup-compatibility/2006" xmlns:p14="http://schemas.microsoft.com/office/powerpoint/2010/main">
    <mc:Choice Requires="p14">
      <p:transition p14:dur="0" advTm="39887"/>
    </mc:Choice>
    <mc:Fallback xmlns="">
      <p:transition advTm="3988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标题 1"/>
          <p:cNvSpPr>
            <a:spLocks noGrp="1"/>
          </p:cNvSpPr>
          <p:nvPr>
            <p:ph type="title"/>
          </p:nvPr>
        </p:nvSpPr>
        <p:spPr/>
        <p:txBody>
          <a:bodyPr/>
          <a:lstStyle/>
          <a:p>
            <a:r>
              <a:rPr lang="en-US" altLang="zh-CN" b="1" dirty="0"/>
              <a:t>Takeaways</a:t>
            </a:r>
            <a:endParaRPr lang="zh-CN" altLang="en-US" b="1" dirty="0"/>
          </a:p>
        </p:txBody>
      </p:sp>
      <p:sp>
        <p:nvSpPr>
          <p:cNvPr id="1048587" name="内容占位符 3"/>
          <p:cNvSpPr>
            <a:spLocks noGrp="1"/>
          </p:cNvSpPr>
          <p:nvPr>
            <p:ph idx="1"/>
          </p:nvPr>
        </p:nvSpPr>
        <p:spPr>
          <a:xfrm>
            <a:off x="839416" y="2780928"/>
            <a:ext cx="10742984" cy="2646174"/>
          </a:xfrm>
          <a:prstGeom prst="rect">
            <a:avLst/>
          </a:prstGeom>
        </p:spPr>
        <p:txBody>
          <a:bodyPr wrap="square">
            <a:spAutoFit/>
          </a:bodyPr>
          <a:lstStyle/>
          <a:p>
            <a:pPr algn="just">
              <a:lnSpc>
                <a:spcPct val="150000"/>
              </a:lnSpc>
              <a:spcBef>
                <a:spcPts val="600"/>
              </a:spcBef>
            </a:pPr>
            <a:r>
              <a:rPr lang="en-US" altLang="x-none" sz="2000" b="1" dirty="0"/>
              <a:t>Loss in the wild exhibits two</a:t>
            </a:r>
            <a:r>
              <a:rPr lang="zh-CN" altLang="en-US" sz="2000" b="1" dirty="0"/>
              <a:t> </a:t>
            </a:r>
            <a:r>
              <a:rPr lang="en-US" altLang="zh-CN" sz="2000" b="1" dirty="0"/>
              <a:t>characteristics: dynamics and burstiness</a:t>
            </a:r>
          </a:p>
          <a:p>
            <a:pPr algn="just">
              <a:lnSpc>
                <a:spcPct val="150000"/>
              </a:lnSpc>
              <a:spcBef>
                <a:spcPts val="600"/>
              </a:spcBef>
            </a:pPr>
            <a:r>
              <a:rPr lang="en-US" altLang="x-none" sz="2000" dirty="0">
                <a:solidFill>
                  <a:schemeClr val="bg1">
                    <a:lumMod val="65000"/>
                  </a:schemeClr>
                </a:solidFill>
              </a:rPr>
              <a:t>Retransmission loss is ubiquitous</a:t>
            </a:r>
          </a:p>
          <a:p>
            <a:pPr algn="just">
              <a:lnSpc>
                <a:spcPct val="150000"/>
              </a:lnSpc>
              <a:spcBef>
                <a:spcPts val="600"/>
              </a:spcBef>
            </a:pPr>
            <a:r>
              <a:rPr lang="en-US" altLang="x-none" sz="2000" dirty="0">
                <a:solidFill>
                  <a:schemeClr val="bg1">
                    <a:lumMod val="65000"/>
                  </a:schemeClr>
                </a:solidFill>
              </a:rPr>
              <a:t>Delay-sensitive transmission suffers from data reassembling starvation </a:t>
            </a:r>
          </a:p>
          <a:p>
            <a:pPr algn="just">
              <a:lnSpc>
                <a:spcPct val="150000"/>
              </a:lnSpc>
              <a:spcBef>
                <a:spcPts val="600"/>
              </a:spcBef>
            </a:pPr>
            <a:r>
              <a:rPr lang="en-US" altLang="x-none" sz="2000" dirty="0">
                <a:solidFill>
                  <a:schemeClr val="bg1">
                    <a:lumMod val="65000"/>
                  </a:schemeClr>
                </a:solidFill>
              </a:rPr>
              <a:t>Throughput-intensive transmission suffers from receiving buffer starvation </a:t>
            </a:r>
          </a:p>
          <a:p>
            <a:pPr algn="just">
              <a:lnSpc>
                <a:spcPct val="150000"/>
              </a:lnSpc>
              <a:spcBef>
                <a:spcPts val="600"/>
              </a:spcBef>
            </a:pPr>
            <a:r>
              <a:rPr lang="en-US" altLang="x-none" sz="2000" dirty="0">
                <a:solidFill>
                  <a:schemeClr val="bg1">
                    <a:lumMod val="65000"/>
                  </a:schemeClr>
                </a:solidFill>
              </a:rPr>
              <a:t>Accelerating loss recovery with minimized redundancy cost is possible</a:t>
            </a:r>
          </a:p>
        </p:txBody>
      </p:sp>
      <p:sp>
        <p:nvSpPr>
          <p:cNvPr id="3" name="幻灯片编号占位符 2"/>
          <p:cNvSpPr>
            <a:spLocks noGrp="1"/>
          </p:cNvSpPr>
          <p:nvPr>
            <p:ph type="sldNum" sz="quarter" idx="12"/>
          </p:nvPr>
        </p:nvSpPr>
        <p:spPr/>
        <p:txBody>
          <a:bodyPr/>
          <a:lstStyle/>
          <a:p>
            <a:pPr algn="r"/>
            <a:fld id="{3AC99A5B-5B03-425B-9284-2F10A88898BE}" type="slidenum">
              <a:rPr lang="en-US"/>
              <a:pPr algn="r"/>
              <a:t>8</a:t>
            </a:fld>
            <a:endParaRPr lang="en-US"/>
          </a:p>
        </p:txBody>
      </p:sp>
    </p:spTree>
    <p:custDataLst>
      <p:tags r:id="rId1"/>
    </p:custDataLst>
    <p:extLst>
      <p:ext uri="{BB962C8B-B14F-4D97-AF65-F5344CB8AC3E}">
        <p14:creationId xmlns:p14="http://schemas.microsoft.com/office/powerpoint/2010/main" val="933471094"/>
      </p:ext>
    </p:extLst>
  </p:cSld>
  <p:clrMapOvr>
    <a:masterClrMapping/>
  </p:clrMapOvr>
  <mc:AlternateContent xmlns:mc="http://schemas.openxmlformats.org/markup-compatibility/2006" xmlns:p14="http://schemas.microsoft.com/office/powerpoint/2010/main">
    <mc:Choice Requires="p14">
      <p:transition p14:dur="0" advTm="39887"/>
    </mc:Choice>
    <mc:Fallback xmlns="">
      <p:transition advTm="39887"/>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6" name="标题 1"/>
          <p:cNvSpPr>
            <a:spLocks noGrp="1"/>
          </p:cNvSpPr>
          <p:nvPr>
            <p:ph type="title"/>
          </p:nvPr>
        </p:nvSpPr>
        <p:spPr/>
        <p:txBody>
          <a:bodyPr>
            <a:normAutofit/>
          </a:bodyPr>
          <a:lstStyle/>
          <a:p>
            <a:r>
              <a:rPr lang="en-US" altLang="zh-CN" b="1" dirty="0"/>
              <a:t>Properties of loss in the wild</a:t>
            </a:r>
            <a:endParaRPr lang="zh-CN" altLang="en-US" b="1" dirty="0"/>
          </a:p>
        </p:txBody>
      </p:sp>
      <p:sp>
        <p:nvSpPr>
          <p:cNvPr id="2" name="文本框 1">
            <a:extLst>
              <a:ext uri="{FF2B5EF4-FFF2-40B4-BE49-F238E27FC236}">
                <a16:creationId xmlns:a16="http://schemas.microsoft.com/office/drawing/2014/main" id="{399AFC9B-85E4-3A01-7244-939265A83CCB}"/>
              </a:ext>
            </a:extLst>
          </p:cNvPr>
          <p:cNvSpPr txBox="1"/>
          <p:nvPr/>
        </p:nvSpPr>
        <p:spPr>
          <a:xfrm>
            <a:off x="2290242" y="1584039"/>
            <a:ext cx="2520280" cy="369332"/>
          </a:xfrm>
          <a:prstGeom prst="rect">
            <a:avLst/>
          </a:prstGeom>
          <a:noFill/>
        </p:spPr>
        <p:txBody>
          <a:bodyPr wrap="square" rtlCol="0">
            <a:spAutoFit/>
          </a:bodyPr>
          <a:lstStyle/>
          <a:p>
            <a:r>
              <a:rPr kumimoji="1" lang="en-US" altLang="zh-CN" dirty="0"/>
              <a:t>Dynamic</a:t>
            </a:r>
            <a:endParaRPr kumimoji="1" lang="zh-CN" altLang="en-US" dirty="0"/>
          </a:p>
        </p:txBody>
      </p:sp>
      <p:sp>
        <p:nvSpPr>
          <p:cNvPr id="4" name="文本框 3">
            <a:extLst>
              <a:ext uri="{FF2B5EF4-FFF2-40B4-BE49-F238E27FC236}">
                <a16:creationId xmlns:a16="http://schemas.microsoft.com/office/drawing/2014/main" id="{49E2B05A-B698-7D5E-7516-BFB1ED6DA5E3}"/>
              </a:ext>
            </a:extLst>
          </p:cNvPr>
          <p:cNvSpPr txBox="1"/>
          <p:nvPr/>
        </p:nvSpPr>
        <p:spPr>
          <a:xfrm>
            <a:off x="8400258" y="1381230"/>
            <a:ext cx="2304256" cy="369332"/>
          </a:xfrm>
          <a:prstGeom prst="rect">
            <a:avLst/>
          </a:prstGeom>
          <a:noFill/>
        </p:spPr>
        <p:txBody>
          <a:bodyPr wrap="square" rtlCol="0">
            <a:spAutoFit/>
          </a:bodyPr>
          <a:lstStyle/>
          <a:p>
            <a:r>
              <a:rPr kumimoji="1" lang="en-US" altLang="zh-CN" dirty="0" err="1"/>
              <a:t>Bursty</a:t>
            </a:r>
            <a:endParaRPr kumimoji="1" lang="zh-CN" altLang="en-US" dirty="0"/>
          </a:p>
        </p:txBody>
      </p:sp>
      <p:pic>
        <p:nvPicPr>
          <p:cNvPr id="5" name="图片 4">
            <a:extLst>
              <a:ext uri="{FF2B5EF4-FFF2-40B4-BE49-F238E27FC236}">
                <a16:creationId xmlns:a16="http://schemas.microsoft.com/office/drawing/2014/main" id="{D031E954-23BC-C9BF-2AA0-71090899999A}"/>
              </a:ext>
            </a:extLst>
          </p:cNvPr>
          <p:cNvPicPr>
            <a:picLocks noChangeAspect="1"/>
          </p:cNvPicPr>
          <p:nvPr/>
        </p:nvPicPr>
        <p:blipFill>
          <a:blip r:embed="rId3"/>
          <a:stretch>
            <a:fillRect/>
          </a:stretch>
        </p:blipFill>
        <p:spPr>
          <a:xfrm>
            <a:off x="6312024" y="1828800"/>
            <a:ext cx="4863960" cy="3647970"/>
          </a:xfrm>
          <a:prstGeom prst="rect">
            <a:avLst/>
          </a:prstGeom>
        </p:spPr>
      </p:pic>
      <p:sp>
        <p:nvSpPr>
          <p:cNvPr id="7" name="矩形 6">
            <a:extLst>
              <a:ext uri="{FF2B5EF4-FFF2-40B4-BE49-F238E27FC236}">
                <a16:creationId xmlns:a16="http://schemas.microsoft.com/office/drawing/2014/main" id="{A7121586-47EB-677A-B2BD-04BE6B6EE3A8}"/>
              </a:ext>
            </a:extLst>
          </p:cNvPr>
          <p:cNvSpPr/>
          <p:nvPr/>
        </p:nvSpPr>
        <p:spPr>
          <a:xfrm>
            <a:off x="9912424" y="5352924"/>
            <a:ext cx="2016224" cy="261610"/>
          </a:xfrm>
          <a:prstGeom prst="rect">
            <a:avLst/>
          </a:prstGeom>
        </p:spPr>
        <p:txBody>
          <a:bodyPr wrap="square">
            <a:spAutoFit/>
          </a:bodyPr>
          <a:lstStyle/>
          <a:p>
            <a:pPr lvl="1">
              <a:defRPr/>
            </a:pPr>
            <a:r>
              <a:rPr lang="en-US" altLang="zh-CN" sz="1100" kern="0" dirty="0">
                <a:solidFill>
                  <a:schemeClr val="bg1">
                    <a:lumMod val="50000"/>
                  </a:schemeClr>
                </a:solidFill>
                <a:latin typeface="微软雅黑" pitchFamily="34" charset="-122"/>
                <a:ea typeface="微软雅黑" pitchFamily="34" charset="-122"/>
              </a:rPr>
              <a:t>Source: </a:t>
            </a:r>
            <a:r>
              <a:rPr lang="en-US" altLang="zh-CN" sz="1100" kern="0" dirty="0" err="1">
                <a:solidFill>
                  <a:schemeClr val="bg1">
                    <a:lumMod val="50000"/>
                  </a:schemeClr>
                </a:solidFill>
                <a:latin typeface="微软雅黑" pitchFamily="34" charset="-122"/>
                <a:ea typeface="微软雅黑" pitchFamily="34" charset="-122"/>
              </a:rPr>
              <a:t>ByteDance</a:t>
            </a:r>
            <a:endParaRPr lang="en-US" altLang="zh-CN" sz="1100" kern="0" dirty="0">
              <a:solidFill>
                <a:schemeClr val="bg1">
                  <a:lumMod val="50000"/>
                </a:schemeClr>
              </a:solidFill>
              <a:latin typeface="微软雅黑" pitchFamily="34" charset="-122"/>
              <a:ea typeface="微软雅黑" pitchFamily="34" charset="-122"/>
            </a:endParaRPr>
          </a:p>
        </p:txBody>
      </p:sp>
      <p:sp>
        <p:nvSpPr>
          <p:cNvPr id="8" name="矩形 7">
            <a:extLst>
              <a:ext uri="{FF2B5EF4-FFF2-40B4-BE49-F238E27FC236}">
                <a16:creationId xmlns:a16="http://schemas.microsoft.com/office/drawing/2014/main" id="{EC5ADAB6-91C8-2CFB-D340-87852B914763}"/>
              </a:ext>
            </a:extLst>
          </p:cNvPr>
          <p:cNvSpPr/>
          <p:nvPr/>
        </p:nvSpPr>
        <p:spPr>
          <a:xfrm>
            <a:off x="3574073" y="4966101"/>
            <a:ext cx="2016224" cy="261610"/>
          </a:xfrm>
          <a:prstGeom prst="rect">
            <a:avLst/>
          </a:prstGeom>
        </p:spPr>
        <p:txBody>
          <a:bodyPr wrap="square">
            <a:spAutoFit/>
          </a:bodyPr>
          <a:lstStyle/>
          <a:p>
            <a:pPr lvl="1">
              <a:defRPr/>
            </a:pPr>
            <a:r>
              <a:rPr lang="en-US" altLang="zh-CN" sz="1100" kern="0" dirty="0">
                <a:solidFill>
                  <a:schemeClr val="bg1">
                    <a:lumMod val="50000"/>
                  </a:schemeClr>
                </a:solidFill>
                <a:latin typeface="微软雅黑" pitchFamily="34" charset="-122"/>
                <a:ea typeface="微软雅黑" pitchFamily="34" charset="-122"/>
              </a:rPr>
              <a:t>Source: </a:t>
            </a:r>
            <a:r>
              <a:rPr lang="en-US" altLang="zh-CN" sz="1100" kern="0" dirty="0" err="1">
                <a:solidFill>
                  <a:schemeClr val="bg1">
                    <a:lumMod val="50000"/>
                  </a:schemeClr>
                </a:solidFill>
                <a:latin typeface="微软雅黑" pitchFamily="34" charset="-122"/>
                <a:ea typeface="微软雅黑" pitchFamily="34" charset="-122"/>
              </a:rPr>
              <a:t>ByteDance</a:t>
            </a:r>
            <a:endParaRPr lang="en-US" altLang="zh-CN" sz="1100" kern="0" dirty="0">
              <a:solidFill>
                <a:schemeClr val="bg1">
                  <a:lumMod val="50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275ED34B-F312-F9D5-738F-C7290C7A86F4}"/>
              </a:ext>
            </a:extLst>
          </p:cNvPr>
          <p:cNvSpPr txBox="1"/>
          <p:nvPr/>
        </p:nvSpPr>
        <p:spPr>
          <a:xfrm>
            <a:off x="100826" y="5738323"/>
            <a:ext cx="12097344" cy="707886"/>
          </a:xfrm>
          <a:prstGeom prst="rect">
            <a:avLst/>
          </a:prstGeom>
          <a:noFill/>
        </p:spPr>
        <p:txBody>
          <a:bodyPr wrap="square" rtlCol="0">
            <a:spAutoFit/>
          </a:bodyPr>
          <a:lstStyle/>
          <a:p>
            <a:r>
              <a:rPr kumimoji="1" lang="en-US" altLang="zh-CN" sz="2000" dirty="0">
                <a:latin typeface="Verdana" panose="020B0604030504040204" pitchFamily="34" charset="0"/>
                <a:ea typeface="Verdana" panose="020B0604030504040204" pitchFamily="34" charset="0"/>
                <a:cs typeface="Verdana" panose="020B0604030504040204" pitchFamily="34" charset="0"/>
              </a:rPr>
              <a:t>Packet</a:t>
            </a:r>
            <a:r>
              <a:rPr kumimoji="1" lang="zh-CN" altLang="en-US" sz="2000" dirty="0">
                <a:latin typeface="Verdana" panose="020B0604030504040204" pitchFamily="34" charset="0"/>
                <a:cs typeface="Verdana" panose="020B0604030504040204" pitchFamily="34" charset="0"/>
              </a:rPr>
              <a:t> </a:t>
            </a:r>
            <a:r>
              <a:rPr kumimoji="1" lang="en-US" altLang="zh-CN" sz="2000" dirty="0">
                <a:latin typeface="Verdana" panose="020B0604030504040204" pitchFamily="34" charset="0"/>
                <a:ea typeface="Verdana" panose="020B0604030504040204" pitchFamily="34" charset="0"/>
                <a:cs typeface="Verdana" panose="020B0604030504040204" pitchFamily="34" charset="0"/>
              </a:rPr>
              <a:t>loss pattern in real-network exhibits two characteristics: </a:t>
            </a:r>
          </a:p>
          <a:p>
            <a:r>
              <a:rPr kumimoji="1" lang="en-US" altLang="zh-CN" sz="2000" dirty="0">
                <a:latin typeface="Verdana" panose="020B0604030504040204" pitchFamily="34" charset="0"/>
                <a:ea typeface="Verdana" panose="020B0604030504040204" pitchFamily="34" charset="0"/>
                <a:cs typeface="Verdana" panose="020B0604030504040204" pitchFamily="34" charset="0"/>
              </a:rPr>
              <a:t>			</a:t>
            </a:r>
            <a:r>
              <a:rPr kumimoji="1" lang="en-US" altLang="zh-CN" sz="2000" dirty="0">
                <a:solidFill>
                  <a:srgbClr val="F7836A"/>
                </a:solidFill>
                <a:latin typeface="Verdana" panose="020B0604030504040204" pitchFamily="34" charset="0"/>
                <a:ea typeface="Verdana" panose="020B0604030504040204" pitchFamily="34" charset="0"/>
                <a:cs typeface="Verdana" panose="020B0604030504040204" pitchFamily="34" charset="0"/>
              </a:rPr>
              <a:t>dynamics</a:t>
            </a:r>
            <a:r>
              <a:rPr kumimoji="1" lang="en-US" altLang="zh-CN" sz="2000" dirty="0">
                <a:latin typeface="Verdana" panose="020B0604030504040204" pitchFamily="34" charset="0"/>
                <a:ea typeface="Verdana" panose="020B0604030504040204" pitchFamily="34" charset="0"/>
                <a:cs typeface="Verdana" panose="020B0604030504040204" pitchFamily="34" charset="0"/>
              </a:rPr>
              <a:t> and </a:t>
            </a:r>
            <a:r>
              <a:rPr kumimoji="1" lang="en-US" altLang="zh-CN" sz="2000" dirty="0">
                <a:solidFill>
                  <a:srgbClr val="F7836A"/>
                </a:solidFill>
                <a:latin typeface="Verdana" panose="020B0604030504040204" pitchFamily="34" charset="0"/>
                <a:ea typeface="Verdana" panose="020B0604030504040204" pitchFamily="34" charset="0"/>
                <a:cs typeface="Verdana" panose="020B0604030504040204" pitchFamily="34" charset="0"/>
              </a:rPr>
              <a:t>burstiness</a:t>
            </a:r>
            <a:endParaRPr kumimoji="1" lang="zh-CN" altLang="en-US" sz="2000" dirty="0">
              <a:solidFill>
                <a:srgbClr val="F7836A"/>
              </a:solidFill>
              <a:latin typeface="Verdana" panose="020B0604030504040204" pitchFamily="34" charset="0"/>
              <a:cs typeface="Verdana" panose="020B0604030504040204" pitchFamily="34" charset="0"/>
            </a:endParaRPr>
          </a:p>
        </p:txBody>
      </p:sp>
      <p:sp>
        <p:nvSpPr>
          <p:cNvPr id="9" name="幻灯片编号占位符 2">
            <a:extLst>
              <a:ext uri="{FF2B5EF4-FFF2-40B4-BE49-F238E27FC236}">
                <a16:creationId xmlns:a16="http://schemas.microsoft.com/office/drawing/2014/main" id="{2E3D32C2-D504-BAE8-BCC6-9DD8F13C39A9}"/>
              </a:ext>
            </a:extLst>
          </p:cNvPr>
          <p:cNvSpPr>
            <a:spLocks noGrp="1"/>
          </p:cNvSpPr>
          <p:nvPr>
            <p:ph type="sldNum" sz="quarter" idx="12"/>
          </p:nvPr>
        </p:nvSpPr>
        <p:spPr>
          <a:xfrm>
            <a:off x="8737600" y="6356351"/>
            <a:ext cx="2844800" cy="365125"/>
          </a:xfrm>
        </p:spPr>
        <p:txBody>
          <a:bodyPr/>
          <a:lstStyle/>
          <a:p>
            <a:pPr algn="r"/>
            <a:fld id="{3AC99A5B-5B03-425B-9284-2F10A88898BE}" type="slidenum">
              <a:rPr lang="en-US" smtClean="0"/>
              <a:pPr algn="r"/>
              <a:t>9</a:t>
            </a:fld>
            <a:endParaRPr lang="en-US" dirty="0"/>
          </a:p>
        </p:txBody>
      </p:sp>
      <p:pic>
        <p:nvPicPr>
          <p:cNvPr id="10" name="图片 9">
            <a:extLst>
              <a:ext uri="{FF2B5EF4-FFF2-40B4-BE49-F238E27FC236}">
                <a16:creationId xmlns:a16="http://schemas.microsoft.com/office/drawing/2014/main" id="{3D290125-D3EA-21F5-01D9-E5FC1686606D}"/>
              </a:ext>
            </a:extLst>
          </p:cNvPr>
          <p:cNvPicPr>
            <a:picLocks noChangeAspect="1"/>
          </p:cNvPicPr>
          <p:nvPr/>
        </p:nvPicPr>
        <p:blipFill>
          <a:blip r:embed="rId4"/>
          <a:stretch>
            <a:fillRect/>
          </a:stretch>
        </p:blipFill>
        <p:spPr>
          <a:xfrm>
            <a:off x="0" y="1981509"/>
            <a:ext cx="5829300" cy="2997200"/>
          </a:xfrm>
          <a:prstGeom prst="rect">
            <a:avLst/>
          </a:prstGeom>
        </p:spPr>
      </p:pic>
      <p:sp>
        <p:nvSpPr>
          <p:cNvPr id="6" name="圆角矩形 5">
            <a:extLst>
              <a:ext uri="{FF2B5EF4-FFF2-40B4-BE49-F238E27FC236}">
                <a16:creationId xmlns:a16="http://schemas.microsoft.com/office/drawing/2014/main" id="{AC8E8099-1258-4FF4-7588-6E5A672F6951}"/>
              </a:ext>
            </a:extLst>
          </p:cNvPr>
          <p:cNvSpPr/>
          <p:nvPr/>
        </p:nvSpPr>
        <p:spPr>
          <a:xfrm>
            <a:off x="7091799" y="1679192"/>
            <a:ext cx="430573" cy="3647970"/>
          </a:xfrm>
          <a:prstGeom prst="roundRect">
            <a:avLst/>
          </a:prstGeom>
          <a:noFill/>
          <a:ln w="666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CBF72D8B-2A51-DE3C-892D-F00D8A4E0278}"/>
              </a:ext>
            </a:extLst>
          </p:cNvPr>
          <p:cNvSpPr txBox="1"/>
          <p:nvPr/>
        </p:nvSpPr>
        <p:spPr>
          <a:xfrm>
            <a:off x="6816080" y="1227891"/>
            <a:ext cx="1800200" cy="400110"/>
          </a:xfrm>
          <a:prstGeom prst="rect">
            <a:avLst/>
          </a:prstGeom>
          <a:noFill/>
        </p:spPr>
        <p:txBody>
          <a:bodyPr wrap="square" rtlCol="0">
            <a:spAutoFit/>
          </a:bodyPr>
          <a:lstStyle/>
          <a:p>
            <a:r>
              <a:rPr kumimoji="1" lang="en-US" altLang="zh-CN" sz="2000" dirty="0">
                <a:solidFill>
                  <a:srgbClr val="F7836A"/>
                </a:solidFill>
                <a:latin typeface="Verdana" panose="020B0604030504040204" pitchFamily="34" charset="0"/>
                <a:ea typeface="Verdana" panose="020B0604030504040204" pitchFamily="34" charset="0"/>
                <a:cs typeface="Verdana" panose="020B0604030504040204" pitchFamily="34" charset="0"/>
              </a:rPr>
              <a:t>37.2%</a:t>
            </a:r>
            <a:endParaRPr kumimoji="1" lang="zh-CN" altLang="en-US" sz="2000" dirty="0">
              <a:solidFill>
                <a:srgbClr val="F7836A"/>
              </a:solidFill>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79897702"/>
      </p:ext>
    </p:extLst>
  </p:cSld>
  <p:clrMapOvr>
    <a:masterClrMapping/>
  </p:clrMapOvr>
  <mc:AlternateContent xmlns:mc="http://schemas.openxmlformats.org/markup-compatibility/2006" xmlns:p14="http://schemas.microsoft.com/office/powerpoint/2010/main">
    <mc:Choice Requires="p14">
      <p:transition p14:dur="0" advTm="23858"/>
    </mc:Choice>
    <mc:Fallback xmlns="">
      <p:transition advTm="238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6" grpId="0" animBg="1"/>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9|7.1|5.4"/>
</p:tagLst>
</file>

<file path=ppt/tags/tag2.xml><?xml version="1.0" encoding="utf-8"?>
<p:tagLst xmlns:a="http://schemas.openxmlformats.org/drawingml/2006/main" xmlns:r="http://schemas.openxmlformats.org/officeDocument/2006/relationships" xmlns:p="http://schemas.openxmlformats.org/presentationml/2006/main">
  <p:tag name="TIMING" val="|10.9|7.1|5.4"/>
</p:tagLst>
</file>

<file path=ppt/tags/tag3.xml><?xml version="1.0" encoding="utf-8"?>
<p:tagLst xmlns:a="http://schemas.openxmlformats.org/drawingml/2006/main" xmlns:r="http://schemas.openxmlformats.org/officeDocument/2006/relationships" xmlns:p="http://schemas.openxmlformats.org/presentationml/2006/main">
  <p:tag name="TIMING" val="|10.9|7.1|5.4"/>
</p:tagLst>
</file>

<file path=ppt/tags/tag4.xml><?xml version="1.0" encoding="utf-8"?>
<p:tagLst xmlns:a="http://schemas.openxmlformats.org/drawingml/2006/main" xmlns:r="http://schemas.openxmlformats.org/officeDocument/2006/relationships" xmlns:p="http://schemas.openxmlformats.org/presentationml/2006/main">
  <p:tag name="TIMING" val="|10.9|7.1|5.4"/>
</p:tagLst>
</file>

<file path=ppt/tags/tag5.xml><?xml version="1.0" encoding="utf-8"?>
<p:tagLst xmlns:a="http://schemas.openxmlformats.org/drawingml/2006/main" xmlns:r="http://schemas.openxmlformats.org/officeDocument/2006/relationships" xmlns:p="http://schemas.openxmlformats.org/presentationml/2006/main">
  <p:tag name="TIMING" val="|10.9|7.1|5.4"/>
</p:tagLst>
</file>

<file path=ppt/tags/tag6.xml><?xml version="1.0" encoding="utf-8"?>
<p:tagLst xmlns:a="http://schemas.openxmlformats.org/drawingml/2006/main" xmlns:r="http://schemas.openxmlformats.org/officeDocument/2006/relationships" xmlns:p="http://schemas.openxmlformats.org/presentationml/2006/main">
  <p:tag name="TIMING" val="|10.9|7.1|5.4"/>
</p:tagLst>
</file>

<file path=ppt/tags/tag7.xml><?xml version="1.0" encoding="utf-8"?>
<p:tagLst xmlns:a="http://schemas.openxmlformats.org/drawingml/2006/main" xmlns:r="http://schemas.openxmlformats.org/officeDocument/2006/relationships" xmlns:p="http://schemas.openxmlformats.org/presentationml/2006/main">
  <p:tag name="TIMING" val="|8.5|6.2"/>
</p:tagLst>
</file>

<file path=ppt/tags/tag8.xml><?xml version="1.0" encoding="utf-8"?>
<p:tagLst xmlns:a="http://schemas.openxmlformats.org/drawingml/2006/main" xmlns:r="http://schemas.openxmlformats.org/officeDocument/2006/relationships" xmlns:p="http://schemas.openxmlformats.org/presentationml/2006/main">
  <p:tag name="TIMING" val="|10.9|7.1|5.4"/>
</p:tagLst>
</file>

<file path=ppt/tags/tag9.xml><?xml version="1.0" encoding="utf-8"?>
<p:tagLst xmlns:a="http://schemas.openxmlformats.org/drawingml/2006/main" xmlns:r="http://schemas.openxmlformats.org/officeDocument/2006/relationships" xmlns:p="http://schemas.openxmlformats.org/presentationml/2006/main">
  <p:tag name="TIMING" val="|10.9|7.1|5.4"/>
</p:tagLst>
</file>

<file path=ppt/theme/theme1.xml><?xml version="1.0" encoding="utf-8"?>
<a:theme xmlns:a="http://schemas.openxmlformats.org/drawingml/2006/main" name="2_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a:themeElements>
    <a:clrScheme name="Blank 3">
      <a:dk1>
        <a:srgbClr val="000000"/>
      </a:dk1>
      <a:lt1>
        <a:srgbClr val="FFFFFF"/>
      </a:lt1>
      <a:dk2>
        <a:srgbClr val="0046A4"/>
      </a:dk2>
      <a:lt2>
        <a:srgbClr val="808080"/>
      </a:lt2>
      <a:accent1>
        <a:srgbClr val="E2E2E2"/>
      </a:accent1>
      <a:accent2>
        <a:srgbClr val="93C1FF"/>
      </a:accent2>
      <a:accent3>
        <a:srgbClr val="FFFFFF"/>
      </a:accent3>
      <a:accent4>
        <a:srgbClr val="000000"/>
      </a:accent4>
      <a:accent5>
        <a:srgbClr val="EEEEEE"/>
      </a:accent5>
      <a:accent6>
        <a:srgbClr val="85AFE7"/>
      </a:accent6>
      <a:hlink>
        <a:srgbClr val="1177FF"/>
      </a:hlink>
      <a:folHlink>
        <a:srgbClr val="4F92FF"/>
      </a:folHlink>
    </a:clrScheme>
    <a:fontScheme name="Blank">
      <a:majorFont>
        <a:latin typeface="楷体_GB2312"/>
        <a:ea typeface="楷体_GB2312"/>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E2E3"/>
        </a:solidFill>
        <a:ln w="9525" cap="flat" cmpd="sng" algn="ctr">
          <a:solidFill>
            <a:srgbClr val="D0F4D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0" fontAlgn="base" latinLnBrk="0" hangingPunct="0">
          <a:lnSpc>
            <a:spcPct val="100000"/>
          </a:lnSpc>
          <a:spcBef>
            <a:spcPct val="0"/>
          </a:spcBef>
          <a:spcAft>
            <a:spcPct val="0"/>
          </a:spcAft>
          <a:buClrTx/>
          <a:buSzTx/>
          <a:buFont typeface="Wingdings" pitchFamily="2" charset="2"/>
          <a:buNone/>
          <a:defRPr kumimoji="0" lang="zh-CN" altLang="en-US" sz="2000" b="0"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rgbClr val="AFE2E3"/>
        </a:solidFill>
        <a:ln w="9525" cap="flat" cmpd="sng" algn="ctr">
          <a:solidFill>
            <a:srgbClr val="D0F4D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0" fontAlgn="base" latinLnBrk="0" hangingPunct="0">
          <a:lnSpc>
            <a:spcPct val="100000"/>
          </a:lnSpc>
          <a:spcBef>
            <a:spcPct val="0"/>
          </a:spcBef>
          <a:spcAft>
            <a:spcPct val="0"/>
          </a:spcAft>
          <a:buClrTx/>
          <a:buSzTx/>
          <a:buFont typeface="Wingdings" pitchFamily="2" charset="2"/>
          <a:buNone/>
          <a:defRPr kumimoji="0" lang="zh-CN" altLang="en-US" sz="2000" b="0"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Blank 1">
        <a:dk1>
          <a:srgbClr val="000000"/>
        </a:dk1>
        <a:lt1>
          <a:srgbClr val="FFFFFF"/>
        </a:lt1>
        <a:dk2>
          <a:srgbClr val="177B57"/>
        </a:dk2>
        <a:lt2>
          <a:srgbClr val="80808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177B57"/>
        </a:dk2>
        <a:lt2>
          <a:srgbClr val="00000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46A4"/>
        </a:dk2>
        <a:lt2>
          <a:srgbClr val="808080"/>
        </a:lt2>
        <a:accent1>
          <a:srgbClr val="E2E2E2"/>
        </a:accent1>
        <a:accent2>
          <a:srgbClr val="93C1FF"/>
        </a:accent2>
        <a:accent3>
          <a:srgbClr val="FFFFFF"/>
        </a:accent3>
        <a:accent4>
          <a:srgbClr val="000000"/>
        </a:accent4>
        <a:accent5>
          <a:srgbClr val="EEEEEE"/>
        </a:accent5>
        <a:accent6>
          <a:srgbClr val="85AFE7"/>
        </a:accent6>
        <a:hlink>
          <a:srgbClr val="1177FF"/>
        </a:hlink>
        <a:folHlink>
          <a:srgbClr val="4F92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a:themeElements>
    <a:clrScheme name="Blank 3">
      <a:dk1>
        <a:srgbClr val="000000"/>
      </a:dk1>
      <a:lt1>
        <a:srgbClr val="FFFFFF"/>
      </a:lt1>
      <a:dk2>
        <a:srgbClr val="0046A4"/>
      </a:dk2>
      <a:lt2>
        <a:srgbClr val="808080"/>
      </a:lt2>
      <a:accent1>
        <a:srgbClr val="E2E2E2"/>
      </a:accent1>
      <a:accent2>
        <a:srgbClr val="93C1FF"/>
      </a:accent2>
      <a:accent3>
        <a:srgbClr val="FFFFFF"/>
      </a:accent3>
      <a:accent4>
        <a:srgbClr val="000000"/>
      </a:accent4>
      <a:accent5>
        <a:srgbClr val="EEEEEE"/>
      </a:accent5>
      <a:accent6>
        <a:srgbClr val="85AFE7"/>
      </a:accent6>
      <a:hlink>
        <a:srgbClr val="1177FF"/>
      </a:hlink>
      <a:folHlink>
        <a:srgbClr val="4F92FF"/>
      </a:folHlink>
    </a:clrScheme>
    <a:fontScheme name="Blank">
      <a:majorFont>
        <a:latin typeface="楷体_GB2312"/>
        <a:ea typeface="楷体_GB2312"/>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E2E3"/>
        </a:solidFill>
        <a:ln w="9525" cap="flat" cmpd="sng" algn="ctr">
          <a:solidFill>
            <a:srgbClr val="D0F4D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0" fontAlgn="base" latinLnBrk="0" hangingPunct="0">
          <a:lnSpc>
            <a:spcPct val="100000"/>
          </a:lnSpc>
          <a:spcBef>
            <a:spcPct val="0"/>
          </a:spcBef>
          <a:spcAft>
            <a:spcPct val="0"/>
          </a:spcAft>
          <a:buClrTx/>
          <a:buSzTx/>
          <a:buFont typeface="Wingdings" pitchFamily="2" charset="2"/>
          <a:buNone/>
          <a:defRPr kumimoji="0" lang="zh-CN" altLang="en-US" sz="2000" b="0"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rgbClr val="AFE2E3"/>
        </a:solidFill>
        <a:ln w="9525" cap="flat" cmpd="sng" algn="ctr">
          <a:solidFill>
            <a:srgbClr val="D0F4D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0" fontAlgn="base" latinLnBrk="0" hangingPunct="0">
          <a:lnSpc>
            <a:spcPct val="100000"/>
          </a:lnSpc>
          <a:spcBef>
            <a:spcPct val="0"/>
          </a:spcBef>
          <a:spcAft>
            <a:spcPct val="0"/>
          </a:spcAft>
          <a:buClrTx/>
          <a:buSzTx/>
          <a:buFont typeface="Wingdings" pitchFamily="2" charset="2"/>
          <a:buNone/>
          <a:defRPr kumimoji="0" lang="zh-CN" altLang="en-US" sz="2000" b="0"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Blank 1">
        <a:dk1>
          <a:srgbClr val="000000"/>
        </a:dk1>
        <a:lt1>
          <a:srgbClr val="FFFFFF"/>
        </a:lt1>
        <a:dk2>
          <a:srgbClr val="177B57"/>
        </a:dk2>
        <a:lt2>
          <a:srgbClr val="80808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177B57"/>
        </a:dk2>
        <a:lt2>
          <a:srgbClr val="00000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46A4"/>
        </a:dk2>
        <a:lt2>
          <a:srgbClr val="808080"/>
        </a:lt2>
        <a:accent1>
          <a:srgbClr val="E2E2E2"/>
        </a:accent1>
        <a:accent2>
          <a:srgbClr val="93C1FF"/>
        </a:accent2>
        <a:accent3>
          <a:srgbClr val="FFFFFF"/>
        </a:accent3>
        <a:accent4>
          <a:srgbClr val="000000"/>
        </a:accent4>
        <a:accent5>
          <a:srgbClr val="EEEEEE"/>
        </a:accent5>
        <a:accent6>
          <a:srgbClr val="85AFE7"/>
        </a:accent6>
        <a:hlink>
          <a:srgbClr val="1177FF"/>
        </a:hlink>
        <a:folHlink>
          <a:srgbClr val="4F92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7_Blank">
  <a:themeElements>
    <a:clrScheme name="Blank 3">
      <a:dk1>
        <a:srgbClr val="000000"/>
      </a:dk1>
      <a:lt1>
        <a:srgbClr val="FFFFFF"/>
      </a:lt1>
      <a:dk2>
        <a:srgbClr val="0046A4"/>
      </a:dk2>
      <a:lt2>
        <a:srgbClr val="808080"/>
      </a:lt2>
      <a:accent1>
        <a:srgbClr val="E2E2E2"/>
      </a:accent1>
      <a:accent2>
        <a:srgbClr val="93C1FF"/>
      </a:accent2>
      <a:accent3>
        <a:srgbClr val="FFFFFF"/>
      </a:accent3>
      <a:accent4>
        <a:srgbClr val="000000"/>
      </a:accent4>
      <a:accent5>
        <a:srgbClr val="EEEEEE"/>
      </a:accent5>
      <a:accent6>
        <a:srgbClr val="85AFE7"/>
      </a:accent6>
      <a:hlink>
        <a:srgbClr val="1177FF"/>
      </a:hlink>
      <a:folHlink>
        <a:srgbClr val="4F92FF"/>
      </a:folHlink>
    </a:clrScheme>
    <a:fontScheme name="Blank">
      <a:majorFont>
        <a:latin typeface="楷体_GB2312"/>
        <a:ea typeface="楷体_GB2312"/>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E2E3"/>
        </a:solidFill>
        <a:ln w="9525" cap="flat" cmpd="sng" algn="ctr">
          <a:solidFill>
            <a:srgbClr val="D0F4D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0" fontAlgn="base" latinLnBrk="0" hangingPunct="0">
          <a:lnSpc>
            <a:spcPct val="100000"/>
          </a:lnSpc>
          <a:spcBef>
            <a:spcPct val="0"/>
          </a:spcBef>
          <a:spcAft>
            <a:spcPct val="0"/>
          </a:spcAft>
          <a:buClrTx/>
          <a:buSzTx/>
          <a:buFont typeface="Wingdings" pitchFamily="2" charset="2"/>
          <a:buNone/>
          <a:defRPr kumimoji="0" lang="zh-CN" altLang="en-US" sz="2000" b="0"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rgbClr val="AFE2E3"/>
        </a:solidFill>
        <a:ln w="9525" cap="flat" cmpd="sng" algn="ctr">
          <a:solidFill>
            <a:srgbClr val="D0F4D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0" fontAlgn="base" latinLnBrk="0" hangingPunct="0">
          <a:lnSpc>
            <a:spcPct val="100000"/>
          </a:lnSpc>
          <a:spcBef>
            <a:spcPct val="0"/>
          </a:spcBef>
          <a:spcAft>
            <a:spcPct val="0"/>
          </a:spcAft>
          <a:buClrTx/>
          <a:buSzTx/>
          <a:buFont typeface="Wingdings" pitchFamily="2" charset="2"/>
          <a:buNone/>
          <a:defRPr kumimoji="0" lang="zh-CN" altLang="en-US" sz="2000" b="0"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Blank 1">
        <a:dk1>
          <a:srgbClr val="000000"/>
        </a:dk1>
        <a:lt1>
          <a:srgbClr val="FFFFFF"/>
        </a:lt1>
        <a:dk2>
          <a:srgbClr val="177B57"/>
        </a:dk2>
        <a:lt2>
          <a:srgbClr val="80808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177B57"/>
        </a:dk2>
        <a:lt2>
          <a:srgbClr val="00000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46A4"/>
        </a:dk2>
        <a:lt2>
          <a:srgbClr val="808080"/>
        </a:lt2>
        <a:accent1>
          <a:srgbClr val="E2E2E2"/>
        </a:accent1>
        <a:accent2>
          <a:srgbClr val="93C1FF"/>
        </a:accent2>
        <a:accent3>
          <a:srgbClr val="FFFFFF"/>
        </a:accent3>
        <a:accent4>
          <a:srgbClr val="000000"/>
        </a:accent4>
        <a:accent5>
          <a:srgbClr val="EEEEEE"/>
        </a:accent5>
        <a:accent6>
          <a:srgbClr val="85AFE7"/>
        </a:accent6>
        <a:hlink>
          <a:srgbClr val="1177FF"/>
        </a:hlink>
        <a:folHlink>
          <a:srgbClr val="4F92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主题1" id="{B18D7599-1347-44A0-82BF-A195F5AF0932}" vid="{AB055D12-BF61-43BB-8BAB-3E034D03B9B0}"/>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33425</TotalTime>
  <Words>3773</Words>
  <Application>Microsoft Macintosh PowerPoint</Application>
  <PresentationFormat>宽屏</PresentationFormat>
  <Paragraphs>357</Paragraphs>
  <Slides>28</Slides>
  <Notes>28</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28</vt:i4>
      </vt:variant>
    </vt:vector>
  </HeadingPairs>
  <TitlesOfParts>
    <vt:vector size="50" baseType="lpstr">
      <vt:lpstr>楷体_GB2312</vt:lpstr>
      <vt:lpstr>Microsoft YaHei</vt:lpstr>
      <vt:lpstr>Microsoft YaHei</vt:lpstr>
      <vt:lpstr>CMMI10</vt:lpstr>
      <vt:lpstr>CMMI7</vt:lpstr>
      <vt:lpstr>CMR10</vt:lpstr>
      <vt:lpstr>CMSY10</vt:lpstr>
      <vt:lpstr>FrutigerNext LT Bold</vt:lpstr>
      <vt:lpstr>FrutigerNext LT Medium</vt:lpstr>
      <vt:lpstr>NimbusRomNo9L</vt:lpstr>
      <vt:lpstr>Söhne</vt:lpstr>
      <vt:lpstr>Arial</vt:lpstr>
      <vt:lpstr>Calibri</vt:lpstr>
      <vt:lpstr>Cambria Math</vt:lpstr>
      <vt:lpstr>Verdana</vt:lpstr>
      <vt:lpstr>Wingdings</vt:lpstr>
      <vt:lpstr>2_Blank</vt:lpstr>
      <vt:lpstr>Blank</vt:lpstr>
      <vt:lpstr>1_Blank</vt:lpstr>
      <vt:lpstr>3_Office 主题​​</vt:lpstr>
      <vt:lpstr>7_Blank</vt:lpstr>
      <vt:lpstr>主题1</vt:lpstr>
      <vt:lpstr>ART: Adaptive ReTransmission for Wide-Area Loss Recovery in the Wild</vt:lpstr>
      <vt:lpstr>Delay-sensitive applications </vt:lpstr>
      <vt:lpstr>Impact of loss</vt:lpstr>
      <vt:lpstr>How to address loss?</vt:lpstr>
      <vt:lpstr>FEC can address loss?</vt:lpstr>
      <vt:lpstr>So let‘s enhance ARQ</vt:lpstr>
      <vt:lpstr>Takeaways</vt:lpstr>
      <vt:lpstr>Takeaways</vt:lpstr>
      <vt:lpstr>Properties of loss in the wild</vt:lpstr>
      <vt:lpstr>Takeaways</vt:lpstr>
      <vt:lpstr>Legacy ARQ is far from satisfied.</vt:lpstr>
      <vt:lpstr>Takeaways</vt:lpstr>
      <vt:lpstr>High Speed Rails (HSRs)</vt:lpstr>
      <vt:lpstr>Takeaways</vt:lpstr>
      <vt:lpstr>High Speed Rails (HSRs)</vt:lpstr>
      <vt:lpstr>Takeaways</vt:lpstr>
      <vt:lpstr>But, simply increasing replicas of lost packets hurts performance</vt:lpstr>
      <vt:lpstr>How to adaptively change replicas?</vt:lpstr>
      <vt:lpstr>How to send these replicas?</vt:lpstr>
      <vt:lpstr>No, because of “burst loss”</vt:lpstr>
      <vt:lpstr>Features of ART-based retransmission mechanism</vt:lpstr>
      <vt:lpstr>ART workflow</vt:lpstr>
      <vt:lpstr>Evaluation</vt:lpstr>
      <vt:lpstr>Mitigating Data Reassembling Starvation of Delay-Sensitive Transmissions   </vt:lpstr>
      <vt:lpstr>Mitigating Receiving Buffer Starvation of Throughput-Intensive Transmissions</vt:lpstr>
      <vt:lpstr>Real-world Deployment </vt:lpstr>
      <vt:lpstr>Takeaways</vt:lpstr>
      <vt:lpstr>Thank You! Email: 2022104277@ruc.edu.cn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SIGCOMM_PAPER10_SLIDES</dc:title>
  <dc:creator>litong</dc:creator>
  <cp:lastModifiedBy>wei liu</cp:lastModifiedBy>
  <cp:revision>1046</cp:revision>
  <dcterms:created xsi:type="dcterms:W3CDTF">2018-02-05T10:51:38Z</dcterms:created>
  <dcterms:modified xsi:type="dcterms:W3CDTF">2023-10-13T14:18:07Z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(3)rc6nlCNE8sepQ5VChFumTIV3ANVPNXTZod7458NZN0pCI8mUVsR5ZvbzhW6+ZS1BvJxYEXlt
ykJZH3UEGsy8y21vfEvQmHh+I14vZLVlJV6m0xhATjrY0ucdUsw4GlZECAcdUdyvZqxo0LlN
Ac4gZkrs4qwtKhZDAf0ZPuX5cBVhCQo33TLdtTEG1twh5ec1QGgpiSp3ey4EUyV8veOtJ1TA
e9DnxRkzRgjGcdfVPl</vt:lpwstr>
  </property>
  <property fmtid="{D5CDD505-2E9C-101B-9397-08002B2CF9AE}" pid="3" name="_2015_ms_pID_7253431">
    <vt:lpwstr>QQKcEPXAcWhZ8SYVFkckdXXHffbLZnHD8M67YkcGWAeoTIRE2kLusT
Odk3qyuRrkFocqRf1bJtm8ptz5IwdtkXs5miJ2Rj5nVpPAsS642gmfc3Xe4M3dpQgwKpcZrZ
rAhPp1dNbpI9HVssOXNAGn8qNrpU0A1oJdWXY4bUM8DQk/0Tn9U5kDpFn24JGwJfgm1wcSYd
/COwP1/yngZDsMIgdEKApj4cYz8RdDC89MtQ</vt:lpwstr>
  </property>
  <property fmtid="{D5CDD505-2E9C-101B-9397-08002B2CF9AE}" pid="4" name="_2015_ms_pID_7253432">
    <vt:lpwstr>EZ867fNwZG7fIerQofUIeRw=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1594689236</vt:lpwstr>
  </property>
</Properties>
</file>