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7" r:id="rId15"/>
    <p:sldId id="271" r:id="rId16"/>
    <p:sldId id="288" r:id="rId17"/>
    <p:sldId id="272" r:id="rId18"/>
    <p:sldId id="289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0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1" r:id="rId35"/>
    <p:sldId id="293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6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8A8C2-BB2F-4726-895A-CC8E297D4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3B2CC6-EC9D-4E02-B068-07AECEEFE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4CFB59-60D6-47E1-9B31-6CC2653C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FD9-481C-44A6-859D-ED4293270F24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7D8ED6-F75F-4E3E-819E-E08E4423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CDB77-49C2-431C-BAE2-5A4A17CC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892-72CF-4177-89E7-8F38663C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B5D52-9674-486F-9662-4D90F863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FCD8BE-C07C-414E-9821-4D26A1DC4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D09C6-D56F-420D-8421-D5F87526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FD9-481C-44A6-859D-ED4293270F24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06DDA-5099-4F4D-8356-95C2CF0D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6AC48-67F1-4C46-9D20-77647D01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892-72CF-4177-89E7-8F38663C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18F277-9F37-44E2-BBDE-382D378A5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1A44A3-E3F4-41CF-B185-A9978DE2A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33A3C-4223-4AA2-BCFD-8025FFA0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FD9-481C-44A6-859D-ED4293270F24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76DAE-7329-4DC5-892A-5D565F49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DE137D-995B-49B8-AF40-4DE7A93F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892-72CF-4177-89E7-8F38663C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12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2C875-FF3B-49A2-8372-5E4206A5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6133D-EB0A-4101-96C2-FC3BFF6E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DE1B59-C67B-4FE1-9569-E5A07AEF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FD9-481C-44A6-859D-ED4293270F24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FDA072-1AAF-4A58-ABD5-6414BD35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5A9A7F-6D98-4EC1-A117-CCB2782B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892-72CF-4177-89E7-8F38663C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8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0969C-F2A2-4309-B2EC-8DF654A9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7A97C5-24C1-4BB4-B3C9-11833B08F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E70587-A1BE-4104-991B-AB84A3D5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FD9-481C-44A6-859D-ED4293270F24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C37A6E-30DF-4DD7-8EEF-5F45AFA9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F17D2E-3336-4D64-B4D4-D291A48D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892-72CF-4177-89E7-8F38663C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4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46525-AEB8-4DD5-97CC-2940E557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65CBE8-4C47-472A-A159-41D9D75B2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BBDA00-46C0-49B4-922E-E398E1C36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815278-03B3-4B12-8761-FE70F7AF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FD9-481C-44A6-859D-ED4293270F24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99A9E-5583-4E8C-8C97-79CC8D14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FE823D-0386-41A1-8756-DC2623A6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892-72CF-4177-89E7-8F38663C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4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B10E3-4647-404B-A048-0ED47E58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FCD9ED-8DA3-475A-AA5B-90AB9748D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D7AAB5-2819-41DF-A7BF-67B4F1D38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C9E7B0-0592-4FDC-9DB6-CBE835450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41B58D-EB45-4051-972E-8D7D2FC9E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7B0251-E595-4B53-8E17-59B80A0B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FD9-481C-44A6-859D-ED4293270F24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D93685-4D2D-471B-84E8-6264F7ED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A07A1B-2CED-4432-904E-300AFBDB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892-72CF-4177-89E7-8F38663C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97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C7CA8-9634-4BDC-91DB-AB00EC93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2984A6-863D-435C-A33D-1A51137F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FD9-481C-44A6-859D-ED4293270F24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351E35-210A-4197-8F3D-4CBF819F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A612FA-1948-4F94-B536-EB810901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892-72CF-4177-89E7-8F38663C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31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8C0B02-CC30-455A-BE47-97DFCAA8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FD9-481C-44A6-859D-ED4293270F24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8A8FC8-AF59-4B56-A046-26C4391F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9597BE-8129-405B-A79D-5462612C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892-72CF-4177-89E7-8F38663C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E4A46-5168-4AB8-8BC5-103FDCC8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CC423-A06F-4D72-822F-EAE48509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933C0B-A9B6-4537-964C-B4AC00435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AB67D0-9339-4654-8EBA-7E695A09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FD9-481C-44A6-859D-ED4293270F24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141B99-9781-4C6C-B7FE-265C8138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BDB317-C24E-45DE-9F7F-F14071DA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892-72CF-4177-89E7-8F38663C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26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EDDAA-47D8-479B-982A-E863D47E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46D801-759E-4FF7-8A2B-3DBF79F5B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5CD56B-C384-4E25-8B96-2B8C2F93D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72A1D8-073F-4856-8B7F-109E741D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FD9-481C-44A6-859D-ED4293270F24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F9CF6-F9AA-4149-9CB2-761E3B97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F560B2-A33D-41F1-A23A-A95DA493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892-72CF-4177-89E7-8F38663C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19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82D00-985E-40B0-ADA4-D89FECBF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2D036B-B481-4308-A0CE-E848141B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B6AE5-3E37-4195-BD76-53AF3712D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6FD9-481C-44A6-859D-ED4293270F24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909CE-9E8C-420A-9E89-90283B07D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98BC2A-AC53-4F97-9744-659447891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C892-72CF-4177-89E7-8F38663C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0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6BF3D9C-F8CA-4794-8015-BBA32B82A273}"/>
              </a:ext>
            </a:extLst>
          </p:cNvPr>
          <p:cNvSpPr/>
          <p:nvPr/>
        </p:nvSpPr>
        <p:spPr>
          <a:xfrm>
            <a:off x="1349188" y="971177"/>
            <a:ext cx="9493624" cy="167341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59AAD58-CCFD-497B-966A-DDDD17EAA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720" y="1243107"/>
            <a:ext cx="6243918" cy="112955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3600" b="1" dirty="0">
                <a:latin typeface="+mn-lt"/>
              </a:rPr>
              <a:t>Анализ данных национального </a:t>
            </a:r>
            <a:r>
              <a:rPr lang="ru-RU" sz="3600" b="1" dirty="0" err="1">
                <a:latin typeface="+mn-lt"/>
              </a:rPr>
              <a:t>виктимизационного</a:t>
            </a:r>
            <a:r>
              <a:rPr lang="ru-RU" sz="3600" b="1" dirty="0">
                <a:latin typeface="+mn-lt"/>
              </a:rPr>
              <a:t> опроса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BDCF5ED-AF61-4E8B-AF0C-49AF46632AA8}"/>
              </a:ext>
            </a:extLst>
          </p:cNvPr>
          <p:cNvSpPr/>
          <p:nvPr/>
        </p:nvSpPr>
        <p:spPr>
          <a:xfrm>
            <a:off x="1349190" y="3067423"/>
            <a:ext cx="4415118" cy="167341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4EE7824-048E-48FA-9740-AD88426CBA90}"/>
              </a:ext>
            </a:extLst>
          </p:cNvPr>
          <p:cNvSpPr/>
          <p:nvPr/>
        </p:nvSpPr>
        <p:spPr>
          <a:xfrm>
            <a:off x="6427696" y="3067423"/>
            <a:ext cx="4415118" cy="167341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D58EF-1B74-4CC4-9259-536ACF4E6DBF}"/>
              </a:ext>
            </a:extLst>
          </p:cNvPr>
          <p:cNvSpPr txBox="1"/>
          <p:nvPr/>
        </p:nvSpPr>
        <p:spPr>
          <a:xfrm>
            <a:off x="1580029" y="3067423"/>
            <a:ext cx="395343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i="1" dirty="0"/>
              <a:t>Авторы проекта</a:t>
            </a:r>
            <a:r>
              <a:rPr lang="en-US" sz="2000" b="1" i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Литовченко Максим Евгеньевич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Каюмов Вадим Рустамович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36DFC-8638-408B-8F89-53E67F39E42E}"/>
              </a:ext>
            </a:extLst>
          </p:cNvPr>
          <p:cNvSpPr txBox="1"/>
          <p:nvPr/>
        </p:nvSpPr>
        <p:spPr>
          <a:xfrm>
            <a:off x="6658537" y="3067423"/>
            <a:ext cx="395343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i="1" dirty="0"/>
              <a:t>Руководитель проекта</a:t>
            </a:r>
            <a:r>
              <a:rPr lang="en-US" sz="2000" b="1" i="1" dirty="0"/>
              <a:t>:</a:t>
            </a:r>
            <a:endParaRPr lang="ru-RU" sz="2000" b="1" i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err="1"/>
              <a:t>Сиухина</a:t>
            </a:r>
            <a:r>
              <a:rPr lang="ru-RU" sz="2000" dirty="0"/>
              <a:t> Арина Алексеевна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561E8-F395-4332-B37D-6E89A9403024}"/>
              </a:ext>
            </a:extLst>
          </p:cNvPr>
          <p:cNvSpPr txBox="1"/>
          <p:nvPr/>
        </p:nvSpPr>
        <p:spPr>
          <a:xfrm>
            <a:off x="9603443" y="6361952"/>
            <a:ext cx="2478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ГБОУ Школа №1554</a:t>
            </a:r>
          </a:p>
        </p:txBody>
      </p:sp>
    </p:spTree>
    <p:extLst>
      <p:ext uri="{BB962C8B-B14F-4D97-AF65-F5344CB8AC3E}">
        <p14:creationId xmlns:p14="http://schemas.microsoft.com/office/powerpoint/2010/main" val="302040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BDC1E3E-E141-4576-BFC4-B1753597D93B}"/>
              </a:ext>
            </a:extLst>
          </p:cNvPr>
          <p:cNvSpPr/>
          <p:nvPr/>
        </p:nvSpPr>
        <p:spPr>
          <a:xfrm>
            <a:off x="3298181" y="300822"/>
            <a:ext cx="5595638" cy="99375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F8C7B-9C52-45EF-98A7-AD0378316A95}"/>
              </a:ext>
            </a:extLst>
          </p:cNvPr>
          <p:cNvSpPr txBox="1"/>
          <p:nvPr/>
        </p:nvSpPr>
        <p:spPr>
          <a:xfrm>
            <a:off x="3590924" y="223241"/>
            <a:ext cx="5010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Вид деятельности</a:t>
            </a:r>
            <a:endParaRPr lang="en-US" sz="2400" b="1" dirty="0"/>
          </a:p>
          <a:p>
            <a:pPr algn="ctr"/>
            <a:r>
              <a:rPr lang="ru-RU" sz="2400" b="1" dirty="0"/>
              <a:t>преступника при исполнении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5D7654-BDFE-4160-9BD9-750F4B115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35" y="2198892"/>
            <a:ext cx="5180165" cy="3823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rgbClr val="4472C4"/>
            </a:solidFill>
          </a:ln>
          <a:effectLst/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A660E55-4135-4340-9FC0-2D3B60428F04}"/>
              </a:ext>
            </a:extLst>
          </p:cNvPr>
          <p:cNvSpPr/>
          <p:nvPr/>
        </p:nvSpPr>
        <p:spPr>
          <a:xfrm>
            <a:off x="6619875" y="3128686"/>
            <a:ext cx="5180165" cy="15338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E6478-25E6-48C5-A1AA-86B720A720D4}"/>
              </a:ext>
            </a:extLst>
          </p:cNvPr>
          <p:cNvSpPr txBox="1"/>
          <p:nvPr/>
        </p:nvSpPr>
        <p:spPr>
          <a:xfrm>
            <a:off x="6771969" y="3128686"/>
            <a:ext cx="518016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offender_is_on_duty</a:t>
            </a:r>
            <a:r>
              <a:rPr lang="en-US" sz="2000" dirty="0"/>
              <a:t>, </a:t>
            </a:r>
            <a:r>
              <a:rPr lang="ru-RU" sz="2000" dirty="0"/>
              <a:t>содержащем вид деятельности преступника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1102311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005136E-4658-48B2-9769-621791369834}"/>
              </a:ext>
            </a:extLst>
          </p:cNvPr>
          <p:cNvSpPr/>
          <p:nvPr/>
        </p:nvSpPr>
        <p:spPr>
          <a:xfrm>
            <a:off x="3151094" y="305193"/>
            <a:ext cx="5889811" cy="7500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3A5857C-1FDF-4809-9470-EDB4229A0E1C}"/>
              </a:ext>
            </a:extLst>
          </p:cNvPr>
          <p:cNvSpPr/>
          <p:nvPr/>
        </p:nvSpPr>
        <p:spPr>
          <a:xfrm>
            <a:off x="7098114" y="3199528"/>
            <a:ext cx="4914898" cy="15338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931D4-2246-4636-BD71-DE6C9AB2F156}"/>
              </a:ext>
            </a:extLst>
          </p:cNvPr>
          <p:cNvSpPr txBox="1"/>
          <p:nvPr/>
        </p:nvSpPr>
        <p:spPr>
          <a:xfrm>
            <a:off x="3613666" y="274711"/>
            <a:ext cx="509810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/>
              <a:t>Анализ частоты видов преступлений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174117-4CFE-4B39-B8E7-F5F5EC9C4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47" y="2020957"/>
            <a:ext cx="5658640" cy="4267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rgbClr val="4472C4"/>
            </a:solidFill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BEEB00-DA66-499A-8A8B-E00C4F8677A7}"/>
              </a:ext>
            </a:extLst>
          </p:cNvPr>
          <p:cNvSpPr txBox="1"/>
          <p:nvPr/>
        </p:nvSpPr>
        <p:spPr>
          <a:xfrm>
            <a:off x="7277101" y="3199528"/>
            <a:ext cx="491489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crime_type</a:t>
            </a:r>
            <a:r>
              <a:rPr lang="en-US" sz="2000" dirty="0"/>
              <a:t>, </a:t>
            </a:r>
            <a:r>
              <a:rPr lang="ru-RU" sz="2000" dirty="0"/>
              <a:t>содержащем вид преступления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1816660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FE81E94-BAC5-444F-B7DB-856120B120A7}"/>
              </a:ext>
            </a:extLst>
          </p:cNvPr>
          <p:cNvSpPr/>
          <p:nvPr/>
        </p:nvSpPr>
        <p:spPr>
          <a:xfrm>
            <a:off x="3155577" y="298241"/>
            <a:ext cx="5450542" cy="114307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2245-69E6-46F3-944A-6A3598D0F981}"/>
              </a:ext>
            </a:extLst>
          </p:cNvPr>
          <p:cNvSpPr txBox="1"/>
          <p:nvPr/>
        </p:nvSpPr>
        <p:spPr>
          <a:xfrm>
            <a:off x="2909048" y="229805"/>
            <a:ext cx="59436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Анализ влияния возраста на подверженность преступлениям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C1BD92-E13F-4221-A353-8065E49AE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5" y="2169737"/>
            <a:ext cx="5658640" cy="3667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rgbClr val="4472C4"/>
            </a:solidFill>
          </a:ln>
          <a:effectLst/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A3CF52-621D-41F2-8327-D1C3AF1831F4}"/>
              </a:ext>
            </a:extLst>
          </p:cNvPr>
          <p:cNvSpPr/>
          <p:nvPr/>
        </p:nvSpPr>
        <p:spPr>
          <a:xfrm>
            <a:off x="7098114" y="3199528"/>
            <a:ext cx="4780188" cy="152487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97764-7A82-41EA-AF48-271AAB62AAE2}"/>
              </a:ext>
            </a:extLst>
          </p:cNvPr>
          <p:cNvSpPr txBox="1"/>
          <p:nvPr/>
        </p:nvSpPr>
        <p:spPr>
          <a:xfrm>
            <a:off x="7386918" y="3180478"/>
            <a:ext cx="441063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resp_age</a:t>
            </a:r>
            <a:r>
              <a:rPr lang="en-US" sz="2000" dirty="0"/>
              <a:t>, </a:t>
            </a:r>
            <a:r>
              <a:rPr lang="ru-RU" sz="2000" dirty="0"/>
              <a:t>содержащем возраст респондентов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790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1ECF0B3-D7F7-4DB0-9B48-B5D224241B4F}"/>
              </a:ext>
            </a:extLst>
          </p:cNvPr>
          <p:cNvSpPr/>
          <p:nvPr/>
        </p:nvSpPr>
        <p:spPr>
          <a:xfrm>
            <a:off x="3155577" y="298241"/>
            <a:ext cx="5450542" cy="104646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D8431-678C-44D9-BB54-F8262D5921EA}"/>
              </a:ext>
            </a:extLst>
          </p:cNvPr>
          <p:cNvSpPr txBox="1"/>
          <p:nvPr/>
        </p:nvSpPr>
        <p:spPr>
          <a:xfrm>
            <a:off x="3748213" y="200224"/>
            <a:ext cx="426526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Зависимость вида преступления от возраста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45A4A1E-9CC4-4E98-A0D7-0188A8D35B3E}"/>
              </a:ext>
            </a:extLst>
          </p:cNvPr>
          <p:cNvSpPr/>
          <p:nvPr/>
        </p:nvSpPr>
        <p:spPr>
          <a:xfrm>
            <a:off x="8515350" y="2916331"/>
            <a:ext cx="3343902" cy="21604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8114A-B7DD-4E9C-BAC8-31CA5961E5D5}"/>
              </a:ext>
            </a:extLst>
          </p:cNvPr>
          <p:cNvSpPr txBox="1"/>
          <p:nvPr/>
        </p:nvSpPr>
        <p:spPr>
          <a:xfrm>
            <a:off x="8775393" y="2986056"/>
            <a:ext cx="308385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видов преступления для каждой возрастной категории</a:t>
            </a:r>
            <a:endParaRPr lang="en-US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61A380-C323-45EC-AA54-13D39CC9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10" y="1906915"/>
            <a:ext cx="7824580" cy="41793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rgbClr val="4472C4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56386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FE81E94-BAC5-444F-B7DB-856120B120A7}"/>
              </a:ext>
            </a:extLst>
          </p:cNvPr>
          <p:cNvSpPr/>
          <p:nvPr/>
        </p:nvSpPr>
        <p:spPr>
          <a:xfrm>
            <a:off x="3155577" y="298241"/>
            <a:ext cx="5450542" cy="114507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2245-69E6-46F3-944A-6A3598D0F981}"/>
              </a:ext>
            </a:extLst>
          </p:cNvPr>
          <p:cNvSpPr txBox="1"/>
          <p:nvPr/>
        </p:nvSpPr>
        <p:spPr>
          <a:xfrm>
            <a:off x="2904564" y="234749"/>
            <a:ext cx="59436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Анализ влияния уровня дохода на подверженность преступлениям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A3CF52-621D-41F2-8327-D1C3AF1831F4}"/>
              </a:ext>
            </a:extLst>
          </p:cNvPr>
          <p:cNvSpPr/>
          <p:nvPr/>
        </p:nvSpPr>
        <p:spPr>
          <a:xfrm>
            <a:off x="7098114" y="3199527"/>
            <a:ext cx="4780188" cy="204482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97764-7A82-41EA-AF48-271AAB62AAE2}"/>
              </a:ext>
            </a:extLst>
          </p:cNvPr>
          <p:cNvSpPr txBox="1"/>
          <p:nvPr/>
        </p:nvSpPr>
        <p:spPr>
          <a:xfrm>
            <a:off x="7178863" y="3199527"/>
            <a:ext cx="469943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resp_income</a:t>
            </a:r>
            <a:r>
              <a:rPr lang="en-US" sz="2000" dirty="0"/>
              <a:t>, </a:t>
            </a:r>
            <a:r>
              <a:rPr lang="ru-RU" sz="2000" dirty="0"/>
              <a:t>содержащем уровень дохода респондентов </a:t>
            </a:r>
            <a:endParaRPr lang="en-US" sz="2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7F24B27-1F80-4C8D-A49B-C9DB5903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23" y="2011447"/>
            <a:ext cx="5668166" cy="4143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9860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4D3AAE9-4642-435A-8162-E308DB4CF5D6}"/>
              </a:ext>
            </a:extLst>
          </p:cNvPr>
          <p:cNvSpPr/>
          <p:nvPr/>
        </p:nvSpPr>
        <p:spPr>
          <a:xfrm>
            <a:off x="3155577" y="298241"/>
            <a:ext cx="5450542" cy="114307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EC033-4B0B-41D1-81D7-361D94482F0B}"/>
              </a:ext>
            </a:extLst>
          </p:cNvPr>
          <p:cNvSpPr txBox="1"/>
          <p:nvPr/>
        </p:nvSpPr>
        <p:spPr>
          <a:xfrm>
            <a:off x="3653601" y="202035"/>
            <a:ext cx="4454494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Зависимость вида преступления от уровня дохода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C9FCC19-A2AB-4C53-8312-CE0DEEC995D7}"/>
              </a:ext>
            </a:extLst>
          </p:cNvPr>
          <p:cNvSpPr/>
          <p:nvPr/>
        </p:nvSpPr>
        <p:spPr>
          <a:xfrm>
            <a:off x="8515350" y="2916331"/>
            <a:ext cx="3343902" cy="21604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73D0C-9351-47BE-8827-D541E685EF60}"/>
              </a:ext>
            </a:extLst>
          </p:cNvPr>
          <p:cNvSpPr txBox="1"/>
          <p:nvPr/>
        </p:nvSpPr>
        <p:spPr>
          <a:xfrm>
            <a:off x="8680743" y="3050934"/>
            <a:ext cx="308385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видов преступления для каждой категории уровня дохода</a:t>
            </a: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5C4920-AD95-4B42-A098-05BFD5EB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98" y="1958364"/>
            <a:ext cx="7735691" cy="4316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6024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FE81E94-BAC5-444F-B7DB-856120B120A7}"/>
              </a:ext>
            </a:extLst>
          </p:cNvPr>
          <p:cNvSpPr/>
          <p:nvPr/>
        </p:nvSpPr>
        <p:spPr>
          <a:xfrm>
            <a:off x="3155577" y="298241"/>
            <a:ext cx="5450542" cy="104646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2245-69E6-46F3-944A-6A3598D0F981}"/>
              </a:ext>
            </a:extLst>
          </p:cNvPr>
          <p:cNvSpPr txBox="1"/>
          <p:nvPr/>
        </p:nvSpPr>
        <p:spPr>
          <a:xfrm>
            <a:off x="2909048" y="193112"/>
            <a:ext cx="59436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Анализ влияния образования на подверженность преступлениям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A3CF52-621D-41F2-8327-D1C3AF1831F4}"/>
              </a:ext>
            </a:extLst>
          </p:cNvPr>
          <p:cNvSpPr/>
          <p:nvPr/>
        </p:nvSpPr>
        <p:spPr>
          <a:xfrm>
            <a:off x="7189694" y="3199527"/>
            <a:ext cx="4688608" cy="197310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97764-7A82-41EA-AF48-271AAB62AAE2}"/>
              </a:ext>
            </a:extLst>
          </p:cNvPr>
          <p:cNvSpPr txBox="1"/>
          <p:nvPr/>
        </p:nvSpPr>
        <p:spPr>
          <a:xfrm>
            <a:off x="7386918" y="3180478"/>
            <a:ext cx="441063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resp_edu</a:t>
            </a:r>
            <a:r>
              <a:rPr lang="en-US" sz="2000" dirty="0"/>
              <a:t>, </a:t>
            </a:r>
            <a:r>
              <a:rPr lang="ru-RU" sz="2000" dirty="0"/>
              <a:t>содержащем информацию об образовании респондентов </a:t>
            </a:r>
            <a:endParaRPr lang="en-US" sz="2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96A2CF2-F430-454E-B6E6-B2ABFBF47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93" y="1587354"/>
            <a:ext cx="5591955" cy="5077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58329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337545D-D2E8-40BB-A983-FD4A047D58B7}"/>
              </a:ext>
            </a:extLst>
          </p:cNvPr>
          <p:cNvSpPr/>
          <p:nvPr/>
        </p:nvSpPr>
        <p:spPr>
          <a:xfrm>
            <a:off x="3155577" y="298241"/>
            <a:ext cx="5450542" cy="114307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EB957-4980-453F-B5B8-87A666AF6A06}"/>
              </a:ext>
            </a:extLst>
          </p:cNvPr>
          <p:cNvSpPr txBox="1"/>
          <p:nvPr/>
        </p:nvSpPr>
        <p:spPr>
          <a:xfrm>
            <a:off x="3748213" y="188482"/>
            <a:ext cx="426526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Зависимость вида преступления от образования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8E55A37-EBFA-4D87-80AB-3204AA114C08}"/>
              </a:ext>
            </a:extLst>
          </p:cNvPr>
          <p:cNvSpPr/>
          <p:nvPr/>
        </p:nvSpPr>
        <p:spPr>
          <a:xfrm>
            <a:off x="8515350" y="2916331"/>
            <a:ext cx="3343902" cy="21604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D3C8A-53BD-4ED7-B3FF-0B26ADE56003}"/>
              </a:ext>
            </a:extLst>
          </p:cNvPr>
          <p:cNvSpPr txBox="1"/>
          <p:nvPr/>
        </p:nvSpPr>
        <p:spPr>
          <a:xfrm>
            <a:off x="8775393" y="2986056"/>
            <a:ext cx="308385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видов преступления для каждой категории образования</a:t>
            </a: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CF77AA-2C47-4923-A0CD-9514A36D3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73" y="1770631"/>
            <a:ext cx="6877844" cy="4789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70603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FE81E94-BAC5-444F-B7DB-856120B120A7}"/>
              </a:ext>
            </a:extLst>
          </p:cNvPr>
          <p:cNvSpPr/>
          <p:nvPr/>
        </p:nvSpPr>
        <p:spPr>
          <a:xfrm>
            <a:off x="2961903" y="192035"/>
            <a:ext cx="6436660" cy="11706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2245-69E6-46F3-944A-6A3598D0F981}"/>
              </a:ext>
            </a:extLst>
          </p:cNvPr>
          <p:cNvSpPr txBox="1"/>
          <p:nvPr/>
        </p:nvSpPr>
        <p:spPr>
          <a:xfrm>
            <a:off x="2961903" y="147946"/>
            <a:ext cx="652630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Анализ влияния социально-экономического статуса на подверженность преступлениям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A3CF52-621D-41F2-8327-D1C3AF1831F4}"/>
              </a:ext>
            </a:extLst>
          </p:cNvPr>
          <p:cNvSpPr/>
          <p:nvPr/>
        </p:nvSpPr>
        <p:spPr>
          <a:xfrm>
            <a:off x="7098114" y="3199527"/>
            <a:ext cx="4780188" cy="189128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97764-7A82-41EA-AF48-271AAB62AAE2}"/>
              </a:ext>
            </a:extLst>
          </p:cNvPr>
          <p:cNvSpPr txBox="1"/>
          <p:nvPr/>
        </p:nvSpPr>
        <p:spPr>
          <a:xfrm>
            <a:off x="7225554" y="3180478"/>
            <a:ext cx="457200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resp_ses</a:t>
            </a:r>
            <a:r>
              <a:rPr lang="en-US" sz="2000" dirty="0"/>
              <a:t>, </a:t>
            </a:r>
            <a:r>
              <a:rPr lang="ru-RU" sz="2000" dirty="0"/>
              <a:t>содержащем социально-экономический статус респондентов </a:t>
            </a:r>
            <a:endParaRPr lang="en-US" sz="2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6EC5AE8-742E-44C7-B3DE-D75436B0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0" y="1922923"/>
            <a:ext cx="5734850" cy="4105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17365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8DA0B866-0B50-415E-A193-EB934C84A547}"/>
              </a:ext>
            </a:extLst>
          </p:cNvPr>
          <p:cNvSpPr/>
          <p:nvPr/>
        </p:nvSpPr>
        <p:spPr>
          <a:xfrm>
            <a:off x="3196444" y="344406"/>
            <a:ext cx="5799111" cy="116166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82619-A5EC-495F-B419-6DFC037592A4}"/>
              </a:ext>
            </a:extLst>
          </p:cNvPr>
          <p:cNvSpPr txBox="1"/>
          <p:nvPr/>
        </p:nvSpPr>
        <p:spPr>
          <a:xfrm>
            <a:off x="3375693" y="266108"/>
            <a:ext cx="544061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Зависимость вида преступления от социально-экономического статуса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09A36FA-9813-4644-86DC-ED67FC84639E}"/>
              </a:ext>
            </a:extLst>
          </p:cNvPr>
          <p:cNvSpPr/>
          <p:nvPr/>
        </p:nvSpPr>
        <p:spPr>
          <a:xfrm>
            <a:off x="8515350" y="2916330"/>
            <a:ext cx="3343902" cy="235295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7B15D-3B11-47A3-9CB2-A800BFAD3454}"/>
              </a:ext>
            </a:extLst>
          </p:cNvPr>
          <p:cNvSpPr txBox="1"/>
          <p:nvPr/>
        </p:nvSpPr>
        <p:spPr>
          <a:xfrm>
            <a:off x="8775393" y="2838031"/>
            <a:ext cx="3083859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видов преступления для каждого социально-экономического статуса</a:t>
            </a: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C85261-F073-4EF8-8AB9-90342DBC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10" y="1866625"/>
            <a:ext cx="7629072" cy="4450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746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3171B50-09C9-4019-A73E-9339FDB65D14}"/>
              </a:ext>
            </a:extLst>
          </p:cNvPr>
          <p:cNvSpPr/>
          <p:nvPr/>
        </p:nvSpPr>
        <p:spPr>
          <a:xfrm>
            <a:off x="950258" y="195075"/>
            <a:ext cx="10632141" cy="224120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141F7B1-3432-4D93-989A-DEAB6C5B48BC}"/>
              </a:ext>
            </a:extLst>
          </p:cNvPr>
          <p:cNvSpPr/>
          <p:nvPr/>
        </p:nvSpPr>
        <p:spPr>
          <a:xfrm>
            <a:off x="950258" y="2780397"/>
            <a:ext cx="10524564" cy="375487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1C7F1-E49F-43CD-82EE-B6FF2FBFF21C}"/>
              </a:ext>
            </a:extLst>
          </p:cNvPr>
          <p:cNvSpPr txBox="1"/>
          <p:nvPr/>
        </p:nvSpPr>
        <p:spPr>
          <a:xfrm>
            <a:off x="1353669" y="118130"/>
            <a:ext cx="98253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+mj-lt"/>
              </a:rPr>
              <a:t>Данный проект посвящен изучению преступности на территории Российской Федерации. Цель работы – выяснить, как влияют социально-демографические характеристики человека на его возможность оказаться жертвой преступления (виктимность).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04299-C8C8-46AA-9584-03BA19B61F7A}"/>
              </a:ext>
            </a:extLst>
          </p:cNvPr>
          <p:cNvSpPr txBox="1"/>
          <p:nvPr/>
        </p:nvSpPr>
        <p:spPr>
          <a:xfrm>
            <a:off x="1889310" y="2857341"/>
            <a:ext cx="88616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/>
              <a:t>Задачи данного исследования: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Ознакомиться с форматом данных, осуществить их предобработку.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Сделать анализ данных опроса жителей РФ о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ru-RU" sz="2000" dirty="0"/>
              <a:t> преступлениях, жертвами которых они становились.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Визуализировать найденные закономерности.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Исходя из выявленных зависимостей, построить классификационную модель, определяющую виктимность человека.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066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291B6F-0A84-4324-A296-D24FB31F9B9B}"/>
              </a:ext>
            </a:extLst>
          </p:cNvPr>
          <p:cNvSpPr/>
          <p:nvPr/>
        </p:nvSpPr>
        <p:spPr>
          <a:xfrm>
            <a:off x="2961903" y="192035"/>
            <a:ext cx="6436660" cy="11078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A3029-2E3C-4DC7-A573-C11788CCF551}"/>
              </a:ext>
            </a:extLst>
          </p:cNvPr>
          <p:cNvSpPr txBox="1"/>
          <p:nvPr/>
        </p:nvSpPr>
        <p:spPr>
          <a:xfrm>
            <a:off x="2961903" y="62336"/>
            <a:ext cx="652630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Анализ скорости реагирования правоохранителей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3701A43-4C32-4243-A68F-963CE2E23D6A}"/>
              </a:ext>
            </a:extLst>
          </p:cNvPr>
          <p:cNvSpPr/>
          <p:nvPr/>
        </p:nvSpPr>
        <p:spPr>
          <a:xfrm>
            <a:off x="7098114" y="2568538"/>
            <a:ext cx="4780188" cy="28909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6B2E7-1F3A-4A5D-8D8D-23A48CFCC7BB}"/>
              </a:ext>
            </a:extLst>
          </p:cNvPr>
          <p:cNvSpPr txBox="1"/>
          <p:nvPr/>
        </p:nvSpPr>
        <p:spPr>
          <a:xfrm>
            <a:off x="7386984" y="2568538"/>
            <a:ext cx="457200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victim_police_reaction_time</a:t>
            </a:r>
            <a:r>
              <a:rPr lang="en-US" sz="2000" dirty="0"/>
              <a:t>, </a:t>
            </a:r>
            <a:r>
              <a:rPr lang="ru-RU" sz="2000" dirty="0"/>
              <a:t>содержащем информацию о скорости реагирования правоохранителей на вызов респондента</a:t>
            </a:r>
            <a:endParaRPr lang="en-US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6D699F-13FA-4E5B-86C6-B184B9727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2" y="1803912"/>
            <a:ext cx="5591955" cy="44202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93875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EA846CB-8182-4F44-B843-A65DE6744D8C}"/>
              </a:ext>
            </a:extLst>
          </p:cNvPr>
          <p:cNvSpPr/>
          <p:nvPr/>
        </p:nvSpPr>
        <p:spPr>
          <a:xfrm>
            <a:off x="2961903" y="192035"/>
            <a:ext cx="6436660" cy="113474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13FFA-705A-4DD5-BC6F-67F74E1F5589}"/>
              </a:ext>
            </a:extLst>
          </p:cNvPr>
          <p:cNvSpPr txBox="1"/>
          <p:nvPr/>
        </p:nvSpPr>
        <p:spPr>
          <a:xfrm>
            <a:off x="2965385" y="96191"/>
            <a:ext cx="652630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Анализ материального ущерба жертв преступлений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1D702A-E467-4882-80DD-329BE9F19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9" y="1743855"/>
            <a:ext cx="6830378" cy="3496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D96B7ED-6538-42FF-92A8-733C09EDA090}"/>
              </a:ext>
            </a:extLst>
          </p:cNvPr>
          <p:cNvSpPr/>
          <p:nvPr/>
        </p:nvSpPr>
        <p:spPr>
          <a:xfrm>
            <a:off x="8023411" y="2046452"/>
            <a:ext cx="3899714" cy="28909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89507-9567-44B4-8603-AFDDC7F7EC86}"/>
              </a:ext>
            </a:extLst>
          </p:cNvPr>
          <p:cNvSpPr txBox="1"/>
          <p:nvPr/>
        </p:nvSpPr>
        <p:spPr>
          <a:xfrm>
            <a:off x="8184708" y="2315459"/>
            <a:ext cx="3899714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распределения значений в столбце </a:t>
            </a:r>
            <a:r>
              <a:rPr lang="en-US" sz="2000" b="1" i="1" dirty="0" err="1"/>
              <a:t>victim_damage_rub</a:t>
            </a:r>
            <a:r>
              <a:rPr lang="en-US" sz="2000" dirty="0"/>
              <a:t>, </a:t>
            </a:r>
            <a:r>
              <a:rPr lang="ru-RU" sz="2000" dirty="0"/>
              <a:t>содержащем информацию о материальном ущербе жертв преступлений</a:t>
            </a:r>
            <a:endParaRPr lang="en-US" sz="20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2AE0983-F342-4EA0-A138-8886211D51DF}"/>
              </a:ext>
            </a:extLst>
          </p:cNvPr>
          <p:cNvSpPr/>
          <p:nvPr/>
        </p:nvSpPr>
        <p:spPr>
          <a:xfrm>
            <a:off x="600999" y="5509025"/>
            <a:ext cx="6830378" cy="105315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10AFC-F72F-4E0E-9297-71252092E12B}"/>
              </a:ext>
            </a:extLst>
          </p:cNvPr>
          <p:cNvSpPr txBox="1"/>
          <p:nvPr/>
        </p:nvSpPr>
        <p:spPr>
          <a:xfrm>
            <a:off x="950259" y="5504756"/>
            <a:ext cx="61318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i="1" dirty="0"/>
              <a:t>Медиана материального ущерба - 12000 рублей</a:t>
            </a:r>
          </a:p>
          <a:p>
            <a:pPr>
              <a:lnSpc>
                <a:spcPct val="150000"/>
              </a:lnSpc>
            </a:pPr>
            <a:r>
              <a:rPr lang="ru-RU" sz="2000" b="1" i="1" dirty="0"/>
              <a:t>Среднее материального ущерба – 3 116 267 рублей</a:t>
            </a:r>
          </a:p>
          <a:p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12CD01A-E240-4A4D-8E0D-7C2139404B19}"/>
              </a:ext>
            </a:extLst>
          </p:cNvPr>
          <p:cNvSpPr/>
          <p:nvPr/>
        </p:nvSpPr>
        <p:spPr>
          <a:xfrm>
            <a:off x="7780637" y="5504756"/>
            <a:ext cx="4113709" cy="105315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F83F3-E095-463F-A780-5EAA4BB731EF}"/>
              </a:ext>
            </a:extLst>
          </p:cNvPr>
          <p:cNvSpPr txBox="1"/>
          <p:nvPr/>
        </p:nvSpPr>
        <p:spPr>
          <a:xfrm>
            <a:off x="7893456" y="5475602"/>
            <a:ext cx="4159624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На графике представлено </a:t>
            </a:r>
            <a:r>
              <a:rPr lang="ru-RU" sz="2000" b="1" i="1" dirty="0"/>
              <a:t>экспоненциальное распределение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4205868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2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4CA792C-6D91-4D23-B80A-97D1C2357B7A}"/>
              </a:ext>
            </a:extLst>
          </p:cNvPr>
          <p:cNvSpPr/>
          <p:nvPr/>
        </p:nvSpPr>
        <p:spPr>
          <a:xfrm>
            <a:off x="2961903" y="192035"/>
            <a:ext cx="6436660" cy="11505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2AC21-55AD-4487-87F1-8A3A6535D045}"/>
              </a:ext>
            </a:extLst>
          </p:cNvPr>
          <p:cNvSpPr txBox="1"/>
          <p:nvPr/>
        </p:nvSpPr>
        <p:spPr>
          <a:xfrm>
            <a:off x="2961903" y="74050"/>
            <a:ext cx="652630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Исключение выбросов из материального ущерба жертв преступлений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297371-262E-4DC7-B58E-F1BA88E5D4B9}"/>
              </a:ext>
            </a:extLst>
          </p:cNvPr>
          <p:cNvSpPr/>
          <p:nvPr/>
        </p:nvSpPr>
        <p:spPr>
          <a:xfrm>
            <a:off x="9068963" y="1645432"/>
            <a:ext cx="2949452" cy="229199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DFF4F-98A1-485C-9B25-0DA2C9067AE9}"/>
              </a:ext>
            </a:extLst>
          </p:cNvPr>
          <p:cNvSpPr txBox="1"/>
          <p:nvPr/>
        </p:nvSpPr>
        <p:spPr>
          <a:xfrm>
            <a:off x="9272922" y="1845787"/>
            <a:ext cx="266704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распределения значений в формате </a:t>
            </a:r>
            <a:r>
              <a:rPr lang="en-US" sz="2000" b="1" i="1" dirty="0"/>
              <a:t>“</a:t>
            </a:r>
            <a:r>
              <a:rPr lang="ru-RU" sz="2000" b="1" i="1" dirty="0"/>
              <a:t>ящик с усами</a:t>
            </a:r>
            <a:r>
              <a:rPr lang="en-US" sz="2000" b="1" i="1" dirty="0"/>
              <a:t>”</a:t>
            </a:r>
            <a:r>
              <a:rPr lang="ru-RU" sz="2000" b="1" i="1" dirty="0"/>
              <a:t> </a:t>
            </a:r>
            <a:r>
              <a:rPr lang="ru-RU" sz="2000" dirty="0"/>
              <a:t>после исключения выбросов</a:t>
            </a: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A546E9-21A6-4A5D-B34A-786D20FA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0" y="1645432"/>
            <a:ext cx="8560270" cy="2291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AF6F55C-7DE0-4001-AFD4-88B3A32115C8}"/>
              </a:ext>
            </a:extLst>
          </p:cNvPr>
          <p:cNvSpPr/>
          <p:nvPr/>
        </p:nvSpPr>
        <p:spPr>
          <a:xfrm>
            <a:off x="314790" y="4227072"/>
            <a:ext cx="6830378" cy="105315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C3F81-F5D8-44F6-B4E6-2C56392A4312}"/>
              </a:ext>
            </a:extLst>
          </p:cNvPr>
          <p:cNvSpPr txBox="1"/>
          <p:nvPr/>
        </p:nvSpPr>
        <p:spPr>
          <a:xfrm>
            <a:off x="664050" y="4222803"/>
            <a:ext cx="61318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i="1" dirty="0"/>
              <a:t>Медиана материального ущерба – 9 000 рублей</a:t>
            </a:r>
          </a:p>
          <a:p>
            <a:pPr>
              <a:lnSpc>
                <a:spcPct val="150000"/>
              </a:lnSpc>
            </a:pPr>
            <a:r>
              <a:rPr lang="ru-RU" sz="2000" b="1" i="1" dirty="0"/>
              <a:t>Среднее материального ущерба – 13 243 рубля</a:t>
            </a:r>
          </a:p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B6511BE-9EFE-49A2-BD27-5E25BD533B99}"/>
              </a:ext>
            </a:extLst>
          </p:cNvPr>
          <p:cNvSpPr/>
          <p:nvPr/>
        </p:nvSpPr>
        <p:spPr>
          <a:xfrm>
            <a:off x="314790" y="5515465"/>
            <a:ext cx="6830378" cy="105315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A6F34-3124-4310-A610-F52CB46E9F0F}"/>
              </a:ext>
            </a:extLst>
          </p:cNvPr>
          <p:cNvSpPr txBox="1"/>
          <p:nvPr/>
        </p:nvSpPr>
        <p:spPr>
          <a:xfrm>
            <a:off x="664050" y="5515465"/>
            <a:ext cx="61318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i="1" dirty="0"/>
              <a:t>Нижняя граница значений – 0 рублей</a:t>
            </a:r>
          </a:p>
          <a:p>
            <a:pPr>
              <a:lnSpc>
                <a:spcPct val="150000"/>
              </a:lnSpc>
            </a:pPr>
            <a:r>
              <a:rPr lang="ru-RU" sz="2000" b="1" i="1" dirty="0"/>
              <a:t>Верхняя границы значений – 57 750 рубля</a:t>
            </a:r>
          </a:p>
          <a:p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DE98276-76EE-4638-81AC-DBD6F9247CC3}"/>
              </a:ext>
            </a:extLst>
          </p:cNvPr>
          <p:cNvSpPr/>
          <p:nvPr/>
        </p:nvSpPr>
        <p:spPr>
          <a:xfrm>
            <a:off x="7733222" y="4222803"/>
            <a:ext cx="4143988" cy="229199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DBF71-6424-492D-8E76-ED64B203DA13}"/>
              </a:ext>
            </a:extLst>
          </p:cNvPr>
          <p:cNvSpPr txBox="1"/>
          <p:nvPr/>
        </p:nvSpPr>
        <p:spPr>
          <a:xfrm>
            <a:off x="8112927" y="4334584"/>
            <a:ext cx="348660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Для определения границ значений и удаления выбросов был использован </a:t>
            </a:r>
            <a:r>
              <a:rPr lang="ru-RU" sz="2000" b="1" i="1" dirty="0" err="1"/>
              <a:t>межквартильный</a:t>
            </a:r>
            <a:r>
              <a:rPr lang="ru-RU" sz="2000" b="1" i="1" dirty="0"/>
              <a:t> размах</a:t>
            </a:r>
          </a:p>
        </p:txBody>
      </p:sp>
    </p:spTree>
    <p:extLst>
      <p:ext uri="{BB962C8B-B14F-4D97-AF65-F5344CB8AC3E}">
        <p14:creationId xmlns:p14="http://schemas.microsoft.com/office/powerpoint/2010/main" val="3136486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5522242-0A69-499B-A9A6-E4D0445A34F7}"/>
              </a:ext>
            </a:extLst>
          </p:cNvPr>
          <p:cNvSpPr/>
          <p:nvPr/>
        </p:nvSpPr>
        <p:spPr>
          <a:xfrm>
            <a:off x="2961903" y="192035"/>
            <a:ext cx="6436660" cy="121169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F1082-DCB4-4675-ACE6-83C23CF1A045}"/>
              </a:ext>
            </a:extLst>
          </p:cNvPr>
          <p:cNvSpPr txBox="1"/>
          <p:nvPr/>
        </p:nvSpPr>
        <p:spPr>
          <a:xfrm>
            <a:off x="2961903" y="147331"/>
            <a:ext cx="652630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Анализ влияния времени суток на число преступлений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EF5EC4E-9E6F-48FA-851A-80DF154DECAE}"/>
              </a:ext>
            </a:extLst>
          </p:cNvPr>
          <p:cNvSpPr/>
          <p:nvPr/>
        </p:nvSpPr>
        <p:spPr>
          <a:xfrm>
            <a:off x="7324725" y="2046451"/>
            <a:ext cx="4023695" cy="28909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531E3-449F-48FB-B05D-202B0EFE9616}"/>
              </a:ext>
            </a:extLst>
          </p:cNvPr>
          <p:cNvSpPr txBox="1"/>
          <p:nvPr/>
        </p:nvSpPr>
        <p:spPr>
          <a:xfrm>
            <a:off x="7538351" y="2315458"/>
            <a:ext cx="3899714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распределения значений в столбце </a:t>
            </a:r>
            <a:r>
              <a:rPr lang="en-US" sz="2000" b="1" i="1" dirty="0" err="1"/>
              <a:t>crime_is_daytime</a:t>
            </a:r>
            <a:r>
              <a:rPr lang="en-US" sz="2000" dirty="0"/>
              <a:t>, </a:t>
            </a:r>
            <a:r>
              <a:rPr lang="ru-RU" sz="2000" dirty="0"/>
              <a:t>содержащем информацию о времени суток в момент совершения преступления</a:t>
            </a:r>
            <a:endParaRPr lang="en-US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AEF294-9BE9-4CAB-996B-9AC315AE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672735"/>
            <a:ext cx="4201111" cy="4344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67976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51898A3-345B-430C-9DAF-2D4F3B3D784E}"/>
              </a:ext>
            </a:extLst>
          </p:cNvPr>
          <p:cNvSpPr/>
          <p:nvPr/>
        </p:nvSpPr>
        <p:spPr>
          <a:xfrm>
            <a:off x="3196444" y="344406"/>
            <a:ext cx="5799111" cy="116628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AB2A5-A415-4F12-A7DD-A76D93782C44}"/>
              </a:ext>
            </a:extLst>
          </p:cNvPr>
          <p:cNvSpPr txBox="1"/>
          <p:nvPr/>
        </p:nvSpPr>
        <p:spPr>
          <a:xfrm>
            <a:off x="3375693" y="279992"/>
            <a:ext cx="544061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Зависимость вида преступления от времени суток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25F2EF9-C8FE-4964-A3CC-270D619DC7E1}"/>
              </a:ext>
            </a:extLst>
          </p:cNvPr>
          <p:cNvSpPr/>
          <p:nvPr/>
        </p:nvSpPr>
        <p:spPr>
          <a:xfrm>
            <a:off x="8486775" y="2532688"/>
            <a:ext cx="3353427" cy="281461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723CE-71FF-4034-93BA-98D605A45A01}"/>
              </a:ext>
            </a:extLst>
          </p:cNvPr>
          <p:cNvSpPr txBox="1"/>
          <p:nvPr/>
        </p:nvSpPr>
        <p:spPr>
          <a:xfrm>
            <a:off x="8756343" y="2454389"/>
            <a:ext cx="3083859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процента преступлений</a:t>
            </a:r>
            <a:r>
              <a:rPr lang="en-US" sz="2000" dirty="0"/>
              <a:t>, </a:t>
            </a:r>
            <a:r>
              <a:rPr lang="ru-RU" sz="2000" dirty="0"/>
              <a:t>совершенных в определенное время суток</a:t>
            </a:r>
            <a:r>
              <a:rPr lang="en-US" sz="2000" dirty="0"/>
              <a:t>,</a:t>
            </a:r>
            <a:r>
              <a:rPr lang="ru-RU" sz="2000" dirty="0"/>
              <a:t> для каждого вида преступления</a:t>
            </a: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133449-2084-431F-BED8-ADAEFC301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"/>
          <a:stretch/>
        </p:blipFill>
        <p:spPr>
          <a:xfrm>
            <a:off x="1085381" y="2149047"/>
            <a:ext cx="6706069" cy="3581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2902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8F991412-6031-4A5B-A1AE-DBCFD237D033}"/>
              </a:ext>
            </a:extLst>
          </p:cNvPr>
          <p:cNvSpPr/>
          <p:nvPr/>
        </p:nvSpPr>
        <p:spPr>
          <a:xfrm>
            <a:off x="2705361" y="252072"/>
            <a:ext cx="6781273" cy="13257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2A1B2-94FB-4B9C-8822-225FF35933F0}"/>
              </a:ext>
            </a:extLst>
          </p:cNvPr>
          <p:cNvSpPr txBox="1"/>
          <p:nvPr/>
        </p:nvSpPr>
        <p:spPr>
          <a:xfrm>
            <a:off x="2922495" y="252072"/>
            <a:ext cx="656413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Портрет человека, который с наибольшей вероятностью является жертвой преступления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89F7C16-E776-41CF-B1C1-77109C3D8A84}"/>
              </a:ext>
            </a:extLst>
          </p:cNvPr>
          <p:cNvSpPr/>
          <p:nvPr/>
        </p:nvSpPr>
        <p:spPr>
          <a:xfrm>
            <a:off x="2445384" y="2089837"/>
            <a:ext cx="7146851" cy="328002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0537E-1D94-4511-AFAB-653BCD0BEC6E}"/>
              </a:ext>
            </a:extLst>
          </p:cNvPr>
          <p:cNvSpPr txBox="1"/>
          <p:nvPr/>
        </p:nvSpPr>
        <p:spPr>
          <a:xfrm>
            <a:off x="2922495" y="2519083"/>
            <a:ext cx="6402775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Мужчина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25-34 года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Средний уровень дохода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Высшее или незаконченное высшее образование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Социально-экономический статус — рабочий</a:t>
            </a:r>
          </a:p>
        </p:txBody>
      </p:sp>
    </p:spTree>
    <p:extLst>
      <p:ext uri="{BB962C8B-B14F-4D97-AF65-F5344CB8AC3E}">
        <p14:creationId xmlns:p14="http://schemas.microsoft.com/office/powerpoint/2010/main" val="2536928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1C94260-04CA-4117-9FE9-3235922B7E5F}"/>
              </a:ext>
            </a:extLst>
          </p:cNvPr>
          <p:cNvSpPr/>
          <p:nvPr/>
        </p:nvSpPr>
        <p:spPr>
          <a:xfrm>
            <a:off x="1349188" y="2017057"/>
            <a:ext cx="9493624" cy="282388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4A23129-9F0A-4F24-A2F4-C2F9A6DED8E6}"/>
              </a:ext>
            </a:extLst>
          </p:cNvPr>
          <p:cNvSpPr txBox="1">
            <a:spLocks/>
          </p:cNvSpPr>
          <p:nvPr/>
        </p:nvSpPr>
        <p:spPr>
          <a:xfrm>
            <a:off x="1524000" y="2637116"/>
            <a:ext cx="9144000" cy="1583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b="1" dirty="0">
                <a:latin typeface="+mn-lt"/>
              </a:rPr>
              <a:t>Анализ выборки лиц,  не являющихся жертвами преступлений</a:t>
            </a:r>
          </a:p>
        </p:txBody>
      </p:sp>
    </p:spTree>
    <p:extLst>
      <p:ext uri="{BB962C8B-B14F-4D97-AF65-F5344CB8AC3E}">
        <p14:creationId xmlns:p14="http://schemas.microsoft.com/office/powerpoint/2010/main" val="238322381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7B95BCF-895D-4D54-8F60-67645B09A389}"/>
              </a:ext>
            </a:extLst>
          </p:cNvPr>
          <p:cNvSpPr/>
          <p:nvPr/>
        </p:nvSpPr>
        <p:spPr>
          <a:xfrm>
            <a:off x="3110345" y="231070"/>
            <a:ext cx="5971309" cy="8805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81E18-825F-4920-B80A-553345E4A618}"/>
              </a:ext>
            </a:extLst>
          </p:cNvPr>
          <p:cNvSpPr txBox="1"/>
          <p:nvPr/>
        </p:nvSpPr>
        <p:spPr>
          <a:xfrm>
            <a:off x="3388657" y="319595"/>
            <a:ext cx="541468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Анализ полового признака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E727700-5BC7-40D8-8AEE-5AFCC52EEBB4}"/>
              </a:ext>
            </a:extLst>
          </p:cNvPr>
          <p:cNvSpPr/>
          <p:nvPr/>
        </p:nvSpPr>
        <p:spPr>
          <a:xfrm>
            <a:off x="6266329" y="3128686"/>
            <a:ext cx="5533711" cy="15338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29E41-DFCE-4DAD-B60B-9996A49071A8}"/>
              </a:ext>
            </a:extLst>
          </p:cNvPr>
          <p:cNvSpPr txBox="1"/>
          <p:nvPr/>
        </p:nvSpPr>
        <p:spPr>
          <a:xfrm>
            <a:off x="6385358" y="3133168"/>
            <a:ext cx="541468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resp_is_male</a:t>
            </a:r>
            <a:r>
              <a:rPr lang="en-US" sz="2000" dirty="0"/>
              <a:t>, </a:t>
            </a:r>
            <a:r>
              <a:rPr lang="ru-RU" sz="2000" dirty="0"/>
              <a:t>содержащем информацию о поле респондента</a:t>
            </a:r>
            <a:endParaRPr lang="ru-RU" sz="2000" b="1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80D32F-CAC9-4AF1-AE12-1F94455B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01" y="1770564"/>
            <a:ext cx="3992316" cy="4040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1029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6279E25-B7B1-4057-825C-3B50F04FF925}"/>
              </a:ext>
            </a:extLst>
          </p:cNvPr>
          <p:cNvSpPr/>
          <p:nvPr/>
        </p:nvSpPr>
        <p:spPr>
          <a:xfrm>
            <a:off x="3155577" y="298241"/>
            <a:ext cx="5450542" cy="78648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306BB-0C08-4F72-9E15-76563A451692}"/>
              </a:ext>
            </a:extLst>
          </p:cNvPr>
          <p:cNvSpPr txBox="1"/>
          <p:nvPr/>
        </p:nvSpPr>
        <p:spPr>
          <a:xfrm>
            <a:off x="2891119" y="298241"/>
            <a:ext cx="59436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Анализ возраста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46059D6-1254-49ED-9E0B-500F71949E03}"/>
              </a:ext>
            </a:extLst>
          </p:cNvPr>
          <p:cNvSpPr/>
          <p:nvPr/>
        </p:nvSpPr>
        <p:spPr>
          <a:xfrm>
            <a:off x="7098114" y="3199528"/>
            <a:ext cx="4780188" cy="152487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BF87F-FB7E-43DB-9586-03280E988D33}"/>
              </a:ext>
            </a:extLst>
          </p:cNvPr>
          <p:cNvSpPr txBox="1"/>
          <p:nvPr/>
        </p:nvSpPr>
        <p:spPr>
          <a:xfrm>
            <a:off x="7386918" y="3180478"/>
            <a:ext cx="441063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resp_age</a:t>
            </a:r>
            <a:r>
              <a:rPr lang="en-US" sz="2000" dirty="0"/>
              <a:t>, </a:t>
            </a:r>
            <a:r>
              <a:rPr lang="ru-RU" sz="2000" dirty="0"/>
              <a:t>содержащем возраст респондентов </a:t>
            </a: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71B2E4-EF29-4272-9944-91364A5D4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"/>
          <a:stretch/>
        </p:blipFill>
        <p:spPr>
          <a:xfrm>
            <a:off x="699247" y="1899981"/>
            <a:ext cx="6011665" cy="3900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39317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94F1AEC-0824-4E22-A05F-1FD0A788690D}"/>
              </a:ext>
            </a:extLst>
          </p:cNvPr>
          <p:cNvSpPr/>
          <p:nvPr/>
        </p:nvSpPr>
        <p:spPr>
          <a:xfrm>
            <a:off x="3155577" y="298242"/>
            <a:ext cx="5450542" cy="80441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B1F14-23D6-4F87-A2BE-FF3F5873382C}"/>
              </a:ext>
            </a:extLst>
          </p:cNvPr>
          <p:cNvSpPr txBox="1"/>
          <p:nvPr/>
        </p:nvSpPr>
        <p:spPr>
          <a:xfrm>
            <a:off x="2909048" y="298241"/>
            <a:ext cx="59436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Анализ уровня дохода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C128DF8-E0D9-4CAA-89F4-797CE75485FE}"/>
              </a:ext>
            </a:extLst>
          </p:cNvPr>
          <p:cNvSpPr/>
          <p:nvPr/>
        </p:nvSpPr>
        <p:spPr>
          <a:xfrm>
            <a:off x="7098114" y="3199527"/>
            <a:ext cx="4780188" cy="204482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1A5BE-ABC6-4B71-B6C8-F9BD323B3F88}"/>
              </a:ext>
            </a:extLst>
          </p:cNvPr>
          <p:cNvSpPr txBox="1"/>
          <p:nvPr/>
        </p:nvSpPr>
        <p:spPr>
          <a:xfrm>
            <a:off x="7178863" y="3199527"/>
            <a:ext cx="469943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resp_income</a:t>
            </a:r>
            <a:r>
              <a:rPr lang="en-US" sz="2000" dirty="0"/>
              <a:t>, </a:t>
            </a:r>
            <a:r>
              <a:rPr lang="ru-RU" sz="2000" dirty="0"/>
              <a:t>содержащем уровень дохода респондентов </a:t>
            </a: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2531FF-0887-4CD3-940A-86A141765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55"/>
          <a:stretch/>
        </p:blipFill>
        <p:spPr>
          <a:xfrm>
            <a:off x="926892" y="1773601"/>
            <a:ext cx="5644237" cy="4153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2108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9C3AB1E-ED65-453A-A938-9C982854911C}"/>
              </a:ext>
            </a:extLst>
          </p:cNvPr>
          <p:cNvSpPr/>
          <p:nvPr/>
        </p:nvSpPr>
        <p:spPr>
          <a:xfrm>
            <a:off x="3828924" y="150063"/>
            <a:ext cx="4534152" cy="11161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C7BD6-7390-49D2-995D-34519C55ECD4}"/>
              </a:ext>
            </a:extLst>
          </p:cNvPr>
          <p:cNvSpPr txBox="1"/>
          <p:nvPr/>
        </p:nvSpPr>
        <p:spPr>
          <a:xfrm>
            <a:off x="4121513" y="21942"/>
            <a:ext cx="394897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Был ли респондент жертвой преступления</a:t>
            </a:r>
            <a:r>
              <a:rPr lang="en-US" sz="2400" b="1" dirty="0"/>
              <a:t>?</a:t>
            </a:r>
            <a:endParaRPr lang="ru-RU" sz="24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DB48C8-68D3-492A-9FF5-B33091A8C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07" y="2096271"/>
            <a:ext cx="4534152" cy="4162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6ADA93B3-2D8E-4AFE-8E6E-C984EF3C1818}"/>
              </a:ext>
            </a:extLst>
          </p:cNvPr>
          <p:cNvSpPr/>
          <p:nvPr/>
        </p:nvSpPr>
        <p:spPr>
          <a:xfrm>
            <a:off x="6266329" y="3128686"/>
            <a:ext cx="5533711" cy="225013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66AB8-2F3A-4BA8-92D3-E33D1C8D0318}"/>
              </a:ext>
            </a:extLst>
          </p:cNvPr>
          <p:cNvSpPr txBox="1"/>
          <p:nvPr/>
        </p:nvSpPr>
        <p:spPr>
          <a:xfrm>
            <a:off x="6654299" y="3231780"/>
            <a:ext cx="541468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resp_is_crime_victim</a:t>
            </a:r>
            <a:r>
              <a:rPr lang="en-US" sz="2000" dirty="0"/>
              <a:t>, </a:t>
            </a:r>
            <a:r>
              <a:rPr lang="ru-RU" sz="2000" dirty="0"/>
              <a:t>содержащем информацию о том</a:t>
            </a:r>
            <a:r>
              <a:rPr lang="en-US" sz="2000" dirty="0"/>
              <a:t>, </a:t>
            </a:r>
            <a:r>
              <a:rPr lang="ru-RU" sz="2000" dirty="0"/>
              <a:t>был ли респондент жертвой преступления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415523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9032D8A-A803-45FE-97E1-2781E1A3A66F}"/>
              </a:ext>
            </a:extLst>
          </p:cNvPr>
          <p:cNvSpPr/>
          <p:nvPr/>
        </p:nvSpPr>
        <p:spPr>
          <a:xfrm>
            <a:off x="3155577" y="298242"/>
            <a:ext cx="5450542" cy="7775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FE58A-936A-4BAC-94DB-622786BA20B6}"/>
              </a:ext>
            </a:extLst>
          </p:cNvPr>
          <p:cNvSpPr txBox="1"/>
          <p:nvPr/>
        </p:nvSpPr>
        <p:spPr>
          <a:xfrm>
            <a:off x="2909048" y="298241"/>
            <a:ext cx="59436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Анализ образования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DCBF498-5218-40A1-B846-D129EF9449F7}"/>
              </a:ext>
            </a:extLst>
          </p:cNvPr>
          <p:cNvSpPr/>
          <p:nvPr/>
        </p:nvSpPr>
        <p:spPr>
          <a:xfrm>
            <a:off x="7189694" y="3199527"/>
            <a:ext cx="4688608" cy="197310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14AD9-F01D-43AD-A103-5CD3041170A4}"/>
              </a:ext>
            </a:extLst>
          </p:cNvPr>
          <p:cNvSpPr txBox="1"/>
          <p:nvPr/>
        </p:nvSpPr>
        <p:spPr>
          <a:xfrm>
            <a:off x="7386918" y="3180478"/>
            <a:ext cx="441063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resp_edu</a:t>
            </a:r>
            <a:r>
              <a:rPr lang="en-US" sz="2000" dirty="0"/>
              <a:t>, </a:t>
            </a:r>
            <a:r>
              <a:rPr lang="ru-RU" sz="2000" dirty="0"/>
              <a:t>содержащем информацию об образовании респондентов </a:t>
            </a: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90ABE4-6CD3-40C2-9F2A-22C3BBF51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1"/>
          <a:stretch/>
        </p:blipFill>
        <p:spPr>
          <a:xfrm>
            <a:off x="648986" y="1582591"/>
            <a:ext cx="5658640" cy="5069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09322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8194DBA-4DD1-46BD-BC32-A2D62E26EC8C}"/>
              </a:ext>
            </a:extLst>
          </p:cNvPr>
          <p:cNvSpPr/>
          <p:nvPr/>
        </p:nvSpPr>
        <p:spPr>
          <a:xfrm>
            <a:off x="2961903" y="192035"/>
            <a:ext cx="6436660" cy="85683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18166-5B0F-414A-BF87-D81CFD600A82}"/>
              </a:ext>
            </a:extLst>
          </p:cNvPr>
          <p:cNvSpPr txBox="1"/>
          <p:nvPr/>
        </p:nvSpPr>
        <p:spPr>
          <a:xfrm>
            <a:off x="2961903" y="222705"/>
            <a:ext cx="652630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Анализ социально-экономического статуса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5756A69-30E1-4600-9E40-A8EFDCA59415}"/>
              </a:ext>
            </a:extLst>
          </p:cNvPr>
          <p:cNvSpPr/>
          <p:nvPr/>
        </p:nvSpPr>
        <p:spPr>
          <a:xfrm>
            <a:off x="7098114" y="3199527"/>
            <a:ext cx="4780188" cy="189128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36FB1-396C-434F-B7E3-32D50357990D}"/>
              </a:ext>
            </a:extLst>
          </p:cNvPr>
          <p:cNvSpPr txBox="1"/>
          <p:nvPr/>
        </p:nvSpPr>
        <p:spPr>
          <a:xfrm>
            <a:off x="7225554" y="3180478"/>
            <a:ext cx="457200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resp_ses</a:t>
            </a:r>
            <a:r>
              <a:rPr lang="en-US" sz="2000" dirty="0"/>
              <a:t>, </a:t>
            </a:r>
            <a:r>
              <a:rPr lang="ru-RU" sz="2000" dirty="0"/>
              <a:t>содержащем социально-экономический статус респондентов </a:t>
            </a: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41FF62-4180-481D-A61A-326FB96C2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"/>
          <a:stretch/>
        </p:blipFill>
        <p:spPr>
          <a:xfrm>
            <a:off x="805587" y="1968307"/>
            <a:ext cx="5657966" cy="4086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1771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737103B-2E8F-42C6-8483-B51EBFEF19CE}"/>
              </a:ext>
            </a:extLst>
          </p:cNvPr>
          <p:cNvSpPr/>
          <p:nvPr/>
        </p:nvSpPr>
        <p:spPr>
          <a:xfrm>
            <a:off x="2648083" y="252072"/>
            <a:ext cx="6895834" cy="13257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06FD0-37B0-4F7C-A771-977F7559FCFB}"/>
              </a:ext>
            </a:extLst>
          </p:cNvPr>
          <p:cNvSpPr txBox="1"/>
          <p:nvPr/>
        </p:nvSpPr>
        <p:spPr>
          <a:xfrm>
            <a:off x="2705365" y="252072"/>
            <a:ext cx="678127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Портрет человека, который с наибольшей вероятностью не является жертвой преступления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1DEA667-A817-44D5-97AB-997A25722767}"/>
              </a:ext>
            </a:extLst>
          </p:cNvPr>
          <p:cNvSpPr/>
          <p:nvPr/>
        </p:nvSpPr>
        <p:spPr>
          <a:xfrm>
            <a:off x="2445384" y="2089837"/>
            <a:ext cx="7146851" cy="328002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E245A-020E-43ED-87CB-3654FDD76981}"/>
              </a:ext>
            </a:extLst>
          </p:cNvPr>
          <p:cNvSpPr txBox="1"/>
          <p:nvPr/>
        </p:nvSpPr>
        <p:spPr>
          <a:xfrm>
            <a:off x="2894612" y="2241857"/>
            <a:ext cx="6402775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Женщина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25-34 года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Средний уровень дохода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Среднее специальное\техническое или начальное профессиональное образование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Социально-экономический статус — рабочий</a:t>
            </a:r>
          </a:p>
        </p:txBody>
      </p:sp>
    </p:spTree>
    <p:extLst>
      <p:ext uri="{BB962C8B-B14F-4D97-AF65-F5344CB8AC3E}">
        <p14:creationId xmlns:p14="http://schemas.microsoft.com/office/powerpoint/2010/main" val="352681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03EC077-4CBF-4286-9835-12A9CCAD25DB}"/>
              </a:ext>
            </a:extLst>
          </p:cNvPr>
          <p:cNvSpPr/>
          <p:nvPr/>
        </p:nvSpPr>
        <p:spPr>
          <a:xfrm>
            <a:off x="1349188" y="1712260"/>
            <a:ext cx="9493624" cy="326315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0546D3C0-438E-457A-B44F-6DD85BB7689A}"/>
              </a:ext>
            </a:extLst>
          </p:cNvPr>
          <p:cNvSpPr txBox="1">
            <a:spLocks/>
          </p:cNvSpPr>
          <p:nvPr/>
        </p:nvSpPr>
        <p:spPr>
          <a:xfrm>
            <a:off x="1783975" y="1900517"/>
            <a:ext cx="9126071" cy="26341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ru-RU" sz="3600" b="1" dirty="0">
                <a:latin typeface="+mn-lt"/>
              </a:rPr>
              <a:t>Сравнение выборок из лиц, являющихся жертвами преступлений и лиц, не являющихся жертвами преступлений</a:t>
            </a:r>
          </a:p>
        </p:txBody>
      </p:sp>
    </p:spTree>
    <p:extLst>
      <p:ext uri="{BB962C8B-B14F-4D97-AF65-F5344CB8AC3E}">
        <p14:creationId xmlns:p14="http://schemas.microsoft.com/office/powerpoint/2010/main" val="381014525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6B7CABD-6257-4FF6-9C41-D2395EFF4B32}"/>
              </a:ext>
            </a:extLst>
          </p:cNvPr>
          <p:cNvSpPr/>
          <p:nvPr/>
        </p:nvSpPr>
        <p:spPr>
          <a:xfrm>
            <a:off x="3253414" y="298241"/>
            <a:ext cx="5450542" cy="7775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9CF43-1444-43EE-8D09-9A573C97CC08}"/>
              </a:ext>
            </a:extLst>
          </p:cNvPr>
          <p:cNvSpPr txBox="1"/>
          <p:nvPr/>
        </p:nvSpPr>
        <p:spPr>
          <a:xfrm>
            <a:off x="2980369" y="298241"/>
            <a:ext cx="59436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Сравнение по половому признаку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6BEB068-B7A2-434A-97BC-FD973CC7D1EF}"/>
              </a:ext>
            </a:extLst>
          </p:cNvPr>
          <p:cNvSpPr/>
          <p:nvPr/>
        </p:nvSpPr>
        <p:spPr>
          <a:xfrm>
            <a:off x="2633384" y="5303247"/>
            <a:ext cx="6494928" cy="115819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9941-2786-4DEC-8DC6-B39D19D56A86}"/>
              </a:ext>
            </a:extLst>
          </p:cNvPr>
          <p:cNvSpPr txBox="1"/>
          <p:nvPr/>
        </p:nvSpPr>
        <p:spPr>
          <a:xfrm>
            <a:off x="2980369" y="5337175"/>
            <a:ext cx="5996632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сравнения выборок по столбцу </a:t>
            </a:r>
            <a:r>
              <a:rPr lang="en-US" sz="2000" b="1" i="1" dirty="0" err="1"/>
              <a:t>resp_is_male</a:t>
            </a:r>
            <a:r>
              <a:rPr lang="en-US" sz="2000" dirty="0"/>
              <a:t>, </a:t>
            </a:r>
            <a:r>
              <a:rPr lang="ru-RU" sz="2000" dirty="0"/>
              <a:t>содержащему информацию о поле респондента</a:t>
            </a:r>
            <a:endParaRPr lang="en-US" sz="2000" b="1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4DCDB4-113C-436C-AAC5-718C18DF8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0"/>
          <a:stretch/>
        </p:blipFill>
        <p:spPr>
          <a:xfrm>
            <a:off x="2488859" y="1486212"/>
            <a:ext cx="6981202" cy="34065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0837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E90EDE1-E52E-47E6-A5B6-63835B8BB7E3}"/>
              </a:ext>
            </a:extLst>
          </p:cNvPr>
          <p:cNvSpPr/>
          <p:nvPr/>
        </p:nvSpPr>
        <p:spPr>
          <a:xfrm>
            <a:off x="3348384" y="300649"/>
            <a:ext cx="5450542" cy="7775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60232-AF4B-44DF-BCB8-75B74B473263}"/>
              </a:ext>
            </a:extLst>
          </p:cNvPr>
          <p:cNvSpPr txBox="1"/>
          <p:nvPr/>
        </p:nvSpPr>
        <p:spPr>
          <a:xfrm>
            <a:off x="3101855" y="300648"/>
            <a:ext cx="59436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Сравнение по возрасту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FD0C1E1-82F8-470B-A5A9-A094526D0B2C}"/>
              </a:ext>
            </a:extLst>
          </p:cNvPr>
          <p:cNvSpPr/>
          <p:nvPr/>
        </p:nvSpPr>
        <p:spPr>
          <a:xfrm>
            <a:off x="3218330" y="5238574"/>
            <a:ext cx="5719548" cy="154644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7F3B0-CFA6-483E-B6BA-05ACD2867C68}"/>
              </a:ext>
            </a:extLst>
          </p:cNvPr>
          <p:cNvSpPr txBox="1"/>
          <p:nvPr/>
        </p:nvSpPr>
        <p:spPr>
          <a:xfrm>
            <a:off x="3556425" y="5238574"/>
            <a:ext cx="538145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сравнения выборок по столбцу </a:t>
            </a:r>
            <a:r>
              <a:rPr lang="en-US" sz="2000" b="1" i="1" dirty="0"/>
              <a:t>resp</a:t>
            </a:r>
            <a:r>
              <a:rPr lang="ru-RU" sz="2000" b="1" i="1" dirty="0"/>
              <a:t>_</a:t>
            </a:r>
            <a:r>
              <a:rPr lang="en-US" sz="2000" b="1" i="1" dirty="0"/>
              <a:t>age</a:t>
            </a:r>
            <a:r>
              <a:rPr lang="en-US" sz="2000" dirty="0"/>
              <a:t>, </a:t>
            </a:r>
            <a:r>
              <a:rPr lang="ru-RU" sz="2000" dirty="0"/>
              <a:t>содержащему информацию о возрасте респондента</a:t>
            </a:r>
            <a:endParaRPr lang="en-US" sz="2000" b="1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66B4C0-C405-43AE-8D0E-03779B71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1600818"/>
            <a:ext cx="9326277" cy="3115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77597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1FD8147-89D5-4421-B9FE-E4191290087F}"/>
              </a:ext>
            </a:extLst>
          </p:cNvPr>
          <p:cNvSpPr/>
          <p:nvPr/>
        </p:nvSpPr>
        <p:spPr>
          <a:xfrm>
            <a:off x="3370729" y="334962"/>
            <a:ext cx="5450542" cy="7775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75902-EDBA-424F-B7D4-DA98463341A9}"/>
              </a:ext>
            </a:extLst>
          </p:cNvPr>
          <p:cNvSpPr txBox="1"/>
          <p:nvPr/>
        </p:nvSpPr>
        <p:spPr>
          <a:xfrm>
            <a:off x="3124200" y="334961"/>
            <a:ext cx="59436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Сравнение по уровню дохода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B4B72E5-C59C-4FC1-AF0A-E6751D352EF0}"/>
              </a:ext>
            </a:extLst>
          </p:cNvPr>
          <p:cNvSpPr/>
          <p:nvPr/>
        </p:nvSpPr>
        <p:spPr>
          <a:xfrm>
            <a:off x="3325907" y="5166856"/>
            <a:ext cx="5719548" cy="154644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B5323-7EFE-498E-B399-60D78D0EA34B}"/>
              </a:ext>
            </a:extLst>
          </p:cNvPr>
          <p:cNvSpPr txBox="1"/>
          <p:nvPr/>
        </p:nvSpPr>
        <p:spPr>
          <a:xfrm>
            <a:off x="3664002" y="5166856"/>
            <a:ext cx="538145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сравнения выборок по столбцу </a:t>
            </a:r>
            <a:r>
              <a:rPr lang="en-US" sz="2000" b="1" i="1" dirty="0"/>
              <a:t>resp</a:t>
            </a:r>
            <a:r>
              <a:rPr lang="ru-RU" sz="2000" b="1" i="1" dirty="0"/>
              <a:t>_</a:t>
            </a:r>
            <a:r>
              <a:rPr lang="en-US" sz="2000" b="1" i="1" dirty="0"/>
              <a:t>income</a:t>
            </a:r>
            <a:r>
              <a:rPr lang="en-US" sz="2000" dirty="0"/>
              <a:t>, </a:t>
            </a:r>
            <a:r>
              <a:rPr lang="ru-RU" sz="2000" dirty="0"/>
              <a:t>содержащему информацию о уровне дохода респондента</a:t>
            </a:r>
            <a:endParaRPr lang="en-US" sz="2000" b="1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8E871D-CC74-47DE-A4B8-4733A4F5A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r="163"/>
          <a:stretch/>
        </p:blipFill>
        <p:spPr>
          <a:xfrm>
            <a:off x="1223683" y="1382063"/>
            <a:ext cx="9314330" cy="3515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17195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524C8B0-B186-4BAD-A644-E08697FAE084}"/>
              </a:ext>
            </a:extLst>
          </p:cNvPr>
          <p:cNvSpPr/>
          <p:nvPr/>
        </p:nvSpPr>
        <p:spPr>
          <a:xfrm>
            <a:off x="3491820" y="261523"/>
            <a:ext cx="5450542" cy="7775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79E1B-A95F-46FB-B7CB-D3A6FFC9FD5E}"/>
              </a:ext>
            </a:extLst>
          </p:cNvPr>
          <p:cNvSpPr txBox="1"/>
          <p:nvPr/>
        </p:nvSpPr>
        <p:spPr>
          <a:xfrm>
            <a:off x="3245291" y="261522"/>
            <a:ext cx="59436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Сравнение по уровню образования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176327B-06BA-47B7-9973-C2F929631379}"/>
              </a:ext>
            </a:extLst>
          </p:cNvPr>
          <p:cNvSpPr/>
          <p:nvPr/>
        </p:nvSpPr>
        <p:spPr>
          <a:xfrm>
            <a:off x="3325907" y="5166856"/>
            <a:ext cx="5719548" cy="154644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9824D-2AE7-4BB5-A22B-BD796A411FF6}"/>
              </a:ext>
            </a:extLst>
          </p:cNvPr>
          <p:cNvSpPr txBox="1"/>
          <p:nvPr/>
        </p:nvSpPr>
        <p:spPr>
          <a:xfrm>
            <a:off x="3664002" y="5166856"/>
            <a:ext cx="538145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сравнения выборок по столбцу </a:t>
            </a:r>
            <a:r>
              <a:rPr lang="en-US" sz="2000" b="1" i="1" dirty="0"/>
              <a:t>resp</a:t>
            </a:r>
            <a:r>
              <a:rPr lang="ru-RU" sz="2000" b="1" i="1" dirty="0"/>
              <a:t>_</a:t>
            </a:r>
            <a:r>
              <a:rPr lang="en-US" sz="2000" b="1" i="1" dirty="0" err="1"/>
              <a:t>edu</a:t>
            </a:r>
            <a:r>
              <a:rPr lang="en-US" sz="2000" dirty="0"/>
              <a:t>, </a:t>
            </a:r>
            <a:r>
              <a:rPr lang="ru-RU" sz="2000" dirty="0"/>
              <a:t>содержащему информацию о уровне образования респондента</a:t>
            </a:r>
            <a:endParaRPr lang="en-US" sz="2000" b="1" i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6B4519-B229-436E-8287-8F4B21E4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869" y="1202155"/>
            <a:ext cx="8100261" cy="3776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68248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5AE9BC0-9C79-4B11-957D-1BFB0A13218A}"/>
              </a:ext>
            </a:extLst>
          </p:cNvPr>
          <p:cNvSpPr/>
          <p:nvPr/>
        </p:nvSpPr>
        <p:spPr>
          <a:xfrm>
            <a:off x="2743198" y="261522"/>
            <a:ext cx="7118043" cy="7775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C5280-D0AD-447A-8644-E50CFF77AC71}"/>
              </a:ext>
            </a:extLst>
          </p:cNvPr>
          <p:cNvSpPr txBox="1"/>
          <p:nvPr/>
        </p:nvSpPr>
        <p:spPr>
          <a:xfrm>
            <a:off x="2819398" y="257317"/>
            <a:ext cx="704184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Сравнение по социально-экономическому статусу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6135E7F-87B8-4F9D-AB23-82763460076E}"/>
              </a:ext>
            </a:extLst>
          </p:cNvPr>
          <p:cNvSpPr/>
          <p:nvPr/>
        </p:nvSpPr>
        <p:spPr>
          <a:xfrm>
            <a:off x="3325907" y="5166856"/>
            <a:ext cx="5719548" cy="154644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9320C-2B60-4D5F-AC8B-83968D24382E}"/>
              </a:ext>
            </a:extLst>
          </p:cNvPr>
          <p:cNvSpPr txBox="1"/>
          <p:nvPr/>
        </p:nvSpPr>
        <p:spPr>
          <a:xfrm>
            <a:off x="3558988" y="5166856"/>
            <a:ext cx="548646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сравнения выборок по столбцу </a:t>
            </a:r>
            <a:r>
              <a:rPr lang="en-US" sz="2000" b="1" i="1" dirty="0"/>
              <a:t>resp</a:t>
            </a:r>
            <a:r>
              <a:rPr lang="ru-RU" sz="2000" b="1" i="1" dirty="0"/>
              <a:t>_</a:t>
            </a:r>
            <a:r>
              <a:rPr lang="en-US" sz="2000" b="1" i="1" dirty="0" err="1"/>
              <a:t>ses</a:t>
            </a:r>
            <a:r>
              <a:rPr lang="en-US" sz="2000" dirty="0"/>
              <a:t>, </a:t>
            </a:r>
            <a:r>
              <a:rPr lang="ru-RU" sz="2000" dirty="0"/>
              <a:t>содержащему информацию о социально-экономическом статусе респондента</a:t>
            </a:r>
            <a:endParaRPr lang="en-US" sz="2000" b="1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5B239E-55CA-4BB9-B0BB-8DA829B77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"/>
          <a:stretch/>
        </p:blipFill>
        <p:spPr>
          <a:xfrm>
            <a:off x="1653556" y="1308785"/>
            <a:ext cx="9297329" cy="3439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3281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B8E8E9E-E5E0-4467-8432-6DB6EBE1F2C2}"/>
              </a:ext>
            </a:extLst>
          </p:cNvPr>
          <p:cNvSpPr/>
          <p:nvPr/>
        </p:nvSpPr>
        <p:spPr>
          <a:xfrm>
            <a:off x="2743198" y="261522"/>
            <a:ext cx="7118043" cy="114307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42FE7-0A88-4593-BCEC-54A771396757}"/>
              </a:ext>
            </a:extLst>
          </p:cNvPr>
          <p:cNvSpPr txBox="1"/>
          <p:nvPr/>
        </p:nvSpPr>
        <p:spPr>
          <a:xfrm>
            <a:off x="2819398" y="185600"/>
            <a:ext cx="704184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Признаки</a:t>
            </a:r>
            <a:r>
              <a:rPr lang="en-US" sz="2400" b="1" dirty="0"/>
              <a:t>, </a:t>
            </a:r>
            <a:r>
              <a:rPr lang="ru-RU" sz="2400" b="1" dirty="0"/>
              <a:t>оказывающие наибольшее влияние на вероятность стать жертвой преступления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0F850AA-0270-4E0A-AFAD-56206642C3D3}"/>
              </a:ext>
            </a:extLst>
          </p:cNvPr>
          <p:cNvSpPr/>
          <p:nvPr/>
        </p:nvSpPr>
        <p:spPr>
          <a:xfrm>
            <a:off x="2445384" y="2089837"/>
            <a:ext cx="7146851" cy="328002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189E1-68E1-42E3-8221-EB751BF50052}"/>
              </a:ext>
            </a:extLst>
          </p:cNvPr>
          <p:cNvSpPr txBox="1"/>
          <p:nvPr/>
        </p:nvSpPr>
        <p:spPr>
          <a:xfrm>
            <a:off x="2993223" y="2505698"/>
            <a:ext cx="447437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Пол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Образование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Социально-экономический статус.</a:t>
            </a:r>
          </a:p>
        </p:txBody>
      </p:sp>
    </p:spTree>
    <p:extLst>
      <p:ext uri="{BB962C8B-B14F-4D97-AF65-F5344CB8AC3E}">
        <p14:creationId xmlns:p14="http://schemas.microsoft.com/office/powerpoint/2010/main" val="2797522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1C94260-04CA-4117-9FE9-3235922B7E5F}"/>
              </a:ext>
            </a:extLst>
          </p:cNvPr>
          <p:cNvSpPr/>
          <p:nvPr/>
        </p:nvSpPr>
        <p:spPr>
          <a:xfrm>
            <a:off x="1349188" y="2017057"/>
            <a:ext cx="9493624" cy="282388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4A23129-9F0A-4F24-A2F4-C2F9A6DED8E6}"/>
              </a:ext>
            </a:extLst>
          </p:cNvPr>
          <p:cNvSpPr txBox="1">
            <a:spLocks/>
          </p:cNvSpPr>
          <p:nvPr/>
        </p:nvSpPr>
        <p:spPr>
          <a:xfrm>
            <a:off x="1524000" y="2637116"/>
            <a:ext cx="9144000" cy="1583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b="1" dirty="0">
                <a:latin typeface="+mn-lt"/>
              </a:rPr>
              <a:t>Анализ выборки лиц, являющихся жертвами преступлений</a:t>
            </a:r>
          </a:p>
        </p:txBody>
      </p:sp>
    </p:spTree>
    <p:extLst>
      <p:ext uri="{BB962C8B-B14F-4D97-AF65-F5344CB8AC3E}">
        <p14:creationId xmlns:p14="http://schemas.microsoft.com/office/powerpoint/2010/main" val="594813993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02C7350-3265-46CF-BE59-A95E659D1266}"/>
              </a:ext>
            </a:extLst>
          </p:cNvPr>
          <p:cNvSpPr/>
          <p:nvPr/>
        </p:nvSpPr>
        <p:spPr>
          <a:xfrm>
            <a:off x="2781298" y="2655794"/>
            <a:ext cx="7131424" cy="154641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3DD79089-D34C-4F39-B635-A9150794A87E}"/>
              </a:ext>
            </a:extLst>
          </p:cNvPr>
          <p:cNvSpPr txBox="1">
            <a:spLocks/>
          </p:cNvSpPr>
          <p:nvPr/>
        </p:nvSpPr>
        <p:spPr>
          <a:xfrm>
            <a:off x="2857500" y="2770094"/>
            <a:ext cx="7055222" cy="95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ru-RU" sz="3600" b="1" dirty="0">
                <a:latin typeface="+mn-lt"/>
              </a:rPr>
              <a:t>Классификационная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2512430598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1B69EFB-2228-4999-BBA1-4DC76A4A327A}"/>
              </a:ext>
            </a:extLst>
          </p:cNvPr>
          <p:cNvSpPr/>
          <p:nvPr/>
        </p:nvSpPr>
        <p:spPr>
          <a:xfrm>
            <a:off x="2743198" y="261522"/>
            <a:ext cx="7118043" cy="114307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7AF4F-C853-4B48-9D5D-159DF6CD557D}"/>
              </a:ext>
            </a:extLst>
          </p:cNvPr>
          <p:cNvSpPr txBox="1"/>
          <p:nvPr/>
        </p:nvSpPr>
        <p:spPr>
          <a:xfrm>
            <a:off x="2819398" y="427647"/>
            <a:ext cx="704184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Столбцы</a:t>
            </a:r>
            <a:r>
              <a:rPr lang="en-US" sz="2400" b="1" dirty="0"/>
              <a:t>, </a:t>
            </a:r>
            <a:r>
              <a:rPr lang="ru-RU" sz="2400" b="1" dirty="0"/>
              <a:t>использованные для обучения модели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38C4FE-B7FE-45B7-9E99-E045782F29EC}"/>
              </a:ext>
            </a:extLst>
          </p:cNvPr>
          <p:cNvSpPr/>
          <p:nvPr/>
        </p:nvSpPr>
        <p:spPr>
          <a:xfrm>
            <a:off x="2445384" y="2089837"/>
            <a:ext cx="7301232" cy="379101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EDBF5-9F81-4EA9-86B4-9315EC815600}"/>
              </a:ext>
            </a:extLst>
          </p:cNvPr>
          <p:cNvSpPr txBox="1"/>
          <p:nvPr/>
        </p:nvSpPr>
        <p:spPr>
          <a:xfrm>
            <a:off x="2743198" y="2667062"/>
            <a:ext cx="6735555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i="1" dirty="0" err="1"/>
              <a:t>resp_is_male</a:t>
            </a:r>
            <a:r>
              <a:rPr lang="ru-RU" sz="2000" b="1" i="1" dirty="0"/>
              <a:t> </a:t>
            </a:r>
            <a:r>
              <a:rPr lang="ru-RU" sz="2000" dirty="0"/>
              <a:t>– пол респондента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i="1" dirty="0" err="1"/>
              <a:t>resp_age</a:t>
            </a:r>
            <a:r>
              <a:rPr lang="ru-RU" sz="2000" b="1" i="1" dirty="0"/>
              <a:t> </a:t>
            </a:r>
            <a:r>
              <a:rPr lang="ru-RU" sz="2000" dirty="0"/>
              <a:t>– возраст респонденты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i="1" dirty="0" err="1"/>
              <a:t>resp_edu</a:t>
            </a:r>
            <a:r>
              <a:rPr lang="ru-RU" sz="2000" b="1" i="1" dirty="0"/>
              <a:t> </a:t>
            </a:r>
            <a:r>
              <a:rPr lang="ru-RU" sz="2000" dirty="0"/>
              <a:t>– уровень образования респондента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i="1" dirty="0" err="1"/>
              <a:t>resp_income</a:t>
            </a:r>
            <a:r>
              <a:rPr lang="ru-RU" sz="2000" dirty="0"/>
              <a:t> – уровень дохода респондента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i="1" dirty="0" err="1"/>
              <a:t>resp_ses</a:t>
            </a:r>
            <a:r>
              <a:rPr lang="ru-RU" sz="2000" b="1" i="1" dirty="0"/>
              <a:t> </a:t>
            </a:r>
            <a:r>
              <a:rPr lang="ru-RU" sz="2000" dirty="0"/>
              <a:t>- социально-экономический статус респондента</a:t>
            </a:r>
          </a:p>
        </p:txBody>
      </p:sp>
    </p:spTree>
    <p:extLst>
      <p:ext uri="{BB962C8B-B14F-4D97-AF65-F5344CB8AC3E}">
        <p14:creationId xmlns:p14="http://schemas.microsoft.com/office/powerpoint/2010/main" val="3036378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104624C-2C3D-45C6-B638-E57B1F21EC79}"/>
              </a:ext>
            </a:extLst>
          </p:cNvPr>
          <p:cNvSpPr/>
          <p:nvPr/>
        </p:nvSpPr>
        <p:spPr>
          <a:xfrm>
            <a:off x="2743198" y="261522"/>
            <a:ext cx="7118043" cy="7604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202B-DB74-427B-8503-4B1AAC3B46B9}"/>
              </a:ext>
            </a:extLst>
          </p:cNvPr>
          <p:cNvSpPr txBox="1"/>
          <p:nvPr/>
        </p:nvSpPr>
        <p:spPr>
          <a:xfrm>
            <a:off x="2819398" y="261522"/>
            <a:ext cx="704184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График обучения модели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7579C8-0EFA-44F4-B88E-62B77F8F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6" y="1419483"/>
            <a:ext cx="5728562" cy="40190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8B3F22-3765-4097-B19F-7AB624D8B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19" y="1419483"/>
            <a:ext cx="5602941" cy="4024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1FC81C6-7171-4DA7-A704-CD445A1ACE86}"/>
              </a:ext>
            </a:extLst>
          </p:cNvPr>
          <p:cNvSpPr/>
          <p:nvPr/>
        </p:nvSpPr>
        <p:spPr>
          <a:xfrm>
            <a:off x="286843" y="5836024"/>
            <a:ext cx="5701466" cy="67365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C139FD8-E9AE-49CA-9FA9-EB0EC261830B}"/>
              </a:ext>
            </a:extLst>
          </p:cNvPr>
          <p:cNvSpPr/>
          <p:nvPr/>
        </p:nvSpPr>
        <p:spPr>
          <a:xfrm>
            <a:off x="6302220" y="5836024"/>
            <a:ext cx="5602940" cy="67365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907FC-FD90-4BDD-9EA7-1B4DB67FA074}"/>
              </a:ext>
            </a:extLst>
          </p:cNvPr>
          <p:cNvSpPr txBox="1"/>
          <p:nvPr/>
        </p:nvSpPr>
        <p:spPr>
          <a:xfrm>
            <a:off x="1196978" y="5849986"/>
            <a:ext cx="417755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точности по мере обучения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529EBF-B6CF-45FA-8415-AE22FE90E4FC}"/>
              </a:ext>
            </a:extLst>
          </p:cNvPr>
          <p:cNvSpPr txBox="1"/>
          <p:nvPr/>
        </p:nvSpPr>
        <p:spPr>
          <a:xfrm>
            <a:off x="6597910" y="5849986"/>
            <a:ext cx="520415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логической ошибки по мере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80846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78A494-71C3-4A70-B67D-DC27ABCE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4" y="1090761"/>
            <a:ext cx="5493503" cy="3881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80EB5E-0090-4763-8889-D32A252A7745}"/>
              </a:ext>
            </a:extLst>
          </p:cNvPr>
          <p:cNvSpPr/>
          <p:nvPr/>
        </p:nvSpPr>
        <p:spPr>
          <a:xfrm>
            <a:off x="2743198" y="133885"/>
            <a:ext cx="7118043" cy="78643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90E30-4DAB-4AC5-8B08-C9105CE08907}"/>
              </a:ext>
            </a:extLst>
          </p:cNvPr>
          <p:cNvSpPr txBox="1"/>
          <p:nvPr/>
        </p:nvSpPr>
        <p:spPr>
          <a:xfrm>
            <a:off x="2819398" y="133884"/>
            <a:ext cx="704184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Расчет точности и кросс-валидация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86D88F1-3214-4615-B606-5CC98E334195}"/>
              </a:ext>
            </a:extLst>
          </p:cNvPr>
          <p:cNvSpPr/>
          <p:nvPr/>
        </p:nvSpPr>
        <p:spPr>
          <a:xfrm>
            <a:off x="405274" y="5119363"/>
            <a:ext cx="5493503" cy="62346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B8392-D502-41AE-9CE7-1C60B09A7674}"/>
              </a:ext>
            </a:extLst>
          </p:cNvPr>
          <p:cNvSpPr txBox="1"/>
          <p:nvPr/>
        </p:nvSpPr>
        <p:spPr>
          <a:xfrm>
            <a:off x="1340414" y="5089381"/>
            <a:ext cx="417755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кросс-валидации модели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9F629D-6276-4F6B-A33D-7ED2FF41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920" y="1090762"/>
            <a:ext cx="5493504" cy="3846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E35B424-AD12-4790-AFCB-AB5455F7F94A}"/>
              </a:ext>
            </a:extLst>
          </p:cNvPr>
          <p:cNvSpPr/>
          <p:nvPr/>
        </p:nvSpPr>
        <p:spPr>
          <a:xfrm>
            <a:off x="6242919" y="5311191"/>
            <a:ext cx="5543807" cy="113894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E635F-C2FE-461D-B67E-E79CE5C3BE98}"/>
              </a:ext>
            </a:extLst>
          </p:cNvPr>
          <p:cNvSpPr txBox="1"/>
          <p:nvPr/>
        </p:nvSpPr>
        <p:spPr>
          <a:xfrm>
            <a:off x="6387415" y="5342957"/>
            <a:ext cx="534900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точности по мере применения модели к </a:t>
            </a:r>
            <a:r>
              <a:rPr lang="ru-RU" sz="2000" dirty="0" err="1"/>
              <a:t>валидационной</a:t>
            </a:r>
            <a:r>
              <a:rPr lang="ru-RU" sz="2000" dirty="0"/>
              <a:t> выборке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6248739-434C-437A-BA38-8BAD5F0E9F14}"/>
              </a:ext>
            </a:extLst>
          </p:cNvPr>
          <p:cNvSpPr/>
          <p:nvPr/>
        </p:nvSpPr>
        <p:spPr>
          <a:xfrm>
            <a:off x="405274" y="6013644"/>
            <a:ext cx="5493503" cy="67365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D4B76-D017-4081-BB97-32FBE485873F}"/>
              </a:ext>
            </a:extLst>
          </p:cNvPr>
          <p:cNvSpPr txBox="1"/>
          <p:nvPr/>
        </p:nvSpPr>
        <p:spPr>
          <a:xfrm>
            <a:off x="550051" y="6042365"/>
            <a:ext cx="569258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Истинное значение точности модели - 82.431%</a:t>
            </a:r>
          </a:p>
        </p:txBody>
      </p:sp>
    </p:spTree>
    <p:extLst>
      <p:ext uri="{BB962C8B-B14F-4D97-AF65-F5344CB8AC3E}">
        <p14:creationId xmlns:p14="http://schemas.microsoft.com/office/powerpoint/2010/main" val="290089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D2EB8ED-1DF8-4471-9DAC-E1EFF67FA7B6}"/>
              </a:ext>
            </a:extLst>
          </p:cNvPr>
          <p:cNvSpPr/>
          <p:nvPr/>
        </p:nvSpPr>
        <p:spPr>
          <a:xfrm>
            <a:off x="2743198" y="261522"/>
            <a:ext cx="7118043" cy="7604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EEC4B-F914-438C-977F-3AF53914BB43}"/>
              </a:ext>
            </a:extLst>
          </p:cNvPr>
          <p:cNvSpPr txBox="1"/>
          <p:nvPr/>
        </p:nvSpPr>
        <p:spPr>
          <a:xfrm>
            <a:off x="2819398" y="261522"/>
            <a:ext cx="704184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Применение к случайным данным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216C8C1-5BFF-4ABD-9B88-7F6156C5248C}"/>
              </a:ext>
            </a:extLst>
          </p:cNvPr>
          <p:cNvSpPr/>
          <p:nvPr/>
        </p:nvSpPr>
        <p:spPr>
          <a:xfrm>
            <a:off x="1093725" y="5808782"/>
            <a:ext cx="10416987" cy="7604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D3655-334F-4BE7-BFC5-4FBC3605837D}"/>
              </a:ext>
            </a:extLst>
          </p:cNvPr>
          <p:cNvSpPr txBox="1"/>
          <p:nvPr/>
        </p:nvSpPr>
        <p:spPr>
          <a:xfrm>
            <a:off x="1261813" y="5871536"/>
            <a:ext cx="1015701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Таблица</a:t>
            </a:r>
            <a:r>
              <a:rPr lang="en-US" sz="2000" dirty="0"/>
              <a:t>,</a:t>
            </a:r>
            <a:r>
              <a:rPr lang="ru-RU" sz="2000" dirty="0"/>
              <a:t> полученная</a:t>
            </a:r>
            <a:r>
              <a:rPr lang="en-US" sz="2000" dirty="0"/>
              <a:t> </a:t>
            </a:r>
            <a:r>
              <a:rPr lang="ru-RU" sz="2000" dirty="0"/>
              <a:t>после генерирования случайных данных и применения к ним модели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24FBC6-EFAF-4E87-BB96-442BC4CD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38" y="1495823"/>
            <a:ext cx="9392961" cy="3839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62978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CFB573F-E7C8-40DE-9F9C-B2B8439DAABE}"/>
              </a:ext>
            </a:extLst>
          </p:cNvPr>
          <p:cNvSpPr/>
          <p:nvPr/>
        </p:nvSpPr>
        <p:spPr>
          <a:xfrm>
            <a:off x="2066332" y="261522"/>
            <a:ext cx="7996520" cy="180932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60AEB-55C7-4A48-AE7E-43EBC3F0B408}"/>
              </a:ext>
            </a:extLst>
          </p:cNvPr>
          <p:cNvSpPr txBox="1"/>
          <p:nvPr/>
        </p:nvSpPr>
        <p:spPr>
          <a:xfrm>
            <a:off x="2066332" y="261522"/>
            <a:ext cx="805933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Применение модели к портретам лиц, с наибольшей вероятностью являющихся и не являющихся жертвами преступлений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28EE8D-A661-4F2A-B19D-D09CFE794262}"/>
              </a:ext>
            </a:extLst>
          </p:cNvPr>
          <p:cNvSpPr/>
          <p:nvPr/>
        </p:nvSpPr>
        <p:spPr>
          <a:xfrm>
            <a:off x="1510553" y="5532531"/>
            <a:ext cx="9484688" cy="10639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49674-AD79-42D9-B301-817CF1260C7B}"/>
              </a:ext>
            </a:extLst>
          </p:cNvPr>
          <p:cNvSpPr txBox="1"/>
          <p:nvPr/>
        </p:nvSpPr>
        <p:spPr>
          <a:xfrm>
            <a:off x="1743649" y="5532530"/>
            <a:ext cx="901849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Таблица полученная</a:t>
            </a:r>
            <a:r>
              <a:rPr lang="en-US" sz="2000" dirty="0"/>
              <a:t>, </a:t>
            </a:r>
            <a:r>
              <a:rPr lang="ru-RU" sz="2000" dirty="0"/>
              <a:t>после применения модели к портретом лиц</a:t>
            </a:r>
            <a:r>
              <a:rPr lang="en-US" sz="2000" dirty="0"/>
              <a:t>, </a:t>
            </a:r>
            <a:r>
              <a:rPr lang="ru-RU" sz="2000" dirty="0"/>
              <a:t>с наибольшей вероятностью являющихся и не являющихся жертвами преступлений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21D942-6D9E-4114-BDFB-C1A4D058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3026322"/>
            <a:ext cx="9364382" cy="1438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2082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6FBFF27-19A7-41A1-AAF4-6D8850CEB87F}"/>
              </a:ext>
            </a:extLst>
          </p:cNvPr>
          <p:cNvSpPr/>
          <p:nvPr/>
        </p:nvSpPr>
        <p:spPr>
          <a:xfrm>
            <a:off x="2743198" y="261522"/>
            <a:ext cx="7118043" cy="7604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393DC-EFB9-4AFC-8ED1-9C25F200CABF}"/>
              </a:ext>
            </a:extLst>
          </p:cNvPr>
          <p:cNvSpPr txBox="1"/>
          <p:nvPr/>
        </p:nvSpPr>
        <p:spPr>
          <a:xfrm>
            <a:off x="2819398" y="261522"/>
            <a:ext cx="704184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Результаты проделанной работы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AE085BB-E96B-4B92-B74D-C98E55D7A69E}"/>
              </a:ext>
            </a:extLst>
          </p:cNvPr>
          <p:cNvSpPr/>
          <p:nvPr/>
        </p:nvSpPr>
        <p:spPr>
          <a:xfrm>
            <a:off x="1022007" y="1327837"/>
            <a:ext cx="10560423" cy="526864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598E8-3B78-49A3-A949-BAEBE4A7689A}"/>
              </a:ext>
            </a:extLst>
          </p:cNvPr>
          <p:cNvSpPr txBox="1"/>
          <p:nvPr/>
        </p:nvSpPr>
        <p:spPr>
          <a:xfrm>
            <a:off x="1577756" y="1631519"/>
            <a:ext cx="9592237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Была выполнена предварительная обработка данных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Определены и визуализированы закономерности и корреляции признаков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Найдены параметры, по которым можно определить группу людей, наиболее подверженных преступлениям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Найдены параметры, по которым можно определить группу людей, наименее подверженных преступлениям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Были определены признаки, которые оказывают наибольшее влияние на вероятность оказаться жертвой преступления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Построена классификационная модель, с помощью которой можно предсказать вероятность оказаться жертвой преступления для определенного лица</a:t>
            </a:r>
          </a:p>
        </p:txBody>
      </p:sp>
    </p:spTree>
    <p:extLst>
      <p:ext uri="{BB962C8B-B14F-4D97-AF65-F5344CB8AC3E}">
        <p14:creationId xmlns:p14="http://schemas.microsoft.com/office/powerpoint/2010/main" val="3795172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EFA9CB5-B7CE-4212-AD96-8565CF0C8C36}"/>
              </a:ext>
            </a:extLst>
          </p:cNvPr>
          <p:cNvSpPr/>
          <p:nvPr/>
        </p:nvSpPr>
        <p:spPr>
          <a:xfrm>
            <a:off x="1792941" y="2182505"/>
            <a:ext cx="93950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1B2024"/>
                </a:solidFill>
                <a:latin typeface="PT Serif"/>
              </a:rPr>
              <a:t>“</a:t>
            </a:r>
            <a:r>
              <a:rPr lang="ru-RU" sz="2800" b="0" i="1" dirty="0">
                <a:solidFill>
                  <a:srgbClr val="1B2024"/>
                </a:solidFill>
                <a:effectLst/>
                <a:latin typeface="PT Serif"/>
              </a:rPr>
              <a:t>Анализировать </a:t>
            </a:r>
            <a:r>
              <a:rPr lang="ru-RU" sz="2800" b="0" i="1" strike="noStrike" dirty="0">
                <a:effectLst/>
                <a:latin typeface="PT Serif"/>
              </a:rPr>
              <a:t>прошлое</a:t>
            </a:r>
            <a:r>
              <a:rPr lang="ru-RU" sz="2800" b="0" i="1" dirty="0">
                <a:solidFill>
                  <a:srgbClr val="1B2024"/>
                </a:solidFill>
                <a:effectLst/>
                <a:latin typeface="PT Serif"/>
              </a:rPr>
              <a:t>, вернее — дурное в прошлом, имеет </a:t>
            </a:r>
            <a:r>
              <a:rPr lang="ru-RU" sz="2800" b="0" i="1" strike="noStrike" dirty="0">
                <a:effectLst/>
                <a:latin typeface="PT Serif"/>
              </a:rPr>
              <a:t>смысл</a:t>
            </a:r>
            <a:r>
              <a:rPr lang="ru-RU" sz="2800" b="0" i="1" dirty="0">
                <a:solidFill>
                  <a:srgbClr val="1B2024"/>
                </a:solidFill>
                <a:effectLst/>
                <a:latin typeface="PT Serif"/>
              </a:rPr>
              <a:t> только в том случае, когда на основании этого анализа можно исправить </a:t>
            </a:r>
            <a:r>
              <a:rPr lang="ru-RU" sz="2800" b="0" i="1" strike="noStrike" dirty="0">
                <a:effectLst/>
                <a:latin typeface="PT Serif"/>
              </a:rPr>
              <a:t>настоящее</a:t>
            </a:r>
            <a:r>
              <a:rPr lang="ru-RU" sz="2800" b="0" i="1" dirty="0">
                <a:solidFill>
                  <a:srgbClr val="1B2024"/>
                </a:solidFill>
                <a:effectLst/>
                <a:latin typeface="PT Serif"/>
              </a:rPr>
              <a:t> или подготовить </a:t>
            </a:r>
            <a:r>
              <a:rPr lang="ru-RU" sz="2800" b="0" i="1" strike="noStrike" dirty="0">
                <a:effectLst/>
                <a:latin typeface="PT Serif"/>
              </a:rPr>
              <a:t>будущее</a:t>
            </a:r>
            <a:r>
              <a:rPr lang="ru-RU" sz="2800" b="0" i="1" dirty="0">
                <a:solidFill>
                  <a:srgbClr val="1B2024"/>
                </a:solidFill>
                <a:effectLst/>
                <a:latin typeface="PT Serif"/>
              </a:rPr>
              <a:t>.</a:t>
            </a:r>
            <a:r>
              <a:rPr lang="en-US" sz="2800" b="0" i="1" dirty="0">
                <a:solidFill>
                  <a:srgbClr val="1B2024"/>
                </a:solidFill>
                <a:effectLst/>
                <a:latin typeface="PT Serif"/>
              </a:rPr>
              <a:t>”</a:t>
            </a:r>
            <a:endParaRPr lang="ru-RU" sz="2800" b="0" i="1" dirty="0">
              <a:solidFill>
                <a:srgbClr val="1B2024"/>
              </a:solidFill>
              <a:effectLst/>
              <a:latin typeface="PT Serif"/>
            </a:endParaRPr>
          </a:p>
          <a:p>
            <a:endParaRPr lang="ru-RU" sz="2400" dirty="0">
              <a:solidFill>
                <a:srgbClr val="1B2024"/>
              </a:solidFill>
              <a:latin typeface="PT Serif"/>
            </a:endParaRPr>
          </a:p>
          <a:p>
            <a:r>
              <a:rPr lang="ru-RU" sz="2400" dirty="0"/>
              <a:t>- Виктор Платонович Некрасов</a:t>
            </a:r>
          </a:p>
        </p:txBody>
      </p:sp>
    </p:spTree>
    <p:extLst>
      <p:ext uri="{BB962C8B-B14F-4D97-AF65-F5344CB8AC3E}">
        <p14:creationId xmlns:p14="http://schemas.microsoft.com/office/powerpoint/2010/main" val="15981890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DA23645-7D7C-4D28-B1CF-5E18C2554E3E}"/>
              </a:ext>
            </a:extLst>
          </p:cNvPr>
          <p:cNvSpPr/>
          <p:nvPr/>
        </p:nvSpPr>
        <p:spPr>
          <a:xfrm>
            <a:off x="3110345" y="231070"/>
            <a:ext cx="5971309" cy="114307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96F27-0656-40D3-85C9-6DB4CCD52E50}"/>
              </a:ext>
            </a:extLst>
          </p:cNvPr>
          <p:cNvSpPr txBox="1"/>
          <p:nvPr/>
        </p:nvSpPr>
        <p:spPr>
          <a:xfrm>
            <a:off x="3487269" y="131337"/>
            <a:ext cx="541468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Анализ влияния полового признака на подверженность преступлениям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84CCB4-082A-41A6-B77C-41B4C1D99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92" y="1913771"/>
            <a:ext cx="3867576" cy="3963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2EB5897-7F94-4062-B92B-2F4CEE0C1680}"/>
              </a:ext>
            </a:extLst>
          </p:cNvPr>
          <p:cNvSpPr/>
          <p:nvPr/>
        </p:nvSpPr>
        <p:spPr>
          <a:xfrm>
            <a:off x="6266329" y="3128686"/>
            <a:ext cx="5533711" cy="15338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5737C4-ABF1-42E0-8458-43FC8C3E176E}"/>
              </a:ext>
            </a:extLst>
          </p:cNvPr>
          <p:cNvSpPr txBox="1"/>
          <p:nvPr/>
        </p:nvSpPr>
        <p:spPr>
          <a:xfrm>
            <a:off x="6385358" y="3133168"/>
            <a:ext cx="541468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resp_is_male</a:t>
            </a:r>
            <a:r>
              <a:rPr lang="en-US" sz="2000" dirty="0"/>
              <a:t>, </a:t>
            </a:r>
            <a:r>
              <a:rPr lang="ru-RU" sz="2000" dirty="0"/>
              <a:t>содержащем информацию о поле респондента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4245256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3FEBD8C-FADE-446F-8D45-C24373957B51}"/>
              </a:ext>
            </a:extLst>
          </p:cNvPr>
          <p:cNvSpPr/>
          <p:nvPr/>
        </p:nvSpPr>
        <p:spPr>
          <a:xfrm>
            <a:off x="3110345" y="231071"/>
            <a:ext cx="5971309" cy="110799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59707-D664-4195-B951-39DCA8E3C306}"/>
              </a:ext>
            </a:extLst>
          </p:cNvPr>
          <p:cNvSpPr txBox="1"/>
          <p:nvPr/>
        </p:nvSpPr>
        <p:spPr>
          <a:xfrm>
            <a:off x="3388657" y="231071"/>
            <a:ext cx="54146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Анализ влияния полового признака</a:t>
            </a:r>
          </a:p>
          <a:p>
            <a:pPr algn="ctr"/>
            <a:r>
              <a:rPr lang="ru-RU" sz="2400" b="1" dirty="0"/>
              <a:t>на совершение преступлений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EA2E58-1214-4E43-9AA8-14E96D2B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70" y="1964896"/>
            <a:ext cx="3943574" cy="3861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accent1"/>
            </a:solidFill>
          </a:ln>
          <a:effectLst/>
        </p:spPr>
      </p:pic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2AF4139-3B3D-469F-A90C-2BA64392BDA2}"/>
              </a:ext>
            </a:extLst>
          </p:cNvPr>
          <p:cNvSpPr/>
          <p:nvPr/>
        </p:nvSpPr>
        <p:spPr>
          <a:xfrm>
            <a:off x="6266329" y="3128686"/>
            <a:ext cx="5533711" cy="15338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CD8CD-0C64-46C3-8CF9-1A779B168A90}"/>
              </a:ext>
            </a:extLst>
          </p:cNvPr>
          <p:cNvSpPr txBox="1"/>
          <p:nvPr/>
        </p:nvSpPr>
        <p:spPr>
          <a:xfrm>
            <a:off x="6385358" y="3133168"/>
            <a:ext cx="541468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offender_is_male</a:t>
            </a:r>
            <a:r>
              <a:rPr lang="en-US" sz="2000" dirty="0"/>
              <a:t>, </a:t>
            </a:r>
            <a:r>
              <a:rPr lang="ru-RU" sz="2000" dirty="0"/>
              <a:t>содержащем информацию о поле нападавшего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3134164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F85D148-F3FD-4827-BE62-54D1CAF80D87}"/>
              </a:ext>
            </a:extLst>
          </p:cNvPr>
          <p:cNvSpPr/>
          <p:nvPr/>
        </p:nvSpPr>
        <p:spPr>
          <a:xfrm>
            <a:off x="3110345" y="231071"/>
            <a:ext cx="5971309" cy="8452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4CFD-0E27-4E1A-A424-7F8CCF4C9979}"/>
              </a:ext>
            </a:extLst>
          </p:cNvPr>
          <p:cNvSpPr txBox="1"/>
          <p:nvPr/>
        </p:nvSpPr>
        <p:spPr>
          <a:xfrm>
            <a:off x="4238626" y="258073"/>
            <a:ext cx="412544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/>
              <a:t>Был ли найден нападавший?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7DFF78-FED6-465F-B8BC-F6212BC1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97" y="2274215"/>
            <a:ext cx="4772638" cy="36002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rgbClr val="4472C4"/>
            </a:solidFill>
          </a:ln>
          <a:effectLst/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991160A-6CA4-41E5-8738-24AA1EC726E1}"/>
              </a:ext>
            </a:extLst>
          </p:cNvPr>
          <p:cNvSpPr/>
          <p:nvPr/>
        </p:nvSpPr>
        <p:spPr>
          <a:xfrm>
            <a:off x="6382871" y="3128686"/>
            <a:ext cx="5417169" cy="197223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AE95C-2625-41D9-B2E0-8A00098746F5}"/>
              </a:ext>
            </a:extLst>
          </p:cNvPr>
          <p:cNvSpPr txBox="1"/>
          <p:nvPr/>
        </p:nvSpPr>
        <p:spPr>
          <a:xfrm>
            <a:off x="6528266" y="3128686"/>
            <a:ext cx="518016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victim_is_offender_found</a:t>
            </a:r>
            <a:r>
              <a:rPr lang="en-US" sz="2000" dirty="0"/>
              <a:t>, </a:t>
            </a:r>
            <a:r>
              <a:rPr lang="ru-RU" sz="2000" dirty="0"/>
              <a:t>содержащем информацию о том</a:t>
            </a:r>
            <a:r>
              <a:rPr lang="en-US" sz="2000" dirty="0"/>
              <a:t>, </a:t>
            </a:r>
            <a:r>
              <a:rPr lang="ru-RU" sz="2000" dirty="0"/>
              <a:t>был ли найден нападавший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3492034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B4281B9-4D8E-45A3-A852-51677232E578}"/>
              </a:ext>
            </a:extLst>
          </p:cNvPr>
          <p:cNvSpPr/>
          <p:nvPr/>
        </p:nvSpPr>
        <p:spPr>
          <a:xfrm>
            <a:off x="2742994" y="231070"/>
            <a:ext cx="6706007" cy="8452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6B061-6E11-4934-86F9-01E6A0CF84B4}"/>
              </a:ext>
            </a:extLst>
          </p:cNvPr>
          <p:cNvSpPr txBox="1"/>
          <p:nvPr/>
        </p:nvSpPr>
        <p:spPr>
          <a:xfrm>
            <a:off x="3110344" y="257965"/>
            <a:ext cx="619601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/>
              <a:t>Была ли необходима медицинская помощь?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D24522-D695-4FAE-8AA5-CB00E9408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2"/>
          <a:stretch/>
        </p:blipFill>
        <p:spPr>
          <a:xfrm>
            <a:off x="540795" y="2206362"/>
            <a:ext cx="5139099" cy="3305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rgbClr val="4472C4"/>
            </a:solidFill>
          </a:ln>
          <a:effectLst/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CE1D6A-5791-4FC6-8C43-015A4202FC1A}"/>
              </a:ext>
            </a:extLst>
          </p:cNvPr>
          <p:cNvSpPr/>
          <p:nvPr/>
        </p:nvSpPr>
        <p:spPr>
          <a:xfrm>
            <a:off x="6278910" y="2644588"/>
            <a:ext cx="5590361" cy="234875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91A88-E905-4233-B0B6-E1C10B97EC1F}"/>
              </a:ext>
            </a:extLst>
          </p:cNvPr>
          <p:cNvSpPr txBox="1"/>
          <p:nvPr/>
        </p:nvSpPr>
        <p:spPr>
          <a:xfrm>
            <a:off x="6523394" y="2792638"/>
            <a:ext cx="512781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crime_is_seeking_medical_help</a:t>
            </a:r>
            <a:r>
              <a:rPr lang="en-US" sz="2000" dirty="0"/>
              <a:t>, </a:t>
            </a:r>
            <a:r>
              <a:rPr lang="ru-RU" sz="2000" dirty="0"/>
              <a:t>содержащем информацию о необходимости мед. помощи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3847205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C506C08-E824-4529-95BC-3C30248F8B42}"/>
              </a:ext>
            </a:extLst>
          </p:cNvPr>
          <p:cNvSpPr/>
          <p:nvPr/>
        </p:nvSpPr>
        <p:spPr>
          <a:xfrm>
            <a:off x="3110345" y="231071"/>
            <a:ext cx="5971309" cy="8452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78E1B-78D4-4590-B865-9FB315D1E481}"/>
              </a:ext>
            </a:extLst>
          </p:cNvPr>
          <p:cNvSpPr txBox="1"/>
          <p:nvPr/>
        </p:nvSpPr>
        <p:spPr>
          <a:xfrm>
            <a:off x="3594846" y="269515"/>
            <a:ext cx="527124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/>
              <a:t>Был ли нападавший при исполнении?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F33A84D-DFA3-41F4-B5CA-517098100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/>
          <a:stretch/>
        </p:blipFill>
        <p:spPr>
          <a:xfrm>
            <a:off x="1417766" y="1819413"/>
            <a:ext cx="4002266" cy="41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rgbClr val="4472C4"/>
            </a:solidFill>
          </a:ln>
          <a:effectLst/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C341E39-34F5-4B48-A592-3531B37C4481}"/>
              </a:ext>
            </a:extLst>
          </p:cNvPr>
          <p:cNvSpPr/>
          <p:nvPr/>
        </p:nvSpPr>
        <p:spPr>
          <a:xfrm>
            <a:off x="6619875" y="3128686"/>
            <a:ext cx="5180165" cy="15338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8C3CB-323B-41B0-A926-7C673BFB9399}"/>
              </a:ext>
            </a:extLst>
          </p:cNvPr>
          <p:cNvSpPr txBox="1"/>
          <p:nvPr/>
        </p:nvSpPr>
        <p:spPr>
          <a:xfrm>
            <a:off x="6771969" y="3128686"/>
            <a:ext cx="518016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График процентного содержания каждой категории в столбце </a:t>
            </a:r>
            <a:r>
              <a:rPr lang="en-US" sz="2000" b="1" i="1" dirty="0" err="1"/>
              <a:t>offender_is_on_duty</a:t>
            </a:r>
            <a:r>
              <a:rPr lang="en-US" sz="2000" dirty="0"/>
              <a:t>, </a:t>
            </a:r>
            <a:r>
              <a:rPr lang="ru-RU" sz="2000" dirty="0"/>
              <a:t>содержащем вид деятельности преступника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2609435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1111</Words>
  <Application>Microsoft Office PowerPoint</Application>
  <PresentationFormat>Широкоэкранный</PresentationFormat>
  <Paragraphs>133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PT Serif</vt:lpstr>
      <vt:lpstr>Тема Office</vt:lpstr>
      <vt:lpstr>Анализ данных национального виктимизационного опроса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 национального виктимизационного опроса</dc:title>
  <dc:creator>Maxim Litovchenko</dc:creator>
  <cp:lastModifiedBy>Maxim Litovchenko</cp:lastModifiedBy>
  <cp:revision>44</cp:revision>
  <dcterms:created xsi:type="dcterms:W3CDTF">2021-02-26T14:12:49Z</dcterms:created>
  <dcterms:modified xsi:type="dcterms:W3CDTF">2021-02-26T23:10:25Z</dcterms:modified>
</cp:coreProperties>
</file>