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9296400" cy="70104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ACC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25" d="100"/>
          <a:sy n="25" d="100"/>
        </p:scale>
        <p:origin x="1614" y="-2442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0" y="5858934"/>
            <a:ext cx="24688800" cy="124832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0" y="5858934"/>
            <a:ext cx="73609200" cy="124832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0" y="34137600"/>
            <a:ext cx="49149000" cy="96553867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2600" y="34137600"/>
            <a:ext cx="49149000" cy="96553867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D5BC-8A38-4BBA-B724-1130282E5548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E08A-2250-4876-9419-852DC099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6" descr="http://www.albany.edu/Images/Header/University-at-Albany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031" y="35433000"/>
            <a:ext cx="5281969" cy="9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0" y="0"/>
            <a:ext cx="27432000" cy="4114800"/>
          </a:xfrm>
          <a:prstGeom prst="rect">
            <a:avLst/>
          </a:prstGeom>
          <a:solidFill>
            <a:srgbClr val="5555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en-US" sz="6000" b="1" dirty="0" smtClean="0">
                <a:solidFill>
                  <a:srgbClr val="9ACCFF"/>
                </a:solidFill>
                <a:latin typeface="Arial (Headings)"/>
                <a:cs typeface="Arial" panose="020B0604020202020204" pitchFamily="34" charset="0"/>
              </a:rPr>
              <a:t>Modeling Mass Protest Adoption in Social Network Communities </a:t>
            </a:r>
          </a:p>
          <a:p>
            <a:pPr algn="ctr">
              <a:spcAft>
                <a:spcPts val="600"/>
              </a:spcAft>
            </a:pPr>
            <a:r>
              <a:rPr lang="en-US" altLang="en-US" sz="6000" b="1" dirty="0" smtClean="0">
                <a:solidFill>
                  <a:srgbClr val="9ACCFF"/>
                </a:solidFill>
                <a:latin typeface="Arial (Headings)"/>
                <a:cs typeface="Arial" panose="020B0604020202020204" pitchFamily="34" charset="0"/>
              </a:rPr>
              <a:t>using Geometric Brownian Motion </a:t>
            </a:r>
          </a:p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Jin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 err="1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Rupinder</a:t>
            </a:r>
            <a:r>
              <a:rPr lang="en-US" altLang="en-US" sz="3200" b="1" dirty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Paul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Khandpur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Nathan Self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1,2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Edward Dougherty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Sheng Guo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Feng Chen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Aditya Prakash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Naren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Ramakrishnan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Analytics Center</a:t>
            </a:r>
            <a:r>
              <a:rPr lang="en-US" alt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Tech, </a:t>
            </a:r>
            <a:r>
              <a:rPr 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Inc., </a:t>
            </a:r>
            <a:r>
              <a:rPr lang="en-US" sz="3200" baseline="300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solidFill>
                  <a:srgbClr val="9A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at Albany</a:t>
            </a:r>
            <a:endParaRPr lang="en-US" altLang="en-US" sz="3200" dirty="0">
              <a:solidFill>
                <a:srgbClr val="9A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52400" y="4729315"/>
            <a:ext cx="13373100" cy="12455144"/>
            <a:chOff x="114300" y="3429000"/>
            <a:chExt cx="13373100" cy="14401800"/>
          </a:xfrm>
        </p:grpSpPr>
        <p:sp>
          <p:nvSpPr>
            <p:cNvPr id="96" name="Rounded Rectangle 95"/>
            <p:cNvSpPr/>
            <p:nvPr/>
          </p:nvSpPr>
          <p:spPr>
            <a:xfrm>
              <a:off x="114300" y="4038600"/>
              <a:ext cx="13373100" cy="13792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81450" y="3429000"/>
              <a:ext cx="5638800" cy="1295400"/>
            </a:xfrm>
            <a:prstGeom prst="rect">
              <a:avLst/>
            </a:prstGeom>
            <a:solidFill>
              <a:srgbClr val="5555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rgbClr val="9ACCFF"/>
                  </a:solidFill>
                  <a:latin typeface="Arial (Headings)"/>
                  <a:ea typeface="MS PGothic" panose="020B0600070205080204" pitchFamily="34" charset="-128"/>
                  <a:cs typeface="Arial" panose="020B0604020202020204" pitchFamily="34" charset="0"/>
                </a:rPr>
                <a:t>Introduction</a:t>
              </a:r>
              <a:endParaRPr lang="en-US" sz="5400" dirty="0">
                <a:solidFill>
                  <a:srgbClr val="9ACCFF"/>
                </a:solidFill>
                <a:latin typeface="Arial (Headings)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3868400" y="4648200"/>
            <a:ext cx="13373100" cy="12455144"/>
            <a:chOff x="114300" y="3429000"/>
            <a:chExt cx="13373100" cy="14401800"/>
          </a:xfrm>
        </p:grpSpPr>
        <p:sp>
          <p:nvSpPr>
            <p:cNvPr id="101" name="Rounded Rectangle 100"/>
            <p:cNvSpPr/>
            <p:nvPr/>
          </p:nvSpPr>
          <p:spPr>
            <a:xfrm>
              <a:off x="114300" y="4038600"/>
              <a:ext cx="13373100" cy="13792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1450" y="3429000"/>
              <a:ext cx="5638800" cy="1295400"/>
            </a:xfrm>
            <a:prstGeom prst="rect">
              <a:avLst/>
            </a:prstGeom>
            <a:solidFill>
              <a:srgbClr val="5555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rgbClr val="9ACCFF"/>
                  </a:solidFill>
                  <a:latin typeface="Arial (Headings)"/>
                  <a:ea typeface="MS PGothic" panose="020B0600070205080204" pitchFamily="34" charset="-128"/>
                  <a:cs typeface="Arial" panose="020B0604020202020204" pitchFamily="34" charset="0"/>
                </a:rPr>
                <a:t>Approach</a:t>
              </a:r>
              <a:endParaRPr lang="en-US" sz="5400" dirty="0">
                <a:solidFill>
                  <a:srgbClr val="9ACCFF"/>
                </a:solidFill>
                <a:latin typeface="Arial (Headings)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2400" y="17754600"/>
            <a:ext cx="13373100" cy="16840200"/>
            <a:chOff x="114300" y="3429000"/>
            <a:chExt cx="13373100" cy="14401800"/>
          </a:xfrm>
        </p:grpSpPr>
        <p:sp>
          <p:nvSpPr>
            <p:cNvPr id="104" name="Rounded Rectangle 103"/>
            <p:cNvSpPr/>
            <p:nvPr/>
          </p:nvSpPr>
          <p:spPr>
            <a:xfrm>
              <a:off x="114300" y="4038600"/>
              <a:ext cx="13373100" cy="13792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981450" y="3429000"/>
              <a:ext cx="5638800" cy="1295400"/>
            </a:xfrm>
            <a:prstGeom prst="rect">
              <a:avLst/>
            </a:prstGeom>
            <a:solidFill>
              <a:srgbClr val="5555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rgbClr val="9ACCFF"/>
                  </a:solidFill>
                  <a:latin typeface="Arial (Headings)"/>
                  <a:ea typeface="MS PGothic" panose="020B0600070205080204" pitchFamily="34" charset="-128"/>
                  <a:cs typeface="Arial" panose="020B0604020202020204" pitchFamily="34" charset="0"/>
                </a:rPr>
                <a:t>Methodology</a:t>
              </a:r>
              <a:endParaRPr lang="en-US" sz="5400" dirty="0">
                <a:solidFill>
                  <a:srgbClr val="9ACCFF"/>
                </a:solidFill>
                <a:latin typeface="Arial (Headings)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906500" y="17754600"/>
            <a:ext cx="13373100" cy="16840200"/>
            <a:chOff x="114300" y="3429000"/>
            <a:chExt cx="13373100" cy="14401800"/>
          </a:xfrm>
        </p:grpSpPr>
        <p:sp>
          <p:nvSpPr>
            <p:cNvPr id="107" name="Rounded Rectangle 106"/>
            <p:cNvSpPr/>
            <p:nvPr/>
          </p:nvSpPr>
          <p:spPr>
            <a:xfrm>
              <a:off x="114300" y="4038600"/>
              <a:ext cx="13373100" cy="13792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81450" y="3429000"/>
              <a:ext cx="5638800" cy="1295400"/>
            </a:xfrm>
            <a:prstGeom prst="rect">
              <a:avLst/>
            </a:prstGeom>
            <a:solidFill>
              <a:srgbClr val="5555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rgbClr val="9ACCFF"/>
                  </a:solidFill>
                  <a:latin typeface="Arial (Headings)"/>
                  <a:ea typeface="MS PGothic" panose="020B0600070205080204" pitchFamily="34" charset="-128"/>
                  <a:cs typeface="Arial" panose="020B0604020202020204" pitchFamily="34" charset="0"/>
                </a:rPr>
                <a:t>Evaluation</a:t>
              </a:r>
              <a:endParaRPr lang="en-US" sz="5400" dirty="0">
                <a:solidFill>
                  <a:srgbClr val="9ACCFF"/>
                </a:solidFill>
                <a:latin typeface="Arial (Headings)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0" y="35128200"/>
            <a:ext cx="27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14400" y="4921641"/>
            <a:ext cx="12201391" cy="11898788"/>
            <a:chOff x="239713" y="-414190"/>
            <a:chExt cx="10591851" cy="8666336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935" y="3150224"/>
              <a:ext cx="5151403" cy="3109392"/>
            </a:xfrm>
            <a:prstGeom prst="rect">
              <a:avLst/>
            </a:prstGeom>
            <a:scene3d>
              <a:camera prst="orthographicFront">
                <a:rot lat="2580000" lon="18000000" rev="18600000"/>
              </a:camera>
              <a:lightRig rig="threePt" dir="t"/>
            </a:scene3d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23" y="1329129"/>
              <a:ext cx="5313114" cy="3218961"/>
            </a:xfrm>
            <a:prstGeom prst="rect">
              <a:avLst/>
            </a:prstGeom>
            <a:scene3d>
              <a:camera prst="orthographicFront">
                <a:rot lat="2580000" lon="18000000" rev="18600000"/>
              </a:camera>
              <a:lightRig rig="threePt" dir="t"/>
            </a:scene3d>
          </p:spPr>
        </p:pic>
        <p:pic>
          <p:nvPicPr>
            <p:cNvPr id="125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128" y="-414190"/>
              <a:ext cx="5259209" cy="3186302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580000" lon="18000000" rev="186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itle 1"/>
            <p:cNvSpPr txBox="1">
              <a:spLocks/>
            </p:cNvSpPr>
            <p:nvPr/>
          </p:nvSpPr>
          <p:spPr bwMode="auto">
            <a:xfrm>
              <a:off x="6943015" y="1161212"/>
              <a:ext cx="3351213" cy="29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algn="l" eaLnBrk="1">
                <a:defRPr/>
              </a:pPr>
              <a:r>
                <a:rPr altLang="en-US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Protest examples</a:t>
              </a:r>
              <a:endParaRPr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itle 1"/>
            <p:cNvSpPr txBox="1">
              <a:spLocks/>
            </p:cNvSpPr>
            <p:nvPr/>
          </p:nvSpPr>
          <p:spPr bwMode="auto">
            <a:xfrm>
              <a:off x="6920673" y="2827611"/>
              <a:ext cx="3910891" cy="29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algn="l" eaLnBrk="1">
                <a:defRPr/>
              </a:pPr>
              <a:r>
                <a:rPr altLang="en-US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movement in Twitter</a:t>
              </a:r>
            </a:p>
          </p:txBody>
        </p:sp>
        <p:sp>
          <p:nvSpPr>
            <p:cNvPr id="128" name="Title 1"/>
            <p:cNvSpPr txBox="1">
              <a:spLocks/>
            </p:cNvSpPr>
            <p:nvPr/>
          </p:nvSpPr>
          <p:spPr bwMode="auto">
            <a:xfrm>
              <a:off x="6846705" y="4657673"/>
              <a:ext cx="3381375" cy="29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algn="l" eaLnBrk="1">
                <a:defRPr/>
              </a:pPr>
              <a:r>
                <a:rPr altLang="en-US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Propagation model</a:t>
              </a:r>
            </a:p>
          </p:txBody>
        </p:sp>
        <p:sp>
          <p:nvSpPr>
            <p:cNvPr id="129" name="Notched Right Arrow 128"/>
            <p:cNvSpPr/>
            <p:nvPr/>
          </p:nvSpPr>
          <p:spPr>
            <a:xfrm rot="5400000">
              <a:off x="7721600" y="2018302"/>
              <a:ext cx="746125" cy="317500"/>
            </a:xfrm>
            <a:prstGeom prst="notched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Notched Right Arrow 129"/>
            <p:cNvSpPr/>
            <p:nvPr/>
          </p:nvSpPr>
          <p:spPr>
            <a:xfrm rot="5400000">
              <a:off x="7721600" y="3707916"/>
              <a:ext cx="746125" cy="317500"/>
            </a:xfrm>
            <a:prstGeom prst="notched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Text Placeholder 2"/>
            <p:cNvSpPr txBox="1">
              <a:spLocks/>
            </p:cNvSpPr>
            <p:nvPr/>
          </p:nvSpPr>
          <p:spPr bwMode="auto">
            <a:xfrm>
              <a:off x="239713" y="5658077"/>
              <a:ext cx="10054515" cy="259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28080" rIns="0" bIns="0">
              <a:spAutoFit/>
            </a:bodyPr>
            <a:lstStyle>
              <a:lvl1pPr marL="341313" indent="-341313">
                <a:lnSpc>
                  <a:spcPct val="93000"/>
                </a:lnSpc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457200" lvl="1" indent="0" ea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45000"/>
                <a:buFontTx/>
                <a:buNone/>
                <a:defRPr/>
              </a:pPr>
              <a:r>
                <a:rPr lang="en-US" altLang="en-US" b="1" dirty="0" smtClean="0">
                  <a:latin typeface="Times New Roman" pitchFamily="18" charset="0"/>
                </a:rPr>
                <a:t>Goal:</a:t>
              </a:r>
            </a:p>
            <a:p>
              <a:pPr lvl="1" eaLnBrk="1">
                <a:lnSpc>
                  <a:spcPct val="130000"/>
                </a:lnSpc>
                <a:spcBef>
                  <a:spcPts val="0"/>
                </a:spcBef>
                <a:buSzPct val="45000"/>
                <a:buFont typeface="Wingdings" pitchFamily="2" charset="2"/>
                <a:buChar char=""/>
                <a:defRPr/>
              </a:pPr>
              <a:r>
                <a:rPr lang="en-US" altLang="en-US" dirty="0" smtClean="0">
                  <a:latin typeface="Times New Roman" pitchFamily="18" charset="0"/>
                </a:rPr>
                <a:t>Model the growth of protest participants within a social network.</a:t>
              </a:r>
            </a:p>
            <a:p>
              <a:pPr lvl="1" eaLnBrk="1">
                <a:lnSpc>
                  <a:spcPct val="130000"/>
                </a:lnSpc>
                <a:spcBef>
                  <a:spcPts val="0"/>
                </a:spcBef>
                <a:buSzPct val="45000"/>
                <a:buFont typeface="Wingdings" pitchFamily="2" charset="2"/>
                <a:buChar char=""/>
                <a:defRPr/>
              </a:pPr>
              <a:r>
                <a:rPr lang="en-US" altLang="en-US" dirty="0" smtClean="0">
                  <a:latin typeface="Times New Roman" pitchFamily="18" charset="0"/>
                </a:rPr>
                <a:t>Understand the underlying social network and structural dynamics</a:t>
              </a:r>
            </a:p>
            <a:p>
              <a:pPr marL="457200" lvl="1" indent="0">
                <a:lnSpc>
                  <a:spcPct val="150000"/>
                </a:lnSpc>
                <a:spcBef>
                  <a:spcPts val="0"/>
                </a:spcBef>
                <a:buSzPct val="45000"/>
                <a:buNone/>
                <a:defRPr/>
              </a:pPr>
              <a:r>
                <a:rPr lang="en-US" altLang="en-US" b="1" dirty="0">
                  <a:latin typeface="Times New Roman" pitchFamily="18" charset="0"/>
                </a:rPr>
                <a:t>Challenge:</a:t>
              </a:r>
            </a:p>
            <a:p>
              <a:pPr lvl="1">
                <a:lnSpc>
                  <a:spcPct val="130000"/>
                </a:lnSpc>
                <a:spcBef>
                  <a:spcPts val="0"/>
                </a:spcBef>
                <a:buSzPct val="45000"/>
                <a:buFont typeface="Wingdings" pitchFamily="2" charset="2"/>
                <a:buChar char=""/>
              </a:pPr>
              <a:r>
                <a:rPr lang="en-US" altLang="en-US" dirty="0">
                  <a:solidFill>
                    <a:srgbClr val="000000"/>
                  </a:solidFill>
                  <a:latin typeface="Times New Roman" pitchFamily="18" charset="0"/>
                </a:rPr>
                <a:t>The </a:t>
              </a:r>
              <a:r>
                <a:rPr lang="en-US" altLang="en-US" dirty="0">
                  <a:latin typeface="Times New Roman" pitchFamily="18" charset="0"/>
                </a:rPr>
                <a:t>intrinsic random nature of individuals </a:t>
              </a:r>
              <a:r>
                <a:rPr lang="en-US" altLang="en-US" dirty="0" smtClean="0">
                  <a:latin typeface="Times New Roman" pitchFamily="18" charset="0"/>
                </a:rPr>
                <a:t>adopting a </a:t>
              </a:r>
              <a:r>
                <a:rPr lang="en-US" altLang="en-US" dirty="0">
                  <a:latin typeface="Times New Roman" pitchFamily="18" charset="0"/>
                </a:rPr>
                <a:t>Twitter topic. </a:t>
              </a:r>
            </a:p>
            <a:p>
              <a:pPr lvl="1">
                <a:lnSpc>
                  <a:spcPct val="130000"/>
                </a:lnSpc>
                <a:spcBef>
                  <a:spcPts val="0"/>
                </a:spcBef>
                <a:buSzPct val="45000"/>
                <a:buFont typeface="Wingdings" pitchFamily="2" charset="2"/>
                <a:buChar char=""/>
              </a:pPr>
              <a:r>
                <a:rPr lang="en-US" altLang="en-US" dirty="0">
                  <a:latin typeface="Times New Roman" pitchFamily="18" charset="0"/>
                </a:rPr>
                <a:t>The dissemination of information via non-Twitter </a:t>
              </a:r>
              <a:r>
                <a:rPr lang="en-US" altLang="en-US" dirty="0" smtClean="0">
                  <a:latin typeface="Times New Roman" pitchFamily="18" charset="0"/>
                </a:rPr>
                <a:t>sources</a:t>
              </a:r>
              <a:r>
                <a:rPr lang="en-US" altLang="en-US" dirty="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en-US" dirty="0" smtClean="0">
                <a:latin typeface="Times New Roman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240001" y="6019800"/>
            <a:ext cx="11099431" cy="1462947"/>
            <a:chOff x="750909" y="723058"/>
            <a:chExt cx="2665360" cy="564380"/>
          </a:xfrm>
        </p:grpSpPr>
        <p:sp>
          <p:nvSpPr>
            <p:cNvPr id="134" name="Text Placeholder 2"/>
            <p:cNvSpPr txBox="1">
              <a:spLocks/>
            </p:cNvSpPr>
            <p:nvPr/>
          </p:nvSpPr>
          <p:spPr>
            <a:xfrm>
              <a:off x="750909" y="901969"/>
              <a:ext cx="677036" cy="25171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spcBef>
                  <a:spcPct val="0"/>
                </a:spcBef>
                <a:spcAft>
                  <a:spcPts val="1138"/>
                </a:spcAft>
                <a:buClr>
                  <a:srgbClr val="000000"/>
                </a:buClr>
                <a:buSzPct val="45000"/>
                <a:buFontTx/>
                <a:buNone/>
                <a:tabLst>
                  <a:tab pos="741363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32925" algn="l"/>
                </a:tabLst>
              </a:pPr>
              <a:r>
                <a:rPr lang="en-US" altLang="en-US" dirty="0" err="1" smtClean="0">
                  <a:solidFill>
                    <a:srgbClr val="000000"/>
                  </a:solidFill>
                  <a:latin typeface="Times New Roman" pitchFamily="18" charset="0"/>
                </a:rPr>
                <a:t>Bispace</a:t>
              </a:r>
              <a:r>
                <a:rPr lang="en-US" altLang="en-US" dirty="0" smtClean="0">
                  <a:solidFill>
                    <a:srgbClr val="000000"/>
                  </a:solidFill>
                  <a:latin typeface="Times New Roman" pitchFamily="18" charset="0"/>
                </a:rPr>
                <a:t> model</a:t>
              </a:r>
            </a:p>
          </p:txBody>
        </p:sp>
        <p:sp>
          <p:nvSpPr>
            <p:cNvPr id="135" name="Freeform 5"/>
            <p:cNvSpPr>
              <a:spLocks/>
            </p:cNvSpPr>
            <p:nvPr/>
          </p:nvSpPr>
          <p:spPr bwMode="auto">
            <a:xfrm rot="10800000">
              <a:off x="1318155" y="835096"/>
              <a:ext cx="112480" cy="387706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0 w 21600"/>
                <a:gd name="T7" fmla="*/ 2147483646 h 21600"/>
                <a:gd name="T8" fmla="*/ 0 w 21600"/>
                <a:gd name="T9" fmla="*/ 0 h 21600"/>
                <a:gd name="T10" fmla="*/ 0 w 21600"/>
                <a:gd name="T11" fmla="*/ 2147483646 h 21600"/>
                <a:gd name="T12" fmla="*/ 2147483646 w 21600"/>
                <a:gd name="T13" fmla="*/ 2147483646 h 21600"/>
                <a:gd name="T14" fmla="*/ 17694720 60000 65536"/>
                <a:gd name="T15" fmla="*/ 0 60000 65536"/>
                <a:gd name="T16" fmla="*/ 5898240 60000 65536"/>
                <a:gd name="T17" fmla="*/ 11796480 60000 65536"/>
                <a:gd name="T18" fmla="*/ 17694720 60000 65536"/>
                <a:gd name="T19" fmla="*/ 17694720 60000 65536"/>
                <a:gd name="T20" fmla="*/ 17694720 60000 65536"/>
                <a:gd name="T21" fmla="*/ 0 w 21600"/>
                <a:gd name="T22" fmla="*/ 563 h 21600"/>
                <a:gd name="T23" fmla="*/ 7800 w 21600"/>
                <a:gd name="T24" fmla="*/ 21037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0"/>
                  </a:moveTo>
                  <a:cubicBezTo>
                    <a:pt x="5400" y="0"/>
                    <a:pt x="10800" y="900"/>
                    <a:pt x="10800" y="1800"/>
                  </a:cubicBezTo>
                  <a:lnTo>
                    <a:pt x="10800" y="9000"/>
                  </a:lnTo>
                  <a:cubicBezTo>
                    <a:pt x="10800" y="9900"/>
                    <a:pt x="16200" y="10800"/>
                    <a:pt x="21600" y="10800"/>
                  </a:cubicBezTo>
                  <a:cubicBezTo>
                    <a:pt x="16200" y="10800"/>
                    <a:pt x="10800" y="11700"/>
                    <a:pt x="10800" y="12600"/>
                  </a:cubicBezTo>
                  <a:lnTo>
                    <a:pt x="10800" y="19800"/>
                  </a:lnTo>
                  <a:cubicBezTo>
                    <a:pt x="10800" y="20700"/>
                    <a:pt x="5400" y="21600"/>
                    <a:pt x="0" y="21600"/>
                  </a:cubicBezTo>
                </a:path>
              </a:pathLst>
            </a:custGeom>
            <a:noFill/>
            <a:ln w="3810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9000" tIns="54000" rIns="99000" bIns="54000" anchor="ctr"/>
            <a:lstStyle/>
            <a:p>
              <a:pPr>
                <a:defRPr/>
              </a:pPr>
              <a:endParaRPr lang="en-US" sz="2800" b="1" dirty="0"/>
            </a:p>
          </p:txBody>
        </p:sp>
        <p:sp>
          <p:nvSpPr>
            <p:cNvPr id="136" name="Text Placeholder 2"/>
            <p:cNvSpPr txBox="1">
              <a:spLocks/>
            </p:cNvSpPr>
            <p:nvPr/>
          </p:nvSpPr>
          <p:spPr bwMode="auto">
            <a:xfrm>
              <a:off x="1469689" y="1060402"/>
              <a:ext cx="1946580" cy="22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28080" rIns="0" bIns="0">
              <a:spAutoFit/>
            </a:bodyPr>
            <a:lstStyle>
              <a:lvl1pPr marL="341313" indent="-341313" algn="l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2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lvl="1" indent="0" eaLnBrk="1">
                <a:lnSpc>
                  <a:spcPct val="130000"/>
                </a:lnSpc>
                <a:spcBef>
                  <a:spcPct val="0"/>
                </a:spcBef>
                <a:spcAft>
                  <a:spcPts val="1138"/>
                </a:spcAft>
                <a:buClr>
                  <a:srgbClr val="000000"/>
                </a:buClr>
                <a:buSzPct val="45000"/>
                <a:buFontTx/>
                <a:buNone/>
                <a:tabLst>
                  <a:tab pos="741363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32925" algn="l"/>
                </a:tabLst>
                <a:defRPr/>
              </a:pPr>
              <a:r>
                <a:rPr lang="en-US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Mentions network: geometric Brownian motion (GBM)</a:t>
              </a:r>
              <a:endParaRPr lang="en-US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Text Placeholder 2"/>
            <p:cNvSpPr txBox="1">
              <a:spLocks/>
            </p:cNvSpPr>
            <p:nvPr/>
          </p:nvSpPr>
          <p:spPr bwMode="auto">
            <a:xfrm>
              <a:off x="1469689" y="723058"/>
              <a:ext cx="1386435" cy="22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28080" rIns="0" bIns="0">
              <a:spAutoFit/>
            </a:bodyPr>
            <a:lstStyle>
              <a:lvl1pPr marL="341313" indent="-341313" algn="l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2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lvl="1" indent="0" eaLnBrk="1">
                <a:lnSpc>
                  <a:spcPct val="130000"/>
                </a:lnSpc>
                <a:spcBef>
                  <a:spcPct val="0"/>
                </a:spcBef>
                <a:spcAft>
                  <a:spcPts val="1138"/>
                </a:spcAft>
                <a:buClr>
                  <a:srgbClr val="000000"/>
                </a:buClr>
                <a:buSzPct val="45000"/>
                <a:buFontTx/>
                <a:buNone/>
                <a:tabLst>
                  <a:tab pos="741363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32925" algn="l"/>
                </a:tabLst>
                <a:defRPr/>
              </a:pPr>
              <a:r>
                <a:rPr lang="en-US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Latent space</a:t>
              </a:r>
              <a:r>
                <a:rPr lang="zh-CN" altLang="en-US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 </a:t>
              </a:r>
              <a:r>
                <a:rPr lang="en-US" altLang="zh-CN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Poisson model</a:t>
              </a:r>
              <a:endParaRPr lang="en-US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9020" y="19812000"/>
            <a:ext cx="6482780" cy="13983536"/>
            <a:chOff x="811486" y="1701401"/>
            <a:chExt cx="2681508" cy="4503456"/>
          </a:xfrm>
          <a:solidFill>
            <a:schemeClr val="bg2">
              <a:lumMod val="90000"/>
            </a:schemeClr>
          </a:solidFill>
        </p:grpSpPr>
        <p:sp>
          <p:nvSpPr>
            <p:cNvPr id="141" name="Rounded Rectangle 140"/>
            <p:cNvSpPr/>
            <p:nvPr/>
          </p:nvSpPr>
          <p:spPr>
            <a:xfrm>
              <a:off x="811486" y="1701401"/>
              <a:ext cx="2681508" cy="4503456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itle 1"/>
            <p:cNvSpPr txBox="1">
              <a:spLocks/>
            </p:cNvSpPr>
            <p:nvPr/>
          </p:nvSpPr>
          <p:spPr bwMode="auto">
            <a:xfrm>
              <a:off x="1355433" y="2153765"/>
              <a:ext cx="1363436" cy="145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ctr">
              <a:spAutoFit/>
            </a:bodyPr>
            <a:lstStyle>
              <a:defPPr lvl="0">
                <a:buNone/>
                <a:defRPr/>
              </a:defPPr>
              <a:lvl1pPr lvl="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lvl="1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lvl="2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lvl="3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lvl="4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lvl="5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lvl="6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lvl="7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lvl="8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Font typeface="StarSymbol"/>
                <a:buChar char="●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sz="2800" b="1" kern="0" dirty="0" smtClean="0">
                  <a:solidFill>
                    <a:schemeClr val="tx1"/>
                  </a:solidFill>
                  <a:latin typeface="Times New Roman" pitchFamily="18" charset="0"/>
                  <a:ea typeface="ＭＳ Ｐゴシック" charset="0"/>
                  <a:cs typeface="Times New Roman" pitchFamily="18" charset="0"/>
                </a:rPr>
                <a:t>Brownian distance</a:t>
              </a:r>
            </a:p>
          </p:txBody>
        </p:sp>
        <p:pic>
          <p:nvPicPr>
            <p:cNvPr id="143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69" y="2332027"/>
              <a:ext cx="2168296" cy="13017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144" name="Title 1"/>
            <p:cNvSpPr txBox="1">
              <a:spLocks/>
            </p:cNvSpPr>
            <p:nvPr/>
          </p:nvSpPr>
          <p:spPr bwMode="auto">
            <a:xfrm>
              <a:off x="1365821" y="4156096"/>
              <a:ext cx="1409700" cy="145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ctr">
              <a:spAutoFit/>
            </a:bodyPr>
            <a:lstStyle>
              <a:lvl1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eaLnBrk="1">
                <a:defRPr/>
              </a:pPr>
              <a:r>
                <a:rPr altLang="en-US" sz="2800" b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 function</a:t>
              </a:r>
            </a:p>
          </p:txBody>
        </p:sp>
        <p:pic>
          <p:nvPicPr>
            <p:cNvPr id="14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307" y="4316282"/>
              <a:ext cx="2134658" cy="11890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146" name="Title 1"/>
            <p:cNvSpPr txBox="1">
              <a:spLocks/>
            </p:cNvSpPr>
            <p:nvPr/>
          </p:nvSpPr>
          <p:spPr bwMode="auto">
            <a:xfrm>
              <a:off x="923599" y="5850075"/>
              <a:ext cx="2397367" cy="208154"/>
            </a:xfrm>
            <a:prstGeom prst="rect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xtLst/>
          </p:spPr>
          <p:txBody>
            <a:bodyPr wrap="square" lIns="0" tIns="0" rIns="0" bIns="0" anchor="ctr" anchorCtr="1">
              <a:spAutoFit/>
            </a:bodyPr>
            <a:lstStyle>
              <a:lvl1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6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4572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6pPr>
              <a:lvl7pPr marL="9144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7pPr>
              <a:lvl8pPr marL="13716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8pPr>
              <a:lvl9pPr marL="1828800" algn="ctr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600">
                  <a:solidFill>
                    <a:srgbClr val="000000"/>
                  </a:solidFill>
                  <a:latin typeface="Arial" pitchFamily="34" charset="0"/>
                </a:defRPr>
              </a:lvl9pPr>
            </a:lstStyle>
            <a:p>
              <a:pPr eaLnBrk="1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  <a:defRPr/>
              </a:pPr>
              <a:r>
                <a:rPr altLang="en-US" sz="2800" b="1" kern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Infection condition:    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en-US" sz="2800" b="1" dirty="0" smtClean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en-US" sz="2800" b="1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en-US" sz="2800" b="1" baseline="-25000" dirty="0" err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en-US" sz="2800" b="1" baseline="30000" dirty="0" err="1"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 ) </a:t>
              </a:r>
              <a:r>
                <a:rPr lang="en-US" altLang="en-US" sz="2800" b="1" dirty="0" smtClean="0">
                  <a:latin typeface="Times New Roman" pitchFamily="18" charset="0"/>
                  <a:cs typeface="Times New Roman" pitchFamily="18" charset="0"/>
                </a:rPr>
                <a:t>≥ </a:t>
              </a:r>
              <a:r>
                <a:rPr lang="en-US" altLang="en-US" sz="2800" b="1" dirty="0" err="1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ij</a:t>
              </a:r>
              <a:endParaRPr lang="en-US" alt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itle 2"/>
            <p:cNvSpPr txBox="1">
              <a:spLocks/>
            </p:cNvSpPr>
            <p:nvPr/>
          </p:nvSpPr>
          <p:spPr>
            <a:xfrm>
              <a:off x="923599" y="1863052"/>
              <a:ext cx="2467017" cy="1290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defPPr lvl="0">
                <a:buNone/>
                <a:defRPr/>
              </a:defPPr>
              <a:lvl1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lang="en-US" sz="3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eaLnBrk="1" fontAlgn="auto">
                <a:defRPr/>
              </a:pPr>
              <a:r>
                <a:rPr altLang="en-US" sz="2800" b="1" kern="0" dirty="0" smtClean="0">
                  <a:ea typeface="+mn-ea"/>
                  <a:cs typeface="Times New Roman" pitchFamily="18"/>
                </a:rPr>
                <a:t>Geometric </a:t>
              </a:r>
              <a:r>
                <a:rPr altLang="en-US" sz="2800" b="1" kern="0" dirty="0">
                  <a:ea typeface="+mn-ea"/>
                  <a:cs typeface="Times New Roman" pitchFamily="18"/>
                </a:rPr>
                <a:t>Brownian </a:t>
              </a:r>
              <a:r>
                <a:rPr altLang="en-US" sz="2800" b="1" kern="0" dirty="0">
                  <a:cs typeface="Times New Roman" pitchFamily="18"/>
                </a:rPr>
                <a:t>M</a:t>
              </a:r>
              <a:r>
                <a:rPr altLang="en-US" sz="2800" b="1" kern="0" dirty="0" smtClean="0">
                  <a:ea typeface="+mn-ea"/>
                  <a:cs typeface="Times New Roman" pitchFamily="18"/>
                </a:rPr>
                <a:t>otion </a:t>
              </a:r>
              <a:r>
                <a:rPr altLang="en-US" sz="2800" b="1" kern="0" dirty="0">
                  <a:ea typeface="+mn-ea"/>
                  <a:cs typeface="Times New Roman" pitchFamily="18"/>
                </a:rPr>
                <a:t>(GBM</a:t>
              </a:r>
              <a:r>
                <a:rPr altLang="en-US" sz="2800" b="1" kern="0" dirty="0" smtClean="0">
                  <a:ea typeface="+mn-ea"/>
                  <a:cs typeface="Times New Roman" pitchFamily="18"/>
                </a:rPr>
                <a:t>)</a:t>
              </a:r>
              <a:endParaRPr sz="2800" b="1" kern="0" dirty="0">
                <a:ea typeface="+mn-ea"/>
                <a:cs typeface="Times New Roman" pitchFamily="18"/>
              </a:endParaRPr>
            </a:p>
          </p:txBody>
        </p:sp>
        <p:pic>
          <p:nvPicPr>
            <p:cNvPr id="148" name="Picture 8" descr="C:\Users\jf\AppData\Roaming\Tencent\Users\156747953\QQ\WinTemp\RichOle\_84VUL[A5%(N((S_R{CRDVM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868" y="3591022"/>
              <a:ext cx="2169097" cy="4370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149" name="Rectangle 7"/>
            <p:cNvSpPr>
              <a:spLocks noChangeArrowheads="1"/>
            </p:cNvSpPr>
            <p:nvPr/>
          </p:nvSpPr>
          <p:spPr bwMode="auto">
            <a:xfrm>
              <a:off x="923599" y="5517680"/>
              <a:ext cx="2494335" cy="1605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marL="285750" indent="-285750">
                <a:lnSpc>
                  <a:spcPct val="93000"/>
                </a:lnSpc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en-US" sz="2000" b="1" dirty="0" smtClean="0">
                  <a:latin typeface="Times New Roman" pitchFamily="18" charset="0"/>
                  <a:cs typeface="Times New Roman" pitchFamily="18" charset="0"/>
                </a:rPr>
                <a:t>We </a:t>
              </a: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</a:rPr>
                <a:t>modeled the trust function S</a:t>
              </a:r>
              <a:r>
                <a:rPr lang="en-US" altLang="en-US" sz="2000" b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</a:rPr>
                <a:t>  as a GBM </a:t>
              </a:r>
              <a:r>
                <a:rPr lang="en-US" altLang="en-US" sz="2000" b="1" dirty="0" smtClean="0">
                  <a:latin typeface="Times New Roman" pitchFamily="18" charset="0"/>
                  <a:cs typeface="Times New Roman" pitchFamily="18" charset="0"/>
                </a:rPr>
                <a:t>process</a:t>
              </a:r>
              <a:endParaRPr lang="en-US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905172" y="19812000"/>
            <a:ext cx="6497657" cy="14049924"/>
            <a:chOff x="6357894" y="1690404"/>
            <a:chExt cx="2534680" cy="4503456"/>
          </a:xfrm>
          <a:solidFill>
            <a:schemeClr val="bg1">
              <a:lumMod val="85000"/>
            </a:schemeClr>
          </a:solidFill>
        </p:grpSpPr>
        <p:sp>
          <p:nvSpPr>
            <p:cNvPr id="151" name="Rounded Rectangle 150"/>
            <p:cNvSpPr/>
            <p:nvPr/>
          </p:nvSpPr>
          <p:spPr>
            <a:xfrm>
              <a:off x="6357894" y="1690404"/>
              <a:ext cx="2534680" cy="45034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909" y="4717591"/>
              <a:ext cx="2056132" cy="9733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153" name="Title 2"/>
            <p:cNvSpPr txBox="1">
              <a:spLocks/>
            </p:cNvSpPr>
            <p:nvPr/>
          </p:nvSpPr>
          <p:spPr>
            <a:xfrm>
              <a:off x="6509285" y="1845474"/>
              <a:ext cx="2257666" cy="1397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defPPr lvl="0">
                <a:buNone/>
                <a:defRPr/>
              </a:defPPr>
              <a:lvl1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lang="en-US" sz="3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eaLnBrk="1" fontAlgn="auto">
                <a:defRPr/>
              </a:pPr>
              <a:r>
                <a:rPr altLang="en-US" sz="2800" b="1" kern="0" dirty="0" smtClean="0">
                  <a:cs typeface="Times New Roman" pitchFamily="18"/>
                </a:rPr>
                <a:t>Latent space: Poisson process</a:t>
              </a:r>
              <a:endParaRPr sz="2800" b="1" kern="0" dirty="0">
                <a:cs typeface="Times New Roman" pitchFamily="18"/>
              </a:endParaRPr>
            </a:p>
          </p:txBody>
        </p:sp>
        <p:sp>
          <p:nvSpPr>
            <p:cNvPr id="154" name="Text Placeholder 7"/>
            <p:cNvSpPr txBox="1">
              <a:spLocks/>
            </p:cNvSpPr>
            <p:nvPr/>
          </p:nvSpPr>
          <p:spPr bwMode="auto">
            <a:xfrm>
              <a:off x="6398943" y="2142526"/>
              <a:ext cx="2467172" cy="6055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lIns="0" tIns="28080" rIns="0" bIns="0"/>
            <a:lstStyle>
              <a:lvl1pPr marL="341313" indent="-341313" algn="l" rtl="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lang="en-US" sz="3200">
                  <a:solidFill>
                    <a:srgbClr val="000000"/>
                  </a:solidFill>
                  <a:latin typeface="Arial" pitchFamily="18"/>
                  <a:ea typeface="MS PGothic" panose="020B0600070205080204" pitchFamily="3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457200" lvl="1" indent="0" eaLnBrk="1">
                <a:lnSpc>
                  <a:spcPct val="93000"/>
                </a:lnSpc>
                <a:spcBef>
                  <a:spcPct val="0"/>
                </a:spcBef>
                <a:spcAft>
                  <a:spcPts val="1138"/>
                </a:spcAft>
                <a:buClr>
                  <a:srgbClr val="000000"/>
                </a:buClr>
                <a:buFontTx/>
                <a:buNone/>
                <a:defRPr/>
              </a:pPr>
              <a:r>
                <a:rPr lang="en-US" altLang="en-US" kern="0" dirty="0" smtClean="0">
                  <a:solidFill>
                    <a:srgbClr val="000000"/>
                  </a:solidFill>
                  <a:latin typeface="Times New Roman" pitchFamily="18" charset="0"/>
                </a:rPr>
                <a:t>We </a:t>
              </a:r>
              <a:r>
                <a:rPr lang="en-US" altLang="en-US" dirty="0">
                  <a:latin typeface="Times New Roman" pitchFamily="18" charset="0"/>
                </a:rPr>
                <a:t>empirically verified</a:t>
              </a:r>
              <a:r>
                <a:rPr lang="en-US" altLang="en-US" kern="0" dirty="0" smtClean="0">
                  <a:solidFill>
                    <a:srgbClr val="000000"/>
                  </a:solidFill>
                  <a:latin typeface="Times New Roman" pitchFamily="18" charset="0"/>
                </a:rPr>
                <a:t> the</a:t>
              </a:r>
              <a:r>
                <a:rPr lang="en-US" altLang="en-US" dirty="0" smtClean="0">
                  <a:latin typeface="Times New Roman" pitchFamily="18" charset="0"/>
                </a:rPr>
                <a:t> probability of the number of newly infected users, X, in a given time interval satisfies the Poisson distribution: </a:t>
              </a:r>
              <a:r>
                <a:rPr lang="en-US" altLang="en-US" kern="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pic>
          <p:nvPicPr>
            <p:cNvPr id="155" name="Picture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583" y="2761785"/>
              <a:ext cx="1676960" cy="3821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pic>
          <p:nvPicPr>
            <p:cNvPr id="156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909" y="3201088"/>
              <a:ext cx="2056132" cy="10212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157" name="Freeform 4"/>
            <p:cNvSpPr>
              <a:spLocks/>
            </p:cNvSpPr>
            <p:nvPr/>
          </p:nvSpPr>
          <p:spPr bwMode="auto">
            <a:xfrm>
              <a:off x="6785367" y="4307172"/>
              <a:ext cx="1746495" cy="20710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836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>
              <a:outerShdw blurRad="63500" dist="51930" dir="8100000" algn="tl" rotWithShape="0">
                <a:srgbClr val="000000">
                  <a:alpha val="74998"/>
                </a:srgbClr>
              </a:outerShdw>
            </a:effectLst>
          </p:spPr>
          <p:txBody>
            <a:bodyPr lIns="98640" tIns="53640" rIns="98640" bIns="53640" anchor="ctr" anchorCtr="1"/>
            <a:lstStyle/>
            <a:p>
              <a:pPr algn="ctr" fontAlgn="base" hangingPunct="0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800" kern="0" dirty="0">
                  <a:latin typeface="Times New Roman" pitchFamily="18" charset="0"/>
                  <a:ea typeface="MS PGothic" panose="020B0600070205080204" pitchFamily="34" charset="-128"/>
                  <a:cs typeface="Times New Roman" pitchFamily="18" charset="0"/>
                </a:rPr>
                <a:t>Infected nodes in latent space</a:t>
              </a:r>
            </a:p>
          </p:txBody>
        </p:sp>
        <p:sp>
          <p:nvSpPr>
            <p:cNvPr id="158" name="Freeform 4"/>
            <p:cNvSpPr>
              <a:spLocks/>
            </p:cNvSpPr>
            <p:nvPr/>
          </p:nvSpPr>
          <p:spPr bwMode="auto">
            <a:xfrm>
              <a:off x="6601909" y="5827491"/>
              <a:ext cx="2026406" cy="21084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836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>
              <a:outerShdw blurRad="63500" dist="51930" dir="8100000" algn="tl" rotWithShape="0">
                <a:srgbClr val="000000">
                  <a:alpha val="74998"/>
                </a:srgbClr>
              </a:outerShdw>
            </a:effectLst>
          </p:spPr>
          <p:txBody>
            <a:bodyPr lIns="98640" tIns="53640" rIns="98640" bIns="53640" anchor="ctr" anchorCtr="1"/>
            <a:lstStyle/>
            <a:p>
              <a:pPr algn="ctr" fontAlgn="base" hangingPunct="0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800" kern="0" dirty="0">
                  <a:latin typeface="Times New Roman" pitchFamily="18" charset="0"/>
                  <a:ea typeface="MS PGothic" panose="020B0600070205080204" pitchFamily="34" charset="-128"/>
                  <a:cs typeface="Times New Roman" pitchFamily="18" charset="0"/>
                </a:rPr>
                <a:t>Poisson distribution fit (</a:t>
              </a:r>
              <a:r>
                <a:rPr lang="el-GR" sz="2800" kern="0" dirty="0">
                  <a:latin typeface="Times New Roman" pitchFamily="18" charset="0"/>
                  <a:ea typeface="MS PGothic" panose="020B0600070205080204" pitchFamily="34" charset="-128"/>
                  <a:cs typeface="Times New Roman" pitchFamily="18" charset="0"/>
                </a:rPr>
                <a:t>λ</a:t>
              </a:r>
              <a:r>
                <a:rPr lang="en-US" sz="2800" kern="0" dirty="0">
                  <a:latin typeface="Times New Roman" pitchFamily="18" charset="0"/>
                  <a:ea typeface="MS PGothic" panose="020B0600070205080204" pitchFamily="34" charset="-128"/>
                  <a:cs typeface="Times New Roman" pitchFamily="18" charset="0"/>
                </a:rPr>
                <a:t> = 4.18)</a:t>
              </a:r>
            </a:p>
          </p:txBody>
        </p:sp>
      </p:grpSp>
      <p:pic>
        <p:nvPicPr>
          <p:cNvPr id="169" name="Picture 5" descr="http://t2.gstatic.com/images?q=tbn:ANd9GcQfChPzsMR6evIsy4dlBsmuzBozmD5nhDmnqTyhIMtD-YRJioj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3" y="35737800"/>
            <a:ext cx="4648200" cy="78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800" y="35661600"/>
            <a:ext cx="3111051" cy="777765"/>
          </a:xfrm>
          <a:prstGeom prst="rect">
            <a:avLst/>
          </a:prstGeom>
        </p:spPr>
      </p:pic>
      <p:pic>
        <p:nvPicPr>
          <p:cNvPr id="172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079" y="19903513"/>
            <a:ext cx="5168974" cy="284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Freeform 4"/>
          <p:cNvSpPr>
            <a:spLocks/>
          </p:cNvSpPr>
          <p:nvPr/>
        </p:nvSpPr>
        <p:spPr bwMode="auto">
          <a:xfrm>
            <a:off x="16222827" y="23031450"/>
            <a:ext cx="3131973" cy="390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 eaLnBrk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Mexican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teachers’ protest</a:t>
            </a:r>
          </a:p>
        </p:txBody>
      </p:sp>
      <p:sp>
        <p:nvSpPr>
          <p:cNvPr id="174" name="Freeform 4"/>
          <p:cNvSpPr>
            <a:spLocks/>
          </p:cNvSpPr>
          <p:nvPr/>
        </p:nvSpPr>
        <p:spPr bwMode="auto">
          <a:xfrm>
            <a:off x="21410504" y="23043557"/>
            <a:ext cx="3887896" cy="34984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Colombia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anti-government protest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75" name="Freeform 4"/>
          <p:cNvSpPr>
            <a:spLocks/>
          </p:cNvSpPr>
          <p:nvPr/>
        </p:nvSpPr>
        <p:spPr bwMode="auto">
          <a:xfrm>
            <a:off x="16306800" y="26584792"/>
            <a:ext cx="3541719" cy="39000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 eaLnBrk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Mexican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Yosoy132 protest</a:t>
            </a:r>
          </a:p>
        </p:txBody>
      </p:sp>
      <p:sp>
        <p:nvSpPr>
          <p:cNvPr id="176" name="Freeform 4"/>
          <p:cNvSpPr>
            <a:spLocks/>
          </p:cNvSpPr>
          <p:nvPr/>
        </p:nvSpPr>
        <p:spPr bwMode="auto">
          <a:xfrm>
            <a:off x="22080537" y="26603842"/>
            <a:ext cx="2532063" cy="361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Simulation accuracy</a:t>
            </a:r>
          </a:p>
        </p:txBody>
      </p:sp>
      <p:pic>
        <p:nvPicPr>
          <p:cNvPr id="178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115" y="19903513"/>
            <a:ext cx="5044903" cy="27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397" y="23583533"/>
            <a:ext cx="5187049" cy="285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38" y="27669591"/>
            <a:ext cx="3498862" cy="34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258" y="27669591"/>
            <a:ext cx="3484789" cy="348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Freeform 4"/>
          <p:cNvSpPr>
            <a:spLocks/>
          </p:cNvSpPr>
          <p:nvPr/>
        </p:nvSpPr>
        <p:spPr bwMode="auto">
          <a:xfrm>
            <a:off x="16078200" y="31261050"/>
            <a:ext cx="3505200" cy="361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 eaLnBrk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Simulated infection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subgraph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84" name="Freeform 5"/>
          <p:cNvSpPr>
            <a:spLocks/>
          </p:cNvSpPr>
          <p:nvPr/>
        </p:nvSpPr>
        <p:spPr bwMode="auto">
          <a:xfrm>
            <a:off x="21780488" y="31261050"/>
            <a:ext cx="3289312" cy="361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 algn="ctr" eaLnBrk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True infection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subgraph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94" name="Title 2"/>
          <p:cNvSpPr txBox="1">
            <a:spLocks/>
          </p:cNvSpPr>
          <p:nvPr/>
        </p:nvSpPr>
        <p:spPr>
          <a:xfrm>
            <a:off x="15302298" y="19420289"/>
            <a:ext cx="5379248" cy="4007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None/>
              <a:defRPr/>
            </a:defPPr>
            <a:lvl1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 eaLnBrk="1" fontAlgn="auto">
              <a:defRPr/>
            </a:pPr>
            <a:r>
              <a:rPr altLang="en-US" sz="2800" b="1" kern="0" dirty="0" smtClean="0">
                <a:cs typeface="Times New Roman" pitchFamily="18"/>
              </a:rPr>
              <a:t>Propagation rate evaluation</a:t>
            </a:r>
            <a:endParaRPr sz="2800" b="1" kern="0" dirty="0">
              <a:cs typeface="Times New Roman" pitchFamily="18"/>
            </a:endParaRPr>
          </a:p>
        </p:txBody>
      </p:sp>
      <p:sp>
        <p:nvSpPr>
          <p:cNvPr id="196" name="Title 2"/>
          <p:cNvSpPr txBox="1">
            <a:spLocks/>
          </p:cNvSpPr>
          <p:nvPr/>
        </p:nvSpPr>
        <p:spPr>
          <a:xfrm>
            <a:off x="15152806" y="27259849"/>
            <a:ext cx="5268794" cy="4007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None/>
              <a:defRPr/>
            </a:defPPr>
            <a:lvl1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 eaLnBrk="1" fontAlgn="auto">
              <a:defRPr/>
            </a:pPr>
            <a:r>
              <a:rPr altLang="en-US" sz="2800" b="1" kern="0" dirty="0" err="1" smtClean="0">
                <a:cs typeface="Times New Roman" pitchFamily="18"/>
              </a:rPr>
              <a:t>Subgraph</a:t>
            </a:r>
            <a:r>
              <a:rPr altLang="en-US" sz="2800" b="1" kern="0" dirty="0" smtClean="0">
                <a:cs typeface="Times New Roman" pitchFamily="18"/>
              </a:rPr>
              <a:t> structure evaluation</a:t>
            </a:r>
            <a:endParaRPr sz="2800" b="1" kern="0" dirty="0">
              <a:cs typeface="Times New Roman" pitchFamily="18"/>
            </a:endParaRPr>
          </a:p>
        </p:txBody>
      </p:sp>
      <p:sp>
        <p:nvSpPr>
          <p:cNvPr id="197" name="Freeform 5"/>
          <p:cNvSpPr>
            <a:spLocks/>
          </p:cNvSpPr>
          <p:nvPr/>
        </p:nvSpPr>
        <p:spPr bwMode="auto">
          <a:xfrm>
            <a:off x="16459200" y="33795535"/>
            <a:ext cx="8153400" cy="37811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99FF"/>
            </a:solidFill>
            <a:round/>
            <a:headEnd/>
            <a:tailEnd/>
          </a:ln>
          <a:effectLst>
            <a:outerShdw blurRad="63500" dist="51930" dir="8100000" algn="tl" rotWithShape="0">
              <a:srgbClr val="000000">
                <a:alpha val="74998"/>
              </a:srgbClr>
            </a:outerShdw>
          </a:effectLst>
        </p:spPr>
        <p:txBody>
          <a:bodyPr lIns="98640" tIns="53640" rIns="98640" bIns="53640"/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Bispace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results for Mexican teachers’ protest event on Sep 2, 2013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41712"/>
              </p:ext>
            </p:extLst>
          </p:nvPr>
        </p:nvGraphicFramePr>
        <p:xfrm>
          <a:off x="15087600" y="32008368"/>
          <a:ext cx="10896600" cy="1443432"/>
        </p:xfrm>
        <a:graphic>
          <a:graphicData uri="http://schemas.openxmlformats.org/drawingml/2006/table">
            <a:tbl>
              <a:tblPr/>
              <a:tblGrid>
                <a:gridCol w="1696057"/>
                <a:gridCol w="1293344"/>
                <a:gridCol w="1208153"/>
                <a:gridCol w="1401765"/>
                <a:gridCol w="1486957"/>
                <a:gridCol w="2137500"/>
                <a:gridCol w="1672824"/>
              </a:tblGrid>
              <a:tr h="535854"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Average degree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Diameter</a:t>
                      </a:r>
                    </a:p>
                  </a:txBody>
                  <a:tcPr marT="45718" marB="4571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Graph density</a:t>
                      </a:r>
                    </a:p>
                  </a:txBody>
                  <a:tcPr marT="45718" marB="4571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Connected components</a:t>
                      </a:r>
                    </a:p>
                  </a:txBody>
                  <a:tcPr marT="45718" marB="4571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Average clustering coefficient</a:t>
                      </a:r>
                    </a:p>
                  </a:txBody>
                  <a:tcPr marT="45718" marB="4571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Average path length</a:t>
                      </a:r>
                    </a:p>
                  </a:txBody>
                  <a:tcPr marT="45718" marB="4571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903"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Simulation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1.791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0.083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4.786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</a:tr>
              <a:tr h="465893"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Ground truth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1.726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0.008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3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23B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6.261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71" name="Text Placeholder 2"/>
          <p:cNvSpPr txBox="1">
            <a:spLocks/>
          </p:cNvSpPr>
          <p:nvPr/>
        </p:nvSpPr>
        <p:spPr bwMode="auto">
          <a:xfrm>
            <a:off x="14858999" y="13639800"/>
            <a:ext cx="11582401" cy="291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28080" rIns="0" bIns="0">
            <a:spAutoFit/>
          </a:bodyPr>
          <a:lstStyle>
            <a:lvl1pPr marL="341313" indent="-341313"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0"/>
              </a:spcBef>
              <a:buSzPct val="45000"/>
              <a:buNone/>
              <a:defRPr/>
            </a:pPr>
            <a:r>
              <a:rPr lang="en-US" altLang="zh-CN" b="1" dirty="0" err="1" smtClean="0">
                <a:latin typeface="Times New Roman" pitchFamily="18" charset="0"/>
              </a:rPr>
              <a:t>Bispace</a:t>
            </a:r>
            <a:r>
              <a:rPr lang="en-US" altLang="zh-CN" b="1" dirty="0" smtClean="0">
                <a:latin typeface="Times New Roman" pitchFamily="18" charset="0"/>
              </a:rPr>
              <a:t> modeling: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SzPct val="45000"/>
              <a:buFont typeface="Wingdings" pitchFamily="2" charset="2"/>
              <a:buChar char=""/>
              <a:defRPr/>
            </a:pPr>
            <a:r>
              <a:rPr lang="en-US" altLang="zh-CN" dirty="0" smtClean="0">
                <a:latin typeface="Times New Roman" pitchFamily="18" charset="0"/>
              </a:rPr>
              <a:t>We </a:t>
            </a:r>
            <a:r>
              <a:rPr lang="en-US" altLang="en-US" dirty="0" smtClean="0">
                <a:latin typeface="Times New Roman" pitchFamily="18" charset="0"/>
              </a:rPr>
              <a:t>have empirically verified </a:t>
            </a:r>
            <a:r>
              <a:rPr lang="en-US" altLang="en-US" dirty="0">
                <a:latin typeface="Times New Roman" pitchFamily="18" charset="0"/>
              </a:rPr>
              <a:t>in the latent </a:t>
            </a:r>
            <a:r>
              <a:rPr lang="en-US" altLang="en-US" dirty="0" smtClean="0">
                <a:latin typeface="Times New Roman" pitchFamily="18" charset="0"/>
              </a:rPr>
              <a:t>space that </a:t>
            </a:r>
            <a:r>
              <a:rPr lang="en-US" altLang="en-US" dirty="0">
                <a:latin typeface="Times New Roman" pitchFamily="18" charset="0"/>
              </a:rPr>
              <a:t>the probability </a:t>
            </a:r>
            <a:r>
              <a:rPr lang="en-US" altLang="en-US" dirty="0" smtClean="0">
                <a:latin typeface="Times New Roman" pitchFamily="18" charset="0"/>
              </a:rPr>
              <a:t>of newly infected users fits the </a:t>
            </a:r>
            <a:r>
              <a:rPr lang="en-US" altLang="en-US" dirty="0">
                <a:latin typeface="Times New Roman" pitchFamily="18" charset="0"/>
              </a:rPr>
              <a:t>Poisson distribution. </a:t>
            </a:r>
            <a:endParaRPr lang="en-US" altLang="en-US" dirty="0" smtClean="0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SzPct val="45000"/>
              <a:buFont typeface="Wingdings" pitchFamily="2" charset="2"/>
              <a:buChar char=""/>
              <a:defRPr/>
            </a:pPr>
            <a:r>
              <a:rPr lang="en-US" altLang="en-US" dirty="0" smtClean="0">
                <a:latin typeface="Times New Roman" pitchFamily="18" charset="0"/>
              </a:rPr>
              <a:t>GBM is used to </a:t>
            </a:r>
            <a:r>
              <a:rPr lang="en-US" altLang="en-US" dirty="0">
                <a:latin typeface="Times New Roman" pitchFamily="18" charset="0"/>
              </a:rPr>
              <a:t>model </a:t>
            </a:r>
            <a:r>
              <a:rPr lang="en-US" altLang="en-US" dirty="0" smtClean="0">
                <a:latin typeface="Times New Roman" pitchFamily="18" charset="0"/>
              </a:rPr>
              <a:t>inside influences dependent on the mentions network distance </a:t>
            </a:r>
            <a:r>
              <a:rPr lang="en-US" altLang="en-US" dirty="0">
                <a:latin typeface="Times New Roman" pitchFamily="18" charset="0"/>
              </a:rPr>
              <a:t>and </a:t>
            </a:r>
            <a:r>
              <a:rPr lang="en-US" altLang="en-US" dirty="0" smtClean="0">
                <a:latin typeface="Times New Roman" pitchFamily="18" charset="0"/>
              </a:rPr>
              <a:t>trust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63" y="8023939"/>
            <a:ext cx="8458974" cy="5539661"/>
          </a:xfrm>
          <a:prstGeom prst="rect">
            <a:avLst/>
          </a:prstGeom>
        </p:spPr>
      </p:pic>
      <p:sp>
        <p:nvSpPr>
          <p:cNvPr id="76" name="Text Placeholder 2"/>
          <p:cNvSpPr txBox="1">
            <a:spLocks/>
          </p:cNvSpPr>
          <p:nvPr/>
        </p:nvSpPr>
        <p:spPr bwMode="auto">
          <a:xfrm>
            <a:off x="16809520" y="35548116"/>
            <a:ext cx="10470081" cy="9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28080" rIns="0" bIns="0">
            <a:spAutoFit/>
          </a:bodyPr>
          <a:lstStyle>
            <a:lvl1pPr marL="341313" indent="-341313"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0"/>
              </a:spcBef>
              <a:buSzPct val="45000"/>
              <a:buNone/>
              <a:defRPr/>
            </a:pPr>
            <a:r>
              <a:rPr lang="en-US" altLang="en-US" sz="2000" dirty="0" smtClean="0">
                <a:latin typeface="Times New Roman" pitchFamily="18" charset="0"/>
              </a:rPr>
              <a:t>This </a:t>
            </a:r>
            <a:r>
              <a:rPr lang="en-US" altLang="en-US" sz="2000" dirty="0">
                <a:latin typeface="Times New Roman" pitchFamily="18" charset="0"/>
              </a:rPr>
              <a:t>work was supported by the Intelligence Advanced Research Projects </a:t>
            </a:r>
            <a:r>
              <a:rPr lang="en-US" altLang="en-US" sz="2000" dirty="0" smtClean="0">
                <a:latin typeface="Times New Roman" pitchFamily="18" charset="0"/>
              </a:rPr>
              <a:t>Activity (</a:t>
            </a:r>
            <a:r>
              <a:rPr lang="en-US" altLang="en-US" sz="2000" dirty="0">
                <a:latin typeface="Times New Roman" pitchFamily="18" charset="0"/>
              </a:rPr>
              <a:t>IARPA) via Department of Interior National Business Center (</a:t>
            </a:r>
            <a:r>
              <a:rPr lang="en-US" altLang="en-US" sz="2000" dirty="0" err="1">
                <a:latin typeface="Times New Roman" pitchFamily="18" charset="0"/>
              </a:rPr>
              <a:t>DoI</a:t>
            </a:r>
            <a:r>
              <a:rPr lang="en-US" altLang="en-US" sz="2000" dirty="0">
                <a:latin typeface="Times New Roman" pitchFamily="18" charset="0"/>
              </a:rPr>
              <a:t>/NBC</a:t>
            </a:r>
            <a:r>
              <a:rPr lang="en-US" altLang="en-US" sz="2000" dirty="0" smtClean="0">
                <a:latin typeface="Times New Roman" pitchFamily="18" charset="0"/>
              </a:rPr>
              <a:t>) contract </a:t>
            </a:r>
            <a:r>
              <a:rPr lang="en-US" altLang="en-US" sz="2000" dirty="0">
                <a:latin typeface="Times New Roman" pitchFamily="18" charset="0"/>
              </a:rPr>
              <a:t>number D12PC000337.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578" y="23843414"/>
            <a:ext cx="4238222" cy="27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332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(Headings)</vt:lpstr>
      <vt:lpstr>MS PGothic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jf</dc:creator>
  <cp:lastModifiedBy>jf</cp:lastModifiedBy>
  <cp:revision>62</cp:revision>
  <cp:lastPrinted>2014-08-19T19:45:18Z</cp:lastPrinted>
  <dcterms:created xsi:type="dcterms:W3CDTF">2014-08-18T23:55:42Z</dcterms:created>
  <dcterms:modified xsi:type="dcterms:W3CDTF">2014-08-29T15:20:05Z</dcterms:modified>
</cp:coreProperties>
</file>