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509" r:id="rId3"/>
    <p:sldId id="602" r:id="rId4"/>
    <p:sldId id="603" r:id="rId5"/>
    <p:sldId id="604" r:id="rId6"/>
    <p:sldId id="605" r:id="rId7"/>
    <p:sldId id="606" r:id="rId8"/>
    <p:sldId id="607" r:id="rId9"/>
    <p:sldId id="609" r:id="rId10"/>
    <p:sldId id="610" r:id="rId11"/>
    <p:sldId id="611" r:id="rId12"/>
    <p:sldId id="612" r:id="rId13"/>
    <p:sldId id="613" r:id="rId14"/>
    <p:sldId id="614" r:id="rId15"/>
    <p:sldId id="615" r:id="rId16"/>
    <p:sldId id="616" r:id="rId17"/>
    <p:sldId id="617" r:id="rId18"/>
    <p:sldId id="618" r:id="rId19"/>
    <p:sldId id="619" r:id="rId20"/>
    <p:sldId id="620" r:id="rId21"/>
    <p:sldId id="62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试题</a:t>
            </a:r>
            <a:r>
              <a:rPr lang="zh-CN" sz="1800" b="1">
                <a:solidFill>
                  <a:srgbClr val="FF0000"/>
                </a:solidFill>
              </a:rPr>
              <a:t>四</a:t>
            </a:r>
            <a:r>
              <a:rPr sz="1800" b="1">
                <a:solidFill>
                  <a:srgbClr val="FF0000"/>
                </a:solidFill>
              </a:rPr>
              <a:t>(共 25 分)</a:t>
            </a:r>
            <a:endParaRPr sz="1800" b="1"/>
          </a:p>
          <a:p>
            <a:pPr fontAlgn="auto">
              <a:lnSpc>
                <a:spcPct val="150000"/>
              </a:lnSpc>
            </a:pPr>
            <a:r>
              <a:rPr sz="1800" b="1"/>
              <a:t>某制造企业为拓展网上销售业务，委托某软件企业开发一套电子商务网站。初期仅解决基本的网上销售、订单等功能需求。该软件企业很快决定基于.NET 平台和 SQL Server 数据库进行开发，但在数据库访问方式上出现了争议。王工认为应该采用程序在线访问的方式访问数据库:而李工认为本企业内部程序员缺乏数据库开发经验，而且应用筒单，应该采用 ORM&lt;对象关系映射&gt;方式。最终经过综合考虑，该软件企业采用了李工的建议。</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3】 (7 分)</a:t>
            </a:r>
            <a:endParaRPr sz="1800" b="1">
              <a:solidFill>
                <a:srgbClr val="FF0000"/>
              </a:solidFill>
            </a:endParaRPr>
          </a:p>
          <a:p>
            <a:pPr fontAlgn="auto">
              <a:lnSpc>
                <a:spcPct val="150000"/>
              </a:lnSpc>
            </a:pPr>
            <a:r>
              <a:rPr sz="1800" b="1"/>
              <a:t>工厂模式分为：抽象工厂和工厂方法，本题为抽象工厂设计模式。</a:t>
            </a:r>
            <a:endParaRPr sz="1800" b="1"/>
          </a:p>
          <a:p>
            <a:pPr fontAlgn="auto">
              <a:lnSpc>
                <a:spcPct val="150000"/>
              </a:lnSpc>
            </a:pPr>
            <a:r>
              <a:rPr sz="1800" b="1"/>
              <a:t>抽象工厂设计模式提供一个接口，可以创建一系列或相互依赖的对象，而无需指定他们具体的类。</a:t>
            </a:r>
            <a:endParaRPr sz="1800" b="1"/>
          </a:p>
          <a:p>
            <a:pPr fontAlgn="auto">
              <a:lnSpc>
                <a:spcPct val="150000"/>
              </a:lnSpc>
            </a:pPr>
            <a:r>
              <a:rPr sz="1800" b="1"/>
              <a:t>优点：方便创建一系列的对象，其使用场景也是创建系列对象的情况。该题目中，可以针对oracle,mysql,sqlserver分别抽象建立抽象工厂，若指定当前工厂为oracle工厂，则创建出来的数据库连接，数据集等一系列对象都是符合oracle操作要求的，这样便于数据库之间的切换。</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试题</a:t>
            </a:r>
            <a:r>
              <a:rPr lang="zh-CN" sz="1800" b="1">
                <a:solidFill>
                  <a:srgbClr val="FF0000"/>
                </a:solidFill>
              </a:rPr>
              <a:t>四</a:t>
            </a:r>
            <a:r>
              <a:rPr sz="1800" b="1">
                <a:solidFill>
                  <a:srgbClr val="FF0000"/>
                </a:solidFill>
              </a:rPr>
              <a:t>(共 25 分)</a:t>
            </a:r>
            <a:endParaRPr sz="1800" b="1"/>
          </a:p>
          <a:p>
            <a:pPr fontAlgn="auto">
              <a:lnSpc>
                <a:spcPct val="150000"/>
              </a:lnSpc>
            </a:pPr>
            <a:r>
              <a:rPr sz="1800" b="1"/>
              <a:t>    某软件公司拟开发一套贸易综合管理系统，包括客户关系管理子系统和商品信息管理子系统两部分。客户关系管理子系统主要管理客户信息，并根据贸易业务需要频繁向客户发送相关的电子邮件、短信等提醒信息。商品信息管理子系统主要为客户提供商品信息在线查询功能，包括商品基本信息、实时库存与价格等。</a:t>
            </a:r>
            <a:endParaRPr sz="1800" b="1"/>
          </a:p>
          <a:p>
            <a:pPr fontAlgn="auto">
              <a:lnSpc>
                <a:spcPct val="150000"/>
              </a:lnSpc>
            </a:pPr>
            <a:r>
              <a:rPr sz="1800" b="1"/>
              <a:t>    </a:t>
            </a:r>
            <a:endParaRPr sz="18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试题</a:t>
            </a:r>
            <a:r>
              <a:rPr lang="zh-CN" sz="1800" b="1">
                <a:solidFill>
                  <a:srgbClr val="FF0000"/>
                </a:solidFill>
              </a:rPr>
              <a:t>四</a:t>
            </a:r>
            <a:r>
              <a:rPr sz="1800" b="1">
                <a:solidFill>
                  <a:srgbClr val="FF0000"/>
                </a:solidFill>
              </a:rPr>
              <a:t>(共 25 分)</a:t>
            </a:r>
            <a:endParaRPr sz="1800" b="1"/>
          </a:p>
          <a:p>
            <a:pPr fontAlgn="auto">
              <a:lnSpc>
                <a:spcPct val="150000"/>
              </a:lnSpc>
            </a:pPr>
            <a:r>
              <a:rPr sz="1800" b="1"/>
              <a:t>    在对系统进行数据架构设计时，公司项目组的架构师王工主张采用文件系统进行数据管理，原因是目前公司客户和商品数量不大，且系统功能较为简单，采用文件系统进行数据管理简单直观，开发周期短。架构师李工则建议采用关系数据库进行数据管理，原因在于公司目前正处在高速扩张期，虽然目前的客户和商品数量不大，但随着公司快速发展，需要管理的数据必然飞速膨胀，采用关系数据库作为数据存储层，系统的扩展性更强，并能够对未来可能增加的复杂业务提供有效支持。经过讨论，项目组初步采纳了李工的意见，决定采用关系数据库存储客户数据，并针对业务特征对系统性能进行优化。</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【问题1】</a:t>
            </a:r>
            <a:endParaRPr sz="1800" b="1">
              <a:solidFill>
                <a:srgbClr val="FF0000"/>
              </a:solidFill>
            </a:endParaRPr>
          </a:p>
          <a:p>
            <a:pPr fontAlgn="auto">
              <a:lnSpc>
                <a:spcPct val="150000"/>
              </a:lnSpc>
            </a:pPr>
            <a:r>
              <a:rPr sz="1800" b="1"/>
              <a:t>请从设计难度、数据冗余程度、数据架构、应用扩展性等4个方面对关系型数据库管理系统和文件系统两种数据存储方式进行比较，填写下表中(1)～(4)。</a:t>
            </a:r>
            <a:endParaRPr sz="1800" b="1">
              <a:solidFill>
                <a:srgbClr val="FF0000"/>
              </a:solidFill>
            </a:endParaRPr>
          </a:p>
          <a:p>
            <a:pPr fontAlgn="auto">
              <a:lnSpc>
                <a:spcPct val="150000"/>
              </a:lnSpc>
            </a:pPr>
            <a:endParaRPr sz="1800" b="1"/>
          </a:p>
        </p:txBody>
      </p:sp>
      <p:graphicFrame>
        <p:nvGraphicFramePr>
          <p:cNvPr id="4" name="表格 3"/>
          <p:cNvGraphicFramePr/>
          <p:nvPr/>
        </p:nvGraphicFramePr>
        <p:xfrm>
          <a:off x="1084580" y="3425825"/>
          <a:ext cx="8394700" cy="2913380"/>
        </p:xfrm>
        <a:graphic>
          <a:graphicData uri="http://schemas.openxmlformats.org/drawingml/2006/table">
            <a:tbl>
              <a:tblPr firstRow="1" bandRow="1">
                <a:tableStyleId>{8799B23B-EC83-4686-B30A-512413B5E67A}</a:tableStyleId>
              </a:tblPr>
              <a:tblGrid>
                <a:gridCol w="634365"/>
                <a:gridCol w="1599565"/>
                <a:gridCol w="1538605"/>
                <a:gridCol w="1497965"/>
                <a:gridCol w="3124200"/>
              </a:tblGrid>
              <a:tr h="485775">
                <a:tc gridSpan="5">
                  <a:txBody>
                    <a:bodyPr/>
                    <a:p>
                      <a:pPr indent="0" algn="ctr">
                        <a:buNone/>
                      </a:pPr>
                      <a:r>
                        <a:rPr lang="en-US" sz="1800">
                          <a:latin typeface="微软雅黑" panose="020B0503020204020204" charset="-122"/>
                          <a:ea typeface="微软雅黑" panose="020B0503020204020204" charset="-122"/>
                        </a:rPr>
                        <a:t>关系型数据库管理系统和文件系统存储方式比较</a:t>
                      </a:r>
                      <a:endParaRPr lang="en-US" altLang="en-US" sz="1800">
                        <a:latin typeface="微软雅黑" panose="020B0503020204020204" charset="-122"/>
                        <a:ea typeface="微软雅黑" panose="020B0503020204020204" charset="-122"/>
                      </a:endParaRPr>
                    </a:p>
                  </a:txBody>
                  <a:tcPr marL="0" marR="0" marT="0" marB="0" vert="horz" anchor="ctr"/>
                </a:tc>
                <a:tc hMerge="1">
                  <a:tcPr/>
                </a:tc>
                <a:tc hMerge="1">
                  <a:tcPr/>
                </a:tc>
                <a:tc hMerge="1">
                  <a:tcPr/>
                </a:tc>
                <a:tc hMerge="1">
                  <a:tcPr/>
                </a:tc>
              </a:tr>
              <a:tr h="485140">
                <a:tc>
                  <a:txBody>
                    <a:bodyPr/>
                    <a:p>
                      <a:pPr indent="0">
                        <a:buNone/>
                      </a:pPr>
                      <a:r>
                        <a:rPr lang="en-US" sz="1800">
                          <a:latin typeface="微软雅黑" panose="020B0503020204020204" charset="-122"/>
                          <a:ea typeface="微软雅黑" panose="020B0503020204020204" charset="-122"/>
                        </a:rPr>
                        <a:t> </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设计难度</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数据冗余程度</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数据架构</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应用扩展性</a:t>
                      </a:r>
                      <a:endParaRPr lang="en-US" altLang="en-US" sz="1800">
                        <a:latin typeface="微软雅黑" panose="020B0503020204020204" charset="-122"/>
                        <a:ea typeface="微软雅黑" panose="020B0503020204020204" charset="-122"/>
                      </a:endParaRPr>
                    </a:p>
                  </a:txBody>
                  <a:tcPr marL="0" marR="0" marT="0" marB="0" vert="horz" anchor="ctr"/>
                </a:tc>
              </a:tr>
              <a:tr h="971550">
                <a:tc>
                  <a:txBody>
                    <a:bodyPr/>
                    <a:p>
                      <a:pPr indent="0">
                        <a:buNone/>
                      </a:pPr>
                      <a:r>
                        <a:rPr lang="en-US" sz="1800">
                          <a:latin typeface="微软雅黑" panose="020B0503020204020204" charset="-122"/>
                          <a:ea typeface="微软雅黑" panose="020B0503020204020204" charset="-122"/>
                        </a:rPr>
                        <a:t>关系型数据库</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(1)</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遵守数据库范式，数据冗余较少</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以数据库为中心组织、管理数据</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(4)</a:t>
                      </a:r>
                      <a:endParaRPr lang="en-US" altLang="en-US" sz="1800">
                        <a:latin typeface="微软雅黑" panose="020B0503020204020204" charset="-122"/>
                        <a:ea typeface="微软雅黑" panose="020B0503020204020204" charset="-122"/>
                      </a:endParaRPr>
                    </a:p>
                  </a:txBody>
                  <a:tcPr marL="0" marR="0" marT="0" marB="0" vert="horz" anchor="ctr"/>
                </a:tc>
              </a:tr>
              <a:tr h="970915">
                <a:tc>
                  <a:txBody>
                    <a:bodyPr/>
                    <a:p>
                      <a:pPr indent="0">
                        <a:buNone/>
                      </a:pPr>
                      <a:r>
                        <a:rPr lang="en-US" sz="1800">
                          <a:latin typeface="微软雅黑" panose="020B0503020204020204" charset="-122"/>
                          <a:ea typeface="微软雅黑" panose="020B0503020204020204" charset="-122"/>
                        </a:rPr>
                        <a:t>文件系统</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针对特定应用系统设计，难度较小</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(2)</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(3)</a:t>
                      </a:r>
                      <a:endParaRPr lang="en-US" altLang="en-US" sz="1800">
                        <a:latin typeface="微软雅黑" panose="020B0503020204020204" charset="-122"/>
                        <a:ea typeface="微软雅黑" panose="020B0503020204020204" charset="-122"/>
                      </a:endParaRPr>
                    </a:p>
                  </a:txBody>
                  <a:tcPr marL="0" marR="0" marT="0" marB="0" vert="horz" anchor="ctr"/>
                </a:tc>
                <a:tc>
                  <a:txBody>
                    <a:bodyPr/>
                    <a:p>
                      <a:pPr indent="0">
                        <a:buNone/>
                      </a:pPr>
                      <a:r>
                        <a:rPr lang="en-US" sz="1800">
                          <a:latin typeface="微软雅黑" panose="020B0503020204020204" charset="-122"/>
                          <a:ea typeface="微软雅黑" panose="020B0503020204020204" charset="-122"/>
                        </a:rPr>
                        <a:t>符合特定应用系统要求的文件数据很难在不同的应用系统之间共享</a:t>
                      </a:r>
                      <a:endParaRPr lang="en-US" altLang="en-US" sz="1800">
                        <a:latin typeface="微软雅黑" panose="020B0503020204020204" charset="-122"/>
                        <a:ea typeface="微软雅黑" panose="020B0503020204020204" charset="-122"/>
                      </a:endParaRPr>
                    </a:p>
                  </a:txBody>
                  <a:tcPr marL="0" marR="0" marT="0" marB="0" vert="horz"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【问题2】</a:t>
            </a:r>
            <a:endParaRPr sz="1800" b="1">
              <a:solidFill>
                <a:srgbClr val="FF0000"/>
              </a:solidFill>
            </a:endParaRPr>
          </a:p>
          <a:p>
            <a:pPr fontAlgn="auto">
              <a:lnSpc>
                <a:spcPct val="150000"/>
              </a:lnSpc>
            </a:pPr>
            <a:r>
              <a:rPr sz="1800" b="1">
                <a:solidFill>
                  <a:schemeClr val="tx1"/>
                </a:solidFill>
              </a:rPr>
              <a:t>对系统的核心业务需求进行认真分析后，公司的资深架构师张工提出一种内存数据库和关系数据库的混合存储架构，其核心思想是将需要频繁读写的数据存入内存数据库，而将相对固定不变的数据存入关系数据库。请首先分析比较内存数据库和关系数据库在数据模型、读写性能、存储容量、可靠性等方面的差异，填写下表4-2中(1)～(4)的空白，并根据张工的思路指定各种业务数据的存储方式，填写第二个表中(5)～(9)中的空白。 </a:t>
            </a:r>
            <a:endParaRPr sz="1800" b="1">
              <a:solidFill>
                <a:srgbClr val="FF0000"/>
              </a:solidFill>
            </a:endParaRPr>
          </a:p>
          <a:p>
            <a:pPr fontAlgn="auto">
              <a:lnSpc>
                <a:spcPct val="150000"/>
              </a:lnSpc>
            </a:pPr>
            <a:endParaRPr sz="1800" b="1">
              <a:solidFill>
                <a:srgbClr val="FF0000"/>
              </a:solidFill>
            </a:endParaRPr>
          </a:p>
          <a:p>
            <a:pPr fontAlgn="auto">
              <a:lnSpc>
                <a:spcPct val="150000"/>
              </a:lnSpc>
            </a:pPr>
            <a:endParaRPr sz="180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graphicFrame>
        <p:nvGraphicFramePr>
          <p:cNvPr id="4" name="表格 3"/>
          <p:cNvGraphicFramePr/>
          <p:nvPr/>
        </p:nvGraphicFramePr>
        <p:xfrm>
          <a:off x="838200" y="1614805"/>
          <a:ext cx="9611360" cy="3009900"/>
        </p:xfrm>
        <a:graphic>
          <a:graphicData uri="http://schemas.openxmlformats.org/drawingml/2006/table">
            <a:tbl>
              <a:tblPr firstRow="1" bandRow="1">
                <a:tableStyleId>{8799B23B-EC83-4686-B30A-512413B5E67A}</a:tableStyleId>
              </a:tblPr>
              <a:tblGrid>
                <a:gridCol w="1922145"/>
                <a:gridCol w="1920875"/>
                <a:gridCol w="1925320"/>
                <a:gridCol w="1922145"/>
                <a:gridCol w="1920875"/>
              </a:tblGrid>
              <a:tr h="502285">
                <a:tc gridSpan="5">
                  <a:txBody>
                    <a:bodyPr/>
                    <a:p>
                      <a:pPr indent="0" algn="ctr">
                        <a:buNone/>
                      </a:pPr>
                      <a:r>
                        <a:rPr lang="en-US" sz="1800" b="1">
                          <a:latin typeface="微软雅黑" panose="020B0503020204020204" charset="-122"/>
                          <a:ea typeface="微软雅黑" panose="020B0503020204020204" charset="-122"/>
                        </a:rPr>
                        <a:t>内存数据库和关系数据库比较</a:t>
                      </a:r>
                      <a:endParaRPr lang="en-US" altLang="en-US" sz="1800" b="1">
                        <a:latin typeface="微软雅黑" panose="020B0503020204020204" charset="-122"/>
                        <a:ea typeface="微软雅黑" panose="020B0503020204020204" charset="-122"/>
                      </a:endParaRPr>
                    </a:p>
                  </a:txBody>
                  <a:tcPr marL="0" marR="0" marT="0" marB="0" vert="horz" anchor="ctr"/>
                </a:tc>
                <a:tc hMerge="1">
                  <a:tcPr/>
                </a:tc>
                <a:tc hMerge="1">
                  <a:tcPr/>
                </a:tc>
                <a:tc hMerge="1">
                  <a:tcPr/>
                </a:tc>
                <a:tc hMerge="1">
                  <a:tcPr/>
                </a:tc>
              </a:tr>
              <a:tr h="500380">
                <a:tc>
                  <a:txBody>
                    <a:bodyPr/>
                    <a:p>
                      <a:pPr indent="0">
                        <a:buNone/>
                      </a:pPr>
                      <a:r>
                        <a:rPr lang="en-US" sz="1800" b="1">
                          <a:latin typeface="微软雅黑" panose="020B0503020204020204" charset="-122"/>
                          <a:ea typeface="微软雅黑" panose="020B0503020204020204" charset="-122"/>
                        </a:rPr>
                        <a:t> </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主要数据模型</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读写性能</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存储容量</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可靠性</a:t>
                      </a:r>
                      <a:endParaRPr lang="en-US" altLang="en-US" sz="1800" b="1">
                        <a:latin typeface="微软雅黑" panose="020B0503020204020204" charset="-122"/>
                        <a:ea typeface="微软雅黑" panose="020B0503020204020204" charset="-122"/>
                      </a:endParaRPr>
                    </a:p>
                  </a:txBody>
                  <a:tcPr marL="0" marR="0" marT="0" marB="0" vert="horz" anchor="ctr"/>
                </a:tc>
              </a:tr>
              <a:tr h="1004570">
                <a:tc>
                  <a:txBody>
                    <a:bodyPr/>
                    <a:p>
                      <a:pPr indent="0">
                        <a:buNone/>
                      </a:pPr>
                      <a:r>
                        <a:rPr lang="en-US" sz="1800" b="1">
                          <a:latin typeface="微软雅黑" panose="020B0503020204020204" charset="-122"/>
                          <a:ea typeface="微软雅黑" panose="020B0503020204020204" charset="-122"/>
                        </a:rPr>
                        <a:t>内存数据库</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(1)</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内存直接读写，性能相对较高</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(3)</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(4)</a:t>
                      </a:r>
                      <a:endParaRPr lang="en-US" altLang="en-US" sz="1800" b="1">
                        <a:latin typeface="微软雅黑" panose="020B0503020204020204" charset="-122"/>
                        <a:ea typeface="微软雅黑" panose="020B0503020204020204" charset="-122"/>
                      </a:endParaRPr>
                    </a:p>
                  </a:txBody>
                  <a:tcPr marL="0" marR="0" marT="0" marB="0" vert="horz" anchor="ctr"/>
                </a:tc>
              </a:tr>
              <a:tr h="1002665">
                <a:tc>
                  <a:txBody>
                    <a:bodyPr/>
                    <a:p>
                      <a:pPr indent="0">
                        <a:buNone/>
                      </a:pPr>
                      <a:r>
                        <a:rPr lang="en-US" sz="1800" b="1">
                          <a:latin typeface="微软雅黑" panose="020B0503020204020204" charset="-122"/>
                          <a:ea typeface="微软雅黑" panose="020B0503020204020204" charset="-122"/>
                        </a:rPr>
                        <a:t>关系数据库</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关系模式</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(2)</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基于磁盘存储，存储容量大</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内建恢复机制，可靠性较高</a:t>
                      </a:r>
                      <a:endParaRPr lang="en-US" altLang="en-US" sz="1800" b="1">
                        <a:latin typeface="微软雅黑" panose="020B0503020204020204" charset="-122"/>
                        <a:ea typeface="微软雅黑" panose="020B0503020204020204" charset="-122"/>
                      </a:endParaRPr>
                    </a:p>
                  </a:txBody>
                  <a:tcPr marL="0" marR="0" marT="0" marB="0" vert="horz"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graphicFrame>
        <p:nvGraphicFramePr>
          <p:cNvPr id="3" name="表格 2"/>
          <p:cNvGraphicFramePr/>
          <p:nvPr/>
        </p:nvGraphicFramePr>
        <p:xfrm>
          <a:off x="1304290" y="1535430"/>
          <a:ext cx="8103870" cy="3733800"/>
        </p:xfrm>
        <a:graphic>
          <a:graphicData uri="http://schemas.openxmlformats.org/drawingml/2006/table">
            <a:tbl>
              <a:tblPr firstRow="1" bandRow="1">
                <a:tableStyleId>{8799B23B-EC83-4686-B30A-512413B5E67A}</a:tableStyleId>
              </a:tblPr>
              <a:tblGrid>
                <a:gridCol w="4050665"/>
                <a:gridCol w="4053205"/>
              </a:tblGrid>
              <a:tr h="466725">
                <a:tc gridSpan="2">
                  <a:txBody>
                    <a:bodyPr/>
                    <a:p>
                      <a:pPr indent="0" algn="ctr">
                        <a:buNone/>
                      </a:pPr>
                      <a:r>
                        <a:rPr lang="en-US" sz="1800" b="1">
                          <a:latin typeface="微软雅黑" panose="020B0503020204020204" charset="-122"/>
                          <a:ea typeface="微软雅黑" panose="020B0503020204020204" charset="-122"/>
                        </a:rPr>
                        <a:t>业务数据存储方式</a:t>
                      </a:r>
                      <a:endParaRPr lang="en-US" altLang="en-US" sz="1800" b="1">
                        <a:latin typeface="微软雅黑" panose="020B0503020204020204" charset="-122"/>
                        <a:ea typeface="微软雅黑" panose="020B0503020204020204" charset="-122"/>
                      </a:endParaRPr>
                    </a:p>
                  </a:txBody>
                  <a:tcPr marL="0" marR="0" marT="0" marB="0" vert="horz" anchor="ctr"/>
                </a:tc>
                <a:tc hMerge="1">
                  <a:tcPr/>
                </a:tc>
              </a:tr>
              <a:tr h="466725">
                <a:tc>
                  <a:txBody>
                    <a:bodyPr/>
                    <a:p>
                      <a:pPr indent="0">
                        <a:buNone/>
                      </a:pPr>
                      <a:r>
                        <a:rPr lang="en-US" sz="1800" b="1">
                          <a:latin typeface="微软雅黑" panose="020B0503020204020204" charset="-122"/>
                          <a:ea typeface="微软雅黑" panose="020B0503020204020204" charset="-122"/>
                        </a:rPr>
                        <a:t>业务数据</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存储方式</a:t>
                      </a:r>
                      <a:endParaRPr lang="en-US" altLang="en-US" sz="1800" b="1">
                        <a:latin typeface="微软雅黑" panose="020B0503020204020204" charset="-122"/>
                        <a:ea typeface="微软雅黑" panose="020B0503020204020204" charset="-122"/>
                      </a:endParaRPr>
                    </a:p>
                  </a:txBody>
                  <a:tcPr marL="0" marR="0" marT="0" marB="0" vert="horz" anchor="ctr"/>
                </a:tc>
              </a:tr>
              <a:tr h="466725">
                <a:tc>
                  <a:txBody>
                    <a:bodyPr/>
                    <a:p>
                      <a:pPr indent="0">
                        <a:buNone/>
                      </a:pPr>
                      <a:r>
                        <a:rPr lang="en-US" sz="1800" b="1">
                          <a:latin typeface="微软雅黑" panose="020B0503020204020204" charset="-122"/>
                          <a:ea typeface="微软雅黑" panose="020B0503020204020204" charset="-122"/>
                        </a:rPr>
                        <a:t>客户基本信息</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关系数据库</a:t>
                      </a:r>
                      <a:endParaRPr lang="en-US" altLang="en-US" sz="1800" b="1">
                        <a:latin typeface="微软雅黑" panose="020B0503020204020204" charset="-122"/>
                        <a:ea typeface="微软雅黑" panose="020B0503020204020204" charset="-122"/>
                      </a:endParaRPr>
                    </a:p>
                  </a:txBody>
                  <a:tcPr marL="0" marR="0" marT="0" marB="0" vert="horz" anchor="ctr"/>
                </a:tc>
              </a:tr>
              <a:tr h="466725">
                <a:tc>
                  <a:txBody>
                    <a:bodyPr/>
                    <a:p>
                      <a:pPr indent="0">
                        <a:buNone/>
                      </a:pPr>
                      <a:r>
                        <a:rPr lang="en-US" sz="1800" b="1">
                          <a:latin typeface="微软雅黑" panose="020B0503020204020204" charset="-122"/>
                          <a:ea typeface="微软雅黑" panose="020B0503020204020204" charset="-122"/>
                        </a:rPr>
                        <a:t>客户电子邮件</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(5)</a:t>
                      </a:r>
                      <a:endParaRPr lang="en-US" altLang="en-US" sz="1800" b="1">
                        <a:latin typeface="微软雅黑" panose="020B0503020204020204" charset="-122"/>
                        <a:ea typeface="微软雅黑" panose="020B0503020204020204" charset="-122"/>
                      </a:endParaRPr>
                    </a:p>
                  </a:txBody>
                  <a:tcPr marL="0" marR="0" marT="0" marB="0" vert="horz" anchor="ctr"/>
                </a:tc>
              </a:tr>
              <a:tr h="466725">
                <a:tc>
                  <a:txBody>
                    <a:bodyPr/>
                    <a:p>
                      <a:pPr indent="0">
                        <a:buNone/>
                      </a:pPr>
                      <a:r>
                        <a:rPr lang="en-US" sz="1800" b="1">
                          <a:latin typeface="微软雅黑" panose="020B0503020204020204" charset="-122"/>
                          <a:ea typeface="微软雅黑" panose="020B0503020204020204" charset="-122"/>
                        </a:rPr>
                        <a:t>客户联系电话</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(6)</a:t>
                      </a:r>
                      <a:endParaRPr lang="en-US" altLang="en-US" sz="1800" b="1">
                        <a:latin typeface="微软雅黑" panose="020B0503020204020204" charset="-122"/>
                        <a:ea typeface="微软雅黑" panose="020B0503020204020204" charset="-122"/>
                      </a:endParaRPr>
                    </a:p>
                  </a:txBody>
                  <a:tcPr marL="0" marR="0" marT="0" marB="0" vert="horz" anchor="ctr"/>
                </a:tc>
              </a:tr>
              <a:tr h="466725">
                <a:tc>
                  <a:txBody>
                    <a:bodyPr/>
                    <a:p>
                      <a:pPr indent="0">
                        <a:buNone/>
                      </a:pPr>
                      <a:r>
                        <a:rPr lang="en-US" sz="1800" b="1">
                          <a:latin typeface="微软雅黑" panose="020B0503020204020204" charset="-122"/>
                          <a:ea typeface="微软雅黑" panose="020B0503020204020204" charset="-122"/>
                        </a:rPr>
                        <a:t>商品基本信息</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(7)</a:t>
                      </a:r>
                      <a:endParaRPr lang="en-US" altLang="en-US" sz="1800" b="1">
                        <a:latin typeface="微软雅黑" panose="020B0503020204020204" charset="-122"/>
                        <a:ea typeface="微软雅黑" panose="020B0503020204020204" charset="-122"/>
                      </a:endParaRPr>
                    </a:p>
                  </a:txBody>
                  <a:tcPr marL="0" marR="0" marT="0" marB="0" vert="horz" anchor="ctr"/>
                </a:tc>
              </a:tr>
              <a:tr h="466725">
                <a:tc>
                  <a:txBody>
                    <a:bodyPr/>
                    <a:p>
                      <a:pPr indent="0">
                        <a:buNone/>
                      </a:pPr>
                      <a:r>
                        <a:rPr lang="en-US" sz="1800" b="1">
                          <a:latin typeface="微软雅黑" panose="020B0503020204020204" charset="-122"/>
                          <a:ea typeface="微软雅黑" panose="020B0503020204020204" charset="-122"/>
                        </a:rPr>
                        <a:t>商品库存信息</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(8)</a:t>
                      </a:r>
                      <a:endParaRPr lang="en-US" altLang="en-US" sz="1800" b="1">
                        <a:latin typeface="微软雅黑" panose="020B0503020204020204" charset="-122"/>
                        <a:ea typeface="微软雅黑" panose="020B0503020204020204" charset="-122"/>
                      </a:endParaRPr>
                    </a:p>
                  </a:txBody>
                  <a:tcPr marL="0" marR="0" marT="0" marB="0" vert="horz" anchor="ctr"/>
                </a:tc>
              </a:tr>
              <a:tr h="466725">
                <a:tc>
                  <a:txBody>
                    <a:bodyPr/>
                    <a:p>
                      <a:pPr indent="0">
                        <a:buNone/>
                      </a:pPr>
                      <a:r>
                        <a:rPr lang="en-US" sz="1800" b="1">
                          <a:latin typeface="微软雅黑" panose="020B0503020204020204" charset="-122"/>
                          <a:ea typeface="微软雅黑" panose="020B0503020204020204" charset="-122"/>
                        </a:rPr>
                        <a:t>商品价格信息</a:t>
                      </a:r>
                      <a:endParaRPr lang="en-US" altLang="en-US" sz="1800" b="1">
                        <a:latin typeface="微软雅黑" panose="020B0503020204020204" charset="-122"/>
                        <a:ea typeface="微软雅黑" panose="020B0503020204020204" charset="-122"/>
                      </a:endParaRPr>
                    </a:p>
                  </a:txBody>
                  <a:tcPr marL="0" marR="0" marT="0" marB="0" vert="horz" anchor="ctr"/>
                </a:tc>
                <a:tc>
                  <a:txBody>
                    <a:bodyPr/>
                    <a:p>
                      <a:pPr indent="0">
                        <a:buNone/>
                      </a:pPr>
                      <a:r>
                        <a:rPr lang="en-US" sz="1800" b="1">
                          <a:latin typeface="微软雅黑" panose="020B0503020204020204" charset="-122"/>
                          <a:ea typeface="微软雅黑" panose="020B0503020204020204" charset="-122"/>
                        </a:rPr>
                        <a:t>(9)</a:t>
                      </a:r>
                      <a:endParaRPr lang="en-US" altLang="en-US" sz="1800" b="1">
                        <a:latin typeface="微软雅黑" panose="020B0503020204020204" charset="-122"/>
                        <a:ea typeface="微软雅黑" panose="020B0503020204020204" charset="-122"/>
                      </a:endParaRPr>
                    </a:p>
                  </a:txBody>
                  <a:tcPr marL="0" marR="0" marT="0" marB="0" vert="horz"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【问题3】</a:t>
            </a:r>
            <a:endParaRPr sz="1800" b="1">
              <a:solidFill>
                <a:srgbClr val="FF0000"/>
              </a:solidFill>
            </a:endParaRPr>
          </a:p>
          <a:p>
            <a:pPr fontAlgn="auto">
              <a:lnSpc>
                <a:spcPct val="150000"/>
              </a:lnSpc>
            </a:pPr>
            <a:r>
              <a:rPr sz="1800" b="1">
                <a:solidFill>
                  <a:schemeClr val="tx1"/>
                </a:solidFill>
              </a:rPr>
              <a:t>系统开发完成进行压力测试时，发现在较大数据量的情况下，部分业务查询响应时间过长，经过分析发现其主要原因是部分SQL查询语句效率低下。请判断下表中的SQL语句设计策略哪些可能会提升查询效率，哪些可能会降低查询效率，在(1)～(4)中填入“提升”或“降低”。 </a:t>
            </a:r>
            <a:endParaRPr sz="1800" b="1">
              <a:solidFill>
                <a:schemeClr val="tx1"/>
              </a:solidFill>
            </a:endParaRPr>
          </a:p>
          <a:p>
            <a:pPr fontAlgn="auto">
              <a:lnSpc>
                <a:spcPct val="150000"/>
              </a:lnSpc>
            </a:pPr>
            <a:endParaRPr sz="1800" b="1"/>
          </a:p>
        </p:txBody>
      </p:sp>
      <p:pic>
        <p:nvPicPr>
          <p:cNvPr id="4" name="图片 3"/>
          <p:cNvPicPr>
            <a:picLocks noChangeAspect="1"/>
          </p:cNvPicPr>
          <p:nvPr/>
        </p:nvPicPr>
        <p:blipFill>
          <a:blip r:embed="rId1"/>
          <a:stretch>
            <a:fillRect/>
          </a:stretch>
        </p:blipFill>
        <p:spPr>
          <a:xfrm>
            <a:off x="633730" y="3933190"/>
            <a:ext cx="11878310" cy="261366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lang="zh-CN" sz="1800" b="1"/>
              <a:t>参考答案：</a:t>
            </a:r>
            <a:endParaRPr lang="zh-CN" sz="1800" b="1"/>
          </a:p>
          <a:p>
            <a:pPr fontAlgn="auto">
              <a:lnSpc>
                <a:spcPct val="150000"/>
              </a:lnSpc>
            </a:pPr>
            <a:r>
              <a:rPr sz="1800" b="1">
                <a:solidFill>
                  <a:srgbClr val="FF0000"/>
                </a:solidFill>
              </a:rPr>
              <a:t>【问题1】</a:t>
            </a:r>
            <a:endParaRPr lang="zh-CN" sz="1800" b="1"/>
          </a:p>
          <a:p>
            <a:pPr fontAlgn="auto">
              <a:lnSpc>
                <a:spcPct val="150000"/>
              </a:lnSpc>
            </a:pPr>
            <a:r>
              <a:rPr lang="zh-CN" sz="1800" b="1"/>
              <a:t>(1)数据结构需要符合关系模式，设计难度较大</a:t>
            </a:r>
            <a:endParaRPr lang="zh-CN" sz="1800" b="1"/>
          </a:p>
          <a:p>
            <a:pPr fontAlgn="auto">
              <a:lnSpc>
                <a:spcPct val="150000"/>
              </a:lnSpc>
            </a:pPr>
            <a:r>
              <a:rPr lang="zh-CN" sz="1800" b="1"/>
              <a:t>    (2)可能在多个文件中复制相同的数据属性，数据冗余较大</a:t>
            </a:r>
            <a:endParaRPr lang="zh-CN" sz="1800" b="1"/>
          </a:p>
          <a:p>
            <a:pPr fontAlgn="auto">
              <a:lnSpc>
                <a:spcPct val="150000"/>
              </a:lnSpc>
            </a:pPr>
            <a:r>
              <a:rPr lang="zh-CN" sz="1800" b="1"/>
              <a:t>    (3)以应用系统为中心组织、管理数据</a:t>
            </a:r>
            <a:endParaRPr lang="zh-CN" sz="1800" b="1"/>
          </a:p>
          <a:p>
            <a:pPr fontAlgn="auto">
              <a:lnSpc>
                <a:spcPct val="150000"/>
              </a:lnSpc>
            </a:pPr>
            <a:r>
              <a:rPr lang="zh-CN" sz="1800" b="1"/>
              <a:t>    (4)数据独立于应用系统，很容易在不同的应用系统之间共享数据</a:t>
            </a:r>
            <a:endParaRPr lang="zh-CN" sz="1800" b="1"/>
          </a:p>
          <a:p>
            <a:pPr fontAlgn="auto">
              <a:lnSpc>
                <a:spcPct val="150000"/>
              </a:lnSpc>
            </a:pPr>
            <a:endParaRPr lang="zh-CN" sz="1800" b="1"/>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sp>
        <p:nvSpPr>
          <p:cNvPr id="5" name="内容占位符 4"/>
          <p:cNvSpPr/>
          <p:nvPr>
            <p:ph idx="1"/>
          </p:nvPr>
        </p:nvSpPr>
        <p:spPr>
          <a:xfrm>
            <a:off x="633730" y="1323340"/>
            <a:ext cx="9309100" cy="4211320"/>
          </a:xfrm>
        </p:spPr>
        <p:txBody>
          <a:bodyPr>
            <a:noAutofit/>
          </a:bodyPr>
          <a:p>
            <a:pPr fontAlgn="auto">
              <a:lnSpc>
                <a:spcPct val="150000"/>
              </a:lnSpc>
            </a:pPr>
            <a:r>
              <a:rPr lang="zh-CN" sz="1800" b="1">
                <a:solidFill>
                  <a:srgbClr val="FF0000"/>
                </a:solidFill>
              </a:rPr>
              <a:t>【问题2】</a:t>
            </a:r>
            <a:endParaRPr lang="zh-CN" sz="1800" b="1"/>
          </a:p>
          <a:p>
            <a:pPr fontAlgn="auto">
              <a:lnSpc>
                <a:spcPct val="150000"/>
              </a:lnSpc>
            </a:pPr>
            <a:r>
              <a:rPr lang="zh-CN" sz="1800" b="1"/>
              <a:t>  </a:t>
            </a:r>
            <a:r>
              <a:rPr lang="zh-CN" sz="1600" b="1"/>
              <a:t> (1)Key-Value模式(键-值对模式)</a:t>
            </a:r>
            <a:endParaRPr lang="zh-CN" sz="1600" b="1"/>
          </a:p>
          <a:p>
            <a:pPr fontAlgn="auto">
              <a:lnSpc>
                <a:spcPct val="150000"/>
              </a:lnSpc>
            </a:pPr>
            <a:r>
              <a:rPr lang="zh-CN" sz="1600" b="1"/>
              <a:t>    (2)外存读写，性能相对较低</a:t>
            </a:r>
            <a:endParaRPr lang="zh-CN" sz="1600" b="1"/>
          </a:p>
          <a:p>
            <a:pPr fontAlgn="auto">
              <a:lnSpc>
                <a:spcPct val="150000"/>
              </a:lnSpc>
            </a:pPr>
            <a:r>
              <a:rPr lang="zh-CN" sz="1600" b="1"/>
              <a:t>    (3)基于内存存储，存储容量受限</a:t>
            </a:r>
            <a:endParaRPr lang="zh-CN" sz="1600" b="1"/>
          </a:p>
          <a:p>
            <a:pPr fontAlgn="auto">
              <a:lnSpc>
                <a:spcPct val="150000"/>
              </a:lnSpc>
            </a:pPr>
            <a:r>
              <a:rPr lang="zh-CN" sz="1600" b="1"/>
              <a:t>    (4)恢复机制复杂，可靠性较低</a:t>
            </a:r>
            <a:endParaRPr lang="zh-CN" sz="1600" b="1"/>
          </a:p>
          <a:p>
            <a:pPr fontAlgn="auto">
              <a:lnSpc>
                <a:spcPct val="150000"/>
              </a:lnSpc>
            </a:pPr>
            <a:r>
              <a:rPr lang="zh-CN" sz="1600" b="1"/>
              <a:t>    (5)内存数据库</a:t>
            </a:r>
            <a:endParaRPr lang="zh-CN" sz="1600" b="1"/>
          </a:p>
          <a:p>
            <a:pPr fontAlgn="auto">
              <a:lnSpc>
                <a:spcPct val="150000"/>
              </a:lnSpc>
            </a:pPr>
            <a:r>
              <a:rPr lang="zh-CN" sz="1600" b="1"/>
              <a:t>    (6)内存数据库</a:t>
            </a:r>
            <a:endParaRPr lang="zh-CN" sz="1600" b="1"/>
          </a:p>
          <a:p>
            <a:pPr fontAlgn="auto">
              <a:lnSpc>
                <a:spcPct val="150000"/>
              </a:lnSpc>
            </a:pPr>
            <a:r>
              <a:rPr lang="zh-CN" sz="1600" b="1"/>
              <a:t>    (7)关系数据库</a:t>
            </a:r>
            <a:endParaRPr lang="zh-CN" sz="1600" b="1"/>
          </a:p>
          <a:p>
            <a:pPr fontAlgn="auto">
              <a:lnSpc>
                <a:spcPct val="150000"/>
              </a:lnSpc>
            </a:pPr>
            <a:r>
              <a:rPr lang="zh-CN" sz="1600" b="1"/>
              <a:t>    (8)内存数据库</a:t>
            </a:r>
            <a:endParaRPr lang="zh-CN" sz="1600" b="1"/>
          </a:p>
          <a:p>
            <a:pPr fontAlgn="auto">
              <a:lnSpc>
                <a:spcPct val="150000"/>
              </a:lnSpc>
            </a:pPr>
            <a:r>
              <a:rPr lang="zh-CN" sz="1600" b="1"/>
              <a:t>    (9)内存数据库</a:t>
            </a:r>
            <a:endParaRPr lang="zh-CN" sz="1600" b="1"/>
          </a:p>
          <a:p>
            <a:pPr fontAlgn="auto">
              <a:lnSpc>
                <a:spcPct val="150000"/>
              </a:lnSpc>
            </a:pPr>
            <a:endParaRPr lang="zh-CN" sz="1800" b="1"/>
          </a:p>
          <a:p>
            <a:pPr fontAlgn="auto">
              <a:lnSpc>
                <a:spcPct val="150000"/>
              </a:lnSpc>
            </a:pPr>
            <a:endParaRPr lang="zh-CN" sz="18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随着业务的发展，该电子商务网站逐渐发展成一个通用的电子商务平台，销售多家制造企业的产品，电子商务平台的功能也日益复杂。目前急需对该电子商务网站进行改造，以支持对多种异构数据库平台的数据访问，同时满足复杂的数据管理需求。该软件企业针对上述需求，对电子商务网站的架构进行了重新设计，新增加了数据访问层，同时采用工厂设计模式解决异构数据库访问的问题。新设计的系统架构如图 4-1 所示。</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a:t>
            </a:r>
            <a:r>
              <a:rPr lang="en-US">
                <a:sym typeface="+mn-ea"/>
              </a:rPr>
              <a:t>5</a:t>
            </a:r>
            <a:r>
              <a:rPr>
                <a:sym typeface="+mn-ea"/>
              </a:rPr>
              <a:t> 年系统架构设计师</a:t>
            </a:r>
            <a:r>
              <a:rPr lang="zh-CN">
                <a:sym typeface="+mn-ea"/>
              </a:rPr>
              <a:t>真题</a:t>
            </a:r>
            <a:endParaRPr lang="zh-CN">
              <a:sym typeface="+mn-ea"/>
            </a:endParaRPr>
          </a:p>
        </p:txBody>
      </p:sp>
      <p:sp>
        <p:nvSpPr>
          <p:cNvPr id="5" name="内容占位符 4"/>
          <p:cNvSpPr/>
          <p:nvPr>
            <p:ph idx="1"/>
          </p:nvPr>
        </p:nvSpPr>
        <p:spPr>
          <a:xfrm>
            <a:off x="633730" y="1323340"/>
            <a:ext cx="9309100" cy="4211320"/>
          </a:xfrm>
        </p:spPr>
        <p:txBody>
          <a:bodyPr>
            <a:noAutofit/>
          </a:bodyPr>
          <a:p>
            <a:pPr fontAlgn="auto">
              <a:lnSpc>
                <a:spcPct val="150000"/>
              </a:lnSpc>
            </a:pPr>
            <a:r>
              <a:rPr lang="zh-CN" sz="1800" b="1">
                <a:solidFill>
                  <a:srgbClr val="FF0000"/>
                </a:solidFill>
              </a:rPr>
              <a:t>【问题3】</a:t>
            </a:r>
            <a:endParaRPr lang="zh-CN" sz="1800" b="1"/>
          </a:p>
          <a:p>
            <a:pPr fontAlgn="auto">
              <a:lnSpc>
                <a:spcPct val="150000"/>
              </a:lnSpc>
            </a:pPr>
            <a:r>
              <a:rPr lang="zh-CN" sz="1800" b="1"/>
              <a:t>(1)提升    (2)降低    (3)降低    (4)提升</a:t>
            </a:r>
            <a:endParaRPr lang="zh-CN" sz="18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3" name="内容占位符 -2147482272"/>
          <p:cNvPicPr>
            <a:picLocks noChangeAspect="1"/>
          </p:cNvPicPr>
          <p:nvPr>
            <p:ph idx="1"/>
          </p:nvPr>
        </p:nvPicPr>
        <p:blipFill>
          <a:blip r:embed="rId1">
            <a:clrChange>
              <a:clrFrom>
                <a:srgbClr val="FFFFFF">
                  <a:alpha val="100000"/>
                </a:srgbClr>
              </a:clrFrom>
              <a:clrTo>
                <a:srgbClr val="FFFFFF">
                  <a:alpha val="100000"/>
                  <a:alpha val="0"/>
                </a:srgbClr>
              </a:clrTo>
            </a:clrChange>
          </a:blip>
          <a:stretch>
            <a:fillRect/>
          </a:stretch>
        </p:blipFill>
        <p:spPr>
          <a:xfrm>
            <a:off x="1421130" y="1344930"/>
            <a:ext cx="7285990" cy="4895215"/>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8321675" cy="4341495"/>
          </a:xfrm>
        </p:spPr>
        <p:txBody>
          <a:bodyPr>
            <a:noAutofit/>
          </a:bodyPr>
          <a:p>
            <a:pPr fontAlgn="auto">
              <a:lnSpc>
                <a:spcPct val="150000"/>
              </a:lnSpc>
            </a:pPr>
            <a:r>
              <a:rPr sz="1800" b="1">
                <a:solidFill>
                  <a:srgbClr val="FF0000"/>
                </a:solidFill>
              </a:rPr>
              <a:t>【问题 1】 (9 分)</a:t>
            </a:r>
            <a:endParaRPr sz="1800" b="1"/>
          </a:p>
          <a:p>
            <a:pPr fontAlgn="auto">
              <a:lnSpc>
                <a:spcPct val="150000"/>
              </a:lnSpc>
            </a:pPr>
            <a:r>
              <a:rPr sz="1800" b="1"/>
              <a:t>请用 300 字以内的文字分别说明数据库程序在线访问方式和 ORM 方式的优缺点，说明该软件企业采用 ORM 的原因。</a:t>
            </a:r>
            <a:endParaRPr sz="1800" b="1"/>
          </a:p>
          <a:p>
            <a:pPr fontAlgn="auto">
              <a:lnSpc>
                <a:spcPct val="150000"/>
              </a:lnSpc>
            </a:pPr>
            <a:r>
              <a:rPr sz="1800" b="1">
                <a:solidFill>
                  <a:srgbClr val="FF0000"/>
                </a:solidFill>
              </a:rPr>
              <a:t>【问题 2】 (9 分)</a:t>
            </a:r>
            <a:endParaRPr sz="1800" b="1"/>
          </a:p>
          <a:p>
            <a:pPr fontAlgn="auto">
              <a:lnSpc>
                <a:spcPct val="150000"/>
              </a:lnSpc>
            </a:pPr>
            <a:r>
              <a:rPr sz="1800" b="1"/>
              <a:t>请用 100 宇以内的文字说明新体系架构中增加数据访问层的原因。请根据图 4-1 所示，填写图中空白处(1) - (3)。</a:t>
            </a:r>
            <a:endParaRPr sz="1800" b="1"/>
          </a:p>
          <a:p>
            <a:pPr fontAlgn="auto">
              <a:lnSpc>
                <a:spcPct val="150000"/>
              </a:lnSpc>
            </a:pPr>
            <a:r>
              <a:rPr sz="1800" b="1">
                <a:solidFill>
                  <a:srgbClr val="FF0000"/>
                </a:solidFill>
              </a:rPr>
              <a:t>【问题 3】 (7 分) </a:t>
            </a:r>
            <a:endParaRPr sz="1800" b="1"/>
          </a:p>
          <a:p>
            <a:pPr fontAlgn="auto">
              <a:lnSpc>
                <a:spcPct val="150000"/>
              </a:lnSpc>
            </a:pPr>
            <a:r>
              <a:rPr sz="1800" b="1"/>
              <a:t>应用程序设计中，数据库访问需要良好的封装性和可维护性，因此经常使用工厂设计模式来实现对数据库访问的封装。请解释工厂设计模式，并说明其优点和应用场景: 请解释说明工厂模式在数据访问层中的应用。</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lang="zh-CN" sz="1800" b="1"/>
              <a:t>参考答案：</a:t>
            </a:r>
            <a:endParaRPr sz="1800" b="1"/>
          </a:p>
          <a:p>
            <a:pPr fontAlgn="auto">
              <a:lnSpc>
                <a:spcPct val="150000"/>
              </a:lnSpc>
            </a:pPr>
            <a:r>
              <a:rPr sz="1800" b="1">
                <a:solidFill>
                  <a:srgbClr val="FF0000"/>
                </a:solidFill>
              </a:rPr>
              <a:t>【问题 1】 (9 分)</a:t>
            </a:r>
            <a:endParaRPr sz="1800" b="1"/>
          </a:p>
          <a:p>
            <a:pPr fontAlgn="auto">
              <a:lnSpc>
                <a:spcPct val="150000"/>
              </a:lnSpc>
            </a:pPr>
            <a:r>
              <a:rPr sz="1800" b="1"/>
              <a:t>数据库程序在线访问方式优点：</a:t>
            </a:r>
            <a:endParaRPr sz="1800" b="1"/>
          </a:p>
          <a:p>
            <a:pPr fontAlgn="auto">
              <a:lnSpc>
                <a:spcPct val="150000"/>
              </a:lnSpc>
            </a:pPr>
            <a:r>
              <a:rPr sz="1800" b="1"/>
              <a:t>1.性能比直接SQL好；</a:t>
            </a:r>
            <a:endParaRPr sz="1800" b="1"/>
          </a:p>
          <a:p>
            <a:pPr fontAlgn="auto">
              <a:lnSpc>
                <a:spcPct val="150000"/>
              </a:lnSpc>
            </a:pPr>
            <a:r>
              <a:rPr sz="1800" b="1"/>
              <a:t>2.可以处理复杂的查询语句。</a:t>
            </a:r>
            <a:endParaRPr sz="1800" b="1"/>
          </a:p>
          <a:p>
            <a:pPr fontAlgn="auto">
              <a:lnSpc>
                <a:spcPct val="150000"/>
              </a:lnSpc>
            </a:pPr>
            <a:r>
              <a:rPr sz="1800" b="1"/>
              <a:t>数据库程序在线访问方式不足：</a:t>
            </a:r>
            <a:endParaRPr sz="1800" b="1"/>
          </a:p>
          <a:p>
            <a:pPr fontAlgn="auto">
              <a:lnSpc>
                <a:spcPct val="150000"/>
              </a:lnSpc>
            </a:pPr>
            <a:r>
              <a:rPr sz="1800" b="1"/>
              <a:t>1.程序员必须懂SQL语句；</a:t>
            </a:r>
            <a:endParaRPr sz="1800" b="1"/>
          </a:p>
          <a:p>
            <a:pPr fontAlgn="auto">
              <a:lnSpc>
                <a:spcPct val="150000"/>
              </a:lnSpc>
            </a:pPr>
            <a:r>
              <a:rPr sz="1800" b="1"/>
              <a:t>2.修改维护相对困难。</a:t>
            </a:r>
            <a:endParaRPr sz="1800" b="1"/>
          </a:p>
          <a:p>
            <a:pPr fontAlgn="auto">
              <a:lnSpc>
                <a:spcPct val="150000"/>
              </a:lnSpc>
            </a:pPr>
            <a:r>
              <a:rPr sz="1800" b="1"/>
              <a:t> </a:t>
            </a:r>
            <a:endParaRPr sz="18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   ORM方式优点：</a:t>
            </a:r>
            <a:endParaRPr sz="1800" b="1"/>
          </a:p>
          <a:p>
            <a:pPr fontAlgn="auto">
              <a:lnSpc>
                <a:spcPct val="150000"/>
              </a:lnSpc>
            </a:pPr>
            <a:r>
              <a:rPr sz="1800" b="1"/>
              <a:t>1.降低学习和开发成本；</a:t>
            </a:r>
            <a:endParaRPr sz="1800" b="1"/>
          </a:p>
          <a:p>
            <a:pPr fontAlgn="auto">
              <a:lnSpc>
                <a:spcPct val="150000"/>
              </a:lnSpc>
            </a:pPr>
            <a:r>
              <a:rPr sz="1800" b="1"/>
              <a:t>2.程序员不用再写SQL进行数据库操作；</a:t>
            </a:r>
            <a:endParaRPr sz="1800" b="1"/>
          </a:p>
          <a:p>
            <a:pPr fontAlgn="auto">
              <a:lnSpc>
                <a:spcPct val="150000"/>
              </a:lnSpc>
            </a:pPr>
            <a:r>
              <a:rPr sz="1800" b="1"/>
              <a:t>3.减少程序代码量；</a:t>
            </a:r>
            <a:endParaRPr sz="1800" b="1"/>
          </a:p>
          <a:p>
            <a:pPr fontAlgn="auto">
              <a:lnSpc>
                <a:spcPct val="150000"/>
              </a:lnSpc>
            </a:pPr>
            <a:r>
              <a:rPr sz="1800" b="1"/>
              <a:t>4.降低由于SQL代码质量差带来的影响。</a:t>
            </a:r>
            <a:endParaRPr sz="1800" b="1"/>
          </a:p>
          <a:p>
            <a:pPr fontAlgn="auto">
              <a:lnSpc>
                <a:spcPct val="150000"/>
              </a:lnSpc>
            </a:pPr>
            <a:r>
              <a:rPr sz="1800" b="1"/>
              <a:t> </a:t>
            </a:r>
            <a:endParaRPr sz="18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 ORM方式缺点：</a:t>
            </a:r>
            <a:endParaRPr sz="1800" b="1"/>
          </a:p>
          <a:p>
            <a:pPr fontAlgn="auto">
              <a:lnSpc>
                <a:spcPct val="150000"/>
              </a:lnSpc>
            </a:pPr>
            <a:r>
              <a:rPr sz="1800" b="1"/>
              <a:t>1.性能比直接用SQL差</a:t>
            </a:r>
            <a:endParaRPr sz="1800" b="1"/>
          </a:p>
          <a:p>
            <a:pPr fontAlgn="auto">
              <a:lnSpc>
                <a:spcPct val="150000"/>
              </a:lnSpc>
            </a:pPr>
            <a:r>
              <a:rPr sz="1800" b="1"/>
              <a:t>2.处理复杂查询比较困难。</a:t>
            </a:r>
            <a:endParaRPr sz="1800" b="1"/>
          </a:p>
          <a:p>
            <a:pPr fontAlgn="auto">
              <a:lnSpc>
                <a:spcPct val="150000"/>
              </a:lnSpc>
            </a:pPr>
            <a:r>
              <a:rPr sz="1800" b="1"/>
              <a:t>    采用ORM原因：（1）缺乏数据库开发经验，因此SQL语句编写质量有潜在风险；（2）学习成本高；（3）应用比较简单，没有太复杂功能。</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2】 (9 分)</a:t>
            </a:r>
            <a:endParaRPr sz="1800" b="1"/>
          </a:p>
          <a:p>
            <a:pPr fontAlgn="auto">
              <a:lnSpc>
                <a:spcPct val="150000"/>
              </a:lnSpc>
            </a:pPr>
            <a:r>
              <a:rPr sz="1800" b="1"/>
              <a:t>（1）涉及多种异构数据库平台，数据访问复杂性增加，不宜与业务逻辑混合在一起；</a:t>
            </a:r>
            <a:endParaRPr sz="1800" b="1"/>
          </a:p>
          <a:p>
            <a:pPr fontAlgn="auto">
              <a:lnSpc>
                <a:spcPct val="150000"/>
              </a:lnSpc>
            </a:pPr>
            <a:r>
              <a:rPr sz="1800" b="1"/>
              <a:t>（2）数据管理变复杂之后，需要使用代码量增加，分层次有利于逻辑更加清晰，程序维护更加方便；</a:t>
            </a:r>
            <a:endParaRPr sz="1800" b="1"/>
          </a:p>
          <a:p>
            <a:pPr fontAlgn="auto">
              <a:lnSpc>
                <a:spcPct val="150000"/>
              </a:lnSpc>
            </a:pPr>
            <a:r>
              <a:rPr sz="1800" b="1"/>
              <a:t>（3）业务逻辑应以相同的方式应对异构数据库，为了做好隐蔽性需要单独设计数据访问层。</a:t>
            </a:r>
            <a:endParaRPr sz="1800" b="1"/>
          </a:p>
          <a:p>
            <a:pPr fontAlgn="auto">
              <a:lnSpc>
                <a:spcPct val="150000"/>
              </a:lnSpc>
            </a:pPr>
            <a:r>
              <a:rPr sz="1800" b="1"/>
              <a:t>    （1）~（3）分别填入：执行业务逻辑 、工厂层（factory）、数据访问接口层。</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3】 (7 分)</a:t>
            </a:r>
            <a:endParaRPr sz="1800" b="1">
              <a:solidFill>
                <a:srgbClr val="FF0000"/>
              </a:solidFill>
            </a:endParaRPr>
          </a:p>
          <a:p>
            <a:pPr fontAlgn="auto">
              <a:lnSpc>
                <a:spcPct val="150000"/>
              </a:lnSpc>
            </a:pPr>
            <a:r>
              <a:rPr sz="1800" b="1"/>
              <a:t>工厂模式分为：抽象工厂和工厂方法，本题为抽象工厂设计模式。</a:t>
            </a:r>
            <a:endParaRPr sz="1800" b="1"/>
          </a:p>
          <a:p>
            <a:pPr fontAlgn="auto">
              <a:lnSpc>
                <a:spcPct val="150000"/>
              </a:lnSpc>
            </a:pPr>
            <a:r>
              <a:rPr sz="1800" b="1"/>
              <a:t>抽象工厂设计模式提供一个接口，可以创建一系列或相互依赖的对象，而无需指定他们具体的类。</a:t>
            </a:r>
            <a:endParaRPr sz="1800" b="1"/>
          </a:p>
          <a:p>
            <a:pPr fontAlgn="auto">
              <a:lnSpc>
                <a:spcPct val="150000"/>
              </a:lnSpc>
            </a:pPr>
            <a:r>
              <a:rPr sz="1800" b="1"/>
              <a:t>优点：方便创建一系列的对象，其使用场景也是创建系列对象的情况。该题目中，可以针对oracle,mysql,sqlserver分别抽象建立抽象工厂，若指定当前工厂为oracle工厂，则创建出来的数据库连接，数据集等一系列对象都是符合oracle操作要求的，这样便于数据库之间的切换。</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3460</Words>
  <Application>WPS 演示</Application>
  <PresentationFormat>宽屏</PresentationFormat>
  <Paragraphs>254</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Tw Cen MT</vt:lpstr>
      <vt:lpstr>微软雅黑</vt:lpstr>
      <vt:lpstr>Arial Unicode MS</vt:lpstr>
      <vt:lpstr>Calibri</vt:lpstr>
      <vt:lpstr>Times New Roman</vt:lpstr>
      <vt:lpstr>Courier</vt:lpstr>
      <vt:lpstr>Courier New</vt:lpstr>
      <vt:lpstr>黑体</vt:lpstr>
      <vt:lpstr>Office 主题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2015 年系统架构设计师真题</vt:lpstr>
      <vt:lpstr>2015 年系统架构设计师真题</vt:lpstr>
      <vt:lpstr>2015 年系统架构设计师真题</vt:lpstr>
      <vt:lpstr>2015 年系统架构设计师真题</vt:lpstr>
      <vt:lpstr>2015 年系统架构设计师真题</vt:lpstr>
      <vt:lpstr>2015 年系统架构设计师真题</vt:lpstr>
      <vt:lpstr>2015 年系统架构设计师真题</vt:lpstr>
      <vt:lpstr>2015 年系统架构设计师真题</vt:lpstr>
      <vt:lpstr>2015 年系统架构设计师真题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423</cp:revision>
  <dcterms:created xsi:type="dcterms:W3CDTF">2016-09-12T07:04:00Z</dcterms:created>
  <dcterms:modified xsi:type="dcterms:W3CDTF">2018-08-20T12:09:27Z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