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474" r:id="rId3"/>
    <p:sldId id="501" r:id="rId4"/>
    <p:sldId id="502" r:id="rId5"/>
    <p:sldId id="503" r:id="rId6"/>
    <p:sldId id="504" r:id="rId7"/>
    <p:sldId id="557" r:id="rId8"/>
    <p:sldId id="555" r:id="rId9"/>
    <p:sldId id="558" r:id="rId10"/>
    <p:sldId id="506" r:id="rId11"/>
    <p:sldId id="507"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320800" y="1122363"/>
            <a:ext cx="9474200" cy="2387600"/>
          </a:xfrm>
        </p:spPr>
        <p:txBody>
          <a:bodyPr anchor="b"/>
          <a:lstStyle>
            <a:lvl1pPr algn="ctr">
              <a:defRPr sz="6000"/>
            </a:lvl1pPr>
          </a:lstStyle>
          <a:p>
            <a:r>
              <a:rPr lang="zh-CN" altLang="en-US" dirty="0" smtClean="0"/>
              <a:t>单击此处编辑课程标题</a:t>
            </a:r>
            <a:endParaRPr lang="zh-CN" altLang="en-US" dirty="0"/>
          </a:p>
        </p:txBody>
      </p:sp>
      <p:sp>
        <p:nvSpPr>
          <p:cNvPr id="3" name="副标题 2"/>
          <p:cNvSpPr>
            <a:spLocks noGrp="1"/>
          </p:cNvSpPr>
          <p:nvPr>
            <p:ph type="subTitle" idx="1"/>
          </p:nvPr>
        </p:nvSpPr>
        <p:spPr>
          <a:xfrm>
            <a:off x="1320800" y="3602038"/>
            <a:ext cx="94742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1850" y="1709738"/>
            <a:ext cx="10515600" cy="2852737"/>
          </a:xfrm>
        </p:spPr>
        <p:txBody>
          <a:bodyPr anchor="b"/>
          <a:lstStyle>
            <a:lvl1pPr>
              <a:defRPr sz="6000"/>
            </a:lvl1pPr>
          </a:lstStyle>
          <a:p>
            <a:r>
              <a:rPr lang="zh-CN" altLang="en-US" dirty="0" smtClean="0"/>
              <a:t>单击此处编辑章标题</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4E8AB8-09CB-4EC0-821D-CDE64E7E8EA7}" type="datetimeFigureOut">
              <a:rPr lang="zh-CN" altLang="en-US" smtClean="0"/>
            </a:fld>
            <a:endParaRPr lang="zh-CN" altLang="en-US" dirty="0"/>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AF90FCE-D58E-4466-9747-84928ED23546}" type="slidenum">
              <a:rPr lang="zh-CN" altLang="en-US" smtClean="0"/>
            </a:fld>
            <a:endParaRPr lang="zh-CN" altLang="en-US"/>
          </a:p>
        </p:txBody>
      </p:sp>
      <p:sp>
        <p:nvSpPr>
          <p:cNvPr id="7" name="文本框 6"/>
          <p:cNvSpPr txBox="1"/>
          <p:nvPr userDrawn="1"/>
        </p:nvSpPr>
        <p:spPr>
          <a:xfrm>
            <a:off x="3926175" y="2374900"/>
            <a:ext cx="4339650" cy="923330"/>
          </a:xfrm>
          <a:prstGeom prst="rect">
            <a:avLst/>
          </a:prstGeom>
          <a:noFill/>
        </p:spPr>
        <p:txBody>
          <a:bodyPr wrap="none" rtlCol="0">
            <a:spAutoFit/>
          </a:bodyPr>
          <a:lstStyle/>
          <a:p>
            <a:r>
              <a:rPr lang="zh-CN" altLang="en-US" sz="5400" dirty="0" smtClean="0"/>
              <a:t>技术成就梦想</a:t>
            </a:r>
            <a:endParaRPr lang="zh-CN" altLang="en-US" sz="54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4E8AB8-09CB-4EC0-821D-CDE64E7E8EA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F90FCE-D58E-4466-9747-84928ED23546}" type="slidenum">
              <a:rPr lang="zh-CN" altLang="en-US" smtClean="0"/>
            </a:fld>
            <a:endParaRPr lang="zh-CN" altLang="en-US"/>
          </a:p>
        </p:txBody>
      </p:sp>
      <p:pic>
        <p:nvPicPr>
          <p:cNvPr id="8" name="图片 7"/>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76300" y="6374175"/>
            <a:ext cx="1789585" cy="360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5" name="内容占位符 4"/>
          <p:cNvSpPr/>
          <p:nvPr>
            <p:ph idx="1"/>
          </p:nvPr>
        </p:nvSpPr>
        <p:spPr>
          <a:xfrm>
            <a:off x="633730" y="1559560"/>
            <a:ext cx="7653020" cy="4511040"/>
          </a:xfrm>
        </p:spPr>
        <p:txBody>
          <a:bodyPr>
            <a:noAutofit/>
          </a:bodyPr>
          <a:p>
            <a:pPr fontAlgn="auto">
              <a:lnSpc>
                <a:spcPct val="150000"/>
              </a:lnSpc>
            </a:pPr>
            <a:r>
              <a:rPr sz="1800" b="1">
                <a:solidFill>
                  <a:srgbClr val="FF0000"/>
                </a:solidFill>
              </a:rPr>
              <a:t>试题一(共 25 分)</a:t>
            </a:r>
            <a:endParaRPr sz="1800" b="1"/>
          </a:p>
          <a:p>
            <a:pPr fontAlgn="auto">
              <a:lnSpc>
                <a:spcPct val="150000"/>
              </a:lnSpc>
            </a:pPr>
            <a:r>
              <a:rPr sz="1800" b="1"/>
              <a:t>阅读以下关于软件架构评估的叙述，在答题纸上回答问题 1 和问题 </a:t>
            </a:r>
            <a:endParaRPr sz="1800" b="1"/>
          </a:p>
          <a:p>
            <a:pPr fontAlgn="auto">
              <a:lnSpc>
                <a:spcPct val="150000"/>
              </a:lnSpc>
            </a:pPr>
            <a:r>
              <a:rPr sz="1800" b="1"/>
              <a:t>【说明】</a:t>
            </a:r>
            <a:endParaRPr sz="1800" b="1"/>
          </a:p>
          <a:p>
            <a:pPr fontAlgn="auto">
              <a:lnSpc>
                <a:spcPct val="150000"/>
              </a:lnSpc>
            </a:pPr>
            <a:r>
              <a:rPr sz="1800" b="1"/>
              <a:t>某单位为了建设健全的公路桥梁养护管理档案，拟开发一套公路桥梁在线管理系统。在系统的需求分析与架构设计阶段，用户提出的需求、质量属性描述和架构特性如下:</a:t>
            </a:r>
            <a:endParaRPr sz="1800" b="1"/>
          </a:p>
          <a:p>
            <a:pPr fontAlgn="auto">
              <a:lnSpc>
                <a:spcPct val="150000"/>
              </a:lnSpc>
            </a:pPr>
            <a:r>
              <a:rPr sz="1800" b="1"/>
              <a:t>(a) 系统用户分为高级管理员、数据管理员和数据维护员等三类:</a:t>
            </a:r>
            <a:endParaRPr sz="1800" b="1"/>
          </a:p>
          <a:p>
            <a:pPr fontAlgn="auto">
              <a:lnSpc>
                <a:spcPct val="150000"/>
              </a:lnSpc>
            </a:pPr>
            <a:r>
              <a:rPr sz="1800" b="1"/>
              <a:t>(b) 系统应该具备完善的安全防护措施，能够对黑客的攻击行为进行检测与防御:</a:t>
            </a:r>
            <a:endParaRPr sz="1800" b="1"/>
          </a:p>
          <a:p>
            <a:pPr fontAlgn="auto">
              <a:lnSpc>
                <a:spcPct val="150000"/>
              </a:lnSpc>
            </a:pPr>
            <a:endParaRPr sz="1800"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5" name="内容占位符 4"/>
          <p:cNvSpPr/>
          <p:nvPr>
            <p:ph idx="1"/>
          </p:nvPr>
        </p:nvSpPr>
        <p:spPr>
          <a:xfrm>
            <a:off x="633730" y="1559560"/>
            <a:ext cx="7200053" cy="4646930"/>
          </a:xfrm>
        </p:spPr>
        <p:txBody>
          <a:bodyPr>
            <a:noAutofit/>
          </a:bodyPr>
          <a:p>
            <a:pPr fontAlgn="auto">
              <a:lnSpc>
                <a:spcPct val="150000"/>
              </a:lnSpc>
            </a:pPr>
            <a:r>
              <a:rPr sz="1800" b="1">
                <a:solidFill>
                  <a:srgbClr val="FF0000"/>
                </a:solidFill>
              </a:rPr>
              <a:t>【问题 2】(13 分)</a:t>
            </a:r>
            <a:endParaRPr sz="1800" b="1"/>
          </a:p>
          <a:p>
            <a:pPr fontAlgn="auto">
              <a:lnSpc>
                <a:spcPct val="150000"/>
              </a:lnSpc>
            </a:pPr>
            <a:r>
              <a:rPr lang="zh-CN" sz="1800" b="1"/>
              <a:t>系</a:t>
            </a:r>
            <a:r>
              <a:rPr sz="1800" b="1"/>
              <a:t>统架构风险是指架构设计中潜在的、存在问题的架构决策所带来的隐患。敏感点是为了实现某种特定质量属性，一个或多个系统组件所具有的特性。权衡点是影响多个质量属性，并对多个质量属性来说都是敏感点的系统属性。根据上述分析可知题干描述中，(n)描述的是系统架构风险；(d)描述的是敏感点；(m)描述的是权衡点。</a:t>
            </a:r>
            <a:endParaRPr sz="1800" b="1"/>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5" name="内容占位符 4"/>
          <p:cNvSpPr/>
          <p:nvPr>
            <p:ph idx="1"/>
          </p:nvPr>
        </p:nvSpPr>
        <p:spPr>
          <a:xfrm>
            <a:off x="633730" y="1559560"/>
            <a:ext cx="7200053" cy="4646930"/>
          </a:xfrm>
        </p:spPr>
        <p:txBody>
          <a:bodyPr>
            <a:noAutofit/>
          </a:bodyPr>
          <a:p>
            <a:pPr fontAlgn="auto">
              <a:lnSpc>
                <a:spcPct val="150000"/>
              </a:lnSpc>
            </a:pPr>
            <a:r>
              <a:rPr sz="1800" b="1"/>
              <a:t>(c) 正常负载情况下，系统必须在 0.5 秒内对用户的查询请求进行响应:</a:t>
            </a:r>
            <a:endParaRPr sz="1800" b="1"/>
          </a:p>
          <a:p>
            <a:pPr fontAlgn="auto">
              <a:lnSpc>
                <a:spcPct val="150000"/>
              </a:lnSpc>
            </a:pPr>
            <a:r>
              <a:rPr sz="1800" b="1"/>
              <a:t>(d) 对查询请求处理时间的要求将影响系统的数据传输协议和处理过程的设计:</a:t>
            </a:r>
            <a:endParaRPr sz="1800" b="1"/>
          </a:p>
          <a:p>
            <a:pPr fontAlgn="auto">
              <a:lnSpc>
                <a:spcPct val="150000"/>
              </a:lnSpc>
            </a:pPr>
            <a:r>
              <a:rPr sz="1800" b="1"/>
              <a:t>(e) 系统的用户名不能为中文，要求必须以字母开头，长度不少于 5 个字符;</a:t>
            </a:r>
            <a:endParaRPr sz="1800" b="1"/>
          </a:p>
          <a:p>
            <a:pPr fontAlgn="auto">
              <a:lnSpc>
                <a:spcPct val="150000"/>
              </a:lnSpc>
            </a:pPr>
            <a:r>
              <a:rPr sz="1800" b="1"/>
              <a:t>(f) 更改系统加密的级别将对安全性和性能产生影响;</a:t>
            </a:r>
            <a:endParaRPr sz="1800" b="1"/>
          </a:p>
          <a:p>
            <a:pPr fontAlgn="auto">
              <a:lnSpc>
                <a:spcPct val="150000"/>
              </a:lnSpc>
            </a:pPr>
            <a:r>
              <a:rPr sz="1800" b="1"/>
              <a:t>(g) 网络失效后，系统需要在 10 秒内发现错误并启用备用系统，</a:t>
            </a:r>
            <a:endParaRPr sz="1800" b="1"/>
          </a:p>
          <a:p>
            <a:pPr fontAlgn="auto">
              <a:lnSpc>
                <a:spcPct val="150000"/>
              </a:lnSpc>
            </a:pPr>
            <a:r>
              <a:rPr sz="1800" b="1"/>
              <a:t>(h) 查询过程中涉及到的桥梁与公路的实时状态视频传输必须保证画面具有 1024*768 的分辨率， 40 帧 /秒的速率:</a:t>
            </a:r>
            <a:endParaRPr sz="1800" b="1"/>
          </a:p>
          <a:p>
            <a:pPr fontAlgn="auto">
              <a:lnSpc>
                <a:spcPct val="150000"/>
              </a:lnSpc>
            </a:pPr>
            <a:endParaRPr sz="1800" b="1"/>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5" name="内容占位符 4"/>
          <p:cNvSpPr/>
          <p:nvPr>
            <p:ph idx="1"/>
          </p:nvPr>
        </p:nvSpPr>
        <p:spPr>
          <a:xfrm>
            <a:off x="633730" y="1559560"/>
            <a:ext cx="7200053" cy="4646930"/>
          </a:xfrm>
        </p:spPr>
        <p:txBody>
          <a:bodyPr>
            <a:noAutofit/>
          </a:bodyPr>
          <a:p>
            <a:pPr fontAlgn="auto">
              <a:lnSpc>
                <a:spcPct val="150000"/>
              </a:lnSpc>
            </a:pPr>
            <a:r>
              <a:rPr sz="1800" b="1"/>
              <a:t>(i) 在系统升级时，必须保证在 10 人月内可添加一个新的消息处理中间件:</a:t>
            </a:r>
            <a:endParaRPr sz="1800" b="1"/>
          </a:p>
          <a:p>
            <a:pPr fontAlgn="auto">
              <a:lnSpc>
                <a:spcPct val="150000"/>
              </a:lnSpc>
            </a:pPr>
            <a:r>
              <a:rPr sz="1800" b="1"/>
              <a:t>(j) 系统主站点断电后，必须在 3 秒内将请求重定向到备用站点:</a:t>
            </a:r>
            <a:endParaRPr sz="1800" b="1"/>
          </a:p>
          <a:p>
            <a:pPr fontAlgn="auto">
              <a:lnSpc>
                <a:spcPct val="150000"/>
              </a:lnSpc>
            </a:pPr>
            <a:r>
              <a:rPr sz="1800" b="1"/>
              <a:t>(k) 如果每秒钟用户查询请求的数量是 10 个，处理单个请求的时间为 30 毫秒，则系统应保证在 1 秒内完成用户的查询请求:</a:t>
            </a:r>
            <a:endParaRPr sz="1800" b="1"/>
          </a:p>
          <a:p>
            <a:pPr fontAlgn="auto">
              <a:lnSpc>
                <a:spcPct val="150000"/>
              </a:lnSpc>
            </a:pPr>
            <a:r>
              <a:rPr sz="1800" b="1"/>
              <a:t>(1) 对桥梁信息数据库的所有操作都必须进行完整记录:</a:t>
            </a:r>
            <a:endParaRPr sz="1800" b="1"/>
          </a:p>
          <a:p>
            <a:pPr fontAlgn="auto">
              <a:lnSpc>
                <a:spcPct val="150000"/>
              </a:lnSpc>
            </a:pPr>
            <a:r>
              <a:rPr sz="1800" b="1"/>
              <a:t>(m) 更改系统的 Web 界面接口必须在 4 人周内完成:</a:t>
            </a:r>
            <a:endParaRPr sz="1800" b="1"/>
          </a:p>
          <a:p>
            <a:pPr fontAlgn="auto">
              <a:lnSpc>
                <a:spcPct val="150000"/>
              </a:lnSpc>
            </a:pPr>
            <a:r>
              <a:rPr sz="1800" b="1"/>
              <a:t>(n) 如果"养护报告生成"业务逻辑的描述尚未达成共识，可能导致部分业务功能模块规则的矛盾，影响系统的可修改性</a:t>
            </a:r>
            <a:endParaRPr sz="1800" b="1"/>
          </a:p>
          <a:p>
            <a:pPr fontAlgn="auto">
              <a:lnSpc>
                <a:spcPct val="150000"/>
              </a:lnSpc>
            </a:pPr>
            <a:endParaRPr sz="1800" b="1"/>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5" name="内容占位符 4"/>
          <p:cNvSpPr/>
          <p:nvPr>
            <p:ph idx="1"/>
          </p:nvPr>
        </p:nvSpPr>
        <p:spPr>
          <a:xfrm>
            <a:off x="633730" y="1559560"/>
            <a:ext cx="7200053" cy="4646930"/>
          </a:xfrm>
        </p:spPr>
        <p:txBody>
          <a:bodyPr>
            <a:noAutofit/>
          </a:bodyPr>
          <a:p>
            <a:pPr fontAlgn="auto">
              <a:lnSpc>
                <a:spcPct val="150000"/>
              </a:lnSpc>
            </a:pPr>
            <a:endParaRPr sz="1800" b="1"/>
          </a:p>
          <a:p>
            <a:pPr fontAlgn="auto">
              <a:lnSpc>
                <a:spcPct val="150000"/>
              </a:lnSpc>
            </a:pPr>
            <a:r>
              <a:rPr sz="1800" b="1"/>
              <a:t>(O) 系统必须提供远程调试接口，并支持系统的远程调试。</a:t>
            </a:r>
            <a:endParaRPr sz="1800" b="1"/>
          </a:p>
          <a:p>
            <a:pPr fontAlgn="auto">
              <a:lnSpc>
                <a:spcPct val="150000"/>
              </a:lnSpc>
            </a:pPr>
            <a:r>
              <a:rPr sz="1800" b="1"/>
              <a:t>在对系统需求，质量属性描述和架构特性进行分析的基础上，系统的架构师给出了三个候选的架构设计方案，公司目前正在组织系统开发的相关人员对系统架构进行评估。</a:t>
            </a:r>
            <a:endParaRPr sz="1800" b="1"/>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5" name="内容占位符 4"/>
          <p:cNvSpPr/>
          <p:nvPr>
            <p:ph idx="1"/>
          </p:nvPr>
        </p:nvSpPr>
        <p:spPr>
          <a:xfrm>
            <a:off x="633730" y="1559560"/>
            <a:ext cx="7200053" cy="4646930"/>
          </a:xfrm>
        </p:spPr>
        <p:txBody>
          <a:bodyPr>
            <a:noAutofit/>
          </a:bodyPr>
          <a:p>
            <a:pPr fontAlgn="auto">
              <a:lnSpc>
                <a:spcPct val="150000"/>
              </a:lnSpc>
            </a:pPr>
            <a:r>
              <a:rPr sz="1800" b="1">
                <a:solidFill>
                  <a:srgbClr val="FF0000"/>
                </a:solidFill>
              </a:rPr>
              <a:t>【问题 1】(12 分)</a:t>
            </a:r>
            <a:endParaRPr sz="1800" b="1"/>
          </a:p>
          <a:p>
            <a:pPr fontAlgn="auto">
              <a:lnSpc>
                <a:spcPct val="150000"/>
              </a:lnSpc>
            </a:pPr>
            <a:r>
              <a:rPr sz="1800" b="1"/>
              <a:t>在架构评估过程中，质量属性效用树 (utility tree) 是对系统质量属性进行识别和优先级排序的重要工具。请给出合适的质量属性，填入图 1-1 中 (1)、(2) 空白处:并选择题干描述的 (a)~ (0) ，填入(3)~(6) 空白处，完成该系统的效用树。</a:t>
            </a:r>
            <a:endParaRPr sz="1800" b="1">
              <a:solidFill>
                <a:srgbClr val="FF0000"/>
              </a:solidFill>
            </a:endParaRPr>
          </a:p>
          <a:p>
            <a:pPr fontAlgn="auto">
              <a:lnSpc>
                <a:spcPct val="150000"/>
              </a:lnSpc>
            </a:pPr>
            <a:r>
              <a:rPr sz="1800" b="1">
                <a:solidFill>
                  <a:srgbClr val="FF0000"/>
                </a:solidFill>
              </a:rPr>
              <a:t>【问题 2】(13 分)</a:t>
            </a:r>
            <a:endParaRPr sz="1800" b="1"/>
          </a:p>
          <a:p>
            <a:pPr fontAlgn="auto">
              <a:lnSpc>
                <a:spcPct val="150000"/>
              </a:lnSpc>
            </a:pPr>
            <a:r>
              <a:rPr sz="1800" b="1"/>
              <a:t>在架构评估过程中，需要正确识别系统的架构风险、敏感点和权衡点，并进行合理的架构决策。请用 300 字以内的文字给出系统架构风险、敏感点和权衡点的定义，并从题干(a) - (0) 中分别选出 1 个对系统架构风险、敏感点和权衡点最为恰当的描述。</a:t>
            </a:r>
            <a:endParaRPr sz="1800" b="1"/>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graphicFrame>
        <p:nvGraphicFramePr>
          <p:cNvPr id="4" name="对象 -2147482607"/>
          <p:cNvGraphicFramePr>
            <a:graphicFrameLocks noChangeAspect="1"/>
          </p:cNvGraphicFramePr>
          <p:nvPr/>
        </p:nvGraphicFramePr>
        <p:xfrm>
          <a:off x="1242695" y="1464310"/>
          <a:ext cx="6231890" cy="4494530"/>
        </p:xfrm>
        <a:graphic>
          <a:graphicData uri="http://schemas.openxmlformats.org/presentationml/2006/ole">
            <mc:AlternateContent xmlns:mc="http://schemas.openxmlformats.org/markup-compatibility/2006">
              <mc:Choice xmlns:v="urn:schemas-microsoft-com:vml" Requires="v">
                <p:oleObj spid="_x0000_s3076" name="" r:id="rId1" imgW="6337300" imgH="7010400" progId="Visio.Drawing.15">
                  <p:embed/>
                </p:oleObj>
              </mc:Choice>
              <mc:Fallback>
                <p:oleObj name="" r:id="rId1" imgW="6337300" imgH="7010400" progId="Visio.Drawing.15">
                  <p:embed/>
                  <p:pic>
                    <p:nvPicPr>
                      <p:cNvPr id="0" name="图片 3075"/>
                      <p:cNvPicPr/>
                      <p:nvPr/>
                    </p:nvPicPr>
                    <p:blipFill>
                      <a:blip r:embed="rId2"/>
                      <a:stretch>
                        <a:fillRect/>
                      </a:stretch>
                    </p:blipFill>
                    <p:spPr>
                      <a:xfrm>
                        <a:off x="1242695" y="1464310"/>
                        <a:ext cx="6231890" cy="449453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pic>
        <p:nvPicPr>
          <p:cNvPr id="4" name="图片 3"/>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3001010" y="1226820"/>
            <a:ext cx="2720975" cy="535114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graphicFrame>
        <p:nvGraphicFramePr>
          <p:cNvPr id="3" name="表格 2"/>
          <p:cNvGraphicFramePr/>
          <p:nvPr/>
        </p:nvGraphicFramePr>
        <p:xfrm>
          <a:off x="838200" y="1486535"/>
          <a:ext cx="8495030" cy="4692650"/>
        </p:xfrm>
        <a:graphic>
          <a:graphicData uri="http://schemas.openxmlformats.org/drawingml/2006/table">
            <a:tbl>
              <a:tblPr firstRow="1" bandRow="1">
                <a:tableStyleId>{16D9F66E-5EB9-4882-86FB-DCBF35E3C3E4}</a:tableStyleId>
              </a:tblPr>
              <a:tblGrid>
                <a:gridCol w="1158240"/>
                <a:gridCol w="1306195"/>
                <a:gridCol w="6030595"/>
              </a:tblGrid>
              <a:tr h="386715">
                <a:tc>
                  <a:txBody>
                    <a:bodyPr/>
                    <a:p>
                      <a:pPr indent="0" algn="ctr">
                        <a:buNone/>
                      </a:pPr>
                      <a:r>
                        <a:rPr lang="en-US" sz="1800"/>
                        <a:t>属性</a:t>
                      </a:r>
                      <a:endParaRPr lang="en-US" altLang="en-US" sz="1800"/>
                    </a:p>
                  </a:txBody>
                  <a:tcPr marL="68580" marR="68580" marT="0" marB="0" vert="horz" anchor="ctr"/>
                </a:tc>
                <a:tc>
                  <a:txBody>
                    <a:bodyPr/>
                    <a:p>
                      <a:pPr indent="0" algn="ctr">
                        <a:buNone/>
                      </a:pPr>
                      <a:r>
                        <a:rPr lang="en-US" sz="1800"/>
                        <a:t>子属性</a:t>
                      </a:r>
                      <a:endParaRPr lang="en-US" altLang="en-US" sz="1800"/>
                    </a:p>
                  </a:txBody>
                  <a:tcPr marL="68580" marR="68580" marT="0" marB="0" vert="horz" anchor="ctr"/>
                </a:tc>
                <a:tc>
                  <a:txBody>
                    <a:bodyPr/>
                    <a:p>
                      <a:pPr indent="0" algn="ctr">
                        <a:buNone/>
                      </a:pPr>
                      <a:r>
                        <a:rPr lang="en-US" sz="1800"/>
                        <a:t>作用及要点</a:t>
                      </a:r>
                      <a:endParaRPr lang="en-US" altLang="en-US" sz="1800"/>
                    </a:p>
                  </a:txBody>
                  <a:tcPr marL="68580" marR="68580" marT="0" marB="0" vert="horz" anchor="ctr"/>
                </a:tc>
              </a:tr>
              <a:tr h="387350">
                <a:tc gridSpan="2">
                  <a:txBody>
                    <a:bodyPr/>
                    <a:p>
                      <a:pPr indent="0" algn="ctr">
                        <a:buNone/>
                      </a:pPr>
                      <a:r>
                        <a:rPr lang="en-US" sz="1800"/>
                        <a:t>性能</a:t>
                      </a:r>
                      <a:endParaRPr lang="en-US" altLang="en-US" sz="1800"/>
                    </a:p>
                  </a:txBody>
                  <a:tcPr marL="68580" marR="68580" marT="0" marB="0" vert="horz" anchor="ctr"/>
                </a:tc>
                <a:tc hMerge="1">
                  <a:tcPr/>
                </a:tc>
                <a:tc>
                  <a:txBody>
                    <a:bodyPr/>
                    <a:p>
                      <a:pPr indent="0">
                        <a:buNone/>
                      </a:pPr>
                      <a:r>
                        <a:rPr lang="en-US" sz="1800"/>
                        <a:t>效率指标：处理任务所需时间或单位时间内的处理量</a:t>
                      </a:r>
                      <a:endParaRPr lang="en-US" altLang="en-US" sz="1800"/>
                    </a:p>
                  </a:txBody>
                  <a:tcPr marL="68580" marR="68580" marT="0" marB="0" vert="horz" anchor="ctr"/>
                </a:tc>
              </a:tr>
              <a:tr h="386715">
                <a:tc rowSpan="2">
                  <a:txBody>
                    <a:bodyPr/>
                    <a:p>
                      <a:pPr indent="0" algn="ctr">
                        <a:buNone/>
                      </a:pPr>
                      <a:r>
                        <a:rPr lang="en-US" sz="1800"/>
                        <a:t>可靠性</a:t>
                      </a:r>
                      <a:endParaRPr lang="en-US" altLang="en-US" sz="1800"/>
                    </a:p>
                  </a:txBody>
                  <a:tcPr marL="68580" marR="68580" marT="0" marB="0" vert="horz" anchor="ctr"/>
                </a:tc>
                <a:tc>
                  <a:txBody>
                    <a:bodyPr/>
                    <a:p>
                      <a:pPr indent="0" algn="ctr">
                        <a:buNone/>
                      </a:pPr>
                      <a:r>
                        <a:rPr lang="en-US" sz="1800"/>
                        <a:t>容错</a:t>
                      </a:r>
                      <a:endParaRPr lang="en-US" altLang="en-US" sz="1800"/>
                    </a:p>
                  </a:txBody>
                  <a:tcPr marL="68580" marR="68580" marT="0" marB="0" vert="horz" anchor="ctr"/>
                </a:tc>
                <a:tc>
                  <a:txBody>
                    <a:bodyPr/>
                    <a:p>
                      <a:pPr indent="0">
                        <a:buNone/>
                      </a:pPr>
                      <a:r>
                        <a:rPr lang="en-US" sz="1800"/>
                        <a:t>出现错误后仍能保证系统争取运行，且自行修正错误</a:t>
                      </a:r>
                      <a:endParaRPr lang="en-US" altLang="en-US" sz="1800"/>
                    </a:p>
                  </a:txBody>
                  <a:tcPr marL="68580" marR="68580" marT="0" marB="0" vert="horz" anchor="ctr"/>
                </a:tc>
              </a:tr>
              <a:tr h="387350">
                <a:tc vMerge="1">
                  <a:tcPr/>
                </a:tc>
                <a:tc>
                  <a:txBody>
                    <a:bodyPr/>
                    <a:p>
                      <a:pPr indent="0" algn="ctr">
                        <a:buNone/>
                      </a:pPr>
                      <a:r>
                        <a:rPr lang="en-US" sz="1800"/>
                        <a:t>健壮性</a:t>
                      </a:r>
                      <a:endParaRPr lang="en-US" altLang="en-US" sz="1800"/>
                    </a:p>
                  </a:txBody>
                  <a:tcPr marL="68580" marR="68580" marT="0" marB="0" vert="horz" anchor="ctr"/>
                </a:tc>
                <a:tc>
                  <a:txBody>
                    <a:bodyPr/>
                    <a:p>
                      <a:pPr indent="0">
                        <a:buNone/>
                      </a:pPr>
                      <a:r>
                        <a:rPr lang="en-US" sz="1800"/>
                        <a:t>错误不对系统产生影响，按既定程序忽略错误</a:t>
                      </a:r>
                      <a:endParaRPr lang="en-US" altLang="en-US" sz="1800"/>
                    </a:p>
                  </a:txBody>
                  <a:tcPr marL="68580" marR="68580" marT="0" marB="0" vert="horz" anchor="ctr"/>
                </a:tc>
              </a:tr>
              <a:tr h="274320">
                <a:tc gridSpan="2">
                  <a:txBody>
                    <a:bodyPr/>
                    <a:p>
                      <a:pPr indent="0" algn="ctr">
                        <a:buNone/>
                      </a:pPr>
                      <a:r>
                        <a:rPr lang="en-US" sz="1800"/>
                        <a:t>可用性</a:t>
                      </a:r>
                      <a:endParaRPr lang="en-US" altLang="en-US" sz="1800"/>
                    </a:p>
                  </a:txBody>
                  <a:tcPr marL="68580" marR="68580" marT="0" marB="0" vert="horz" anchor="ctr"/>
                </a:tc>
                <a:tc hMerge="1">
                  <a:tcPr/>
                </a:tc>
                <a:tc>
                  <a:txBody>
                    <a:bodyPr/>
                    <a:p>
                      <a:pPr indent="0">
                        <a:buNone/>
                      </a:pPr>
                      <a:r>
                        <a:rPr lang="en-US" sz="1800"/>
                        <a:t>正常运行的时间比例</a:t>
                      </a:r>
                      <a:endParaRPr lang="en-US" altLang="en-US" sz="1800"/>
                    </a:p>
                  </a:txBody>
                  <a:tcPr marL="68580" marR="68580" marT="0" marB="0" vert="horz" anchor="ctr"/>
                </a:tc>
              </a:tr>
              <a:tr h="386715">
                <a:tc gridSpan="2">
                  <a:txBody>
                    <a:bodyPr/>
                    <a:p>
                      <a:pPr indent="0" algn="ctr">
                        <a:buNone/>
                      </a:pPr>
                      <a:r>
                        <a:rPr lang="en-US" sz="1800"/>
                        <a:t>安全性</a:t>
                      </a:r>
                      <a:endParaRPr lang="en-US" altLang="en-US" sz="1800"/>
                    </a:p>
                  </a:txBody>
                  <a:tcPr marL="68580" marR="68580" marT="0" marB="0" vert="horz" anchor="ctr"/>
                </a:tc>
                <a:tc hMerge="1">
                  <a:tcPr/>
                </a:tc>
                <a:tc>
                  <a:txBody>
                    <a:bodyPr/>
                    <a:p>
                      <a:pPr indent="0">
                        <a:buNone/>
                      </a:pPr>
                      <a:r>
                        <a:rPr lang="en-US" sz="1800"/>
                        <a:t>系统向合法用户提供服务并阻止非法用户的能力</a:t>
                      </a:r>
                      <a:endParaRPr lang="en-US" altLang="en-US" sz="1800"/>
                    </a:p>
                  </a:txBody>
                  <a:tcPr marL="68580" marR="68580" marT="0" marB="0" vert="horz" anchor="ctr"/>
                </a:tc>
              </a:tr>
              <a:tr h="387350">
                <a:tc rowSpan="4">
                  <a:txBody>
                    <a:bodyPr/>
                    <a:p>
                      <a:pPr indent="0" algn="ctr">
                        <a:buNone/>
                      </a:pPr>
                      <a:r>
                        <a:rPr lang="en-US" sz="1800"/>
                        <a:t>可修改性</a:t>
                      </a:r>
                      <a:endParaRPr lang="en-US" altLang="en-US" sz="1800"/>
                    </a:p>
                  </a:txBody>
                  <a:tcPr marL="68580" marR="68580" marT="0" marB="0" vert="horz" anchor="ctr"/>
                </a:tc>
                <a:tc>
                  <a:txBody>
                    <a:bodyPr/>
                    <a:p>
                      <a:pPr indent="0" algn="ctr">
                        <a:buNone/>
                      </a:pPr>
                      <a:r>
                        <a:rPr lang="en-US" sz="1800"/>
                        <a:t>可维护性</a:t>
                      </a:r>
                      <a:endParaRPr lang="en-US" altLang="en-US" sz="1800"/>
                    </a:p>
                  </a:txBody>
                  <a:tcPr marL="68580" marR="68580" marT="0" marB="0" vert="horz" anchor="ctr"/>
                </a:tc>
                <a:tc>
                  <a:txBody>
                    <a:bodyPr/>
                    <a:p>
                      <a:pPr indent="0">
                        <a:buNone/>
                      </a:pPr>
                      <a:r>
                        <a:rPr lang="en-US" sz="1800"/>
                        <a:t>局部修复使故障对架构的负面影响最小化</a:t>
                      </a:r>
                      <a:endParaRPr lang="en-US" altLang="en-US" sz="1800"/>
                    </a:p>
                  </a:txBody>
                  <a:tcPr marL="68580" marR="68580" marT="0" marB="0" vert="horz" anchor="ctr"/>
                </a:tc>
              </a:tr>
              <a:tr h="386715">
                <a:tc vMerge="1">
                  <a:tcPr/>
                </a:tc>
                <a:tc>
                  <a:txBody>
                    <a:bodyPr/>
                    <a:p>
                      <a:pPr indent="0" algn="ctr">
                        <a:buNone/>
                      </a:pPr>
                      <a:r>
                        <a:rPr lang="en-US" sz="1800"/>
                        <a:t>可拓展性</a:t>
                      </a:r>
                      <a:endParaRPr lang="en-US" altLang="en-US" sz="1800"/>
                    </a:p>
                  </a:txBody>
                  <a:tcPr marL="68580" marR="68580" marT="0" marB="0" vert="horz" anchor="ctr"/>
                </a:tc>
                <a:tc>
                  <a:txBody>
                    <a:bodyPr/>
                    <a:p>
                      <a:pPr indent="0">
                        <a:buNone/>
                      </a:pPr>
                      <a:r>
                        <a:rPr lang="en-US" sz="1800"/>
                        <a:t>因松散耦合更易实现新特性/功能，不影响架构</a:t>
                      </a:r>
                      <a:endParaRPr lang="en-US" altLang="en-US" sz="1800"/>
                    </a:p>
                  </a:txBody>
                  <a:tcPr marL="68580" marR="68580" marT="0" marB="0" vert="horz" anchor="ctr"/>
                </a:tc>
              </a:tr>
              <a:tr h="387350">
                <a:tc vMerge="1">
                  <a:tcPr/>
                </a:tc>
                <a:tc>
                  <a:txBody>
                    <a:bodyPr/>
                    <a:p>
                      <a:pPr indent="0" algn="ctr">
                        <a:buNone/>
                      </a:pPr>
                      <a:r>
                        <a:rPr lang="en-US" sz="1800"/>
                        <a:t>结构重组</a:t>
                      </a:r>
                      <a:endParaRPr lang="en-US" altLang="en-US" sz="1800"/>
                    </a:p>
                  </a:txBody>
                  <a:tcPr marL="68580" marR="68580" marT="0" marB="0" vert="horz" anchor="ctr"/>
                </a:tc>
                <a:tc>
                  <a:txBody>
                    <a:bodyPr/>
                    <a:p>
                      <a:pPr indent="0">
                        <a:buNone/>
                      </a:pPr>
                      <a:r>
                        <a:rPr lang="en-US" sz="1800"/>
                        <a:t>不影响主体进行的灵活配置</a:t>
                      </a:r>
                      <a:endParaRPr lang="en-US" altLang="en-US" sz="1800"/>
                    </a:p>
                  </a:txBody>
                  <a:tcPr marL="68580" marR="68580" marT="0" marB="0" vert="horz" anchor="ctr"/>
                </a:tc>
              </a:tr>
              <a:tr h="386715">
                <a:tc vMerge="1">
                  <a:tcPr/>
                </a:tc>
                <a:tc>
                  <a:txBody>
                    <a:bodyPr/>
                    <a:p>
                      <a:pPr indent="0" algn="ctr">
                        <a:buNone/>
                      </a:pPr>
                      <a:r>
                        <a:rPr lang="en-US" sz="1800"/>
                        <a:t>可移植性</a:t>
                      </a:r>
                      <a:endParaRPr lang="en-US" altLang="en-US" sz="1800"/>
                    </a:p>
                  </a:txBody>
                  <a:tcPr marL="68580" marR="68580" marT="0" marB="0" vert="horz" anchor="ctr"/>
                </a:tc>
                <a:tc>
                  <a:txBody>
                    <a:bodyPr/>
                    <a:p>
                      <a:pPr indent="0">
                        <a:buNone/>
                      </a:pPr>
                      <a:r>
                        <a:rPr lang="en-US" sz="1800"/>
                        <a:t>适用于多样的环境（硬件平台、语言、操作系统等）</a:t>
                      </a:r>
                      <a:endParaRPr lang="en-US" altLang="en-US" sz="1800"/>
                    </a:p>
                  </a:txBody>
                  <a:tcPr marL="68580" marR="68580" marT="0" marB="0" vert="horz" anchor="ctr"/>
                </a:tc>
              </a:tr>
              <a:tr h="274320">
                <a:tc gridSpan="2">
                  <a:txBody>
                    <a:bodyPr/>
                    <a:p>
                      <a:pPr indent="0" algn="ctr">
                        <a:buNone/>
                      </a:pPr>
                      <a:r>
                        <a:rPr lang="en-US" sz="1800"/>
                        <a:t>功能性</a:t>
                      </a:r>
                      <a:endParaRPr lang="en-US" altLang="en-US" sz="1800"/>
                    </a:p>
                  </a:txBody>
                  <a:tcPr marL="68580" marR="68580" marT="0" marB="0" vert="horz" anchor="ctr"/>
                </a:tc>
                <a:tc hMerge="1">
                  <a:tcPr/>
                </a:tc>
                <a:tc>
                  <a:txBody>
                    <a:bodyPr/>
                    <a:p>
                      <a:pPr indent="0">
                        <a:buNone/>
                      </a:pPr>
                      <a:r>
                        <a:rPr lang="en-US" sz="1800"/>
                        <a:t>需求的满足程度</a:t>
                      </a:r>
                      <a:endParaRPr lang="en-US" altLang="en-US" sz="1800"/>
                    </a:p>
                  </a:txBody>
                  <a:tcPr marL="68580" marR="68580" marT="0" marB="0" vert="horz" anchor="ctr"/>
                </a:tc>
              </a:tr>
              <a:tr h="274320">
                <a:tc gridSpan="2">
                  <a:txBody>
                    <a:bodyPr/>
                    <a:p>
                      <a:pPr indent="0" algn="ctr">
                        <a:buNone/>
                      </a:pPr>
                      <a:r>
                        <a:rPr lang="en-US" sz="1800"/>
                        <a:t>可变性</a:t>
                      </a:r>
                      <a:endParaRPr lang="en-US" altLang="en-US" sz="1800"/>
                    </a:p>
                  </a:txBody>
                  <a:tcPr marL="68580" marR="68580" marT="0" marB="0" vert="horz" anchor="ctr"/>
                </a:tc>
                <a:tc hMerge="1">
                  <a:tcPr/>
                </a:tc>
                <a:tc>
                  <a:txBody>
                    <a:bodyPr/>
                    <a:p>
                      <a:pPr indent="0">
                        <a:buNone/>
                      </a:pPr>
                      <a:r>
                        <a:rPr lang="en-US" sz="1800"/>
                        <a:t>总体架构可变</a:t>
                      </a:r>
                      <a:endParaRPr lang="en-US" altLang="en-US" sz="1800"/>
                    </a:p>
                  </a:txBody>
                  <a:tcPr marL="68580" marR="68580" marT="0" marB="0" vert="horz" anchor="ctr"/>
                </a:tc>
              </a:tr>
              <a:tr h="386715">
                <a:tc gridSpan="2">
                  <a:txBody>
                    <a:bodyPr/>
                    <a:p>
                      <a:pPr indent="0" algn="ctr">
                        <a:buNone/>
                      </a:pPr>
                      <a:r>
                        <a:rPr lang="en-US" sz="1800"/>
                        <a:t>互操作性</a:t>
                      </a:r>
                      <a:endParaRPr lang="en-US" altLang="en-US" sz="1800"/>
                    </a:p>
                  </a:txBody>
                  <a:tcPr marL="68580" marR="68580" marT="0" marB="0" vert="horz" anchor="ctr"/>
                </a:tc>
                <a:tc hMerge="1">
                  <a:tcPr/>
                </a:tc>
                <a:tc>
                  <a:txBody>
                    <a:bodyPr/>
                    <a:p>
                      <a:pPr indent="0">
                        <a:buNone/>
                      </a:pPr>
                      <a:r>
                        <a:rPr lang="en-US" sz="1800"/>
                        <a:t>通过可视化或接口方式提供更好的交互操作体验</a:t>
                      </a:r>
                      <a:endParaRPr lang="en-US" altLang="en-US" sz="1800"/>
                    </a:p>
                  </a:txBody>
                  <a:tcPr marL="68580" marR="68580" marT="0" marB="0" vert="horz" anchor="ct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2017 年系统架构设计师</a:t>
            </a:r>
            <a:r>
              <a:rPr lang="zh-CN">
                <a:sym typeface="+mn-ea"/>
              </a:rPr>
              <a:t>真题</a:t>
            </a:r>
            <a:endParaRPr lang="zh-CN">
              <a:sym typeface="+mn-ea"/>
            </a:endParaRPr>
          </a:p>
        </p:txBody>
      </p:sp>
      <p:sp>
        <p:nvSpPr>
          <p:cNvPr id="5" name="内容占位符 4"/>
          <p:cNvSpPr/>
          <p:nvPr>
            <p:ph idx="1"/>
          </p:nvPr>
        </p:nvSpPr>
        <p:spPr>
          <a:xfrm>
            <a:off x="633730" y="1559560"/>
            <a:ext cx="7200053" cy="4646930"/>
          </a:xfrm>
        </p:spPr>
        <p:txBody>
          <a:bodyPr>
            <a:noAutofit/>
          </a:bodyPr>
          <a:p>
            <a:pPr fontAlgn="auto">
              <a:lnSpc>
                <a:spcPct val="150000"/>
              </a:lnSpc>
            </a:pPr>
            <a:r>
              <a:rPr sz="1800" b="1">
                <a:sym typeface="+mn-ea"/>
              </a:rPr>
              <a:t>参考答案：</a:t>
            </a:r>
            <a:endParaRPr sz="1800" b="1"/>
          </a:p>
          <a:p>
            <a:pPr fontAlgn="auto">
              <a:lnSpc>
                <a:spcPct val="150000"/>
              </a:lnSpc>
            </a:pPr>
            <a:r>
              <a:rPr sz="1800" b="1">
                <a:solidFill>
                  <a:srgbClr val="FF0000"/>
                </a:solidFill>
              </a:rPr>
              <a:t>【问题 1】(12 分)</a:t>
            </a:r>
            <a:endParaRPr sz="1800" b="1"/>
          </a:p>
          <a:p>
            <a:pPr fontAlgn="auto">
              <a:lnSpc>
                <a:spcPct val="150000"/>
              </a:lnSpc>
            </a:pPr>
            <a:r>
              <a:rPr sz="1800" b="1"/>
              <a:t>在架构评估过程中，质量属性效用树(utility tree)是对系统质量属性进行识别和优先级排序的重要工具。效用树主要关注性能、可修改性、可用性和安全4个方面</a:t>
            </a:r>
            <a:endParaRPr sz="1800" b="1"/>
          </a:p>
          <a:p>
            <a:pPr fontAlgn="auto">
              <a:lnSpc>
                <a:spcPct val="150000"/>
              </a:lnSpc>
            </a:pPr>
            <a:r>
              <a:rPr sz="1800" b="1"/>
              <a:t>（1）~（6）内容如下：</a:t>
            </a:r>
            <a:endParaRPr sz="1800" b="1"/>
          </a:p>
          <a:p>
            <a:pPr fontAlgn="auto">
              <a:lnSpc>
                <a:spcPct val="150000"/>
              </a:lnSpc>
            </a:pPr>
            <a:r>
              <a:rPr sz="1800" b="1">
                <a:latin typeface="微软雅黑" panose="020B0503020204020204" charset="-122"/>
                <a:ea typeface="微软雅黑" panose="020B0503020204020204" charset="-122"/>
                <a:cs typeface="微软雅黑" panose="020B0503020204020204" charset="-122"/>
              </a:rPr>
              <a:t>（1）安全性   （2）可修改性    （3）h    （4）l     （5）j    </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（6）m</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Tw Cen MT"/>
        <a:ea typeface="微软雅黑"/>
        <a:cs typeface=""/>
      </a:majorFont>
      <a:minorFont>
        <a:latin typeface="Tw Cen M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1814</Words>
  <Application>WPS 演示</Application>
  <PresentationFormat>宽屏</PresentationFormat>
  <Paragraphs>140</Paragraphs>
  <Slides>10</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10</vt:i4>
      </vt:variant>
    </vt:vector>
  </HeadingPairs>
  <TitlesOfParts>
    <vt:vector size="20" baseType="lpstr">
      <vt:lpstr>Arial</vt:lpstr>
      <vt:lpstr>宋体</vt:lpstr>
      <vt:lpstr>Wingdings</vt:lpstr>
      <vt:lpstr>等线 Light</vt:lpstr>
      <vt:lpstr>微软雅黑</vt:lpstr>
      <vt:lpstr>Tw Cen MT</vt:lpstr>
      <vt:lpstr>Arial Unicode MS</vt:lpstr>
      <vt:lpstr>Calibri</vt:lpstr>
      <vt:lpstr>Office 主题</vt:lpstr>
      <vt:lpstr>Visio.Drawing.15</vt:lpstr>
      <vt:lpstr>2017 年系统架构设计师真题</vt:lpstr>
      <vt:lpstr>2017 年系统架构设计师真题</vt:lpstr>
      <vt:lpstr>2017 年系统架构设计师真题</vt:lpstr>
      <vt:lpstr>2017 年系统架构设计师真题</vt:lpstr>
      <vt:lpstr>2017 年系统架构设计师真题</vt:lpstr>
      <vt:lpstr>2017 年系统架构设计师真题</vt:lpstr>
      <vt:lpstr>2017 年系统架构设计师真题</vt:lpstr>
      <vt:lpstr>2017 年系统架构设计师真题</vt:lpstr>
      <vt:lpstr>2017 年系统架构设计师真题</vt:lpstr>
      <vt:lpstr>2017 年系统架构设计师真题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yali cao</dc:creator>
  <cp:lastModifiedBy>晨曦梦见兮</cp:lastModifiedBy>
  <cp:revision>397</cp:revision>
  <dcterms:created xsi:type="dcterms:W3CDTF">2016-09-12T07:04:00Z</dcterms:created>
  <dcterms:modified xsi:type="dcterms:W3CDTF">2018-08-19T14:03:57Z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