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74" r:id="rId3"/>
    <p:sldId id="562" r:id="rId4"/>
    <p:sldId id="564" r:id="rId5"/>
    <p:sldId id="565" r:id="rId6"/>
    <p:sldId id="566" r:id="rId7"/>
    <p:sldId id="567" r:id="rId8"/>
    <p:sldId id="570" r:id="rId9"/>
    <p:sldId id="574" r:id="rId10"/>
    <p:sldId id="568" r:id="rId11"/>
    <p:sldId id="57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20800" y="1122363"/>
            <a:ext cx="947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602038"/>
            <a:ext cx="947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8AB8-09CB-4EC0-821D-CDE64E7E8EA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0FCE-D58E-4466-9747-84928ED23546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3926175" y="2374900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/>
              <a:t>技术成就梦想</a:t>
            </a:r>
            <a:endParaRPr lang="zh-CN" altLang="en-US" sz="54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E8AB8-09CB-4EC0-821D-CDE64E7E8E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90FCE-D58E-4466-9747-84928ED23546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6374175"/>
            <a:ext cx="1789585" cy="3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201</a:t>
            </a:r>
            <a:r>
              <a:rPr lang="en-US">
                <a:sym typeface="+mn-ea"/>
              </a:rPr>
              <a:t>6</a:t>
            </a:r>
            <a:r>
              <a:rPr>
                <a:sym typeface="+mn-ea"/>
              </a:rPr>
              <a:t> 年系统架构设计师</a:t>
            </a:r>
            <a:r>
              <a:rPr lang="zh-CN">
                <a:sym typeface="+mn-ea"/>
              </a:rPr>
              <a:t>真题</a:t>
            </a:r>
            <a:endParaRPr lang="zh-CN"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633730" y="1559560"/>
            <a:ext cx="7653020" cy="4511040"/>
          </a:xfrm>
        </p:spPr>
        <p:txBody>
          <a:bodyPr>
            <a:noAutofit/>
          </a:bodyPr>
          <a:p>
            <a:pPr fontAlgn="auto">
              <a:lnSpc>
                <a:spcPct val="150000"/>
              </a:lnSpc>
            </a:pPr>
            <a:r>
              <a:rPr sz="1800" b="1">
                <a:solidFill>
                  <a:srgbClr val="FF0000"/>
                </a:solidFill>
              </a:rPr>
              <a:t>试题一(共 25 分)</a:t>
            </a:r>
            <a:endParaRPr sz="1800" b="1"/>
          </a:p>
          <a:p>
            <a:pPr fontAlgn="auto">
              <a:lnSpc>
                <a:spcPct val="150000"/>
              </a:lnSpc>
            </a:pPr>
            <a:r>
              <a:rPr sz="1800" b="1"/>
              <a:t>阅读以下关于软件架构评估的叙述，在答题纸上回答问题 1 和问题 </a:t>
            </a:r>
            <a:endParaRPr sz="1800" b="1"/>
          </a:p>
          <a:p>
            <a:pPr fontAlgn="auto">
              <a:lnSpc>
                <a:spcPct val="150000"/>
              </a:lnSpc>
            </a:pPr>
            <a:r>
              <a:rPr sz="1800" b="1"/>
              <a:t>【说明】</a:t>
            </a:r>
            <a:endParaRPr sz="1800" b="1"/>
          </a:p>
          <a:p>
            <a:pPr fontAlgn="auto">
              <a:lnSpc>
                <a:spcPct val="150000"/>
              </a:lnSpc>
            </a:pPr>
            <a:r>
              <a:rPr sz="1800" b="1"/>
              <a:t>某软件公司为某品牌手机厂商开发一套手机应用程序集成开发环境，以提高开发手机应用程序的质量和效率。在项目之初，公司的系统分析师对该集成开发环境的需求进行了调研和分析，具体描述如下：</a:t>
            </a:r>
            <a:endParaRPr sz="1800" b="1"/>
          </a:p>
          <a:p>
            <a:pPr fontAlgn="auto">
              <a:lnSpc>
                <a:spcPct val="150000"/>
              </a:lnSpc>
            </a:pPr>
            <a:r>
              <a:rPr sz="1800" b="1"/>
              <a:t>a．需要同时支持该厂商自行定义的应用编程语言的编辑、界面可视化设计、编译、调试等模块，这些模块产生的模型或数据格式差异较大，集成环境应提供数据集成能力。集成开发环境还要支持以适配方式集成公司现有的应用模拟器工具。</a:t>
            </a:r>
            <a:endParaRPr sz="1800" b="1"/>
          </a:p>
          <a:p>
            <a:pPr fontAlgn="auto">
              <a:lnSpc>
                <a:spcPct val="150000"/>
              </a:lnSpc>
            </a:pPr>
            <a:endParaRPr sz="1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201</a:t>
            </a:r>
            <a:r>
              <a:rPr lang="en-US">
                <a:sym typeface="+mn-ea"/>
              </a:rPr>
              <a:t>6</a:t>
            </a:r>
            <a:r>
              <a:rPr>
                <a:sym typeface="+mn-ea"/>
              </a:rPr>
              <a:t> 年系统架构设计师</a:t>
            </a:r>
            <a:r>
              <a:rPr lang="zh-CN">
                <a:sym typeface="+mn-ea"/>
              </a:rPr>
              <a:t>真题</a:t>
            </a:r>
            <a:endParaRPr lang="zh-CN"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622300" y="1377950"/>
            <a:ext cx="7653020" cy="4511040"/>
          </a:xfrm>
        </p:spPr>
        <p:txBody>
          <a:bodyPr>
            <a:noAutofit/>
          </a:bodyPr>
          <a:p>
            <a:pPr fontAlgn="auto">
              <a:lnSpc>
                <a:spcPct val="150000"/>
              </a:lnSpc>
            </a:pPr>
            <a:r>
              <a:rPr lang="zh-CN" sz="1800" b="1"/>
              <a:t>【问题3】（8分）</a:t>
            </a:r>
            <a:endParaRPr lang="zh-CN" sz="1800" b="1"/>
          </a:p>
          <a:p>
            <a:pPr fontAlgn="auto">
              <a:lnSpc>
                <a:spcPct val="150000"/>
              </a:lnSpc>
            </a:pPr>
            <a:r>
              <a:rPr lang="zh-CN" sz="1800" b="1"/>
              <a:t>（1）语法结构树</a:t>
            </a:r>
            <a:endParaRPr lang="zh-CN" sz="1800" b="1"/>
          </a:p>
          <a:p>
            <a:pPr fontAlgn="auto">
              <a:lnSpc>
                <a:spcPct val="150000"/>
              </a:lnSpc>
            </a:pPr>
            <a:r>
              <a:rPr lang="zh-CN" sz="1800" b="1"/>
              <a:t>（2）编辑器</a:t>
            </a:r>
            <a:endParaRPr lang="zh-CN" sz="1800" b="1"/>
          </a:p>
          <a:p>
            <a:pPr fontAlgn="auto">
              <a:lnSpc>
                <a:spcPct val="150000"/>
              </a:lnSpc>
            </a:pPr>
            <a:r>
              <a:rPr lang="zh-CN" sz="1800" b="1"/>
              <a:t>（3）适配器</a:t>
            </a:r>
            <a:endParaRPr lang="zh-CN" sz="1800" b="1"/>
          </a:p>
          <a:p>
            <a:pPr fontAlgn="auto">
              <a:lnSpc>
                <a:spcPct val="150000"/>
              </a:lnSpc>
            </a:pPr>
            <a:r>
              <a:rPr lang="zh-CN" sz="1800" b="1"/>
              <a:t>（4）应用模拟器工具</a:t>
            </a:r>
            <a:endParaRPr lang="zh-CN" sz="1800" b="1"/>
          </a:p>
          <a:p>
            <a:pPr fontAlgn="auto">
              <a:lnSpc>
                <a:spcPct val="150000"/>
              </a:lnSpc>
            </a:pPr>
            <a:endParaRPr sz="1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201</a:t>
            </a:r>
            <a:r>
              <a:rPr lang="en-US">
                <a:sym typeface="+mn-ea"/>
              </a:rPr>
              <a:t>6</a:t>
            </a:r>
            <a:r>
              <a:rPr>
                <a:sym typeface="+mn-ea"/>
              </a:rPr>
              <a:t> 年系统架构设计师</a:t>
            </a:r>
            <a:r>
              <a:rPr lang="zh-CN">
                <a:sym typeface="+mn-ea"/>
              </a:rPr>
              <a:t>真题</a:t>
            </a:r>
            <a:endParaRPr lang="zh-CN"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633730" y="1559560"/>
            <a:ext cx="7653020" cy="4511040"/>
          </a:xfrm>
        </p:spPr>
        <p:txBody>
          <a:bodyPr>
            <a:noAutofit/>
          </a:bodyPr>
          <a:p>
            <a:pPr fontAlgn="auto">
              <a:lnSpc>
                <a:spcPct val="150000"/>
              </a:lnSpc>
            </a:pPr>
            <a:r>
              <a:rPr sz="1800" b="1"/>
              <a:t>b．经过调研，手机应用开发人员更倾向于使用Windows系统，因此集成开发环境的界面需要与Windows平台上的主流开发工具的界面风格保持一致口</a:t>
            </a:r>
            <a:endParaRPr sz="1800" b="1"/>
          </a:p>
          <a:p>
            <a:pPr fontAlgn="auto">
              <a:lnSpc>
                <a:spcPct val="150000"/>
              </a:lnSpc>
            </a:pPr>
            <a:r>
              <a:rPr sz="1800" b="1"/>
              <a:t>c．支持相关开发数据在云端存储，需要保证在云端存储数据的机密性和完整性。</a:t>
            </a:r>
            <a:endParaRPr sz="1800" b="1"/>
          </a:p>
          <a:p>
            <a:pPr fontAlgn="auto">
              <a:lnSpc>
                <a:spcPct val="150000"/>
              </a:lnSpc>
            </a:pPr>
            <a:r>
              <a:rPr sz="1800" b="1"/>
              <a:t>d．支持用户通过配置界面依据自己的喜好修改界面风格，包括颜色、布局、代码高亮方式等，配置完成后无需重启环境。</a:t>
            </a:r>
            <a:endParaRPr sz="1800" b="1"/>
          </a:p>
          <a:p>
            <a:pPr fontAlgn="auto">
              <a:lnSpc>
                <a:spcPct val="150000"/>
              </a:lnSpc>
            </a:pPr>
            <a:r>
              <a:rPr sz="1800" b="1"/>
              <a:t>e．支持不同模型的自动转换。在初始需求中定义的机器性能条件下，对于一个包含50个对象的设计模型，将其转换为相应代码框架时所消耗时间不超过5秒。</a:t>
            </a:r>
            <a:endParaRPr sz="1800" b="1"/>
          </a:p>
          <a:p>
            <a:pPr fontAlgn="auto">
              <a:lnSpc>
                <a:spcPct val="150000"/>
              </a:lnSpc>
            </a:pPr>
            <a:endParaRPr sz="1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201</a:t>
            </a:r>
            <a:r>
              <a:rPr lang="en-US">
                <a:sym typeface="+mn-ea"/>
              </a:rPr>
              <a:t>6</a:t>
            </a:r>
            <a:r>
              <a:rPr>
                <a:sym typeface="+mn-ea"/>
              </a:rPr>
              <a:t> 年系统架构设计师</a:t>
            </a:r>
            <a:r>
              <a:rPr lang="zh-CN">
                <a:sym typeface="+mn-ea"/>
              </a:rPr>
              <a:t>真题</a:t>
            </a:r>
            <a:endParaRPr lang="zh-CN"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622300" y="1377950"/>
            <a:ext cx="7653020" cy="4511040"/>
          </a:xfrm>
        </p:spPr>
        <p:txBody>
          <a:bodyPr>
            <a:noAutofit/>
          </a:bodyPr>
          <a:p>
            <a:pPr fontAlgn="auto">
              <a:lnSpc>
                <a:spcPct val="150000"/>
              </a:lnSpc>
            </a:pPr>
            <a:r>
              <a:rPr sz="1800" b="1"/>
              <a:t>f．能够连续运行的时间不小于240水时，意外退出后能够在1 0秒之内自动重启。</a:t>
            </a:r>
            <a:endParaRPr sz="1800" b="1"/>
          </a:p>
          <a:p>
            <a:pPr fontAlgn="auto">
              <a:lnSpc>
                <a:spcPct val="150000"/>
              </a:lnSpc>
            </a:pPr>
            <a:r>
              <a:rPr sz="1800" b="1"/>
              <a:t>g．集成开发环境具有模块化结构，支持以模块为单位进行调试、测试与发布口</a:t>
            </a:r>
            <a:endParaRPr sz="1800" b="1"/>
          </a:p>
          <a:p>
            <a:pPr fontAlgn="auto">
              <a:lnSpc>
                <a:spcPct val="150000"/>
              </a:lnSpc>
            </a:pPr>
            <a:r>
              <a:rPr sz="1800" b="1"/>
              <a:t>h．支持应用开发过程中的代码调试功能：开发人员可以设置断点，启动调试，编辑器可以自动卷屏并命中断点，能通过变量监视器查看当前变量取值。</a:t>
            </a:r>
            <a:endParaRPr sz="1800" b="1"/>
          </a:p>
          <a:p>
            <a:pPr fontAlgn="auto">
              <a:lnSpc>
                <a:spcPct val="150000"/>
              </a:lnSpc>
            </a:pPr>
            <a:r>
              <a:rPr sz="1800" b="1"/>
              <a:t>在对需求进行分析后，公司的架构师小张查阅了相关的资料，认为该集成开发环境应该采用管道—过滤器(Pipe-Filter)的架构风格，公司的资深架构师王工在仔细分析后，认为应该采用数据仓储（Data Repository）的架构风格。公司经过评审，最终采用了王工的方案。</a:t>
            </a:r>
            <a:endParaRPr sz="1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201</a:t>
            </a:r>
            <a:r>
              <a:rPr lang="en-US">
                <a:sym typeface="+mn-ea"/>
              </a:rPr>
              <a:t>6</a:t>
            </a:r>
            <a:r>
              <a:rPr>
                <a:sym typeface="+mn-ea"/>
              </a:rPr>
              <a:t> 年系统架构设计师</a:t>
            </a:r>
            <a:r>
              <a:rPr lang="zh-CN">
                <a:sym typeface="+mn-ea"/>
              </a:rPr>
              <a:t>真题</a:t>
            </a:r>
            <a:endParaRPr lang="zh-CN"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622300" y="1377950"/>
            <a:ext cx="7653020" cy="4511040"/>
          </a:xfrm>
        </p:spPr>
        <p:txBody>
          <a:bodyPr>
            <a:noAutofit/>
          </a:bodyPr>
          <a:p>
            <a:pPr fontAlgn="auto">
              <a:lnSpc>
                <a:spcPct val="150000"/>
              </a:lnSpc>
            </a:pPr>
            <a:r>
              <a:rPr sz="1800" b="1"/>
              <a:t>【问题1】（10分）</a:t>
            </a:r>
            <a:endParaRPr sz="1800" b="1"/>
          </a:p>
          <a:p>
            <a:pPr fontAlgn="auto">
              <a:lnSpc>
                <a:spcPct val="150000"/>
              </a:lnSpc>
            </a:pPr>
            <a:r>
              <a:rPr sz="1800" b="1"/>
              <a:t>识别软件架构质量属性是进行架构设计的重要步骤。请分析题干中的需求描述，填写表1-1中(1)～(5)处的空白。</a:t>
            </a:r>
            <a:endParaRPr sz="1800" b="1"/>
          </a:p>
          <a:p>
            <a:pPr fontAlgn="auto">
              <a:lnSpc>
                <a:spcPct val="150000"/>
              </a:lnSpc>
            </a:pPr>
            <a:endParaRPr sz="1800" b="1"/>
          </a:p>
        </p:txBody>
      </p:sp>
      <p:graphicFrame>
        <p:nvGraphicFramePr>
          <p:cNvPr id="3" name="表格 2"/>
          <p:cNvGraphicFramePr/>
          <p:nvPr/>
        </p:nvGraphicFramePr>
        <p:xfrm>
          <a:off x="1687195" y="2963545"/>
          <a:ext cx="5008880" cy="237363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613025"/>
                <a:gridCol w="2395855"/>
              </a:tblGrid>
              <a:tr h="3390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质量属性名称</a:t>
                      </a:r>
                      <a:endParaRPr lang="en-US" altLang="en-US" sz="2000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需求描述编号</a:t>
                      </a:r>
                      <a:endParaRPr lang="en-US" altLang="en-US" sz="2000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</a:tr>
              <a:tr h="3390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可用性</a:t>
                      </a:r>
                      <a:endParaRPr lang="en-US" altLang="en-US" sz="2000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（1）</a:t>
                      </a:r>
                      <a:endParaRPr lang="en-US" altLang="en-US" sz="20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</a:tr>
              <a:tr h="3390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（2）</a:t>
                      </a:r>
                      <a:endParaRPr lang="en-US" altLang="en-US" sz="20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e</a:t>
                      </a:r>
                      <a:endParaRPr lang="en-US" altLang="en-US" sz="2000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</a:tr>
              <a:tr h="3390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可修改性</a:t>
                      </a:r>
                      <a:endParaRPr lang="en-US" altLang="en-US" sz="2000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（3）</a:t>
                      </a:r>
                      <a:endParaRPr lang="en-US" altLang="en-US" sz="20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</a:tr>
              <a:tr h="3390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可测试性</a:t>
                      </a:r>
                      <a:endParaRPr lang="en-US" altLang="en-US" sz="2000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（4）</a:t>
                      </a:r>
                      <a:endParaRPr lang="en-US" altLang="en-US" sz="20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</a:tr>
              <a:tr h="3390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安全性</a:t>
                      </a:r>
                      <a:endParaRPr lang="en-US" altLang="en-US" sz="2000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c</a:t>
                      </a:r>
                      <a:endParaRPr lang="en-US" altLang="en-US" sz="2000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</a:tr>
              <a:tr h="3390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易用性</a:t>
                      </a:r>
                      <a:endParaRPr lang="en-US" altLang="en-US" sz="2000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（5）</a:t>
                      </a:r>
                      <a:endParaRPr lang="en-US" altLang="en-US" sz="20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201</a:t>
            </a:r>
            <a:r>
              <a:rPr lang="en-US">
                <a:sym typeface="+mn-ea"/>
              </a:rPr>
              <a:t>6</a:t>
            </a:r>
            <a:r>
              <a:rPr>
                <a:sym typeface="+mn-ea"/>
              </a:rPr>
              <a:t> 年系统架构设计师</a:t>
            </a:r>
            <a:r>
              <a:rPr lang="zh-CN">
                <a:sym typeface="+mn-ea"/>
              </a:rPr>
              <a:t>真题</a:t>
            </a:r>
            <a:endParaRPr lang="zh-CN"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622300" y="1377950"/>
            <a:ext cx="7653020" cy="4511040"/>
          </a:xfrm>
        </p:spPr>
        <p:txBody>
          <a:bodyPr>
            <a:noAutofit/>
          </a:bodyPr>
          <a:p>
            <a:pPr fontAlgn="auto">
              <a:lnSpc>
                <a:spcPct val="150000"/>
              </a:lnSpc>
            </a:pPr>
            <a:r>
              <a:rPr sz="1800" b="1"/>
              <a:t>【问题2】（7分）</a:t>
            </a:r>
            <a:endParaRPr sz="1800" b="1"/>
          </a:p>
          <a:p>
            <a:pPr fontAlgn="auto">
              <a:lnSpc>
                <a:spcPct val="150000"/>
              </a:lnSpc>
            </a:pPr>
            <a:r>
              <a:rPr sz="1800" b="1"/>
              <a:t>请在阅读题干需求描述的基础上，从交互方式、数据结构、控制结构和扩展方法4个方面对两种架构风格进行比较，填写表1-2中(1)～(4)处的空白。</a:t>
            </a:r>
            <a:endParaRPr sz="1800" b="1"/>
          </a:p>
          <a:p>
            <a:pPr fontAlgn="auto">
              <a:lnSpc>
                <a:spcPct val="150000"/>
              </a:lnSpc>
            </a:pPr>
            <a:endParaRPr sz="1800" b="1"/>
          </a:p>
          <a:p>
            <a:pPr fontAlgn="auto">
              <a:lnSpc>
                <a:spcPct val="150000"/>
              </a:lnSpc>
            </a:pPr>
            <a:endParaRPr sz="1800" b="1"/>
          </a:p>
        </p:txBody>
      </p:sp>
      <p:graphicFrame>
        <p:nvGraphicFramePr>
          <p:cNvPr id="4" name="表格 3"/>
          <p:cNvGraphicFramePr/>
          <p:nvPr/>
        </p:nvGraphicFramePr>
        <p:xfrm>
          <a:off x="1370965" y="3331210"/>
          <a:ext cx="6583045" cy="26416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880235"/>
                <a:gridCol w="2625725"/>
                <a:gridCol w="2077085"/>
              </a:tblGrid>
              <a:tr h="6178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 b="1"/>
                        <a:t>比较因素</a:t>
                      </a:r>
                      <a:endParaRPr lang="en-US" sz="2000" b="1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 b="1"/>
                        <a:t>管道—过滤器风格</a:t>
                      </a:r>
                      <a:endParaRPr lang="en-US" sz="2000" b="1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 b="1"/>
                        <a:t>数据仓储风格</a:t>
                      </a:r>
                      <a:endParaRPr lang="en-US" sz="2000" b="1"/>
                    </a:p>
                  </a:txBody>
                  <a:tcPr marL="68580" marR="68580" marT="0" marB="0" vert="horz" anchor="t"/>
                </a:tc>
              </a:tr>
              <a:tr h="6178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 b="1"/>
                        <a:t>交互式</a:t>
                      </a:r>
                      <a:endParaRPr lang="en-US" sz="2000" b="1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 b="1"/>
                        <a:t>顺序结构或有限的循环结构</a:t>
                      </a:r>
                      <a:endParaRPr lang="en-US" sz="2000" b="1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 b="1"/>
                        <a:t>  （1）</a:t>
                      </a:r>
                      <a:endParaRPr lang="en-US" sz="2000" b="1"/>
                    </a:p>
                  </a:txBody>
                  <a:tcPr marL="68580" marR="68580" marT="0" marB="0" vert="horz" anchor="t"/>
                </a:tc>
              </a:tr>
              <a:tr h="47942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 b="1"/>
                        <a:t>数据结构</a:t>
                      </a:r>
                      <a:endParaRPr lang="en-US" sz="2000" b="1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 b="1"/>
                        <a:t>    （2）</a:t>
                      </a:r>
                      <a:endParaRPr lang="en-US" sz="2000" b="1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 b="1"/>
                        <a:t>文件或模型</a:t>
                      </a:r>
                      <a:endParaRPr lang="en-US" sz="2000" b="1"/>
                    </a:p>
                  </a:txBody>
                  <a:tcPr marL="68580" marR="68580" marT="0" marB="0" vert="horz" anchor="t"/>
                </a:tc>
              </a:tr>
              <a:tr h="6178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 b="1"/>
                        <a:t>控制结构</a:t>
                      </a:r>
                      <a:endParaRPr lang="en-US" sz="2000" b="1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 b="1"/>
                        <a:t>    （3）</a:t>
                      </a:r>
                      <a:endParaRPr lang="en-US" sz="2000" b="1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 b="1"/>
                        <a:t>业务功能驱动</a:t>
                      </a:r>
                      <a:endParaRPr lang="en-US" sz="2000" b="1"/>
                    </a:p>
                  </a:txBody>
                  <a:tcPr marL="68580" marR="68580" marT="0" marB="0" vert="horz" anchor="t"/>
                </a:tc>
              </a:tr>
              <a:tr h="30861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 b="1"/>
                        <a:t>扩展方法</a:t>
                      </a:r>
                      <a:endParaRPr lang="en-US" sz="2000" b="1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 b="1"/>
                        <a:t>接口适配</a:t>
                      </a:r>
                      <a:endParaRPr lang="en-US" sz="2000" b="1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 b="1"/>
                        <a:t>  （4）</a:t>
                      </a:r>
                      <a:endParaRPr lang="en-US" sz="2000" b="1"/>
                    </a:p>
                  </a:txBody>
                  <a:tcPr marL="68580" marR="68580" marT="0" marB="0" vert="horz" anchor="t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201</a:t>
            </a:r>
            <a:r>
              <a:rPr lang="en-US">
                <a:sym typeface="+mn-ea"/>
              </a:rPr>
              <a:t>6</a:t>
            </a:r>
            <a:r>
              <a:rPr>
                <a:sym typeface="+mn-ea"/>
              </a:rPr>
              <a:t> 年系统架构设计师</a:t>
            </a:r>
            <a:r>
              <a:rPr lang="zh-CN">
                <a:sym typeface="+mn-ea"/>
              </a:rPr>
              <a:t>真题</a:t>
            </a:r>
            <a:endParaRPr lang="zh-CN"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622300" y="1377950"/>
            <a:ext cx="7653020" cy="4511040"/>
          </a:xfrm>
        </p:spPr>
        <p:txBody>
          <a:bodyPr>
            <a:noAutofit/>
          </a:bodyPr>
          <a:p>
            <a:pPr fontAlgn="auto">
              <a:lnSpc>
                <a:spcPct val="150000"/>
              </a:lnSpc>
            </a:pPr>
            <a:r>
              <a:rPr sz="1800" b="1"/>
              <a:t>【问题3】（8分）</a:t>
            </a:r>
            <a:endParaRPr sz="1800" b="1"/>
          </a:p>
          <a:p>
            <a:pPr fontAlgn="auto">
              <a:lnSpc>
                <a:spcPct val="150000"/>
              </a:lnSpc>
            </a:pPr>
            <a:r>
              <a:rPr sz="1800" b="1"/>
              <a:t>在确定采用数据仓库架构风格后，王工给出了集成开发环境的架构图。请填写图1-1中(1)～(4)处的空白，完成该集成开发环境的架构图。</a:t>
            </a:r>
            <a:endParaRPr sz="1800" b="1"/>
          </a:p>
          <a:p>
            <a:pPr fontAlgn="auto">
              <a:lnSpc>
                <a:spcPct val="150000"/>
              </a:lnSpc>
            </a:pPr>
            <a:endParaRPr sz="1800" b="1"/>
          </a:p>
        </p:txBody>
      </p:sp>
      <p:pic>
        <p:nvPicPr>
          <p:cNvPr id="3" name="图片 -2147482332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8590" y="2823845"/>
            <a:ext cx="7630795" cy="38696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/>
          <p:nvPr/>
        </p:nvGraphicFramePr>
        <p:xfrm>
          <a:off x="906145" y="296545"/>
          <a:ext cx="8495030" cy="54660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58240"/>
                <a:gridCol w="1306195"/>
                <a:gridCol w="6030595"/>
              </a:tblGrid>
              <a:tr h="3867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属性</a:t>
                      </a:r>
                      <a:endParaRPr lang="en-US" altLang="en-US" sz="1800"/>
                    </a:p>
                  </a:txBody>
                  <a:tcPr marL="68580" marR="6858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子属性</a:t>
                      </a:r>
                      <a:endParaRPr lang="en-US" altLang="en-US" sz="1800"/>
                    </a:p>
                  </a:txBody>
                  <a:tcPr marL="68580" marR="6858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作用及要点</a:t>
                      </a:r>
                      <a:endParaRPr lang="en-US" altLang="en-US" sz="1800"/>
                    </a:p>
                  </a:txBody>
                  <a:tcPr marL="68580" marR="68580" marT="0" marB="0" vert="horz" anchor="ctr"/>
                </a:tc>
              </a:tr>
              <a:tr h="387350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性能</a:t>
                      </a:r>
                      <a:endParaRPr lang="en-US" altLang="en-US" sz="1800"/>
                    </a:p>
                  </a:txBody>
                  <a:tcPr marL="68580" marR="68580" marT="0" marB="0" vert="horz" anchor="ctr"/>
                </a:tc>
                <a:tc h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效率指标：处理任务所需时间或单位时间内的处理量</a:t>
                      </a:r>
                      <a:endParaRPr lang="en-US" altLang="en-US" sz="1800"/>
                    </a:p>
                  </a:txBody>
                  <a:tcPr marL="68580" marR="68580" marT="0" marB="0" vert="horz" anchor="ctr"/>
                </a:tc>
              </a:tr>
              <a:tr h="38671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可靠性</a:t>
                      </a:r>
                      <a:endParaRPr lang="en-US" altLang="en-US" sz="1800"/>
                    </a:p>
                  </a:txBody>
                  <a:tcPr marL="68580" marR="6858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容错</a:t>
                      </a:r>
                      <a:endParaRPr lang="en-US" altLang="en-US" sz="1800"/>
                    </a:p>
                  </a:txBody>
                  <a:tcPr marL="68580" marR="6858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出现错误后仍能保证系统争取运行，且自行修正错误</a:t>
                      </a:r>
                      <a:endParaRPr lang="en-US" altLang="en-US" sz="1800"/>
                    </a:p>
                  </a:txBody>
                  <a:tcPr marL="68580" marR="68580" marT="0" marB="0" vert="horz" anchor="ctr"/>
                </a:tc>
              </a:tr>
              <a:tr h="387350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健壮性</a:t>
                      </a:r>
                      <a:endParaRPr lang="en-US" altLang="en-US" sz="1800"/>
                    </a:p>
                  </a:txBody>
                  <a:tcPr marL="68580" marR="6858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错误不对系统产生影响，按既定程序忽略错误</a:t>
                      </a:r>
                      <a:endParaRPr lang="en-US" altLang="en-US" sz="1800"/>
                    </a:p>
                  </a:txBody>
                  <a:tcPr marL="68580" marR="68580" marT="0" marB="0" vert="horz" anchor="ctr"/>
                </a:tc>
              </a:tr>
              <a:tr h="274320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可用性</a:t>
                      </a:r>
                      <a:endParaRPr lang="en-US" altLang="en-US" sz="1800"/>
                    </a:p>
                  </a:txBody>
                  <a:tcPr marL="68580" marR="68580" marT="0" marB="0" vert="horz" anchor="ctr"/>
                </a:tc>
                <a:tc h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正常运行的时间比例</a:t>
                      </a:r>
                      <a:endParaRPr lang="en-US" altLang="en-US" sz="1800"/>
                    </a:p>
                  </a:txBody>
                  <a:tcPr marL="68580" marR="68580" marT="0" marB="0" vert="horz" anchor="ctr"/>
                </a:tc>
              </a:tr>
              <a:tr h="386715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安全性</a:t>
                      </a:r>
                      <a:endParaRPr lang="en-US" altLang="en-US" sz="1800"/>
                    </a:p>
                  </a:txBody>
                  <a:tcPr marL="68580" marR="68580" marT="0" marB="0" vert="horz" anchor="ctr"/>
                </a:tc>
                <a:tc h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系统向合法用户提供服务并阻止非法用户的能力</a:t>
                      </a:r>
                      <a:endParaRPr lang="en-US" altLang="en-US" sz="1800"/>
                    </a:p>
                  </a:txBody>
                  <a:tcPr marL="68580" marR="68580" marT="0" marB="0" vert="horz" anchor="ctr"/>
                </a:tc>
              </a:tr>
              <a:tr h="387350"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可修改性</a:t>
                      </a:r>
                      <a:endParaRPr lang="en-US" altLang="en-US" sz="1800"/>
                    </a:p>
                  </a:txBody>
                  <a:tcPr marL="68580" marR="6858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可维护性</a:t>
                      </a:r>
                      <a:endParaRPr lang="en-US" altLang="en-US" sz="1800"/>
                    </a:p>
                  </a:txBody>
                  <a:tcPr marL="68580" marR="6858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局部修复使故障对架构的负面影响最小化</a:t>
                      </a:r>
                      <a:endParaRPr lang="en-US" altLang="en-US" sz="1800"/>
                    </a:p>
                  </a:txBody>
                  <a:tcPr marL="68580" marR="68580" marT="0" marB="0" vert="horz" anchor="ctr"/>
                </a:tc>
              </a:tr>
              <a:tr h="386715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可拓展性</a:t>
                      </a:r>
                      <a:endParaRPr lang="en-US" altLang="en-US" sz="1800"/>
                    </a:p>
                  </a:txBody>
                  <a:tcPr marL="68580" marR="6858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因松散耦合更易实现新特性/功能，不影响架构</a:t>
                      </a:r>
                      <a:endParaRPr lang="en-US" altLang="en-US" sz="1800"/>
                    </a:p>
                  </a:txBody>
                  <a:tcPr marL="68580" marR="68580" marT="0" marB="0" vert="horz" anchor="ctr"/>
                </a:tc>
              </a:tr>
              <a:tr h="387350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结构重组</a:t>
                      </a:r>
                      <a:endParaRPr lang="en-US" altLang="en-US" sz="1800"/>
                    </a:p>
                  </a:txBody>
                  <a:tcPr marL="68580" marR="6858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不影响主体进行的灵活配置</a:t>
                      </a:r>
                      <a:endParaRPr lang="en-US" altLang="en-US" sz="1800"/>
                    </a:p>
                  </a:txBody>
                  <a:tcPr marL="68580" marR="68580" marT="0" marB="0" vert="horz" anchor="ctr"/>
                </a:tc>
              </a:tr>
              <a:tr h="386715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可移植性</a:t>
                      </a:r>
                      <a:endParaRPr lang="en-US" altLang="en-US" sz="1800"/>
                    </a:p>
                  </a:txBody>
                  <a:tcPr marL="68580" marR="6858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适用于多样的环境（硬件平台、语言、操作系统等）</a:t>
                      </a:r>
                      <a:endParaRPr lang="en-US" altLang="en-US" sz="1800"/>
                    </a:p>
                  </a:txBody>
                  <a:tcPr marL="68580" marR="68580" marT="0" marB="0" vert="horz" anchor="ctr"/>
                </a:tc>
              </a:tr>
              <a:tr h="274320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功能性</a:t>
                      </a:r>
                      <a:endParaRPr lang="en-US" altLang="en-US" sz="1800"/>
                    </a:p>
                  </a:txBody>
                  <a:tcPr marL="68580" marR="68580" marT="0" marB="0" vert="horz" anchor="ctr"/>
                </a:tc>
                <a:tc h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需求的满足程度</a:t>
                      </a:r>
                      <a:endParaRPr lang="en-US" altLang="en-US" sz="1800"/>
                    </a:p>
                  </a:txBody>
                  <a:tcPr marL="68580" marR="68580" marT="0" marB="0" vert="horz" anchor="ctr"/>
                </a:tc>
              </a:tr>
              <a:tr h="274320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可变性</a:t>
                      </a:r>
                      <a:endParaRPr lang="en-US" altLang="en-US" sz="1800"/>
                    </a:p>
                  </a:txBody>
                  <a:tcPr marL="68580" marR="68580" marT="0" marB="0" vert="horz" anchor="ctr"/>
                </a:tc>
                <a:tc h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总体架构可变</a:t>
                      </a:r>
                      <a:endParaRPr lang="en-US" altLang="en-US" sz="1800"/>
                    </a:p>
                  </a:txBody>
                  <a:tcPr marL="68580" marR="68580" marT="0" marB="0" vert="horz" anchor="ctr"/>
                </a:tc>
              </a:tr>
              <a:tr h="386715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互操作性</a:t>
                      </a:r>
                      <a:endParaRPr lang="en-US" altLang="en-US" sz="1800"/>
                    </a:p>
                  </a:txBody>
                  <a:tcPr marL="68580" marR="68580" marT="0" marB="0" vert="horz" anchor="ctr"/>
                </a:tc>
                <a:tc h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通过可视化或接口方式提供更好的交互操作体验</a:t>
                      </a:r>
                      <a:endParaRPr lang="en-US" altLang="en-US" sz="1800"/>
                    </a:p>
                  </a:txBody>
                  <a:tcPr marL="68580" marR="68580" marT="0" marB="0" vert="horz" anchor="ctr"/>
                </a:tc>
              </a:tr>
              <a:tr h="386715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800"/>
                        <a:t>易用性</a:t>
                      </a:r>
                      <a:endParaRPr lang="en-US" altLang="en-US" sz="1800"/>
                    </a:p>
                  </a:txBody>
                  <a:tcPr marL="68580" marR="68580" marT="0" marB="0" vert="horz" anchor="ctr"/>
                </a:tc>
                <a:tc h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/>
                        <a:t>指软件系统易于被使用的程度。</a:t>
                      </a:r>
                      <a:endParaRPr lang="en-US" altLang="en-US" sz="1800"/>
                    </a:p>
                  </a:txBody>
                  <a:tcPr marL="68580" marR="68580" marT="0" marB="0" vert="horz" anchor="ctr"/>
                </a:tc>
              </a:tr>
              <a:tr h="386715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/>
                        <a:t>可测试性</a:t>
                      </a:r>
                      <a:endParaRPr lang="zh-CN" altLang="en-US" sz="1800"/>
                    </a:p>
                  </a:txBody>
                  <a:tcPr marL="68580" marR="68580" marT="0" marB="0" vert="horz" anchor="ctr"/>
                </a:tc>
                <a:tc h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/>
                        <a:t>对软件测试以证明其满足需求规范的难易程度。</a:t>
                      </a:r>
                      <a:endParaRPr lang="en-US" altLang="en-US" sz="1800"/>
                    </a:p>
                  </a:txBody>
                  <a:tcPr marL="68580" marR="68580" marT="0" marB="0" vert="horz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201</a:t>
            </a:r>
            <a:r>
              <a:rPr lang="en-US">
                <a:sym typeface="+mn-ea"/>
              </a:rPr>
              <a:t>6</a:t>
            </a:r>
            <a:r>
              <a:rPr>
                <a:sym typeface="+mn-ea"/>
              </a:rPr>
              <a:t> 年系统架构设计师</a:t>
            </a:r>
            <a:r>
              <a:rPr lang="zh-CN">
                <a:sym typeface="+mn-ea"/>
              </a:rPr>
              <a:t>真题</a:t>
            </a:r>
            <a:endParaRPr lang="zh-CN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06015" y="3702685"/>
            <a:ext cx="5227320" cy="29006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1460" y="1593850"/>
            <a:ext cx="6858635" cy="2197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201</a:t>
            </a:r>
            <a:r>
              <a:rPr lang="en-US">
                <a:sym typeface="+mn-ea"/>
              </a:rPr>
              <a:t>6</a:t>
            </a:r>
            <a:r>
              <a:rPr>
                <a:sym typeface="+mn-ea"/>
              </a:rPr>
              <a:t> 年系统架构设计师</a:t>
            </a:r>
            <a:r>
              <a:rPr lang="zh-CN">
                <a:sym typeface="+mn-ea"/>
              </a:rPr>
              <a:t>真题</a:t>
            </a:r>
            <a:endParaRPr lang="zh-CN"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622300" y="1377950"/>
            <a:ext cx="7653020" cy="4511040"/>
          </a:xfrm>
        </p:spPr>
        <p:txBody>
          <a:bodyPr>
            <a:noAutofit/>
          </a:bodyPr>
          <a:p>
            <a:pPr fontAlgn="auto">
              <a:lnSpc>
                <a:spcPct val="150000"/>
              </a:lnSpc>
            </a:pPr>
            <a:r>
              <a:rPr lang="zh-CN" sz="1800" b="1"/>
              <a:t>参考答案：</a:t>
            </a:r>
            <a:endParaRPr lang="zh-CN" sz="1800" b="1"/>
          </a:p>
          <a:p>
            <a:pPr fontAlgn="auto">
              <a:lnSpc>
                <a:spcPct val="150000"/>
              </a:lnSpc>
            </a:pPr>
            <a:r>
              <a:rPr sz="1800" b="1"/>
              <a:t>【问题1】（10分）</a:t>
            </a:r>
            <a:endParaRPr sz="1800" b="1"/>
          </a:p>
          <a:p>
            <a:pPr fontAlgn="auto">
              <a:lnSpc>
                <a:spcPct val="150000"/>
              </a:lnSpc>
            </a:pPr>
            <a:r>
              <a:rPr sz="1800" b="1"/>
              <a:t>（1）f （2）性能 （3）g （4）h （5）b</a:t>
            </a:r>
            <a:endParaRPr sz="1800" b="1"/>
          </a:p>
          <a:p>
            <a:pPr fontAlgn="auto">
              <a:lnSpc>
                <a:spcPct val="150000"/>
              </a:lnSpc>
            </a:pPr>
            <a:r>
              <a:rPr sz="1800" b="1"/>
              <a:t>【问题2】（7分）</a:t>
            </a:r>
            <a:endParaRPr sz="1800" b="1"/>
          </a:p>
          <a:p>
            <a:pPr fontAlgn="auto">
              <a:lnSpc>
                <a:spcPct val="150000"/>
              </a:lnSpc>
            </a:pPr>
            <a:r>
              <a:rPr sz="1800" b="1"/>
              <a:t>（1）星型</a:t>
            </a:r>
            <a:endParaRPr sz="1800" b="1"/>
          </a:p>
          <a:p>
            <a:pPr fontAlgn="auto">
              <a:lnSpc>
                <a:spcPct val="150000"/>
              </a:lnSpc>
            </a:pPr>
            <a:r>
              <a:rPr sz="1800" b="1"/>
              <a:t>（2）数据流</a:t>
            </a:r>
            <a:endParaRPr sz="1800" b="1"/>
          </a:p>
          <a:p>
            <a:pPr fontAlgn="auto">
              <a:lnSpc>
                <a:spcPct val="150000"/>
              </a:lnSpc>
            </a:pPr>
            <a:r>
              <a:rPr sz="1800" b="1"/>
              <a:t>（3）数据流驱动</a:t>
            </a:r>
            <a:endParaRPr sz="1800" b="1"/>
          </a:p>
          <a:p>
            <a:pPr fontAlgn="auto">
              <a:lnSpc>
                <a:spcPct val="150000"/>
              </a:lnSpc>
            </a:pPr>
            <a:r>
              <a:rPr sz="1800" b="1"/>
              <a:t>（4）模型适配</a:t>
            </a:r>
            <a:endParaRPr sz="1800" b="1"/>
          </a:p>
          <a:p>
            <a:pPr fontAlgn="auto">
              <a:lnSpc>
                <a:spcPct val="150000"/>
              </a:lnSpc>
            </a:pPr>
            <a:endParaRPr sz="1800" b="1"/>
          </a:p>
          <a:p>
            <a:pPr fontAlgn="auto">
              <a:lnSpc>
                <a:spcPct val="150000"/>
              </a:lnSpc>
            </a:pPr>
            <a:endParaRPr sz="1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1687</Words>
  <Application>WPS 演示</Application>
  <PresentationFormat>宽屏</PresentationFormat>
  <Paragraphs>215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Tw Cen MT</vt:lpstr>
      <vt:lpstr>Arial Unicode MS</vt:lpstr>
      <vt:lpstr>Calibri</vt:lpstr>
      <vt:lpstr>Office 主题</vt:lpstr>
      <vt:lpstr>2016 年系统架构设计师真题</vt:lpstr>
      <vt:lpstr>2016 年系统架构设计师真题</vt:lpstr>
      <vt:lpstr>2016 年系统架构设计师真题</vt:lpstr>
      <vt:lpstr>2016 年系统架构设计师真题</vt:lpstr>
      <vt:lpstr>2016 年系统架构设计师真题</vt:lpstr>
      <vt:lpstr>2016 年系统架构设计师真题</vt:lpstr>
      <vt:lpstr>2016 年系统架构设计师真题</vt:lpstr>
      <vt:lpstr>2016 年系统架构设计师真题</vt:lpstr>
      <vt:lpstr>2016 年系统架构设计师真题</vt:lpstr>
      <vt:lpstr>2016 年系统架构设计师真题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yali cao</dc:creator>
  <cp:lastModifiedBy>晨曦梦见兮</cp:lastModifiedBy>
  <cp:revision>415</cp:revision>
  <dcterms:created xsi:type="dcterms:W3CDTF">2016-09-12T07:04:00Z</dcterms:created>
  <dcterms:modified xsi:type="dcterms:W3CDTF">2018-08-20T05:24:27Z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