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CHARTS!$C$2</c:f>
              <c:strCache>
                <c:ptCount val="1"/>
                <c:pt idx="0">
                  <c:v>SALES REVENUE</c:v>
                </c:pt>
              </c:strCache>
            </c:strRef>
          </c:tx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CHARTS!$B$3:$B$9</c:f>
              <c:numCache>
                <c:formatCode>[$-409]mmm\-yy;@</c:formatCode>
                <c:ptCount val="7"/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</c:numCache>
            </c:numRef>
          </c:cat>
          <c:val>
            <c:numRef>
              <c:f>CHARTS!$C$3:$C$9</c:f>
              <c:numCache>
                <c:formatCode>"$"#,##0.00</c:formatCode>
                <c:ptCount val="7"/>
                <c:pt idx="1">
                  <c:v>10171.499999999987</c:v>
                </c:pt>
                <c:pt idx="2">
                  <c:v>9009.9999999999945</c:v>
                </c:pt>
                <c:pt idx="3">
                  <c:v>8736.4999999999945</c:v>
                </c:pt>
                <c:pt idx="4">
                  <c:v>7672.8000000000056</c:v>
                </c:pt>
                <c:pt idx="5">
                  <c:v>9029.2000000000025</c:v>
                </c:pt>
                <c:pt idx="6">
                  <c:v>16354.299999999979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/>
        <c:marker val="1"/>
        <c:smooth val="0"/>
        <c:axId val="87327488"/>
        <c:axId val="87329024"/>
      </c:lineChart>
      <c:dateAx>
        <c:axId val="87327488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crossAx val="87329024"/>
        <c:crosses val="autoZero"/>
        <c:auto val="1"/>
        <c:lblOffset val="100"/>
        <c:baseTimeUnit val="months"/>
      </c:dateAx>
      <c:valAx>
        <c:axId val="87329024"/>
        <c:scaling>
          <c:orientation val="minMax"/>
        </c:scaling>
        <c:delete val="0"/>
        <c:axPos val="l"/>
        <c:majorGridlines/>
        <c:numFmt formatCode="&quot;$&quot;#,##0.00" sourceLinked="1"/>
        <c:majorTickMark val="out"/>
        <c:minorTickMark val="none"/>
        <c:tickLblPos val="nextTo"/>
        <c:crossAx val="87327488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UNIT</a:t>
            </a:r>
            <a:r>
              <a:rPr lang="en-US" baseline="0"/>
              <a:t> SOLD PER ORDER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CHARTS!$D$2</c:f>
              <c:strCache>
                <c:ptCount val="1"/>
                <c:pt idx="0">
                  <c:v>NUM OF ORDER</c:v>
                </c:pt>
              </c:strCache>
            </c:strRef>
          </c:tx>
          <c:invertIfNegative val="0"/>
          <c:cat>
            <c:numRef>
              <c:f>CHARTS!$B$3:$B$9</c:f>
              <c:numCache>
                <c:formatCode>[$-409]mmm\-yy;@</c:formatCode>
                <c:ptCount val="7"/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</c:numCache>
            </c:numRef>
          </c:cat>
          <c:val>
            <c:numRef>
              <c:f>CHARTS!$D$3:$D$9</c:f>
              <c:numCache>
                <c:formatCode>General</c:formatCode>
                <c:ptCount val="7"/>
                <c:pt idx="1">
                  <c:v>222</c:v>
                </c:pt>
                <c:pt idx="2">
                  <c:v>178</c:v>
                </c:pt>
                <c:pt idx="3">
                  <c:v>189</c:v>
                </c:pt>
                <c:pt idx="4">
                  <c:v>166</c:v>
                </c:pt>
                <c:pt idx="5">
                  <c:v>190</c:v>
                </c:pt>
                <c:pt idx="6">
                  <c:v>281</c:v>
                </c:pt>
              </c:numCache>
            </c:numRef>
          </c:val>
        </c:ser>
        <c:ser>
          <c:idx val="2"/>
          <c:order val="1"/>
          <c:tx>
            <c:strRef>
              <c:f>CHARTS!$E$2</c:f>
              <c:strCache>
                <c:ptCount val="1"/>
                <c:pt idx="0">
                  <c:v>NUM  OF UNIT SOLD</c:v>
                </c:pt>
              </c:strCache>
            </c:strRef>
          </c:tx>
          <c:invertIfNegative val="0"/>
          <c:cat>
            <c:numRef>
              <c:f>CHARTS!$B$3:$B$9</c:f>
              <c:numCache>
                <c:formatCode>[$-409]mmm\-yy;@</c:formatCode>
                <c:ptCount val="7"/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</c:numCache>
            </c:numRef>
          </c:cat>
          <c:val>
            <c:numRef>
              <c:f>CHARTS!$E$3:$E$9</c:f>
              <c:numCache>
                <c:formatCode>General</c:formatCode>
                <c:ptCount val="7"/>
                <c:pt idx="1">
                  <c:v>286</c:v>
                </c:pt>
                <c:pt idx="2">
                  <c:v>234</c:v>
                </c:pt>
                <c:pt idx="3">
                  <c:v>243</c:v>
                </c:pt>
                <c:pt idx="4">
                  <c:v>204</c:v>
                </c:pt>
                <c:pt idx="5">
                  <c:v>248</c:v>
                </c:pt>
                <c:pt idx="6">
                  <c:v>438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0449024"/>
        <c:axId val="110450560"/>
      </c:barChart>
      <c:dateAx>
        <c:axId val="110449024"/>
        <c:scaling>
          <c:orientation val="minMax"/>
        </c:scaling>
        <c:delete val="0"/>
        <c:axPos val="b"/>
        <c:numFmt formatCode="[$-409]mmm\-yy;@" sourceLinked="0"/>
        <c:majorTickMark val="none"/>
        <c:minorTickMark val="none"/>
        <c:tickLblPos val="nextTo"/>
        <c:crossAx val="110450560"/>
        <c:crosses val="autoZero"/>
        <c:auto val="0"/>
        <c:lblOffset val="100"/>
        <c:baseTimeUnit val="months"/>
      </c:dateAx>
      <c:valAx>
        <c:axId val="1104505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0449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8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2A27-A71E-4D18-B9F8-F2A38999618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B2BAB-401D-452D-98F7-1783B34E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Sales Update Analysis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From :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September 2016 – February 2017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Start\Documents\cleaning product phot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10"/>
          <a:stretch/>
        </p:blipFill>
        <p:spPr bwMode="auto">
          <a:xfrm rot="5400000">
            <a:off x="3517247" y="1231249"/>
            <a:ext cx="2109501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7" y="-76200"/>
            <a:ext cx="9159925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58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0668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OVERVIEW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09800"/>
            <a:ext cx="7924800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THE FULL PICTURE FROM THE SALES UPDATE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265716"/>
            <a:ext cx="7924800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WHAT ARE THE ODDS ?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850491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Based from the findings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419600"/>
            <a:ext cx="7924800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GENERAL RECOMMENDATIONS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2743200" cy="46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62000"/>
            <a:ext cx="2743200" cy="46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62000"/>
            <a:ext cx="2743200" cy="46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04800" y="1295400"/>
            <a:ext cx="8382000" cy="2286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548120"/>
              </p:ext>
            </p:extLst>
          </p:nvPr>
        </p:nvGraphicFramePr>
        <p:xfrm>
          <a:off x="609600" y="1295400"/>
          <a:ext cx="7696796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791" y="152400"/>
            <a:ext cx="52578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OVERALL REVENUE &amp; UNIT SOLD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4800" y="3733800"/>
            <a:ext cx="8382000" cy="2895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429443"/>
              </p:ext>
            </p:extLst>
          </p:nvPr>
        </p:nvGraphicFramePr>
        <p:xfrm>
          <a:off x="685800" y="3733800"/>
          <a:ext cx="7740501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79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304800"/>
            <a:ext cx="8610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5" y="533400"/>
            <a:ext cx="8248650" cy="90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1" y="1828800"/>
            <a:ext cx="3428999" cy="2362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981200"/>
            <a:ext cx="2875493" cy="61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3952"/>
            <a:ext cx="2875493" cy="61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49752"/>
            <a:ext cx="2875493" cy="61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880884" y="1828800"/>
            <a:ext cx="4958316" cy="2362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88" y="2041378"/>
            <a:ext cx="4588656" cy="185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167" y="4724400"/>
            <a:ext cx="818069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Why is </a:t>
            </a:r>
            <a:r>
              <a:rPr lang="en-US" dirty="0" smtClean="0"/>
              <a:t>product A's </a:t>
            </a:r>
            <a:r>
              <a:rPr lang="en-US" dirty="0"/>
              <a:t>market share low, while </a:t>
            </a:r>
            <a:r>
              <a:rPr lang="en-US" dirty="0" smtClean="0"/>
              <a:t>product A </a:t>
            </a:r>
            <a:r>
              <a:rPr lang="en-US" dirty="0"/>
              <a:t>has the lowest average price with a high variety of products</a:t>
            </a:r>
            <a:r>
              <a:rPr lang="en-US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Why product B </a:t>
            </a:r>
            <a:r>
              <a:rPr lang="en-US" dirty="0"/>
              <a:t>has a low basket size but </a:t>
            </a:r>
            <a:r>
              <a:rPr lang="en-US" dirty="0" smtClean="0"/>
              <a:t>got the highest market share 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Why </a:t>
            </a:r>
            <a:r>
              <a:rPr lang="en-US" dirty="0"/>
              <a:t>is the gap between </a:t>
            </a:r>
            <a:r>
              <a:rPr lang="en-US" dirty="0" smtClean="0"/>
              <a:t>supermarket west and </a:t>
            </a:r>
            <a:r>
              <a:rPr lang="en-US" dirty="0"/>
              <a:t>other supermarkets </a:t>
            </a:r>
            <a:r>
              <a:rPr lang="en-US" dirty="0" smtClean="0"/>
              <a:t>so significant</a:t>
            </a:r>
            <a:r>
              <a:rPr lang="en-US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167" y="4267200"/>
            <a:ext cx="1876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THE ODDS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28600" y="1066800"/>
            <a:ext cx="6400800" cy="2514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0080"/>
            <a:ext cx="5782340" cy="211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324600" y="1600200"/>
            <a:ext cx="3048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24600" y="2514600"/>
            <a:ext cx="3048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1600200"/>
            <a:ext cx="0" cy="9144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1447800"/>
            <a:ext cx="2209800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Product B</a:t>
            </a:r>
            <a:r>
              <a:rPr lang="en-US" sz="1200" dirty="0"/>
              <a:t> is good at spreading product variations across several supermarkets</a:t>
            </a:r>
            <a:r>
              <a:rPr lang="en-US" sz="1200" dirty="0" smtClean="0"/>
              <a:t>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Meanwhile</a:t>
            </a:r>
            <a:r>
              <a:rPr lang="en-US" sz="1200" dirty="0"/>
              <a:t>, </a:t>
            </a:r>
            <a:r>
              <a:rPr lang="en-US" sz="1200" b="1" dirty="0"/>
              <a:t>Colgate and product A</a:t>
            </a:r>
            <a:r>
              <a:rPr lang="en-US" sz="1200" dirty="0"/>
              <a:t> only rely more on West and North supermarkets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060" y="314980"/>
            <a:ext cx="6087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MY FINDINGS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211637"/>
            <a:ext cx="8736013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437063"/>
            <a:ext cx="8248650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3400" y="37908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It takes us back to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819400" y="3789363"/>
            <a:ext cx="533400" cy="401637"/>
          </a:xfrm>
          <a:prstGeom prst="downArrow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6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93922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CONCLUSIONS AND SUGGESTIONS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905000"/>
            <a:ext cx="8229600" cy="2895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062877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COLGATE AND PRODUCT A SHOULD </a:t>
            </a:r>
            <a:r>
              <a:rPr lang="en-US" b="1" dirty="0"/>
              <a:t>INCREASE THE DISTRIBUTION OF PRODUCT VARIATION IN OTHER </a:t>
            </a:r>
            <a:r>
              <a:rPr lang="en-US" b="1" dirty="0" smtClean="0"/>
              <a:t>SUPERMARKETS</a:t>
            </a:r>
          </a:p>
          <a:p>
            <a:r>
              <a:rPr lang="en-US" dirty="0" smtClean="0"/>
              <a:t>     (</a:t>
            </a:r>
            <a:r>
              <a:rPr lang="en-US" dirty="0"/>
              <a:t>BY INCLUDE THEIR TOP SALE ITEMS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COLGATE </a:t>
            </a:r>
            <a:r>
              <a:rPr lang="en-US" dirty="0"/>
              <a:t>HAS SPECIAL ATTENTION BY SOME REGULAR </a:t>
            </a:r>
            <a:r>
              <a:rPr lang="en-US" dirty="0" smtClean="0"/>
              <a:t>CUSTOMERS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EVEN THOUGH IT IS THE MOST EXPENSIVE PRODUCT WITH LITTLE </a:t>
            </a:r>
            <a:r>
              <a:rPr lang="en-US" dirty="0" smtClean="0"/>
              <a:t>  PRODUCT </a:t>
            </a:r>
            <a:r>
              <a:rPr lang="en-US" dirty="0"/>
              <a:t>VARIATION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 </a:t>
            </a:r>
            <a:r>
              <a:rPr lang="en-US" dirty="0"/>
              <a:t>LOOKING AT </a:t>
            </a:r>
            <a:r>
              <a:rPr lang="en-US" b="1" dirty="0"/>
              <a:t>SOUTH-EAST SUPERMARKET TO EXPAND THE MARKET</a:t>
            </a:r>
            <a:r>
              <a:rPr lang="en-US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11417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62200" y="76200"/>
            <a:ext cx="6705600" cy="35814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HappyFresh Case Study\fullmonthda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342" y="228600"/>
            <a:ext cx="616765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6200" y="3962400"/>
            <a:ext cx="7162800" cy="2743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D:\HappyFresh Case Study\weekdaysa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82070"/>
            <a:ext cx="6611943" cy="247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76200"/>
            <a:ext cx="2133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ADDITIONAL FINDINGS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1658" y="990600"/>
            <a:ext cx="2366742" cy="1828800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58" y="1524000"/>
            <a:ext cx="244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of customers buying products </a:t>
            </a:r>
            <a:endParaRPr lang="en-US" sz="1600" b="1" dirty="0" smtClean="0"/>
          </a:p>
          <a:p>
            <a:r>
              <a:rPr lang="en-US" sz="1600" b="1" dirty="0" smtClean="0"/>
              <a:t>within </a:t>
            </a:r>
            <a:r>
              <a:rPr lang="en-US" sz="1600" b="1" dirty="0"/>
              <a:t>31 days</a:t>
            </a:r>
          </a:p>
        </p:txBody>
      </p:sp>
    </p:spTree>
    <p:extLst>
      <p:ext uri="{BB962C8B-B14F-4D97-AF65-F5344CB8AC3E}">
        <p14:creationId xmlns:p14="http://schemas.microsoft.com/office/powerpoint/2010/main" val="36246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THANK YOU</a:t>
            </a:r>
            <a:endParaRPr lang="en-US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Start\Documents\cleaning product phot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10"/>
          <a:stretch/>
        </p:blipFill>
        <p:spPr bwMode="auto">
          <a:xfrm rot="5400000">
            <a:off x="3517247" y="1231249"/>
            <a:ext cx="2109501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7" y="-76200"/>
            <a:ext cx="9159925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3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197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Sales Update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Update Analysis</dc:title>
  <dc:creator>Start</dc:creator>
  <cp:lastModifiedBy>Start</cp:lastModifiedBy>
  <cp:revision>21</cp:revision>
  <dcterms:created xsi:type="dcterms:W3CDTF">2022-01-07T18:26:21Z</dcterms:created>
  <dcterms:modified xsi:type="dcterms:W3CDTF">2022-01-11T17:20:23Z</dcterms:modified>
</cp:coreProperties>
</file>