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5" r:id="rId2"/>
  </p:sldMasterIdLst>
  <p:notesMasterIdLst>
    <p:notesMasterId r:id="rId22"/>
  </p:notesMasterIdLst>
  <p:sldIdLst>
    <p:sldId id="300" r:id="rId3"/>
    <p:sldId id="275" r:id="rId4"/>
    <p:sldId id="278" r:id="rId5"/>
    <p:sldId id="282" r:id="rId6"/>
    <p:sldId id="284" r:id="rId7"/>
    <p:sldId id="287" r:id="rId8"/>
    <p:sldId id="277" r:id="rId9"/>
    <p:sldId id="291" r:id="rId10"/>
    <p:sldId id="298" r:id="rId11"/>
    <p:sldId id="285" r:id="rId12"/>
    <p:sldId id="301" r:id="rId13"/>
    <p:sldId id="279" r:id="rId14"/>
    <p:sldId id="292" r:id="rId15"/>
    <p:sldId id="294" r:id="rId16"/>
    <p:sldId id="299" r:id="rId17"/>
    <p:sldId id="276" r:id="rId18"/>
    <p:sldId id="283" r:id="rId19"/>
    <p:sldId id="286" r:id="rId20"/>
    <p:sldId id="281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37AB91"/>
    <a:srgbClr val="FB498B"/>
    <a:srgbClr val="36D4D0"/>
    <a:srgbClr val="C036A5"/>
    <a:srgbClr val="417DA2"/>
    <a:srgbClr val="4788B1"/>
    <a:srgbClr val="50818F"/>
    <a:srgbClr val="2A9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D13BBE5-0BEA-4494-9BEF-C8C2F48C9E2D}" type="datetimeFigureOut">
              <a:rPr lang="zh-CN" altLang="en-US" smtClean="0"/>
              <a:pPr/>
              <a:t>2024/6/25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49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8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9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49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62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66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50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7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10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6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1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5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8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28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6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6C8D1-2EE8-4542-CFA7-4DA0DA73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90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C13C-85F7-3B0F-4FD8-301844F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3DAEC-09B5-5307-88BD-4603C1D45684}"/>
              </a:ext>
            </a:extLst>
          </p:cNvPr>
          <p:cNvSpPr txBox="1"/>
          <p:nvPr userDrawn="1"/>
        </p:nvSpPr>
        <p:spPr>
          <a:xfrm>
            <a:off x="447205" y="649287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58E39-4CE2-B760-E764-7D972CF4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345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A258C-A9F2-D02D-95E8-A3A2B3D5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32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5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8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2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B5759-5531-97D0-97A7-53BCC04B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369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3615-8BEB-3702-E03C-20A43353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98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1E321-11C9-7027-C070-1BCBC078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647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1C308-C3B6-2E64-EE56-E1DD1AD1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9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23C3-9141-AB92-0F11-3ADDCA12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8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BDF2-C450-CDBB-14D4-64392844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93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48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162852" y="105251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914672" y="103227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420315" y="2365619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406922" y="127001"/>
            <a:ext cx="1191905" cy="774700"/>
            <a:chOff x="3647506" y="400042"/>
            <a:chExt cx="1462508" cy="950583"/>
          </a:xfrm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3290950" y="3979060"/>
            <a:ext cx="560115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Yolov8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</a:t>
            </a:r>
            <a:endParaRPr lang="zh-CN" altLang="en-US" sz="5400" b="1" dirty="0">
              <a:solidFill>
                <a:srgbClr val="37AB9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19F79-3F76-4099-A424-39E5232DF799}"/>
              </a:ext>
            </a:extLst>
          </p:cNvPr>
          <p:cNvSpPr txBox="1"/>
          <p:nvPr/>
        </p:nvSpPr>
        <p:spPr>
          <a:xfrm>
            <a:off x="3400991" y="1643896"/>
            <a:ext cx="50724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AimboT</a:t>
            </a:r>
            <a:endParaRPr lang="zh-CN" altLang="en-US" sz="1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72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58751" y="255365"/>
            <a:ext cx="6917692" cy="788563"/>
            <a:chOff x="-158751" y="255365"/>
            <a:chExt cx="6917692" cy="788563"/>
          </a:xfrm>
        </p:grpSpPr>
        <p:grpSp>
          <p:nvGrpSpPr>
            <p:cNvPr id="27" name="组合 26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51" name="圆角矩形 5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9" name="圆角矩形 4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圆角矩形 41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2060219" y="337876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修改检测模型的网络结构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1F65CA-2477-90B9-649F-B6F581851D49}"/>
              </a:ext>
            </a:extLst>
          </p:cNvPr>
          <p:cNvSpPr txBox="1"/>
          <p:nvPr/>
        </p:nvSpPr>
        <p:spPr>
          <a:xfrm>
            <a:off x="249609" y="1224317"/>
            <a:ext cx="617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FasterNet</a:t>
            </a:r>
            <a:r>
              <a:rPr lang="zh-CN" altLang="en-US" sz="2000" b="1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78131B-E84E-ECB3-42AE-465CA508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9" y="1770794"/>
            <a:ext cx="11507637" cy="36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58751" y="255365"/>
            <a:ext cx="6917692" cy="788563"/>
            <a:chOff x="-158751" y="255365"/>
            <a:chExt cx="6917692" cy="788563"/>
          </a:xfrm>
        </p:grpSpPr>
        <p:grpSp>
          <p:nvGrpSpPr>
            <p:cNvPr id="27" name="组合 26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51" name="圆角矩形 5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9" name="圆角矩形 4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圆角矩形 41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2060219" y="337876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修改检测模型的网络结构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3BE5825-E3D1-7E6F-3E53-1933C468F81E}"/>
              </a:ext>
            </a:extLst>
          </p:cNvPr>
          <p:cNvSpPr txBox="1"/>
          <p:nvPr/>
        </p:nvSpPr>
        <p:spPr>
          <a:xfrm>
            <a:off x="137849" y="1161072"/>
            <a:ext cx="6177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ShuffleNetV2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r>
              <a:rPr lang="zh-CN" altLang="en-US" sz="2000" b="1" dirty="0"/>
              <a:t>轻量化网络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913700-0DC9-CB47-0459-490BB533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986102"/>
            <a:ext cx="11450504" cy="339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1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效果展示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36663" y="2285150"/>
            <a:ext cx="3402066" cy="2292208"/>
            <a:chOff x="1236663" y="2285150"/>
            <a:chExt cx="3402066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175466" y="2285150"/>
              <a:ext cx="1463263" cy="2292208"/>
            </a:xfrm>
            <a:custGeom>
              <a:avLst/>
              <a:gdLst>
                <a:gd name="connsiteX0" fmla="*/ 718480 w 1463263"/>
                <a:gd name="connsiteY0" fmla="*/ 0 h 2292208"/>
                <a:gd name="connsiteX1" fmla="*/ 1168762 w 1463263"/>
                <a:gd name="connsiteY1" fmla="*/ 170617 h 2292208"/>
                <a:gd name="connsiteX2" fmla="*/ 1350507 w 1463263"/>
                <a:gd name="connsiteY2" fmla="*/ 575648 h 2292208"/>
                <a:gd name="connsiteX3" fmla="*/ 1271132 w 1463263"/>
                <a:gd name="connsiteY3" fmla="*/ 841218 h 2292208"/>
                <a:gd name="connsiteX4" fmla="*/ 1040428 w 1463263"/>
                <a:gd name="connsiteY4" fmla="*/ 1035574 h 2292208"/>
                <a:gd name="connsiteX5" fmla="*/ 1351248 w 1463263"/>
                <a:gd name="connsiteY5" fmla="*/ 1242540 h 2292208"/>
                <a:gd name="connsiteX6" fmla="*/ 1463263 w 1463263"/>
                <a:gd name="connsiteY6" fmla="*/ 1590451 h 2292208"/>
                <a:gd name="connsiteX7" fmla="*/ 1246652 w 1463263"/>
                <a:gd name="connsiteY7" fmla="*/ 2088209 h 2292208"/>
                <a:gd name="connsiteX8" fmla="*/ 694742 w 1463263"/>
                <a:gd name="connsiteY8" fmla="*/ 2292208 h 2292208"/>
                <a:gd name="connsiteX9" fmla="*/ 176955 w 1463263"/>
                <a:gd name="connsiteY9" fmla="*/ 2100078 h 2292208"/>
                <a:gd name="connsiteX10" fmla="*/ 21916 w 1463263"/>
                <a:gd name="connsiteY10" fmla="*/ 1873269 h 2292208"/>
                <a:gd name="connsiteX11" fmla="*/ 0 w 1463263"/>
                <a:gd name="connsiteY11" fmla="*/ 1803162 h 2292208"/>
                <a:gd name="connsiteX12" fmla="*/ 2437 w 1463263"/>
                <a:gd name="connsiteY12" fmla="*/ 1803162 h 2292208"/>
                <a:gd name="connsiteX13" fmla="*/ 4848 w 1463263"/>
                <a:gd name="connsiteY13" fmla="*/ 1528922 h 2292208"/>
                <a:gd name="connsiteX14" fmla="*/ 4848 w 1463263"/>
                <a:gd name="connsiteY14" fmla="*/ 1475604 h 2292208"/>
                <a:gd name="connsiteX15" fmla="*/ 37777 w 1463263"/>
                <a:gd name="connsiteY15" fmla="*/ 1442675 h 2292208"/>
                <a:gd name="connsiteX16" fmla="*/ 70707 w 1463263"/>
                <a:gd name="connsiteY16" fmla="*/ 1475604 h 2292208"/>
                <a:gd name="connsiteX17" fmla="*/ 70707 w 1463263"/>
                <a:gd name="connsiteY17" fmla="*/ 1528922 h 2292208"/>
                <a:gd name="connsiteX18" fmla="*/ 70707 w 1463263"/>
                <a:gd name="connsiteY18" fmla="*/ 1644622 h 2292208"/>
                <a:gd name="connsiteX19" fmla="*/ 103635 w 1463263"/>
                <a:gd name="connsiteY19" fmla="*/ 1677551 h 2292208"/>
                <a:gd name="connsiteX20" fmla="*/ 136565 w 1463263"/>
                <a:gd name="connsiteY20" fmla="*/ 1644622 h 2292208"/>
                <a:gd name="connsiteX21" fmla="*/ 136565 w 1463263"/>
                <a:gd name="connsiteY21" fmla="*/ 1528922 h 2292208"/>
                <a:gd name="connsiteX22" fmla="*/ 136565 w 1463263"/>
                <a:gd name="connsiteY22" fmla="*/ 1500246 h 2292208"/>
                <a:gd name="connsiteX23" fmla="*/ 169495 w 1463263"/>
                <a:gd name="connsiteY23" fmla="*/ 1467316 h 2292208"/>
                <a:gd name="connsiteX24" fmla="*/ 202424 w 1463263"/>
                <a:gd name="connsiteY24" fmla="*/ 1500246 h 2292208"/>
                <a:gd name="connsiteX25" fmla="*/ 202424 w 1463263"/>
                <a:gd name="connsiteY25" fmla="*/ 1528922 h 2292208"/>
                <a:gd name="connsiteX26" fmla="*/ 202818 w 1463263"/>
                <a:gd name="connsiteY26" fmla="*/ 1528922 h 2292208"/>
                <a:gd name="connsiteX27" fmla="*/ 205012 w 1463263"/>
                <a:gd name="connsiteY27" fmla="*/ 1539790 h 2292208"/>
                <a:gd name="connsiteX28" fmla="*/ 235354 w 1463263"/>
                <a:gd name="connsiteY28" fmla="*/ 1559902 h 2292208"/>
                <a:gd name="connsiteX29" fmla="*/ 265695 w 1463263"/>
                <a:gd name="connsiteY29" fmla="*/ 1539790 h 2292208"/>
                <a:gd name="connsiteX30" fmla="*/ 267890 w 1463263"/>
                <a:gd name="connsiteY30" fmla="*/ 1528922 h 2292208"/>
                <a:gd name="connsiteX31" fmla="*/ 268283 w 1463263"/>
                <a:gd name="connsiteY31" fmla="*/ 1528922 h 2292208"/>
                <a:gd name="connsiteX32" fmla="*/ 268283 w 1463263"/>
                <a:gd name="connsiteY32" fmla="*/ 1404142 h 2292208"/>
                <a:gd name="connsiteX33" fmla="*/ 301213 w 1463263"/>
                <a:gd name="connsiteY33" fmla="*/ 1371212 h 2292208"/>
                <a:gd name="connsiteX34" fmla="*/ 334143 w 1463263"/>
                <a:gd name="connsiteY34" fmla="*/ 1404142 h 2292208"/>
                <a:gd name="connsiteX35" fmla="*/ 334143 w 1463263"/>
                <a:gd name="connsiteY35" fmla="*/ 1528922 h 2292208"/>
                <a:gd name="connsiteX36" fmla="*/ 334143 w 1463263"/>
                <a:gd name="connsiteY36" fmla="*/ 1581185 h 2292208"/>
                <a:gd name="connsiteX37" fmla="*/ 367071 w 1463263"/>
                <a:gd name="connsiteY37" fmla="*/ 1614114 h 2292208"/>
                <a:gd name="connsiteX38" fmla="*/ 400001 w 1463263"/>
                <a:gd name="connsiteY38" fmla="*/ 1581185 h 2292208"/>
                <a:gd name="connsiteX39" fmla="*/ 400001 w 1463263"/>
                <a:gd name="connsiteY39" fmla="*/ 1528922 h 2292208"/>
                <a:gd name="connsiteX40" fmla="*/ 400001 w 1463263"/>
                <a:gd name="connsiteY40" fmla="*/ 1446032 h 2292208"/>
                <a:gd name="connsiteX41" fmla="*/ 432930 w 1463263"/>
                <a:gd name="connsiteY41" fmla="*/ 1413104 h 2292208"/>
                <a:gd name="connsiteX42" fmla="*/ 465860 w 1463263"/>
                <a:gd name="connsiteY42" fmla="*/ 1446032 h 2292208"/>
                <a:gd name="connsiteX43" fmla="*/ 466044 w 1463263"/>
                <a:gd name="connsiteY43" fmla="*/ 1805888 h 2292208"/>
                <a:gd name="connsiteX44" fmla="*/ 486292 w 1463263"/>
                <a:gd name="connsiteY44" fmla="*/ 1828574 h 2292208"/>
                <a:gd name="connsiteX45" fmla="*/ 716996 w 1463263"/>
                <a:gd name="connsiteY45" fmla="*/ 1910915 h 2292208"/>
                <a:gd name="connsiteX46" fmla="*/ 958086 w 1463263"/>
                <a:gd name="connsiteY46" fmla="*/ 1817447 h 2292208"/>
                <a:gd name="connsiteX47" fmla="*/ 1053781 w 1463263"/>
                <a:gd name="connsiteY47" fmla="*/ 1588968 h 2292208"/>
                <a:gd name="connsiteX48" fmla="*/ 924705 w 1463263"/>
                <a:gd name="connsiteY48" fmla="*/ 1338234 h 2292208"/>
                <a:gd name="connsiteX49" fmla="*/ 552313 w 1463263"/>
                <a:gd name="connsiteY49" fmla="*/ 1232896 h 2292208"/>
                <a:gd name="connsiteX50" fmla="*/ 552313 w 1463263"/>
                <a:gd name="connsiteY50" fmla="*/ 876825 h 2292208"/>
                <a:gd name="connsiteX51" fmla="*/ 775600 w 1463263"/>
                <a:gd name="connsiteY51" fmla="*/ 830091 h 2292208"/>
                <a:gd name="connsiteX52" fmla="*/ 889839 w 1463263"/>
                <a:gd name="connsiteY52" fmla="*/ 734397 h 2292208"/>
                <a:gd name="connsiteX53" fmla="*/ 930639 w 1463263"/>
                <a:gd name="connsiteY53" fmla="*/ 605321 h 2292208"/>
                <a:gd name="connsiteX54" fmla="*/ 868327 w 1463263"/>
                <a:gd name="connsiteY54" fmla="*/ 457699 h 2292208"/>
                <a:gd name="connsiteX55" fmla="*/ 705127 w 1463263"/>
                <a:gd name="connsiteY55" fmla="*/ 399096 h 2292208"/>
                <a:gd name="connsiteX56" fmla="*/ 543412 w 1463263"/>
                <a:gd name="connsiteY56" fmla="*/ 453249 h 2292208"/>
                <a:gd name="connsiteX57" fmla="*/ 444008 w 1463263"/>
                <a:gd name="connsiteY57" fmla="*/ 593452 h 2292208"/>
                <a:gd name="connsiteX58" fmla="*/ 441417 w 1463263"/>
                <a:gd name="connsiteY58" fmla="*/ 593452 h 2292208"/>
                <a:gd name="connsiteX59" fmla="*/ 439338 w 1463263"/>
                <a:gd name="connsiteY59" fmla="*/ 829925 h 2292208"/>
                <a:gd name="connsiteX60" fmla="*/ 439338 w 1463263"/>
                <a:gd name="connsiteY60" fmla="*/ 875382 h 2292208"/>
                <a:gd name="connsiteX61" fmla="*/ 411264 w 1463263"/>
                <a:gd name="connsiteY61" fmla="*/ 903456 h 2292208"/>
                <a:gd name="connsiteX62" fmla="*/ 383190 w 1463263"/>
                <a:gd name="connsiteY62" fmla="*/ 875382 h 2292208"/>
                <a:gd name="connsiteX63" fmla="*/ 383190 w 1463263"/>
                <a:gd name="connsiteY63" fmla="*/ 829925 h 2292208"/>
                <a:gd name="connsiteX64" fmla="*/ 383190 w 1463263"/>
                <a:gd name="connsiteY64" fmla="*/ 731286 h 2292208"/>
                <a:gd name="connsiteX65" fmla="*/ 355117 w 1463263"/>
                <a:gd name="connsiteY65" fmla="*/ 703212 h 2292208"/>
                <a:gd name="connsiteX66" fmla="*/ 327043 w 1463263"/>
                <a:gd name="connsiteY66" fmla="*/ 731286 h 2292208"/>
                <a:gd name="connsiteX67" fmla="*/ 327043 w 1463263"/>
                <a:gd name="connsiteY67" fmla="*/ 829925 h 2292208"/>
                <a:gd name="connsiteX68" fmla="*/ 327043 w 1463263"/>
                <a:gd name="connsiteY68" fmla="*/ 854374 h 2292208"/>
                <a:gd name="connsiteX69" fmla="*/ 298969 w 1463263"/>
                <a:gd name="connsiteY69" fmla="*/ 882448 h 2292208"/>
                <a:gd name="connsiteX70" fmla="*/ 270895 w 1463263"/>
                <a:gd name="connsiteY70" fmla="*/ 854374 h 2292208"/>
                <a:gd name="connsiteX71" fmla="*/ 270895 w 1463263"/>
                <a:gd name="connsiteY71" fmla="*/ 829925 h 2292208"/>
                <a:gd name="connsiteX72" fmla="*/ 270559 w 1463263"/>
                <a:gd name="connsiteY72" fmla="*/ 829925 h 2292208"/>
                <a:gd name="connsiteX73" fmla="*/ 268688 w 1463263"/>
                <a:gd name="connsiteY73" fmla="*/ 820660 h 2292208"/>
                <a:gd name="connsiteX74" fmla="*/ 242820 w 1463263"/>
                <a:gd name="connsiteY74" fmla="*/ 803514 h 2292208"/>
                <a:gd name="connsiteX75" fmla="*/ 216953 w 1463263"/>
                <a:gd name="connsiteY75" fmla="*/ 820660 h 2292208"/>
                <a:gd name="connsiteX76" fmla="*/ 215082 w 1463263"/>
                <a:gd name="connsiteY76" fmla="*/ 829925 h 2292208"/>
                <a:gd name="connsiteX77" fmla="*/ 214746 w 1463263"/>
                <a:gd name="connsiteY77" fmla="*/ 829925 h 2292208"/>
                <a:gd name="connsiteX78" fmla="*/ 214746 w 1463263"/>
                <a:gd name="connsiteY78" fmla="*/ 936307 h 2292208"/>
                <a:gd name="connsiteX79" fmla="*/ 186672 w 1463263"/>
                <a:gd name="connsiteY79" fmla="*/ 964381 h 2292208"/>
                <a:gd name="connsiteX80" fmla="*/ 158598 w 1463263"/>
                <a:gd name="connsiteY80" fmla="*/ 936307 h 2292208"/>
                <a:gd name="connsiteX81" fmla="*/ 158598 w 1463263"/>
                <a:gd name="connsiteY81" fmla="*/ 829925 h 2292208"/>
                <a:gd name="connsiteX82" fmla="*/ 158598 w 1463263"/>
                <a:gd name="connsiteY82" fmla="*/ 785369 h 2292208"/>
                <a:gd name="connsiteX83" fmla="*/ 130525 w 1463263"/>
                <a:gd name="connsiteY83" fmla="*/ 757295 h 2292208"/>
                <a:gd name="connsiteX84" fmla="*/ 102451 w 1463263"/>
                <a:gd name="connsiteY84" fmla="*/ 785369 h 2292208"/>
                <a:gd name="connsiteX85" fmla="*/ 102451 w 1463263"/>
                <a:gd name="connsiteY85" fmla="*/ 829925 h 2292208"/>
                <a:gd name="connsiteX86" fmla="*/ 102451 w 1463263"/>
                <a:gd name="connsiteY86" fmla="*/ 900593 h 2292208"/>
                <a:gd name="connsiteX87" fmla="*/ 74377 w 1463263"/>
                <a:gd name="connsiteY87" fmla="*/ 928666 h 2292208"/>
                <a:gd name="connsiteX88" fmla="*/ 46303 w 1463263"/>
                <a:gd name="connsiteY88" fmla="*/ 900593 h 2292208"/>
                <a:gd name="connsiteX89" fmla="*/ 46145 w 1463263"/>
                <a:gd name="connsiteY89" fmla="*/ 593452 h 2292208"/>
                <a:gd name="connsiteX90" fmla="*/ 44912 w 1463263"/>
                <a:gd name="connsiteY90" fmla="*/ 593452 h 2292208"/>
                <a:gd name="connsiteX91" fmla="*/ 218497 w 1463263"/>
                <a:gd name="connsiteY91" fmla="*/ 204741 h 2292208"/>
                <a:gd name="connsiteX92" fmla="*/ 718480 w 1463263"/>
                <a:gd name="connsiteY92" fmla="*/ 0 h 229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463263" h="2292208">
                  <a:moveTo>
                    <a:pt x="718480" y="0"/>
                  </a:moveTo>
                  <a:cubicBezTo>
                    <a:pt x="897505" y="0"/>
                    <a:pt x="1047599" y="56872"/>
                    <a:pt x="1168762" y="170617"/>
                  </a:cubicBezTo>
                  <a:cubicBezTo>
                    <a:pt x="1289925" y="284362"/>
                    <a:pt x="1350507" y="419372"/>
                    <a:pt x="1350507" y="575648"/>
                  </a:cubicBezTo>
                  <a:cubicBezTo>
                    <a:pt x="1350507" y="672579"/>
                    <a:pt x="1324049" y="761102"/>
                    <a:pt x="1271132" y="841218"/>
                  </a:cubicBezTo>
                  <a:cubicBezTo>
                    <a:pt x="1218216" y="921334"/>
                    <a:pt x="1141315" y="986119"/>
                    <a:pt x="1040428" y="1035574"/>
                  </a:cubicBezTo>
                  <a:cubicBezTo>
                    <a:pt x="1172965" y="1075137"/>
                    <a:pt x="1276572" y="1144126"/>
                    <a:pt x="1351248" y="1242540"/>
                  </a:cubicBezTo>
                  <a:cubicBezTo>
                    <a:pt x="1425925" y="1340954"/>
                    <a:pt x="1463263" y="1456925"/>
                    <a:pt x="1463263" y="1590451"/>
                  </a:cubicBezTo>
                  <a:cubicBezTo>
                    <a:pt x="1463263" y="1786290"/>
                    <a:pt x="1391059" y="1952210"/>
                    <a:pt x="1246652" y="2088209"/>
                  </a:cubicBezTo>
                  <a:cubicBezTo>
                    <a:pt x="1102246" y="2224209"/>
                    <a:pt x="918276" y="2292208"/>
                    <a:pt x="694742" y="2292208"/>
                  </a:cubicBezTo>
                  <a:cubicBezTo>
                    <a:pt x="483077" y="2292208"/>
                    <a:pt x="310482" y="2228165"/>
                    <a:pt x="176955" y="2100078"/>
                  </a:cubicBezTo>
                  <a:cubicBezTo>
                    <a:pt x="110192" y="2036035"/>
                    <a:pt x="58512" y="1960432"/>
                    <a:pt x="21916" y="1873269"/>
                  </a:cubicBezTo>
                  <a:lnTo>
                    <a:pt x="0" y="1803162"/>
                  </a:lnTo>
                  <a:lnTo>
                    <a:pt x="2437" y="1803162"/>
                  </a:lnTo>
                  <a:lnTo>
                    <a:pt x="4848" y="1528922"/>
                  </a:lnTo>
                  <a:lnTo>
                    <a:pt x="4848" y="1475604"/>
                  </a:lnTo>
                  <a:cubicBezTo>
                    <a:pt x="4848" y="1457418"/>
                    <a:pt x="19591" y="1442675"/>
                    <a:pt x="37777" y="1442675"/>
                  </a:cubicBezTo>
                  <a:cubicBezTo>
                    <a:pt x="55964" y="1442675"/>
                    <a:pt x="70707" y="1457418"/>
                    <a:pt x="70707" y="1475604"/>
                  </a:cubicBezTo>
                  <a:lnTo>
                    <a:pt x="70707" y="1528922"/>
                  </a:lnTo>
                  <a:lnTo>
                    <a:pt x="70707" y="1644622"/>
                  </a:lnTo>
                  <a:cubicBezTo>
                    <a:pt x="70707" y="1662808"/>
                    <a:pt x="85450" y="1677551"/>
                    <a:pt x="103635" y="1677551"/>
                  </a:cubicBezTo>
                  <a:cubicBezTo>
                    <a:pt x="121822" y="1677551"/>
                    <a:pt x="136565" y="1662808"/>
                    <a:pt x="136565" y="1644622"/>
                  </a:cubicBezTo>
                  <a:lnTo>
                    <a:pt x="136565" y="1528922"/>
                  </a:lnTo>
                  <a:lnTo>
                    <a:pt x="136565" y="1500246"/>
                  </a:lnTo>
                  <a:cubicBezTo>
                    <a:pt x="136565" y="1482059"/>
                    <a:pt x="151308" y="1467316"/>
                    <a:pt x="169495" y="1467316"/>
                  </a:cubicBezTo>
                  <a:cubicBezTo>
                    <a:pt x="187681" y="1467316"/>
                    <a:pt x="202424" y="1482059"/>
                    <a:pt x="202424" y="1500246"/>
                  </a:cubicBezTo>
                  <a:lnTo>
                    <a:pt x="202424" y="1528922"/>
                  </a:lnTo>
                  <a:lnTo>
                    <a:pt x="202818" y="1528922"/>
                  </a:lnTo>
                  <a:lnTo>
                    <a:pt x="205012" y="1539790"/>
                  </a:lnTo>
                  <a:cubicBezTo>
                    <a:pt x="210011" y="1551609"/>
                    <a:pt x="221714" y="1559902"/>
                    <a:pt x="235354" y="1559902"/>
                  </a:cubicBezTo>
                  <a:cubicBezTo>
                    <a:pt x="248994" y="1559902"/>
                    <a:pt x="260697" y="1551609"/>
                    <a:pt x="265695" y="1539790"/>
                  </a:cubicBezTo>
                  <a:lnTo>
                    <a:pt x="267890" y="1528922"/>
                  </a:lnTo>
                  <a:lnTo>
                    <a:pt x="268283" y="1528922"/>
                  </a:lnTo>
                  <a:lnTo>
                    <a:pt x="268283" y="1404142"/>
                  </a:lnTo>
                  <a:cubicBezTo>
                    <a:pt x="268283" y="1385955"/>
                    <a:pt x="283027" y="1371212"/>
                    <a:pt x="301213" y="1371212"/>
                  </a:cubicBezTo>
                  <a:cubicBezTo>
                    <a:pt x="319398" y="1371212"/>
                    <a:pt x="334143" y="1385955"/>
                    <a:pt x="334143" y="1404142"/>
                  </a:cubicBezTo>
                  <a:lnTo>
                    <a:pt x="334143" y="1528922"/>
                  </a:lnTo>
                  <a:lnTo>
                    <a:pt x="334143" y="1581185"/>
                  </a:lnTo>
                  <a:cubicBezTo>
                    <a:pt x="334143" y="1599371"/>
                    <a:pt x="348886" y="1614114"/>
                    <a:pt x="367071" y="1614114"/>
                  </a:cubicBezTo>
                  <a:cubicBezTo>
                    <a:pt x="385258" y="1614114"/>
                    <a:pt x="400001" y="1599371"/>
                    <a:pt x="400001" y="1581185"/>
                  </a:cubicBezTo>
                  <a:lnTo>
                    <a:pt x="400001" y="1528922"/>
                  </a:lnTo>
                  <a:lnTo>
                    <a:pt x="400001" y="1446032"/>
                  </a:lnTo>
                  <a:cubicBezTo>
                    <a:pt x="400001" y="1427847"/>
                    <a:pt x="414744" y="1413104"/>
                    <a:pt x="432930" y="1413104"/>
                  </a:cubicBezTo>
                  <a:cubicBezTo>
                    <a:pt x="451117" y="1413104"/>
                    <a:pt x="465860" y="1427847"/>
                    <a:pt x="465860" y="1446032"/>
                  </a:cubicBezTo>
                  <a:lnTo>
                    <a:pt x="466044" y="1805888"/>
                  </a:lnTo>
                  <a:lnTo>
                    <a:pt x="486292" y="1828574"/>
                  </a:lnTo>
                  <a:cubicBezTo>
                    <a:pt x="547121" y="1883468"/>
                    <a:pt x="624022" y="1910915"/>
                    <a:pt x="716996" y="1910915"/>
                  </a:cubicBezTo>
                  <a:cubicBezTo>
                    <a:pt x="813927" y="1910915"/>
                    <a:pt x="894290" y="1879759"/>
                    <a:pt x="958086" y="1817447"/>
                  </a:cubicBezTo>
                  <a:cubicBezTo>
                    <a:pt x="1021882" y="1755134"/>
                    <a:pt x="1053781" y="1678975"/>
                    <a:pt x="1053781" y="1588968"/>
                  </a:cubicBezTo>
                  <a:cubicBezTo>
                    <a:pt x="1053781" y="1490059"/>
                    <a:pt x="1010755" y="1406481"/>
                    <a:pt x="924705" y="1338234"/>
                  </a:cubicBezTo>
                  <a:cubicBezTo>
                    <a:pt x="838654" y="1269987"/>
                    <a:pt x="714524" y="1234875"/>
                    <a:pt x="552313" y="1232896"/>
                  </a:cubicBezTo>
                  <a:lnTo>
                    <a:pt x="552313" y="876825"/>
                  </a:lnTo>
                  <a:cubicBezTo>
                    <a:pt x="652211" y="868913"/>
                    <a:pt x="726640" y="853334"/>
                    <a:pt x="775600" y="830091"/>
                  </a:cubicBezTo>
                  <a:cubicBezTo>
                    <a:pt x="824560" y="806847"/>
                    <a:pt x="862639" y="774949"/>
                    <a:pt x="889839" y="734397"/>
                  </a:cubicBezTo>
                  <a:cubicBezTo>
                    <a:pt x="917039" y="693844"/>
                    <a:pt x="930639" y="650819"/>
                    <a:pt x="930639" y="605321"/>
                  </a:cubicBezTo>
                  <a:cubicBezTo>
                    <a:pt x="930639" y="545976"/>
                    <a:pt x="909868" y="496768"/>
                    <a:pt x="868327" y="457699"/>
                  </a:cubicBezTo>
                  <a:cubicBezTo>
                    <a:pt x="826785" y="418630"/>
                    <a:pt x="772385" y="399096"/>
                    <a:pt x="705127" y="399096"/>
                  </a:cubicBezTo>
                  <a:cubicBezTo>
                    <a:pt x="645782" y="399096"/>
                    <a:pt x="591877" y="417147"/>
                    <a:pt x="543412" y="453249"/>
                  </a:cubicBezTo>
                  <a:cubicBezTo>
                    <a:pt x="494946" y="489350"/>
                    <a:pt x="461812" y="536085"/>
                    <a:pt x="444008" y="593452"/>
                  </a:cubicBezTo>
                  <a:lnTo>
                    <a:pt x="441417" y="593452"/>
                  </a:lnTo>
                  <a:lnTo>
                    <a:pt x="439338" y="829925"/>
                  </a:lnTo>
                  <a:lnTo>
                    <a:pt x="439338" y="875382"/>
                  </a:lnTo>
                  <a:cubicBezTo>
                    <a:pt x="439338" y="890886"/>
                    <a:pt x="426769" y="903456"/>
                    <a:pt x="411264" y="903456"/>
                  </a:cubicBezTo>
                  <a:cubicBezTo>
                    <a:pt x="395759" y="903456"/>
                    <a:pt x="383190" y="890886"/>
                    <a:pt x="383190" y="875382"/>
                  </a:cubicBezTo>
                  <a:lnTo>
                    <a:pt x="383190" y="829925"/>
                  </a:lnTo>
                  <a:lnTo>
                    <a:pt x="383190" y="731286"/>
                  </a:lnTo>
                  <a:cubicBezTo>
                    <a:pt x="383190" y="715781"/>
                    <a:pt x="370621" y="703212"/>
                    <a:pt x="355117" y="703212"/>
                  </a:cubicBezTo>
                  <a:cubicBezTo>
                    <a:pt x="339612" y="703212"/>
                    <a:pt x="327043" y="715781"/>
                    <a:pt x="327043" y="731286"/>
                  </a:cubicBezTo>
                  <a:lnTo>
                    <a:pt x="327043" y="829925"/>
                  </a:lnTo>
                  <a:lnTo>
                    <a:pt x="327043" y="854374"/>
                  </a:lnTo>
                  <a:cubicBezTo>
                    <a:pt x="327043" y="869878"/>
                    <a:pt x="314473" y="882448"/>
                    <a:pt x="298969" y="882448"/>
                  </a:cubicBezTo>
                  <a:cubicBezTo>
                    <a:pt x="283464" y="882448"/>
                    <a:pt x="270895" y="869878"/>
                    <a:pt x="270895" y="854374"/>
                  </a:cubicBezTo>
                  <a:lnTo>
                    <a:pt x="270895" y="829925"/>
                  </a:lnTo>
                  <a:lnTo>
                    <a:pt x="270559" y="829925"/>
                  </a:lnTo>
                  <a:lnTo>
                    <a:pt x="268688" y="820660"/>
                  </a:lnTo>
                  <a:cubicBezTo>
                    <a:pt x="264426" y="810584"/>
                    <a:pt x="254449" y="803514"/>
                    <a:pt x="242820" y="803514"/>
                  </a:cubicBezTo>
                  <a:cubicBezTo>
                    <a:pt x="231192" y="803514"/>
                    <a:pt x="221214" y="810584"/>
                    <a:pt x="216953" y="820660"/>
                  </a:cubicBezTo>
                  <a:lnTo>
                    <a:pt x="215082" y="829925"/>
                  </a:lnTo>
                  <a:lnTo>
                    <a:pt x="214746" y="829925"/>
                  </a:lnTo>
                  <a:lnTo>
                    <a:pt x="214746" y="936307"/>
                  </a:lnTo>
                  <a:cubicBezTo>
                    <a:pt x="214746" y="951812"/>
                    <a:pt x="202177" y="964381"/>
                    <a:pt x="186672" y="964381"/>
                  </a:cubicBezTo>
                  <a:cubicBezTo>
                    <a:pt x="171168" y="964381"/>
                    <a:pt x="158598" y="951812"/>
                    <a:pt x="158598" y="936307"/>
                  </a:cubicBezTo>
                  <a:lnTo>
                    <a:pt x="158598" y="829925"/>
                  </a:lnTo>
                  <a:lnTo>
                    <a:pt x="158598" y="785369"/>
                  </a:lnTo>
                  <a:cubicBezTo>
                    <a:pt x="158598" y="769864"/>
                    <a:pt x="146029" y="757295"/>
                    <a:pt x="130525" y="757295"/>
                  </a:cubicBezTo>
                  <a:cubicBezTo>
                    <a:pt x="115020" y="757295"/>
                    <a:pt x="102451" y="769864"/>
                    <a:pt x="102451" y="785369"/>
                  </a:cubicBezTo>
                  <a:lnTo>
                    <a:pt x="102451" y="829925"/>
                  </a:lnTo>
                  <a:lnTo>
                    <a:pt x="102451" y="900593"/>
                  </a:lnTo>
                  <a:cubicBezTo>
                    <a:pt x="102451" y="916097"/>
                    <a:pt x="89882" y="928666"/>
                    <a:pt x="74377" y="928666"/>
                  </a:cubicBezTo>
                  <a:cubicBezTo>
                    <a:pt x="58872" y="928666"/>
                    <a:pt x="46303" y="916097"/>
                    <a:pt x="46303" y="900593"/>
                  </a:cubicBezTo>
                  <a:lnTo>
                    <a:pt x="46145" y="593452"/>
                  </a:lnTo>
                  <a:lnTo>
                    <a:pt x="44912" y="593452"/>
                  </a:lnTo>
                  <a:cubicBezTo>
                    <a:pt x="65683" y="432231"/>
                    <a:pt x="123544" y="302660"/>
                    <a:pt x="218497" y="204741"/>
                  </a:cubicBezTo>
                  <a:cubicBezTo>
                    <a:pt x="351034" y="68247"/>
                    <a:pt x="517695" y="0"/>
                    <a:pt x="718480" y="0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39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61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58751" y="255365"/>
            <a:ext cx="5486211" cy="788563"/>
            <a:chOff x="-158751" y="255365"/>
            <a:chExt cx="5486211" cy="788563"/>
          </a:xfrm>
        </p:grpSpPr>
        <p:grpSp>
          <p:nvGrpSpPr>
            <p:cNvPr id="24" name="组合 2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1" name="圆角矩形 4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圆角矩形 38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2060219" y="337876"/>
              <a:ext cx="3267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AimBot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识别流程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4EC0E8-495A-5CBD-285C-B83A542E2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48" y="1545685"/>
            <a:ext cx="6992511" cy="52004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B64E62-B8E7-322C-D304-DC0F4DFCC210}"/>
              </a:ext>
            </a:extLst>
          </p:cNvPr>
          <p:cNvSpPr txBox="1"/>
          <p:nvPr/>
        </p:nvSpPr>
        <p:spPr>
          <a:xfrm>
            <a:off x="434449" y="1065025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目标分为</a:t>
            </a:r>
            <a:r>
              <a:rPr lang="en-US" altLang="zh-CN" dirty="0"/>
              <a:t>4</a:t>
            </a:r>
            <a:r>
              <a:rPr lang="zh-CN" altLang="en-US" dirty="0"/>
              <a:t>类：</a:t>
            </a:r>
            <a:r>
              <a:rPr lang="en-US" altLang="zh-CN" dirty="0"/>
              <a:t>[</a:t>
            </a:r>
            <a:r>
              <a:rPr lang="en-US" altLang="zh-CN" dirty="0" err="1"/>
              <a:t>t_head,t_body,ct_head,ct_body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58751" y="255365"/>
            <a:ext cx="4865848" cy="788563"/>
            <a:chOff x="-158751" y="255365"/>
            <a:chExt cx="4865848" cy="788563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60219" y="337876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模型相关数据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F9ECB07-7359-C89D-6314-EFC6B65BF129}"/>
              </a:ext>
            </a:extLst>
          </p:cNvPr>
          <p:cNvSpPr txBox="1"/>
          <p:nvPr/>
        </p:nvSpPr>
        <p:spPr>
          <a:xfrm>
            <a:off x="434449" y="1097477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TensorBoard</a:t>
            </a:r>
            <a:r>
              <a:rPr lang="zh-CN" altLang="en-US" dirty="0"/>
              <a:t>工具得到模型的相关数据：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D83B5-F8E7-C832-2CE8-D259081D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5" y="1466810"/>
            <a:ext cx="8682585" cy="53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751068" y="1437102"/>
            <a:ext cx="250013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视频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csgo_test.mp4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158751" y="255365"/>
            <a:ext cx="4045111" cy="788563"/>
            <a:chOff x="-158751" y="255365"/>
            <a:chExt cx="4045111" cy="788563"/>
          </a:xfrm>
        </p:grpSpPr>
        <p:grpSp>
          <p:nvGrpSpPr>
            <p:cNvPr id="34" name="组合 3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3" name="圆角矩形 42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060219" y="33787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效果展示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3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36663" y="2250231"/>
            <a:ext cx="3571602" cy="2362046"/>
            <a:chOff x="1236663" y="2250231"/>
            <a:chExt cx="3571602" cy="2362046"/>
          </a:xfrm>
        </p:grpSpPr>
        <p:sp>
          <p:nvSpPr>
            <p:cNvPr id="22" name="文本框 21"/>
            <p:cNvSpPr txBox="1"/>
            <p:nvPr/>
          </p:nvSpPr>
          <p:spPr>
            <a:xfrm>
              <a:off x="3005929" y="2250231"/>
              <a:ext cx="1802336" cy="2362046"/>
            </a:xfrm>
            <a:custGeom>
              <a:avLst/>
              <a:gdLst>
                <a:gd name="connsiteX0" fmla="*/ 952490 w 1802336"/>
                <a:gd name="connsiteY0" fmla="*/ 673568 h 2362046"/>
                <a:gd name="connsiteX1" fmla="*/ 453990 w 1802336"/>
                <a:gd name="connsiteY1" fmla="*/ 1404998 h 2362046"/>
                <a:gd name="connsiteX2" fmla="*/ 952490 w 1802336"/>
                <a:gd name="connsiteY2" fmla="*/ 1404998 h 2362046"/>
                <a:gd name="connsiteX3" fmla="*/ 944956 w 1802336"/>
                <a:gd name="connsiteY3" fmla="*/ 0 h 2362046"/>
                <a:gd name="connsiteX4" fmla="*/ 1359005 w 1802336"/>
                <a:gd name="connsiteY4" fmla="*/ 0 h 2362046"/>
                <a:gd name="connsiteX5" fmla="*/ 1359005 w 1802336"/>
                <a:gd name="connsiteY5" fmla="*/ 1404998 h 2362046"/>
                <a:gd name="connsiteX6" fmla="*/ 1434793 w 1802336"/>
                <a:gd name="connsiteY6" fmla="*/ 1404998 h 2362046"/>
                <a:gd name="connsiteX7" fmla="*/ 1434793 w 1802336"/>
                <a:gd name="connsiteY7" fmla="*/ 1401999 h 2362046"/>
                <a:gd name="connsiteX8" fmla="*/ 1739605 w 1802336"/>
                <a:gd name="connsiteY8" fmla="*/ 1402155 h 2362046"/>
                <a:gd name="connsiteX9" fmla="*/ 1767213 w 1802336"/>
                <a:gd name="connsiteY9" fmla="*/ 1429764 h 2362046"/>
                <a:gd name="connsiteX10" fmla="*/ 1739605 w 1802336"/>
                <a:gd name="connsiteY10" fmla="*/ 1457373 h 2362046"/>
                <a:gd name="connsiteX11" fmla="*/ 1670108 w 1802336"/>
                <a:gd name="connsiteY11" fmla="*/ 1457373 h 2362046"/>
                <a:gd name="connsiteX12" fmla="*/ 1626290 w 1802336"/>
                <a:gd name="connsiteY12" fmla="*/ 1457373 h 2362046"/>
                <a:gd name="connsiteX13" fmla="*/ 1598681 w 1802336"/>
                <a:gd name="connsiteY13" fmla="*/ 1484982 h 2362046"/>
                <a:gd name="connsiteX14" fmla="*/ 1626290 w 1802336"/>
                <a:gd name="connsiteY14" fmla="*/ 1512590 h 2362046"/>
                <a:gd name="connsiteX15" fmla="*/ 1670108 w 1802336"/>
                <a:gd name="connsiteY15" fmla="*/ 1512590 h 2362046"/>
                <a:gd name="connsiteX16" fmla="*/ 1774727 w 1802336"/>
                <a:gd name="connsiteY16" fmla="*/ 1512590 h 2362046"/>
                <a:gd name="connsiteX17" fmla="*/ 1802336 w 1802336"/>
                <a:gd name="connsiteY17" fmla="*/ 1540199 h 2362046"/>
                <a:gd name="connsiteX18" fmla="*/ 1774727 w 1802336"/>
                <a:gd name="connsiteY18" fmla="*/ 1567808 h 2362046"/>
                <a:gd name="connsiteX19" fmla="*/ 1670108 w 1802336"/>
                <a:gd name="connsiteY19" fmla="*/ 1567808 h 2362046"/>
                <a:gd name="connsiteX20" fmla="*/ 1670108 w 1802336"/>
                <a:gd name="connsiteY20" fmla="*/ 1568138 h 2362046"/>
                <a:gd name="connsiteX21" fmla="*/ 1660996 w 1802336"/>
                <a:gd name="connsiteY21" fmla="*/ 1569978 h 2362046"/>
                <a:gd name="connsiteX22" fmla="*/ 1644134 w 1802336"/>
                <a:gd name="connsiteY22" fmla="*/ 1595417 h 2362046"/>
                <a:gd name="connsiteX23" fmla="*/ 1660996 w 1802336"/>
                <a:gd name="connsiteY23" fmla="*/ 1620856 h 2362046"/>
                <a:gd name="connsiteX24" fmla="*/ 1670108 w 1802336"/>
                <a:gd name="connsiteY24" fmla="*/ 1622696 h 2362046"/>
                <a:gd name="connsiteX25" fmla="*/ 1670108 w 1802336"/>
                <a:gd name="connsiteY25" fmla="*/ 1623026 h 2362046"/>
                <a:gd name="connsiteX26" fmla="*/ 1694151 w 1802336"/>
                <a:gd name="connsiteY26" fmla="*/ 1623026 h 2362046"/>
                <a:gd name="connsiteX27" fmla="*/ 1721760 w 1802336"/>
                <a:gd name="connsiteY27" fmla="*/ 1650635 h 2362046"/>
                <a:gd name="connsiteX28" fmla="*/ 1694151 w 1802336"/>
                <a:gd name="connsiteY28" fmla="*/ 1678244 h 2362046"/>
                <a:gd name="connsiteX29" fmla="*/ 1670108 w 1802336"/>
                <a:gd name="connsiteY29" fmla="*/ 1678244 h 2362046"/>
                <a:gd name="connsiteX30" fmla="*/ 1573103 w 1802336"/>
                <a:gd name="connsiteY30" fmla="*/ 1678244 h 2362046"/>
                <a:gd name="connsiteX31" fmla="*/ 1545494 w 1802336"/>
                <a:gd name="connsiteY31" fmla="*/ 1705853 h 2362046"/>
                <a:gd name="connsiteX32" fmla="*/ 1573103 w 1802336"/>
                <a:gd name="connsiteY32" fmla="*/ 1733461 h 2362046"/>
                <a:gd name="connsiteX33" fmla="*/ 1670108 w 1802336"/>
                <a:gd name="connsiteY33" fmla="*/ 1733461 h 2362046"/>
                <a:gd name="connsiteX34" fmla="*/ 1714811 w 1802336"/>
                <a:gd name="connsiteY34" fmla="*/ 1733461 h 2362046"/>
                <a:gd name="connsiteX35" fmla="*/ 1742420 w 1802336"/>
                <a:gd name="connsiteY35" fmla="*/ 1761070 h 2362046"/>
                <a:gd name="connsiteX36" fmla="*/ 1714811 w 1802336"/>
                <a:gd name="connsiteY36" fmla="*/ 1788679 h 2362046"/>
                <a:gd name="connsiteX37" fmla="*/ 1670108 w 1802336"/>
                <a:gd name="connsiteY37" fmla="*/ 1788679 h 2362046"/>
                <a:gd name="connsiteX38" fmla="*/ 1434793 w 1802336"/>
                <a:gd name="connsiteY38" fmla="*/ 1790748 h 2362046"/>
                <a:gd name="connsiteX39" fmla="*/ 1434793 w 1802336"/>
                <a:gd name="connsiteY39" fmla="*/ 1789258 h 2362046"/>
                <a:gd name="connsiteX40" fmla="*/ 1359005 w 1802336"/>
                <a:gd name="connsiteY40" fmla="*/ 1789258 h 2362046"/>
                <a:gd name="connsiteX41" fmla="*/ 1359005 w 1802336"/>
                <a:gd name="connsiteY41" fmla="*/ 1977625 h 2362046"/>
                <a:gd name="connsiteX42" fmla="*/ 1359301 w 1802336"/>
                <a:gd name="connsiteY42" fmla="*/ 1977625 h 2362046"/>
                <a:gd name="connsiteX43" fmla="*/ 1359138 w 1802336"/>
                <a:gd name="connsiteY43" fmla="*/ 2296435 h 2362046"/>
                <a:gd name="connsiteX44" fmla="*/ 1330261 w 1802336"/>
                <a:gd name="connsiteY44" fmla="*/ 2325310 h 2362046"/>
                <a:gd name="connsiteX45" fmla="*/ 1301384 w 1802336"/>
                <a:gd name="connsiteY45" fmla="*/ 2296435 h 2362046"/>
                <a:gd name="connsiteX46" fmla="*/ 1301384 w 1802336"/>
                <a:gd name="connsiteY46" fmla="*/ 2223746 h 2362046"/>
                <a:gd name="connsiteX47" fmla="*/ 1301384 w 1802336"/>
                <a:gd name="connsiteY47" fmla="*/ 2177916 h 2362046"/>
                <a:gd name="connsiteX48" fmla="*/ 1272507 w 1802336"/>
                <a:gd name="connsiteY48" fmla="*/ 2149039 h 2362046"/>
                <a:gd name="connsiteX49" fmla="*/ 1243632 w 1802336"/>
                <a:gd name="connsiteY49" fmla="*/ 2177916 h 2362046"/>
                <a:gd name="connsiteX50" fmla="*/ 1243632 w 1802336"/>
                <a:gd name="connsiteY50" fmla="*/ 2223746 h 2362046"/>
                <a:gd name="connsiteX51" fmla="*/ 1243632 w 1802336"/>
                <a:gd name="connsiteY51" fmla="*/ 2333169 h 2362046"/>
                <a:gd name="connsiteX52" fmla="*/ 1214755 w 1802336"/>
                <a:gd name="connsiteY52" fmla="*/ 2362046 h 2362046"/>
                <a:gd name="connsiteX53" fmla="*/ 1185878 w 1802336"/>
                <a:gd name="connsiteY53" fmla="*/ 2333169 h 2362046"/>
                <a:gd name="connsiteX54" fmla="*/ 1185878 w 1802336"/>
                <a:gd name="connsiteY54" fmla="*/ 2223746 h 2362046"/>
                <a:gd name="connsiteX55" fmla="*/ 1185533 w 1802336"/>
                <a:gd name="connsiteY55" fmla="*/ 2223746 h 2362046"/>
                <a:gd name="connsiteX56" fmla="*/ 1183608 w 1802336"/>
                <a:gd name="connsiteY56" fmla="*/ 2214216 h 2362046"/>
                <a:gd name="connsiteX57" fmla="*/ 1157001 w 1802336"/>
                <a:gd name="connsiteY57" fmla="*/ 2196579 h 2362046"/>
                <a:gd name="connsiteX58" fmla="*/ 1130394 w 1802336"/>
                <a:gd name="connsiteY58" fmla="*/ 2214216 h 2362046"/>
                <a:gd name="connsiteX59" fmla="*/ 1128469 w 1802336"/>
                <a:gd name="connsiteY59" fmla="*/ 2223746 h 2362046"/>
                <a:gd name="connsiteX60" fmla="*/ 1128124 w 1802336"/>
                <a:gd name="connsiteY60" fmla="*/ 2223746 h 2362046"/>
                <a:gd name="connsiteX61" fmla="*/ 1128124 w 1802336"/>
                <a:gd name="connsiteY61" fmla="*/ 2248893 h 2362046"/>
                <a:gd name="connsiteX62" fmla="*/ 1099247 w 1802336"/>
                <a:gd name="connsiteY62" fmla="*/ 2277770 h 2362046"/>
                <a:gd name="connsiteX63" fmla="*/ 1070370 w 1802336"/>
                <a:gd name="connsiteY63" fmla="*/ 2248893 h 2362046"/>
                <a:gd name="connsiteX64" fmla="*/ 1070370 w 1802336"/>
                <a:gd name="connsiteY64" fmla="*/ 2223746 h 2362046"/>
                <a:gd name="connsiteX65" fmla="*/ 1070370 w 1802336"/>
                <a:gd name="connsiteY65" fmla="*/ 2122287 h 2362046"/>
                <a:gd name="connsiteX66" fmla="*/ 1041494 w 1802336"/>
                <a:gd name="connsiteY66" fmla="*/ 2093410 h 2362046"/>
                <a:gd name="connsiteX67" fmla="*/ 1012618 w 1802336"/>
                <a:gd name="connsiteY67" fmla="*/ 2122287 h 2362046"/>
                <a:gd name="connsiteX68" fmla="*/ 1012618 w 1802336"/>
                <a:gd name="connsiteY68" fmla="*/ 2223746 h 2362046"/>
                <a:gd name="connsiteX69" fmla="*/ 1012618 w 1802336"/>
                <a:gd name="connsiteY69" fmla="*/ 2270502 h 2362046"/>
                <a:gd name="connsiteX70" fmla="*/ 983741 w 1802336"/>
                <a:gd name="connsiteY70" fmla="*/ 2299379 h 2362046"/>
                <a:gd name="connsiteX71" fmla="*/ 954864 w 1802336"/>
                <a:gd name="connsiteY71" fmla="*/ 2270502 h 2362046"/>
                <a:gd name="connsiteX72" fmla="*/ 954864 w 1802336"/>
                <a:gd name="connsiteY72" fmla="*/ 2223746 h 2362046"/>
                <a:gd name="connsiteX73" fmla="*/ 952742 w 1802336"/>
                <a:gd name="connsiteY73" fmla="*/ 1982389 h 2362046"/>
                <a:gd name="connsiteX74" fmla="*/ 952490 w 1802336"/>
                <a:gd name="connsiteY74" fmla="*/ 1982389 h 2362046"/>
                <a:gd name="connsiteX75" fmla="*/ 952490 w 1802336"/>
                <a:gd name="connsiteY75" fmla="*/ 1789258 h 2362046"/>
                <a:gd name="connsiteX76" fmla="*/ 0 w 1802336"/>
                <a:gd name="connsiteY76" fmla="*/ 1789258 h 2362046"/>
                <a:gd name="connsiteX77" fmla="*/ 0 w 1802336"/>
                <a:gd name="connsiteY77" fmla="*/ 1404998 h 236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802336" h="2362046">
                  <a:moveTo>
                    <a:pt x="952490" y="673568"/>
                  </a:moveTo>
                  <a:lnTo>
                    <a:pt x="453990" y="1404998"/>
                  </a:lnTo>
                  <a:lnTo>
                    <a:pt x="952490" y="1404998"/>
                  </a:lnTo>
                  <a:close/>
                  <a:moveTo>
                    <a:pt x="944956" y="0"/>
                  </a:moveTo>
                  <a:lnTo>
                    <a:pt x="1359005" y="0"/>
                  </a:lnTo>
                  <a:lnTo>
                    <a:pt x="1359005" y="1404998"/>
                  </a:lnTo>
                  <a:lnTo>
                    <a:pt x="1434793" y="1404998"/>
                  </a:lnTo>
                  <a:lnTo>
                    <a:pt x="1434793" y="1401999"/>
                  </a:lnTo>
                  <a:lnTo>
                    <a:pt x="1739605" y="1402155"/>
                  </a:lnTo>
                  <a:cubicBezTo>
                    <a:pt x="1754852" y="1402155"/>
                    <a:pt x="1767213" y="1414516"/>
                    <a:pt x="1767213" y="1429764"/>
                  </a:cubicBezTo>
                  <a:cubicBezTo>
                    <a:pt x="1767213" y="1445012"/>
                    <a:pt x="1754852" y="1457373"/>
                    <a:pt x="1739605" y="1457373"/>
                  </a:cubicBezTo>
                  <a:lnTo>
                    <a:pt x="1670108" y="1457373"/>
                  </a:lnTo>
                  <a:lnTo>
                    <a:pt x="1626290" y="1457373"/>
                  </a:lnTo>
                  <a:cubicBezTo>
                    <a:pt x="1611042" y="1457373"/>
                    <a:pt x="1598681" y="1469734"/>
                    <a:pt x="1598681" y="1484982"/>
                  </a:cubicBezTo>
                  <a:cubicBezTo>
                    <a:pt x="1598681" y="1500229"/>
                    <a:pt x="1611042" y="1512590"/>
                    <a:pt x="1626290" y="1512590"/>
                  </a:cubicBezTo>
                  <a:lnTo>
                    <a:pt x="1670108" y="1512590"/>
                  </a:lnTo>
                  <a:lnTo>
                    <a:pt x="1774727" y="1512590"/>
                  </a:lnTo>
                  <a:cubicBezTo>
                    <a:pt x="1789975" y="1512590"/>
                    <a:pt x="1802336" y="1524952"/>
                    <a:pt x="1802336" y="1540199"/>
                  </a:cubicBezTo>
                  <a:cubicBezTo>
                    <a:pt x="1802336" y="1555447"/>
                    <a:pt x="1789975" y="1567808"/>
                    <a:pt x="1774727" y="1567808"/>
                  </a:cubicBezTo>
                  <a:lnTo>
                    <a:pt x="1670108" y="1567808"/>
                  </a:lnTo>
                  <a:lnTo>
                    <a:pt x="1670108" y="1568138"/>
                  </a:lnTo>
                  <a:lnTo>
                    <a:pt x="1660996" y="1569978"/>
                  </a:lnTo>
                  <a:cubicBezTo>
                    <a:pt x="1651087" y="1574169"/>
                    <a:pt x="1644134" y="1583981"/>
                    <a:pt x="1644134" y="1595417"/>
                  </a:cubicBezTo>
                  <a:cubicBezTo>
                    <a:pt x="1644134" y="1606853"/>
                    <a:pt x="1651087" y="1616665"/>
                    <a:pt x="1660996" y="1620856"/>
                  </a:cubicBezTo>
                  <a:lnTo>
                    <a:pt x="1670108" y="1622696"/>
                  </a:lnTo>
                  <a:lnTo>
                    <a:pt x="1670108" y="1623026"/>
                  </a:lnTo>
                  <a:lnTo>
                    <a:pt x="1694151" y="1623026"/>
                  </a:lnTo>
                  <a:cubicBezTo>
                    <a:pt x="1709399" y="1623026"/>
                    <a:pt x="1721760" y="1635387"/>
                    <a:pt x="1721760" y="1650635"/>
                  </a:cubicBezTo>
                  <a:cubicBezTo>
                    <a:pt x="1721760" y="1665883"/>
                    <a:pt x="1709399" y="1678244"/>
                    <a:pt x="1694151" y="1678244"/>
                  </a:cubicBezTo>
                  <a:lnTo>
                    <a:pt x="1670108" y="1678244"/>
                  </a:lnTo>
                  <a:lnTo>
                    <a:pt x="1573103" y="1678244"/>
                  </a:lnTo>
                  <a:cubicBezTo>
                    <a:pt x="1557855" y="1678244"/>
                    <a:pt x="1545494" y="1690605"/>
                    <a:pt x="1545494" y="1705853"/>
                  </a:cubicBezTo>
                  <a:cubicBezTo>
                    <a:pt x="1545494" y="1721100"/>
                    <a:pt x="1557855" y="1733461"/>
                    <a:pt x="1573103" y="1733461"/>
                  </a:cubicBezTo>
                  <a:lnTo>
                    <a:pt x="1670108" y="1733461"/>
                  </a:lnTo>
                  <a:lnTo>
                    <a:pt x="1714811" y="1733461"/>
                  </a:lnTo>
                  <a:cubicBezTo>
                    <a:pt x="1730059" y="1733461"/>
                    <a:pt x="1742420" y="1745822"/>
                    <a:pt x="1742420" y="1761070"/>
                  </a:cubicBezTo>
                  <a:cubicBezTo>
                    <a:pt x="1742420" y="1776318"/>
                    <a:pt x="1730059" y="1788679"/>
                    <a:pt x="1714811" y="1788679"/>
                  </a:cubicBezTo>
                  <a:lnTo>
                    <a:pt x="1670108" y="1788679"/>
                  </a:lnTo>
                  <a:lnTo>
                    <a:pt x="1434793" y="1790748"/>
                  </a:lnTo>
                  <a:lnTo>
                    <a:pt x="1434793" y="1789258"/>
                  </a:lnTo>
                  <a:lnTo>
                    <a:pt x="1359005" y="1789258"/>
                  </a:lnTo>
                  <a:lnTo>
                    <a:pt x="1359005" y="1977625"/>
                  </a:lnTo>
                  <a:lnTo>
                    <a:pt x="1359301" y="1977625"/>
                  </a:lnTo>
                  <a:lnTo>
                    <a:pt x="1359138" y="2296435"/>
                  </a:lnTo>
                  <a:cubicBezTo>
                    <a:pt x="1359138" y="2312382"/>
                    <a:pt x="1346209" y="2325310"/>
                    <a:pt x="1330261" y="2325310"/>
                  </a:cubicBezTo>
                  <a:cubicBezTo>
                    <a:pt x="1314313" y="2325310"/>
                    <a:pt x="1301384" y="2312382"/>
                    <a:pt x="1301384" y="2296435"/>
                  </a:cubicBezTo>
                  <a:lnTo>
                    <a:pt x="1301384" y="2223746"/>
                  </a:lnTo>
                  <a:lnTo>
                    <a:pt x="1301384" y="2177916"/>
                  </a:lnTo>
                  <a:cubicBezTo>
                    <a:pt x="1301384" y="2161968"/>
                    <a:pt x="1288456" y="2149039"/>
                    <a:pt x="1272507" y="2149039"/>
                  </a:cubicBezTo>
                  <a:cubicBezTo>
                    <a:pt x="1256560" y="2149039"/>
                    <a:pt x="1243632" y="2161968"/>
                    <a:pt x="1243632" y="2177916"/>
                  </a:cubicBezTo>
                  <a:lnTo>
                    <a:pt x="1243632" y="2223746"/>
                  </a:lnTo>
                  <a:lnTo>
                    <a:pt x="1243632" y="2333169"/>
                  </a:lnTo>
                  <a:cubicBezTo>
                    <a:pt x="1243632" y="2349118"/>
                    <a:pt x="1230702" y="2362046"/>
                    <a:pt x="1214755" y="2362046"/>
                  </a:cubicBezTo>
                  <a:cubicBezTo>
                    <a:pt x="1198806" y="2362046"/>
                    <a:pt x="1185878" y="2349118"/>
                    <a:pt x="1185878" y="2333169"/>
                  </a:cubicBezTo>
                  <a:lnTo>
                    <a:pt x="1185878" y="2223746"/>
                  </a:lnTo>
                  <a:lnTo>
                    <a:pt x="1185533" y="2223746"/>
                  </a:lnTo>
                  <a:lnTo>
                    <a:pt x="1183608" y="2214216"/>
                  </a:lnTo>
                  <a:cubicBezTo>
                    <a:pt x="1179225" y="2203852"/>
                    <a:pt x="1168962" y="2196579"/>
                    <a:pt x="1157001" y="2196579"/>
                  </a:cubicBezTo>
                  <a:cubicBezTo>
                    <a:pt x="1145040" y="2196579"/>
                    <a:pt x="1134777" y="2203852"/>
                    <a:pt x="1130394" y="2214216"/>
                  </a:cubicBezTo>
                  <a:lnTo>
                    <a:pt x="1128469" y="2223746"/>
                  </a:lnTo>
                  <a:lnTo>
                    <a:pt x="1128124" y="2223746"/>
                  </a:lnTo>
                  <a:lnTo>
                    <a:pt x="1128124" y="2248893"/>
                  </a:lnTo>
                  <a:cubicBezTo>
                    <a:pt x="1128124" y="2264841"/>
                    <a:pt x="1115196" y="2277770"/>
                    <a:pt x="1099247" y="2277770"/>
                  </a:cubicBezTo>
                  <a:cubicBezTo>
                    <a:pt x="1083299" y="2277770"/>
                    <a:pt x="1070370" y="2264841"/>
                    <a:pt x="1070370" y="2248893"/>
                  </a:cubicBezTo>
                  <a:lnTo>
                    <a:pt x="1070370" y="2223746"/>
                  </a:lnTo>
                  <a:lnTo>
                    <a:pt x="1070370" y="2122287"/>
                  </a:lnTo>
                  <a:cubicBezTo>
                    <a:pt x="1070370" y="2106338"/>
                    <a:pt x="1057442" y="2093410"/>
                    <a:pt x="1041494" y="2093410"/>
                  </a:cubicBezTo>
                  <a:cubicBezTo>
                    <a:pt x="1025546" y="2093410"/>
                    <a:pt x="1012618" y="2106338"/>
                    <a:pt x="1012618" y="2122287"/>
                  </a:cubicBezTo>
                  <a:lnTo>
                    <a:pt x="1012618" y="2223746"/>
                  </a:lnTo>
                  <a:lnTo>
                    <a:pt x="1012618" y="2270502"/>
                  </a:lnTo>
                  <a:cubicBezTo>
                    <a:pt x="1012618" y="2286450"/>
                    <a:pt x="999689" y="2299379"/>
                    <a:pt x="983741" y="2299379"/>
                  </a:cubicBezTo>
                  <a:cubicBezTo>
                    <a:pt x="967793" y="2299379"/>
                    <a:pt x="954864" y="2286450"/>
                    <a:pt x="954864" y="2270502"/>
                  </a:cubicBezTo>
                  <a:lnTo>
                    <a:pt x="954864" y="2223746"/>
                  </a:lnTo>
                  <a:lnTo>
                    <a:pt x="952742" y="1982389"/>
                  </a:lnTo>
                  <a:lnTo>
                    <a:pt x="952490" y="1982389"/>
                  </a:lnTo>
                  <a:lnTo>
                    <a:pt x="952490" y="1789258"/>
                  </a:lnTo>
                  <a:lnTo>
                    <a:pt x="0" y="1789258"/>
                  </a:lnTo>
                  <a:lnTo>
                    <a:pt x="0" y="1404998"/>
                  </a:ln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3900" b="1" dirty="0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5126983" y="286908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进一步的研究</a:t>
            </a:r>
          </a:p>
        </p:txBody>
      </p:sp>
    </p:spTree>
    <p:extLst>
      <p:ext uri="{BB962C8B-B14F-4D97-AF65-F5344CB8AC3E}">
        <p14:creationId xmlns:p14="http://schemas.microsoft.com/office/powerpoint/2010/main" val="34651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-158751" y="255365"/>
            <a:ext cx="5797770" cy="788563"/>
            <a:chOff x="-158751" y="255365"/>
            <a:chExt cx="5797770" cy="7885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060219" y="337876"/>
              <a:ext cx="35788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Yolov5 VS Yolov8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DECCA6A-74B7-D8D1-1BE6-C057FBB21B86}"/>
              </a:ext>
            </a:extLst>
          </p:cNvPr>
          <p:cNvSpPr txBox="1"/>
          <p:nvPr/>
        </p:nvSpPr>
        <p:spPr>
          <a:xfrm>
            <a:off x="367735" y="1146809"/>
            <a:ext cx="668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Yolov8</a:t>
            </a:r>
            <a:r>
              <a:rPr lang="zh-CN" altLang="en-US" dirty="0"/>
              <a:t>检测精度高于</a:t>
            </a:r>
            <a:r>
              <a:rPr lang="en-US" altLang="zh-CN" dirty="0"/>
              <a:t>yolov5</a:t>
            </a:r>
            <a:r>
              <a:rPr lang="zh-CN" altLang="en-US" dirty="0"/>
              <a:t>，但参数数量与训练时间高于</a:t>
            </a:r>
            <a:r>
              <a:rPr lang="en-US" altLang="zh-CN" dirty="0"/>
              <a:t>yolov5</a:t>
            </a:r>
            <a:r>
              <a:rPr lang="zh-CN" altLang="en-US" dirty="0"/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00E03A-E6A1-6D10-D920-80B68E78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49" y="1464351"/>
            <a:ext cx="8262611" cy="539364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B048028-BF41-EC6D-439B-E2257A440B10}"/>
              </a:ext>
            </a:extLst>
          </p:cNvPr>
          <p:cNvSpPr txBox="1"/>
          <p:nvPr/>
        </p:nvSpPr>
        <p:spPr>
          <a:xfrm>
            <a:off x="8763774" y="1331475"/>
            <a:ext cx="3060491" cy="14686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具体的，可以参考分别使用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yolov8n.pt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yolov5n.pt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对一段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csgo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游戏视频的检测结果。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-158751" y="255365"/>
            <a:ext cx="4045111" cy="788563"/>
            <a:chOff x="-158751" y="255365"/>
            <a:chExt cx="4045111" cy="788563"/>
          </a:xfrm>
        </p:grpSpPr>
        <p:grpSp>
          <p:nvGrpSpPr>
            <p:cNvPr id="39" name="组合 38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62" name="圆角矩形 6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0" name="圆角矩形 5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2060219" y="33787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游戏分析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3ACE549-9A03-C3C9-5BEE-3A89B8893296}"/>
              </a:ext>
            </a:extLst>
          </p:cNvPr>
          <p:cNvSpPr txBox="1"/>
          <p:nvPr/>
        </p:nvSpPr>
        <p:spPr>
          <a:xfrm>
            <a:off x="367734" y="1249690"/>
            <a:ext cx="4082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 err="1"/>
              <a:t>csgo</a:t>
            </a:r>
            <a:r>
              <a:rPr lang="zh-CN" altLang="en-US" dirty="0"/>
              <a:t>游戏数据集进行分析，得出双方在各自胜利的对局中出现位置的频率图像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11D450F-DDDB-4D73-8006-83EE0C0A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13" y="0"/>
            <a:ext cx="7049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6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162852" y="105251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914672" y="103227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420315" y="2365619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406922" y="127001"/>
            <a:ext cx="1191905" cy="774700"/>
            <a:chOff x="3647506" y="400042"/>
            <a:chExt cx="1462508" cy="950583"/>
          </a:xfrm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D4CC0F8-906C-4B67-A4FC-532EA7FEB5A6}"/>
              </a:ext>
            </a:extLst>
          </p:cNvPr>
          <p:cNvSpPr txBox="1"/>
          <p:nvPr/>
        </p:nvSpPr>
        <p:spPr>
          <a:xfrm>
            <a:off x="1968748" y="2360119"/>
            <a:ext cx="82545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感谢您的观看！</a:t>
            </a:r>
          </a:p>
          <a:p>
            <a:endParaRPr lang="zh-CN" altLang="en-US" sz="13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4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94285" y="274502"/>
            <a:ext cx="470282" cy="2861299"/>
            <a:chOff x="3378207" y="1563846"/>
            <a:chExt cx="232791" cy="1416352"/>
          </a:xfrm>
        </p:grpSpPr>
        <p:sp>
          <p:nvSpPr>
            <p:cNvPr id="3" name="圆角矩形 2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70397" y="1133687"/>
            <a:ext cx="251505" cy="1530209"/>
            <a:chOff x="3378207" y="1563846"/>
            <a:chExt cx="232791" cy="1416352"/>
          </a:xfrm>
          <a:solidFill>
            <a:srgbClr val="FF9409"/>
          </a:solidFill>
        </p:grpSpPr>
        <p:sp>
          <p:nvSpPr>
            <p:cNvPr id="7" name="圆角矩形 6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2532342" y="3722199"/>
            <a:ext cx="470282" cy="2861299"/>
            <a:chOff x="3378207" y="1563846"/>
            <a:chExt cx="232791" cy="1416352"/>
          </a:xfrm>
          <a:solidFill>
            <a:srgbClr val="37AB91"/>
          </a:solidFill>
        </p:grpSpPr>
        <p:sp>
          <p:nvSpPr>
            <p:cNvPr id="10" name="圆角矩形 9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1504950" y="2606296"/>
            <a:ext cx="402350" cy="2447991"/>
            <a:chOff x="3378207" y="1563846"/>
            <a:chExt cx="232791" cy="1416352"/>
          </a:xfrm>
          <a:solidFill>
            <a:srgbClr val="FF9409"/>
          </a:solidFill>
        </p:grpSpPr>
        <p:sp>
          <p:nvSpPr>
            <p:cNvPr id="13" name="圆角矩形 12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925224" y="1501212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Yolov8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简介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925224" y="25776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改动与优化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925224" y="36423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效果展示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25224" y="47129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进一步的研究</a:t>
            </a:r>
          </a:p>
        </p:txBody>
      </p:sp>
      <p:sp>
        <p:nvSpPr>
          <p:cNvPr id="29" name="椭圆 28"/>
          <p:cNvSpPr/>
          <p:nvPr/>
        </p:nvSpPr>
        <p:spPr>
          <a:xfrm>
            <a:off x="6295298" y="1565230"/>
            <a:ext cx="515804" cy="515804"/>
          </a:xfrm>
          <a:prstGeom prst="ellipse">
            <a:avLst/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5298" y="2641649"/>
            <a:ext cx="515804" cy="515804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95298" y="3706388"/>
            <a:ext cx="515804" cy="515804"/>
          </a:xfrm>
          <a:prstGeom prst="ellipse">
            <a:avLst/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95298" y="4776966"/>
            <a:ext cx="515804" cy="515804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4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54545" y="2903291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467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312277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Yolov8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简介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36663" y="2285150"/>
            <a:ext cx="2939915" cy="2292208"/>
            <a:chOff x="1236663" y="2285150"/>
            <a:chExt cx="2939915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rot="16200000" flipH="1">
              <a:off x="2628914" y="2974801"/>
              <a:ext cx="2182420" cy="912909"/>
            </a:xfrm>
            <a:custGeom>
              <a:avLst/>
              <a:gdLst>
                <a:gd name="connsiteX0" fmla="*/ 0 w 2182420"/>
                <a:gd name="connsiteY0" fmla="*/ 912909 h 912909"/>
                <a:gd name="connsiteX1" fmla="*/ 2182420 w 2182420"/>
                <a:gd name="connsiteY1" fmla="*/ 912908 h 912909"/>
                <a:gd name="connsiteX2" fmla="*/ 2182420 w 2182420"/>
                <a:gd name="connsiteY2" fmla="*/ 500459 h 912909"/>
                <a:gd name="connsiteX3" fmla="*/ 390195 w 2182420"/>
                <a:gd name="connsiteY3" fmla="*/ 500460 h 912909"/>
                <a:gd name="connsiteX4" fmla="*/ 386958 w 2182420"/>
                <a:gd name="connsiteY4" fmla="*/ 132228 h 912909"/>
                <a:gd name="connsiteX5" fmla="*/ 386958 w 2182420"/>
                <a:gd name="connsiteY5" fmla="*/ 87525 h 912909"/>
                <a:gd name="connsiteX6" fmla="*/ 359349 w 2182420"/>
                <a:gd name="connsiteY6" fmla="*/ 59916 h 912909"/>
                <a:gd name="connsiteX7" fmla="*/ 331740 w 2182420"/>
                <a:gd name="connsiteY7" fmla="*/ 87525 h 912909"/>
                <a:gd name="connsiteX8" fmla="*/ 331740 w 2182420"/>
                <a:gd name="connsiteY8" fmla="*/ 132228 h 912909"/>
                <a:gd name="connsiteX9" fmla="*/ 331740 w 2182420"/>
                <a:gd name="connsiteY9" fmla="*/ 229233 h 912909"/>
                <a:gd name="connsiteX10" fmla="*/ 304132 w 2182420"/>
                <a:gd name="connsiteY10" fmla="*/ 256842 h 912909"/>
                <a:gd name="connsiteX11" fmla="*/ 276523 w 2182420"/>
                <a:gd name="connsiteY11" fmla="*/ 229233 h 912909"/>
                <a:gd name="connsiteX12" fmla="*/ 276523 w 2182420"/>
                <a:gd name="connsiteY12" fmla="*/ 132228 h 912909"/>
                <a:gd name="connsiteX13" fmla="*/ 276523 w 2182420"/>
                <a:gd name="connsiteY13" fmla="*/ 108185 h 912909"/>
                <a:gd name="connsiteX14" fmla="*/ 248914 w 2182420"/>
                <a:gd name="connsiteY14" fmla="*/ 80576 h 912909"/>
                <a:gd name="connsiteX15" fmla="*/ 221305 w 2182420"/>
                <a:gd name="connsiteY15" fmla="*/ 108185 h 912909"/>
                <a:gd name="connsiteX16" fmla="*/ 221305 w 2182420"/>
                <a:gd name="connsiteY16" fmla="*/ 132228 h 912909"/>
                <a:gd name="connsiteX17" fmla="*/ 220975 w 2182420"/>
                <a:gd name="connsiteY17" fmla="*/ 132228 h 912909"/>
                <a:gd name="connsiteX18" fmla="*/ 219135 w 2182420"/>
                <a:gd name="connsiteY18" fmla="*/ 141340 h 912909"/>
                <a:gd name="connsiteX19" fmla="*/ 193696 w 2182420"/>
                <a:gd name="connsiteY19" fmla="*/ 158202 h 912909"/>
                <a:gd name="connsiteX20" fmla="*/ 168257 w 2182420"/>
                <a:gd name="connsiteY20" fmla="*/ 141340 h 912909"/>
                <a:gd name="connsiteX21" fmla="*/ 166417 w 2182420"/>
                <a:gd name="connsiteY21" fmla="*/ 132228 h 912909"/>
                <a:gd name="connsiteX22" fmla="*/ 166087 w 2182420"/>
                <a:gd name="connsiteY22" fmla="*/ 132228 h 912909"/>
                <a:gd name="connsiteX23" fmla="*/ 166087 w 2182420"/>
                <a:gd name="connsiteY23" fmla="*/ 27609 h 912909"/>
                <a:gd name="connsiteX24" fmla="*/ 138478 w 2182420"/>
                <a:gd name="connsiteY24" fmla="*/ 0 h 912909"/>
                <a:gd name="connsiteX25" fmla="*/ 110869 w 2182420"/>
                <a:gd name="connsiteY25" fmla="*/ 27609 h 912909"/>
                <a:gd name="connsiteX26" fmla="*/ 110869 w 2182420"/>
                <a:gd name="connsiteY26" fmla="*/ 132228 h 912909"/>
                <a:gd name="connsiteX27" fmla="*/ 110869 w 2182420"/>
                <a:gd name="connsiteY27" fmla="*/ 176046 h 912909"/>
                <a:gd name="connsiteX28" fmla="*/ 83261 w 2182420"/>
                <a:gd name="connsiteY28" fmla="*/ 203655 h 912909"/>
                <a:gd name="connsiteX29" fmla="*/ 55652 w 2182420"/>
                <a:gd name="connsiteY29" fmla="*/ 176046 h 912909"/>
                <a:gd name="connsiteX30" fmla="*/ 55652 w 2182420"/>
                <a:gd name="connsiteY30" fmla="*/ 132228 h 912909"/>
                <a:gd name="connsiteX31" fmla="*/ 55652 w 2182420"/>
                <a:gd name="connsiteY31" fmla="*/ 62731 h 912909"/>
                <a:gd name="connsiteX32" fmla="*/ 28043 w 2182420"/>
                <a:gd name="connsiteY32" fmla="*/ 35123 h 912909"/>
                <a:gd name="connsiteX33" fmla="*/ 434 w 2182420"/>
                <a:gd name="connsiteY33" fmla="*/ 62731 h 912909"/>
                <a:gd name="connsiteX34" fmla="*/ 0 w 2182420"/>
                <a:gd name="connsiteY34" fmla="*/ 912909 h 91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82420" h="912909">
                  <a:moveTo>
                    <a:pt x="0" y="912909"/>
                  </a:moveTo>
                  <a:lnTo>
                    <a:pt x="2182420" y="912908"/>
                  </a:lnTo>
                  <a:lnTo>
                    <a:pt x="2182420" y="500459"/>
                  </a:lnTo>
                  <a:lnTo>
                    <a:pt x="390195" y="500460"/>
                  </a:lnTo>
                  <a:lnTo>
                    <a:pt x="386958" y="132228"/>
                  </a:lnTo>
                  <a:lnTo>
                    <a:pt x="386958" y="87525"/>
                  </a:lnTo>
                  <a:cubicBezTo>
                    <a:pt x="386958" y="72277"/>
                    <a:pt x="374597" y="59916"/>
                    <a:pt x="359349" y="59916"/>
                  </a:cubicBezTo>
                  <a:cubicBezTo>
                    <a:pt x="344101" y="59916"/>
                    <a:pt x="331740" y="72277"/>
                    <a:pt x="331740" y="87525"/>
                  </a:cubicBezTo>
                  <a:lnTo>
                    <a:pt x="331740" y="132228"/>
                  </a:lnTo>
                  <a:lnTo>
                    <a:pt x="331740" y="229233"/>
                  </a:lnTo>
                  <a:cubicBezTo>
                    <a:pt x="331740" y="244481"/>
                    <a:pt x="319379" y="256842"/>
                    <a:pt x="304132" y="256842"/>
                  </a:cubicBezTo>
                  <a:cubicBezTo>
                    <a:pt x="288884" y="256842"/>
                    <a:pt x="276523" y="244481"/>
                    <a:pt x="276523" y="229233"/>
                  </a:cubicBezTo>
                  <a:lnTo>
                    <a:pt x="276523" y="132228"/>
                  </a:lnTo>
                  <a:lnTo>
                    <a:pt x="276523" y="108185"/>
                  </a:lnTo>
                  <a:cubicBezTo>
                    <a:pt x="276523" y="92937"/>
                    <a:pt x="264162" y="80576"/>
                    <a:pt x="248914" y="80576"/>
                  </a:cubicBezTo>
                  <a:cubicBezTo>
                    <a:pt x="233666" y="80576"/>
                    <a:pt x="221305" y="92937"/>
                    <a:pt x="221305" y="108185"/>
                  </a:cubicBezTo>
                  <a:lnTo>
                    <a:pt x="221305" y="132228"/>
                  </a:lnTo>
                  <a:lnTo>
                    <a:pt x="220975" y="132228"/>
                  </a:lnTo>
                  <a:lnTo>
                    <a:pt x="219135" y="141340"/>
                  </a:lnTo>
                  <a:cubicBezTo>
                    <a:pt x="214944" y="151249"/>
                    <a:pt x="205132" y="158202"/>
                    <a:pt x="193696" y="158202"/>
                  </a:cubicBezTo>
                  <a:cubicBezTo>
                    <a:pt x="182260" y="158202"/>
                    <a:pt x="172448" y="151249"/>
                    <a:pt x="168257" y="141340"/>
                  </a:cubicBezTo>
                  <a:lnTo>
                    <a:pt x="166417" y="132228"/>
                  </a:lnTo>
                  <a:lnTo>
                    <a:pt x="166087" y="132228"/>
                  </a:lnTo>
                  <a:lnTo>
                    <a:pt x="166087" y="27609"/>
                  </a:lnTo>
                  <a:cubicBezTo>
                    <a:pt x="166087" y="12361"/>
                    <a:pt x="153726" y="0"/>
                    <a:pt x="138478" y="0"/>
                  </a:cubicBezTo>
                  <a:cubicBezTo>
                    <a:pt x="123231" y="0"/>
                    <a:pt x="110869" y="12361"/>
                    <a:pt x="110869" y="27609"/>
                  </a:cubicBezTo>
                  <a:lnTo>
                    <a:pt x="110869" y="132228"/>
                  </a:lnTo>
                  <a:lnTo>
                    <a:pt x="110869" y="176046"/>
                  </a:lnTo>
                  <a:cubicBezTo>
                    <a:pt x="110869" y="191294"/>
                    <a:pt x="98508" y="203655"/>
                    <a:pt x="83261" y="203655"/>
                  </a:cubicBezTo>
                  <a:cubicBezTo>
                    <a:pt x="68013" y="203655"/>
                    <a:pt x="55652" y="191294"/>
                    <a:pt x="55652" y="176046"/>
                  </a:cubicBezTo>
                  <a:lnTo>
                    <a:pt x="55652" y="132228"/>
                  </a:lnTo>
                  <a:lnTo>
                    <a:pt x="55652" y="62731"/>
                  </a:lnTo>
                  <a:cubicBezTo>
                    <a:pt x="55652" y="47484"/>
                    <a:pt x="43291" y="35123"/>
                    <a:pt x="28043" y="35123"/>
                  </a:cubicBezTo>
                  <a:cubicBezTo>
                    <a:pt x="12795" y="35123"/>
                    <a:pt x="434" y="47484"/>
                    <a:pt x="434" y="62731"/>
                  </a:cubicBezTo>
                  <a:cubicBezTo>
                    <a:pt x="289" y="346124"/>
                    <a:pt x="145" y="629516"/>
                    <a:pt x="0" y="91290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0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78055" y="1438422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输入图像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158751" y="255365"/>
            <a:ext cx="4045111" cy="788563"/>
            <a:chOff x="-158751" y="255365"/>
            <a:chExt cx="4045111" cy="788563"/>
          </a:xfrm>
        </p:grpSpPr>
        <p:grpSp>
          <p:nvGrpSpPr>
            <p:cNvPr id="15" name="组合 1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7" name="圆角矩形 26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2060219" y="33787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基本结构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378F8AE-FAEA-D8E8-84D9-AA101173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94" y="337876"/>
            <a:ext cx="3331372" cy="6410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227255-7FF9-411B-CCF5-9994717E9797}"/>
              </a:ext>
            </a:extLst>
          </p:cNvPr>
          <p:cNvSpPr txBox="1"/>
          <p:nvPr/>
        </p:nvSpPr>
        <p:spPr>
          <a:xfrm>
            <a:off x="778055" y="1954193"/>
            <a:ext cx="276729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图像归一化和尺寸调整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C0122C-9A40-B53D-F251-4ACE0843316B}"/>
              </a:ext>
            </a:extLst>
          </p:cNvPr>
          <p:cNvSpPr txBox="1"/>
          <p:nvPr/>
        </p:nvSpPr>
        <p:spPr>
          <a:xfrm>
            <a:off x="802657" y="2524908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神经网络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CDEDF4-705C-36FB-A301-6C75C9072709}"/>
              </a:ext>
            </a:extLst>
          </p:cNvPr>
          <p:cNvSpPr txBox="1"/>
          <p:nvPr/>
        </p:nvSpPr>
        <p:spPr>
          <a:xfrm>
            <a:off x="798375" y="3084624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图像后续处理并输出图像</a:t>
            </a:r>
          </a:p>
        </p:txBody>
      </p:sp>
    </p:spTree>
    <p:extLst>
      <p:ext uri="{BB962C8B-B14F-4D97-AF65-F5344CB8AC3E}">
        <p14:creationId xmlns:p14="http://schemas.microsoft.com/office/powerpoint/2010/main" val="92973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195218" y="1228450"/>
            <a:ext cx="8653295" cy="4351583"/>
            <a:chOff x="235823" y="1228450"/>
            <a:chExt cx="8653295" cy="4351583"/>
          </a:xfrm>
        </p:grpSpPr>
        <p:grpSp>
          <p:nvGrpSpPr>
            <p:cNvPr id="69" name="组合 68"/>
            <p:cNvGrpSpPr/>
            <p:nvPr/>
          </p:nvGrpSpPr>
          <p:grpSpPr>
            <a:xfrm>
              <a:off x="235823" y="1228450"/>
              <a:ext cx="8195606" cy="4351583"/>
              <a:chOff x="-94377" y="1228450"/>
              <a:chExt cx="8195606" cy="4351583"/>
            </a:xfrm>
          </p:grpSpPr>
          <p:sp>
            <p:nvSpPr>
              <p:cNvPr id="67" name="ïṧḷïďé">
                <a:extLst>
                  <a:ext uri="{FF2B5EF4-FFF2-40B4-BE49-F238E27FC236}">
                    <a16:creationId xmlns:a16="http://schemas.microsoft.com/office/drawing/2014/main" id="{7DECCF2C-7C1C-4423-9AE4-D3075CA43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029" y="3738977"/>
                <a:ext cx="457689" cy="448765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 dirty="0">
                  <a:cs typeface="+mn-ea"/>
                  <a:sym typeface="+mn-lt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-94377" y="1228450"/>
                <a:ext cx="2373013" cy="1693367"/>
                <a:chOff x="923638" y="-1413188"/>
                <a:chExt cx="2373013" cy="1693367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923638" y="-1413188"/>
                  <a:ext cx="21337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分类损失：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162869" y="-835447"/>
                  <a:ext cx="2133782" cy="1115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US" altLang="zh-CN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BCE(</a:t>
                  </a:r>
                  <a:r>
                    <a:rPr lang="zh-CN" alt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二元交叉熵</a:t>
                  </a:r>
                  <a:r>
                    <a:rPr lang="en-US" altLang="zh-CN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)</a:t>
                  </a:r>
                </a:p>
                <a:p>
                  <a:pPr algn="ctr">
                    <a:lnSpc>
                      <a:spcPct val="114000"/>
                    </a:lnSpc>
                  </a:pPr>
                  <a:endPara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algn="ctr">
                    <a:lnSpc>
                      <a:spcPct val="114000"/>
                    </a:lnSpc>
                  </a:pPr>
                  <a:endPara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1" name="文本框 50"/>
              <p:cNvSpPr txBox="1"/>
              <p:nvPr/>
            </p:nvSpPr>
            <p:spPr>
              <a:xfrm>
                <a:off x="76129" y="4933702"/>
                <a:ext cx="8025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预测概率接近真实标签时的微小差异很敏感，概率更接近真实标签。使用了对数函数，当预测概率与真实标签差距很大时，损失会非常大，促进模型学习。</a:t>
                </a:r>
              </a:p>
            </p:txBody>
          </p:sp>
        </p:grpSp>
        <p:sp>
          <p:nvSpPr>
            <p:cNvPr id="82" name="ïṧḷïďé">
              <a:extLst>
                <a:ext uri="{FF2B5EF4-FFF2-40B4-BE49-F238E27FC236}">
                  <a16:creationId xmlns:a16="http://schemas.microsoft.com/office/drawing/2014/main" id="{7DECCF2C-7C1C-4423-9AE4-D3075CA43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1429" y="3738977"/>
              <a:ext cx="457689" cy="448765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8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158751" y="255365"/>
            <a:ext cx="4045111" cy="788563"/>
            <a:chOff x="-158751" y="255365"/>
            <a:chExt cx="4045111" cy="788563"/>
          </a:xfrm>
        </p:grpSpPr>
        <p:grpSp>
          <p:nvGrpSpPr>
            <p:cNvPr id="31" name="组合 30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9" name="圆角矩形 3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7" name="圆角矩形 36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060219" y="33787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损失函数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5FEACA1-F074-64AC-E5AE-628D34D9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49" y="2150813"/>
            <a:ext cx="5410200" cy="49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326BDA-D2FC-3156-6778-979811DBC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49" y="2577195"/>
            <a:ext cx="7629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23"/>
          <p:cNvSpPr txBox="1"/>
          <p:nvPr/>
        </p:nvSpPr>
        <p:spPr>
          <a:xfrm>
            <a:off x="574879" y="1689869"/>
            <a:ext cx="297068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CIOU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（交集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并集比例）：</a:t>
            </a:r>
          </a:p>
        </p:txBody>
      </p:sp>
      <p:grpSp>
        <p:nvGrpSpPr>
          <p:cNvPr id="32" name="组合 31"/>
          <p:cNvGrpSpPr/>
          <p:nvPr/>
        </p:nvGrpSpPr>
        <p:grpSpPr>
          <a:xfrm rot="5400000">
            <a:off x="433600" y="-336986"/>
            <a:ext cx="788563" cy="1973265"/>
            <a:chOff x="998435" y="608805"/>
            <a:chExt cx="1414431" cy="3539410"/>
          </a:xfrm>
        </p:grpSpPr>
        <p:grpSp>
          <p:nvGrpSpPr>
            <p:cNvPr id="36" name="组合 35"/>
            <p:cNvGrpSpPr/>
            <p:nvPr/>
          </p:nvGrpSpPr>
          <p:grpSpPr>
            <a:xfrm>
              <a:off x="1513847" y="608805"/>
              <a:ext cx="374943" cy="2281237"/>
              <a:chOff x="3378207" y="1563846"/>
              <a:chExt cx="232791" cy="1416352"/>
            </a:xfrm>
          </p:grpSpPr>
          <p:sp>
            <p:nvSpPr>
              <p:cNvPr id="42" name="圆角矩形 41"/>
              <p:cNvSpPr/>
              <p:nvPr/>
            </p:nvSpPr>
            <p:spPr>
              <a:xfrm rot="16200000" flipV="1">
                <a:off x="2960504" y="2329704"/>
                <a:ext cx="1068198" cy="232790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 rot="16200000" flipV="1">
                <a:off x="3378713" y="1563340"/>
                <a:ext cx="231778" cy="232790"/>
              </a:xfrm>
              <a:prstGeom prst="ellipse">
                <a:avLst/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212348" y="1293810"/>
              <a:ext cx="200518" cy="1219995"/>
              <a:chOff x="3378207" y="1563846"/>
              <a:chExt cx="232791" cy="1416352"/>
            </a:xfrm>
            <a:solidFill>
              <a:srgbClr val="FF9409"/>
            </a:solidFill>
          </p:grpSpPr>
          <p:sp>
            <p:nvSpPr>
              <p:cNvPr id="40" name="圆角矩形 39"/>
              <p:cNvSpPr/>
              <p:nvPr/>
            </p:nvSpPr>
            <p:spPr>
              <a:xfrm rot="16200000" flipV="1">
                <a:off x="2960504" y="2329704"/>
                <a:ext cx="1068198" cy="2327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 rot="16200000" flipV="1">
                <a:off x="3378713" y="1563340"/>
                <a:ext cx="231778" cy="23279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5400000">
              <a:off x="1518573" y="3428738"/>
              <a:ext cx="1064012" cy="374942"/>
            </a:xfrm>
            <a:prstGeom prst="roundRect">
              <a:avLst>
                <a:gd name="adj" fmla="val 50000"/>
              </a:avLst>
            </a:pr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 rot="5400000">
              <a:off x="422843" y="3043475"/>
              <a:ext cx="1471965" cy="320782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67A385C-066A-F082-1D73-E77E97C9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7" y="1183199"/>
            <a:ext cx="2133785" cy="6462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71CFE25-8EFA-733D-EB00-8EC325303E19}"/>
              </a:ext>
            </a:extLst>
          </p:cNvPr>
          <p:cNvSpPr txBox="1"/>
          <p:nvPr/>
        </p:nvSpPr>
        <p:spPr>
          <a:xfrm>
            <a:off x="2060219" y="33787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损失函数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BBFDE8-F49D-7A56-0FC7-4C91DB0F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14" y="2260882"/>
            <a:ext cx="3173826" cy="24847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432EB3-FDF5-C89A-DD0C-30C80BCCB477}"/>
              </a:ext>
            </a:extLst>
          </p:cNvPr>
          <p:cNvSpPr txBox="1"/>
          <p:nvPr/>
        </p:nvSpPr>
        <p:spPr>
          <a:xfrm>
            <a:off x="5055439" y="1689867"/>
            <a:ext cx="297068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DFL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损失：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0AFBB9-E5AB-C6D0-F782-B352FEFC5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935" y="2089977"/>
            <a:ext cx="6375065" cy="4001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C67952-3F5E-55B8-D3AD-8349F8EBC9B7}"/>
              </a:ext>
            </a:extLst>
          </p:cNvPr>
          <p:cNvSpPr txBox="1"/>
          <p:nvPr/>
        </p:nvSpPr>
        <p:spPr>
          <a:xfrm>
            <a:off x="5816935" y="3595601"/>
            <a:ext cx="528794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主要用于目标检测中的边界框回归任务，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网络更快的聚焦到</a:t>
            </a:r>
            <a:r>
              <a:rPr lang="zh-CN" altLang="zh-CN" sz="20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目标位置及邻近区域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的分布。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2421D6-E245-002F-3FBC-90B00886912C}"/>
              </a:ext>
            </a:extLst>
          </p:cNvPr>
          <p:cNvSpPr txBox="1"/>
          <p:nvPr/>
        </p:nvSpPr>
        <p:spPr>
          <a:xfrm>
            <a:off x="5816935" y="2579938"/>
            <a:ext cx="6177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Si</a:t>
            </a:r>
            <a:r>
              <a:rPr lang="zh-CN" altLang="en-US" sz="2000" dirty="0"/>
              <a:t>、</a:t>
            </a:r>
            <a:r>
              <a:rPr lang="en-US" altLang="zh-CN" sz="2000" dirty="0"/>
              <a:t>Si+1</a:t>
            </a:r>
            <a:r>
              <a:rPr lang="zh-CN" altLang="en-US" sz="2000" dirty="0"/>
              <a:t>为网络输出的“预测值”、“临近预测值”。</a:t>
            </a:r>
            <a:r>
              <a:rPr lang="en-US" altLang="zh-CN" sz="2000" dirty="0"/>
              <a:t>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yi</a:t>
            </a:r>
            <a:r>
              <a:rPr lang="zh-CN" altLang="en-US" sz="2000" dirty="0"/>
              <a:t>、</a:t>
            </a:r>
            <a:r>
              <a:rPr lang="en-US" altLang="zh-CN" sz="2000" dirty="0"/>
              <a:t>yi+1</a:t>
            </a:r>
            <a:r>
              <a:rPr lang="zh-CN" altLang="en-US" sz="2000" dirty="0"/>
              <a:t>为标签的“实际值”、“标签积分值”、“临近标签积分值”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CCD7D1-2C54-E2B8-95CA-63C415076D6C}"/>
              </a:ext>
            </a:extLst>
          </p:cNvPr>
          <p:cNvSpPr txBox="1"/>
          <p:nvPr/>
        </p:nvSpPr>
        <p:spPr>
          <a:xfrm>
            <a:off x="254417" y="5168131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单独的</a:t>
            </a:r>
            <a:r>
              <a:rPr lang="en-US" altLang="zh-CN" dirty="0"/>
              <a:t>CIOU loss</a:t>
            </a:r>
            <a:r>
              <a:rPr lang="zh-CN" altLang="en-US" dirty="0"/>
              <a:t>的目标为“预测一个绝对正确的值</a:t>
            </a:r>
            <a:r>
              <a:rPr lang="en-US" altLang="zh-CN" dirty="0"/>
              <a:t>(</a:t>
            </a:r>
            <a:r>
              <a:rPr lang="zh-CN" altLang="en-US" dirty="0"/>
              <a:t>标签值</a:t>
            </a:r>
            <a:r>
              <a:rPr lang="en-US" altLang="zh-CN" dirty="0"/>
              <a:t>)”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3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改动与优化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36663" y="2285150"/>
            <a:ext cx="3440049" cy="2292208"/>
            <a:chOff x="1236663" y="2285150"/>
            <a:chExt cx="3440049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rot="16200000" flipH="1">
              <a:off x="2787996" y="2661640"/>
              <a:ext cx="2238203" cy="1539228"/>
            </a:xfrm>
            <a:custGeom>
              <a:avLst/>
              <a:gdLst>
                <a:gd name="connsiteX0" fmla="*/ 0 w 2238203"/>
                <a:gd name="connsiteY0" fmla="*/ 808579 h 1539228"/>
                <a:gd name="connsiteX1" fmla="*/ 83825 w 2238203"/>
                <a:gd name="connsiteY1" fmla="*/ 1159457 h 1539228"/>
                <a:gd name="connsiteX2" fmla="*/ 325656 w 2238203"/>
                <a:gd name="connsiteY2" fmla="*/ 1402774 h 1539228"/>
                <a:gd name="connsiteX3" fmla="*/ 646862 w 2238203"/>
                <a:gd name="connsiteY3" fmla="*/ 1494017 h 1539228"/>
                <a:gd name="connsiteX4" fmla="*/ 1065246 w 2238203"/>
                <a:gd name="connsiteY4" fmla="*/ 1383428 h 1539228"/>
                <a:gd name="connsiteX5" fmla="*/ 1594902 w 2238203"/>
                <a:gd name="connsiteY5" fmla="*/ 978941 h 1539228"/>
                <a:gd name="connsiteX6" fmla="*/ 1853054 w 2238203"/>
                <a:gd name="connsiteY6" fmla="*/ 734026 h 1539228"/>
                <a:gd name="connsiteX7" fmla="*/ 1853055 w 2238203"/>
                <a:gd name="connsiteY7" fmla="*/ 1223121 h 1539228"/>
                <a:gd name="connsiteX8" fmla="*/ 1851679 w 2238203"/>
                <a:gd name="connsiteY8" fmla="*/ 1407001 h 1539228"/>
                <a:gd name="connsiteX9" fmla="*/ 1851679 w 2238203"/>
                <a:gd name="connsiteY9" fmla="*/ 1476497 h 1539228"/>
                <a:gd name="connsiteX10" fmla="*/ 1879288 w 2238203"/>
                <a:gd name="connsiteY10" fmla="*/ 1504105 h 1539228"/>
                <a:gd name="connsiteX11" fmla="*/ 1906897 w 2238203"/>
                <a:gd name="connsiteY11" fmla="*/ 1476497 h 1539228"/>
                <a:gd name="connsiteX12" fmla="*/ 1906897 w 2238203"/>
                <a:gd name="connsiteY12" fmla="*/ 1407001 h 1539228"/>
                <a:gd name="connsiteX13" fmla="*/ 1906897 w 2238203"/>
                <a:gd name="connsiteY13" fmla="*/ 1363183 h 1539228"/>
                <a:gd name="connsiteX14" fmla="*/ 1934506 w 2238203"/>
                <a:gd name="connsiteY14" fmla="*/ 1335574 h 1539228"/>
                <a:gd name="connsiteX15" fmla="*/ 1962115 w 2238203"/>
                <a:gd name="connsiteY15" fmla="*/ 1363183 h 1539228"/>
                <a:gd name="connsiteX16" fmla="*/ 1962115 w 2238203"/>
                <a:gd name="connsiteY16" fmla="*/ 1407001 h 1539228"/>
                <a:gd name="connsiteX17" fmla="*/ 1962115 w 2238203"/>
                <a:gd name="connsiteY17" fmla="*/ 1511619 h 1539228"/>
                <a:gd name="connsiteX18" fmla="*/ 1989723 w 2238203"/>
                <a:gd name="connsiteY18" fmla="*/ 1539228 h 1539228"/>
                <a:gd name="connsiteX19" fmla="*/ 2017332 w 2238203"/>
                <a:gd name="connsiteY19" fmla="*/ 1511619 h 1539228"/>
                <a:gd name="connsiteX20" fmla="*/ 2017332 w 2238203"/>
                <a:gd name="connsiteY20" fmla="*/ 1407001 h 1539228"/>
                <a:gd name="connsiteX21" fmla="*/ 2017662 w 2238203"/>
                <a:gd name="connsiteY21" fmla="*/ 1407001 h 1539228"/>
                <a:gd name="connsiteX22" fmla="*/ 2019502 w 2238203"/>
                <a:gd name="connsiteY22" fmla="*/ 1397889 h 1539228"/>
                <a:gd name="connsiteX23" fmla="*/ 2044941 w 2238203"/>
                <a:gd name="connsiteY23" fmla="*/ 1381027 h 1539228"/>
                <a:gd name="connsiteX24" fmla="*/ 2070380 w 2238203"/>
                <a:gd name="connsiteY24" fmla="*/ 1397889 h 1539228"/>
                <a:gd name="connsiteX25" fmla="*/ 2072220 w 2238203"/>
                <a:gd name="connsiteY25" fmla="*/ 1407001 h 1539228"/>
                <a:gd name="connsiteX26" fmla="*/ 2072550 w 2238203"/>
                <a:gd name="connsiteY26" fmla="*/ 1407001 h 1539228"/>
                <a:gd name="connsiteX27" fmla="*/ 2072550 w 2238203"/>
                <a:gd name="connsiteY27" fmla="*/ 1431043 h 1539228"/>
                <a:gd name="connsiteX28" fmla="*/ 2100159 w 2238203"/>
                <a:gd name="connsiteY28" fmla="*/ 1458652 h 1539228"/>
                <a:gd name="connsiteX29" fmla="*/ 2127768 w 2238203"/>
                <a:gd name="connsiteY29" fmla="*/ 1431043 h 1539228"/>
                <a:gd name="connsiteX30" fmla="*/ 2127768 w 2238203"/>
                <a:gd name="connsiteY30" fmla="*/ 1407001 h 1539228"/>
                <a:gd name="connsiteX31" fmla="*/ 2127768 w 2238203"/>
                <a:gd name="connsiteY31" fmla="*/ 1309995 h 1539228"/>
                <a:gd name="connsiteX32" fmla="*/ 2155377 w 2238203"/>
                <a:gd name="connsiteY32" fmla="*/ 1282387 h 1539228"/>
                <a:gd name="connsiteX33" fmla="*/ 2182985 w 2238203"/>
                <a:gd name="connsiteY33" fmla="*/ 1309995 h 1539228"/>
                <a:gd name="connsiteX34" fmla="*/ 2182985 w 2238203"/>
                <a:gd name="connsiteY34" fmla="*/ 1407001 h 1539228"/>
                <a:gd name="connsiteX35" fmla="*/ 2182985 w 2238203"/>
                <a:gd name="connsiteY35" fmla="*/ 1451703 h 1539228"/>
                <a:gd name="connsiteX36" fmla="*/ 2210594 w 2238203"/>
                <a:gd name="connsiteY36" fmla="*/ 1479312 h 1539228"/>
                <a:gd name="connsiteX37" fmla="*/ 2238203 w 2238203"/>
                <a:gd name="connsiteY37" fmla="*/ 1451703 h 1539228"/>
                <a:gd name="connsiteX38" fmla="*/ 2238203 w 2238203"/>
                <a:gd name="connsiteY38" fmla="*/ 1407001 h 1539228"/>
                <a:gd name="connsiteX39" fmla="*/ 2238203 w 2238203"/>
                <a:gd name="connsiteY39" fmla="*/ 1266077 h 1539228"/>
                <a:gd name="connsiteX40" fmla="*/ 2238203 w 2238203"/>
                <a:gd name="connsiteY40" fmla="*/ 1223121 h 1539228"/>
                <a:gd name="connsiteX41" fmla="*/ 2237314 w 2238203"/>
                <a:gd name="connsiteY41" fmla="*/ 0 h 1539228"/>
                <a:gd name="connsiteX42" fmla="*/ 2038508 w 2238203"/>
                <a:gd name="connsiteY42" fmla="*/ 0 h 1539228"/>
                <a:gd name="connsiteX43" fmla="*/ 1350103 w 2238203"/>
                <a:gd name="connsiteY43" fmla="*/ 675052 h 1539228"/>
                <a:gd name="connsiteX44" fmla="*/ 951749 w 2238203"/>
                <a:gd name="connsiteY44" fmla="*/ 1000709 h 1539228"/>
                <a:gd name="connsiteX45" fmla="*/ 679502 w 2238203"/>
                <a:gd name="connsiteY45" fmla="*/ 1081568 h 1539228"/>
                <a:gd name="connsiteX46" fmla="*/ 471052 w 2238203"/>
                <a:gd name="connsiteY46" fmla="*/ 997741 h 1539228"/>
                <a:gd name="connsiteX47" fmla="*/ 388711 w 2238203"/>
                <a:gd name="connsiteY47" fmla="*/ 781874 h 1539228"/>
                <a:gd name="connsiteX48" fmla="*/ 488114 w 2238203"/>
                <a:gd name="connsiteY48" fmla="*/ 559329 h 1539228"/>
                <a:gd name="connsiteX49" fmla="*/ 758135 w 2238203"/>
                <a:gd name="connsiteY49" fmla="*/ 464376 h 1539228"/>
                <a:gd name="connsiteX50" fmla="*/ 758135 w 2238203"/>
                <a:gd name="connsiteY50" fmla="*/ 461765 h 1539228"/>
                <a:gd name="connsiteX51" fmla="*/ 799289 w 2238203"/>
                <a:gd name="connsiteY51" fmla="*/ 461765 h 1539228"/>
                <a:gd name="connsiteX52" fmla="*/ 946012 w 2238203"/>
                <a:gd name="connsiteY52" fmla="*/ 461765 h 1539228"/>
                <a:gd name="connsiteX53" fmla="*/ 992554 w 2238203"/>
                <a:gd name="connsiteY53" fmla="*/ 461765 h 1539228"/>
                <a:gd name="connsiteX54" fmla="*/ 1021299 w 2238203"/>
                <a:gd name="connsiteY54" fmla="*/ 433020 h 1539228"/>
                <a:gd name="connsiteX55" fmla="*/ 992554 w 2238203"/>
                <a:gd name="connsiteY55" fmla="*/ 404275 h 1539228"/>
                <a:gd name="connsiteX56" fmla="*/ 946012 w 2238203"/>
                <a:gd name="connsiteY56" fmla="*/ 404275 h 1539228"/>
                <a:gd name="connsiteX57" fmla="*/ 845014 w 2238203"/>
                <a:gd name="connsiteY57" fmla="*/ 404275 h 1539228"/>
                <a:gd name="connsiteX58" fmla="*/ 816268 w 2238203"/>
                <a:gd name="connsiteY58" fmla="*/ 375530 h 1539228"/>
                <a:gd name="connsiteX59" fmla="*/ 845014 w 2238203"/>
                <a:gd name="connsiteY59" fmla="*/ 346785 h 1539228"/>
                <a:gd name="connsiteX60" fmla="*/ 946012 w 2238203"/>
                <a:gd name="connsiteY60" fmla="*/ 346785 h 1539228"/>
                <a:gd name="connsiteX61" fmla="*/ 971044 w 2238203"/>
                <a:gd name="connsiteY61" fmla="*/ 346785 h 1539228"/>
                <a:gd name="connsiteX62" fmla="*/ 999789 w 2238203"/>
                <a:gd name="connsiteY62" fmla="*/ 318039 h 1539228"/>
                <a:gd name="connsiteX63" fmla="*/ 971044 w 2238203"/>
                <a:gd name="connsiteY63" fmla="*/ 289294 h 1539228"/>
                <a:gd name="connsiteX64" fmla="*/ 946012 w 2238203"/>
                <a:gd name="connsiteY64" fmla="*/ 289294 h 1539228"/>
                <a:gd name="connsiteX65" fmla="*/ 946012 w 2238203"/>
                <a:gd name="connsiteY65" fmla="*/ 288951 h 1539228"/>
                <a:gd name="connsiteX66" fmla="*/ 936525 w 2238203"/>
                <a:gd name="connsiteY66" fmla="*/ 287035 h 1539228"/>
                <a:gd name="connsiteX67" fmla="*/ 918968 w 2238203"/>
                <a:gd name="connsiteY67" fmla="*/ 260549 h 1539228"/>
                <a:gd name="connsiteX68" fmla="*/ 936525 w 2238203"/>
                <a:gd name="connsiteY68" fmla="*/ 234063 h 1539228"/>
                <a:gd name="connsiteX69" fmla="*/ 946012 w 2238203"/>
                <a:gd name="connsiteY69" fmla="*/ 232148 h 1539228"/>
                <a:gd name="connsiteX70" fmla="*/ 946012 w 2238203"/>
                <a:gd name="connsiteY70" fmla="*/ 231804 h 1539228"/>
                <a:gd name="connsiteX71" fmla="*/ 1054936 w 2238203"/>
                <a:gd name="connsiteY71" fmla="*/ 231804 h 1539228"/>
                <a:gd name="connsiteX72" fmla="*/ 1083681 w 2238203"/>
                <a:gd name="connsiteY72" fmla="*/ 203059 h 1539228"/>
                <a:gd name="connsiteX73" fmla="*/ 1054936 w 2238203"/>
                <a:gd name="connsiteY73" fmla="*/ 174314 h 1539228"/>
                <a:gd name="connsiteX74" fmla="*/ 946012 w 2238203"/>
                <a:gd name="connsiteY74" fmla="*/ 174314 h 1539228"/>
                <a:gd name="connsiteX75" fmla="*/ 900390 w 2238203"/>
                <a:gd name="connsiteY75" fmla="*/ 174314 h 1539228"/>
                <a:gd name="connsiteX76" fmla="*/ 871645 w 2238203"/>
                <a:gd name="connsiteY76" fmla="*/ 145569 h 1539228"/>
                <a:gd name="connsiteX77" fmla="*/ 900390 w 2238203"/>
                <a:gd name="connsiteY77" fmla="*/ 116824 h 1539228"/>
                <a:gd name="connsiteX78" fmla="*/ 946012 w 2238203"/>
                <a:gd name="connsiteY78" fmla="*/ 116824 h 1539228"/>
                <a:gd name="connsiteX79" fmla="*/ 1018368 w 2238203"/>
                <a:gd name="connsiteY79" fmla="*/ 116824 h 1539228"/>
                <a:gd name="connsiteX80" fmla="*/ 1047113 w 2238203"/>
                <a:gd name="connsiteY80" fmla="*/ 88079 h 1539228"/>
                <a:gd name="connsiteX81" fmla="*/ 1018368 w 2238203"/>
                <a:gd name="connsiteY81" fmla="*/ 59333 h 1539228"/>
                <a:gd name="connsiteX82" fmla="*/ 946012 w 2238203"/>
                <a:gd name="connsiteY82" fmla="*/ 59333 h 1539228"/>
                <a:gd name="connsiteX83" fmla="*/ 590995 w 2238203"/>
                <a:gd name="connsiteY83" fmla="*/ 79328 h 1539228"/>
                <a:gd name="connsiteX84" fmla="*/ 202515 w 2238203"/>
                <a:gd name="connsiteY84" fmla="*/ 281148 h 1539228"/>
                <a:gd name="connsiteX85" fmla="*/ 0 w 2238203"/>
                <a:gd name="connsiteY85" fmla="*/ 808579 h 153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238203" h="1539228">
                  <a:moveTo>
                    <a:pt x="0" y="808579"/>
                  </a:moveTo>
                  <a:cubicBezTo>
                    <a:pt x="0" y="941116"/>
                    <a:pt x="27941" y="1058076"/>
                    <a:pt x="83825" y="1159457"/>
                  </a:cubicBezTo>
                  <a:cubicBezTo>
                    <a:pt x="139708" y="1260839"/>
                    <a:pt x="220319" y="1341945"/>
                    <a:pt x="325656" y="1402774"/>
                  </a:cubicBezTo>
                  <a:cubicBezTo>
                    <a:pt x="430994" y="1463602"/>
                    <a:pt x="538063" y="1494017"/>
                    <a:pt x="646862" y="1494017"/>
                  </a:cubicBezTo>
                  <a:cubicBezTo>
                    <a:pt x="776433" y="1494017"/>
                    <a:pt x="915894" y="1457154"/>
                    <a:pt x="1065246" y="1383428"/>
                  </a:cubicBezTo>
                  <a:cubicBezTo>
                    <a:pt x="1214598" y="1309703"/>
                    <a:pt x="1391150" y="1174873"/>
                    <a:pt x="1594902" y="978941"/>
                  </a:cubicBezTo>
                  <a:lnTo>
                    <a:pt x="1853054" y="734026"/>
                  </a:lnTo>
                  <a:cubicBezTo>
                    <a:pt x="1853054" y="897058"/>
                    <a:pt x="1853055" y="1060089"/>
                    <a:pt x="1853055" y="1223121"/>
                  </a:cubicBezTo>
                  <a:cubicBezTo>
                    <a:pt x="1852596" y="1284414"/>
                    <a:pt x="1852138" y="1345708"/>
                    <a:pt x="1851679" y="1407001"/>
                  </a:cubicBezTo>
                  <a:lnTo>
                    <a:pt x="1851679" y="1476497"/>
                  </a:lnTo>
                  <a:cubicBezTo>
                    <a:pt x="1851679" y="1491744"/>
                    <a:pt x="1864040" y="1504105"/>
                    <a:pt x="1879288" y="1504105"/>
                  </a:cubicBezTo>
                  <a:cubicBezTo>
                    <a:pt x="1894536" y="1504105"/>
                    <a:pt x="1906897" y="1491744"/>
                    <a:pt x="1906897" y="1476497"/>
                  </a:cubicBezTo>
                  <a:lnTo>
                    <a:pt x="1906897" y="1407001"/>
                  </a:lnTo>
                  <a:lnTo>
                    <a:pt x="1906897" y="1363183"/>
                  </a:lnTo>
                  <a:cubicBezTo>
                    <a:pt x="1906897" y="1347935"/>
                    <a:pt x="1919258" y="1335574"/>
                    <a:pt x="1934506" y="1335574"/>
                  </a:cubicBezTo>
                  <a:cubicBezTo>
                    <a:pt x="1949754" y="1335574"/>
                    <a:pt x="1962115" y="1347935"/>
                    <a:pt x="1962115" y="1363183"/>
                  </a:cubicBezTo>
                  <a:lnTo>
                    <a:pt x="1962115" y="1407001"/>
                  </a:lnTo>
                  <a:lnTo>
                    <a:pt x="1962115" y="1511619"/>
                  </a:lnTo>
                  <a:cubicBezTo>
                    <a:pt x="1962115" y="1526867"/>
                    <a:pt x="1974476" y="1539228"/>
                    <a:pt x="1989723" y="1539228"/>
                  </a:cubicBezTo>
                  <a:cubicBezTo>
                    <a:pt x="2004971" y="1539228"/>
                    <a:pt x="2017332" y="1526867"/>
                    <a:pt x="2017332" y="1511619"/>
                  </a:cubicBezTo>
                  <a:lnTo>
                    <a:pt x="2017332" y="1407001"/>
                  </a:lnTo>
                  <a:lnTo>
                    <a:pt x="2017662" y="1407001"/>
                  </a:lnTo>
                  <a:lnTo>
                    <a:pt x="2019502" y="1397889"/>
                  </a:lnTo>
                  <a:cubicBezTo>
                    <a:pt x="2023693" y="1387980"/>
                    <a:pt x="2033505" y="1381027"/>
                    <a:pt x="2044941" y="1381027"/>
                  </a:cubicBezTo>
                  <a:cubicBezTo>
                    <a:pt x="2056377" y="1381027"/>
                    <a:pt x="2066189" y="1387980"/>
                    <a:pt x="2070380" y="1397889"/>
                  </a:cubicBezTo>
                  <a:lnTo>
                    <a:pt x="2072220" y="1407001"/>
                  </a:lnTo>
                  <a:lnTo>
                    <a:pt x="2072550" y="1407001"/>
                  </a:lnTo>
                  <a:lnTo>
                    <a:pt x="2072550" y="1431043"/>
                  </a:lnTo>
                  <a:cubicBezTo>
                    <a:pt x="2072550" y="1446291"/>
                    <a:pt x="2084911" y="1458652"/>
                    <a:pt x="2100159" y="1458652"/>
                  </a:cubicBezTo>
                  <a:cubicBezTo>
                    <a:pt x="2115407" y="1458652"/>
                    <a:pt x="2127768" y="1446291"/>
                    <a:pt x="2127768" y="1431043"/>
                  </a:cubicBezTo>
                  <a:lnTo>
                    <a:pt x="2127768" y="1407001"/>
                  </a:lnTo>
                  <a:lnTo>
                    <a:pt x="2127768" y="1309995"/>
                  </a:lnTo>
                  <a:cubicBezTo>
                    <a:pt x="2127768" y="1294747"/>
                    <a:pt x="2140129" y="1282387"/>
                    <a:pt x="2155377" y="1282387"/>
                  </a:cubicBezTo>
                  <a:cubicBezTo>
                    <a:pt x="2170624" y="1282387"/>
                    <a:pt x="2182985" y="1294747"/>
                    <a:pt x="2182985" y="1309995"/>
                  </a:cubicBezTo>
                  <a:lnTo>
                    <a:pt x="2182985" y="1407001"/>
                  </a:lnTo>
                  <a:lnTo>
                    <a:pt x="2182985" y="1451703"/>
                  </a:lnTo>
                  <a:cubicBezTo>
                    <a:pt x="2182985" y="1466951"/>
                    <a:pt x="2195346" y="1479312"/>
                    <a:pt x="2210594" y="1479312"/>
                  </a:cubicBezTo>
                  <a:cubicBezTo>
                    <a:pt x="2225842" y="1479312"/>
                    <a:pt x="2238203" y="1466951"/>
                    <a:pt x="2238203" y="1451703"/>
                  </a:cubicBezTo>
                  <a:lnTo>
                    <a:pt x="2238203" y="1407001"/>
                  </a:lnTo>
                  <a:lnTo>
                    <a:pt x="2238203" y="1266077"/>
                  </a:lnTo>
                  <a:lnTo>
                    <a:pt x="2238203" y="1223121"/>
                  </a:lnTo>
                  <a:cubicBezTo>
                    <a:pt x="2237907" y="815414"/>
                    <a:pt x="2237610" y="407707"/>
                    <a:pt x="2237314" y="0"/>
                  </a:cubicBezTo>
                  <a:lnTo>
                    <a:pt x="2038508" y="0"/>
                  </a:lnTo>
                  <a:lnTo>
                    <a:pt x="1350103" y="675052"/>
                  </a:lnTo>
                  <a:cubicBezTo>
                    <a:pt x="1184926" y="838251"/>
                    <a:pt x="1052141" y="946804"/>
                    <a:pt x="951749" y="1000709"/>
                  </a:cubicBezTo>
                  <a:cubicBezTo>
                    <a:pt x="851356" y="1054614"/>
                    <a:pt x="760608" y="1081568"/>
                    <a:pt x="679502" y="1081568"/>
                  </a:cubicBezTo>
                  <a:cubicBezTo>
                    <a:pt x="595430" y="1081568"/>
                    <a:pt x="525947" y="1053625"/>
                    <a:pt x="471052" y="997741"/>
                  </a:cubicBezTo>
                  <a:cubicBezTo>
                    <a:pt x="416158" y="941859"/>
                    <a:pt x="388711" y="869902"/>
                    <a:pt x="388711" y="781874"/>
                  </a:cubicBezTo>
                  <a:cubicBezTo>
                    <a:pt x="388711" y="692856"/>
                    <a:pt x="421845" y="618674"/>
                    <a:pt x="488114" y="559329"/>
                  </a:cubicBezTo>
                  <a:cubicBezTo>
                    <a:pt x="554383" y="499983"/>
                    <a:pt x="644390" y="468334"/>
                    <a:pt x="758135" y="464376"/>
                  </a:cubicBezTo>
                  <a:lnTo>
                    <a:pt x="758135" y="461765"/>
                  </a:lnTo>
                  <a:lnTo>
                    <a:pt x="799289" y="461765"/>
                  </a:lnTo>
                  <a:lnTo>
                    <a:pt x="946012" y="461765"/>
                  </a:lnTo>
                  <a:lnTo>
                    <a:pt x="992554" y="461765"/>
                  </a:lnTo>
                  <a:cubicBezTo>
                    <a:pt x="1008430" y="461765"/>
                    <a:pt x="1021299" y="448896"/>
                    <a:pt x="1021299" y="433020"/>
                  </a:cubicBezTo>
                  <a:cubicBezTo>
                    <a:pt x="1021299" y="417145"/>
                    <a:pt x="1008430" y="404275"/>
                    <a:pt x="992554" y="404275"/>
                  </a:cubicBezTo>
                  <a:lnTo>
                    <a:pt x="946012" y="404275"/>
                  </a:lnTo>
                  <a:lnTo>
                    <a:pt x="845014" y="404275"/>
                  </a:lnTo>
                  <a:cubicBezTo>
                    <a:pt x="829138" y="404275"/>
                    <a:pt x="816268" y="391405"/>
                    <a:pt x="816268" y="375530"/>
                  </a:cubicBezTo>
                  <a:cubicBezTo>
                    <a:pt x="816268" y="359654"/>
                    <a:pt x="829138" y="346785"/>
                    <a:pt x="845014" y="346785"/>
                  </a:cubicBezTo>
                  <a:lnTo>
                    <a:pt x="946012" y="346785"/>
                  </a:lnTo>
                  <a:lnTo>
                    <a:pt x="971044" y="346785"/>
                  </a:lnTo>
                  <a:cubicBezTo>
                    <a:pt x="986919" y="346785"/>
                    <a:pt x="999789" y="333915"/>
                    <a:pt x="999789" y="318039"/>
                  </a:cubicBezTo>
                  <a:cubicBezTo>
                    <a:pt x="999789" y="302164"/>
                    <a:pt x="986919" y="289294"/>
                    <a:pt x="971044" y="289294"/>
                  </a:cubicBezTo>
                  <a:lnTo>
                    <a:pt x="946012" y="289294"/>
                  </a:lnTo>
                  <a:lnTo>
                    <a:pt x="946012" y="288951"/>
                  </a:lnTo>
                  <a:lnTo>
                    <a:pt x="936525" y="287035"/>
                  </a:lnTo>
                  <a:cubicBezTo>
                    <a:pt x="926208" y="282672"/>
                    <a:pt x="918968" y="272457"/>
                    <a:pt x="918968" y="260549"/>
                  </a:cubicBezTo>
                  <a:cubicBezTo>
                    <a:pt x="918968" y="248643"/>
                    <a:pt x="926208" y="238427"/>
                    <a:pt x="936525" y="234063"/>
                  </a:cubicBezTo>
                  <a:lnTo>
                    <a:pt x="946012" y="232148"/>
                  </a:lnTo>
                  <a:lnTo>
                    <a:pt x="946012" y="231804"/>
                  </a:lnTo>
                  <a:lnTo>
                    <a:pt x="1054936" y="231804"/>
                  </a:lnTo>
                  <a:cubicBezTo>
                    <a:pt x="1070811" y="231804"/>
                    <a:pt x="1083681" y="218934"/>
                    <a:pt x="1083681" y="203059"/>
                  </a:cubicBezTo>
                  <a:cubicBezTo>
                    <a:pt x="1083681" y="187184"/>
                    <a:pt x="1070811" y="174314"/>
                    <a:pt x="1054936" y="174314"/>
                  </a:cubicBezTo>
                  <a:lnTo>
                    <a:pt x="946012" y="174314"/>
                  </a:lnTo>
                  <a:lnTo>
                    <a:pt x="900390" y="174314"/>
                  </a:lnTo>
                  <a:cubicBezTo>
                    <a:pt x="884515" y="174314"/>
                    <a:pt x="871645" y="161444"/>
                    <a:pt x="871645" y="145569"/>
                  </a:cubicBezTo>
                  <a:cubicBezTo>
                    <a:pt x="871645" y="129693"/>
                    <a:pt x="884515" y="116824"/>
                    <a:pt x="900390" y="116824"/>
                  </a:cubicBezTo>
                  <a:lnTo>
                    <a:pt x="946012" y="116824"/>
                  </a:lnTo>
                  <a:lnTo>
                    <a:pt x="1018368" y="116824"/>
                  </a:lnTo>
                  <a:cubicBezTo>
                    <a:pt x="1034244" y="116824"/>
                    <a:pt x="1047113" y="103954"/>
                    <a:pt x="1047113" y="88079"/>
                  </a:cubicBezTo>
                  <a:cubicBezTo>
                    <a:pt x="1047113" y="72203"/>
                    <a:pt x="1034244" y="59333"/>
                    <a:pt x="1018368" y="59333"/>
                  </a:cubicBezTo>
                  <a:lnTo>
                    <a:pt x="946012" y="59333"/>
                  </a:lnTo>
                  <a:lnTo>
                    <a:pt x="590995" y="79328"/>
                  </a:lnTo>
                  <a:cubicBezTo>
                    <a:pt x="433266" y="111134"/>
                    <a:pt x="303773" y="178407"/>
                    <a:pt x="202515" y="281148"/>
                  </a:cubicBezTo>
                  <a:cubicBezTo>
                    <a:pt x="67505" y="418137"/>
                    <a:pt x="0" y="593947"/>
                    <a:pt x="0" y="80857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1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5686586" cy="788563"/>
            <a:chOff x="-158751" y="255365"/>
            <a:chExt cx="5686586" cy="7885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060219" y="337876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添加注意力机制：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AFBD7D7-4538-0573-4127-1BED5C460E11}"/>
              </a:ext>
            </a:extLst>
          </p:cNvPr>
          <p:cNvSpPr txBox="1"/>
          <p:nvPr/>
        </p:nvSpPr>
        <p:spPr>
          <a:xfrm>
            <a:off x="752453" y="1306515"/>
            <a:ext cx="6177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注意力机制其核心思想是模拟人类的注意力选择机制，使模型能够更好地聚焦于输入数据中的重要部分，从而提高模型的性能。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在</a:t>
            </a:r>
            <a:r>
              <a:rPr lang="en-US" altLang="zh-CN" b="1" dirty="0"/>
              <a:t>module</a:t>
            </a:r>
            <a:r>
              <a:rPr lang="zh-CN" altLang="en-US" b="1" dirty="0"/>
              <a:t>中添加</a:t>
            </a:r>
            <a:r>
              <a:rPr lang="en-US" altLang="zh-CN" b="1" dirty="0"/>
              <a:t>CBAM</a:t>
            </a:r>
            <a:r>
              <a:rPr lang="zh-CN" altLang="en-US" b="1" dirty="0"/>
              <a:t>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A9AD30-5D59-C198-6198-759D82EB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5" y="2946326"/>
            <a:ext cx="8263484" cy="36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6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198533" y="1169544"/>
            <a:ext cx="446490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loss.py: Yolov8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默认使用损失函数为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GIoU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-158751" y="255365"/>
            <a:ext cx="5276217" cy="788563"/>
            <a:chOff x="-158751" y="255365"/>
            <a:chExt cx="5276217" cy="788563"/>
          </a:xfrm>
        </p:grpSpPr>
        <p:grpSp>
          <p:nvGrpSpPr>
            <p:cNvPr id="89" name="组合 88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圆角矩形 9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2060219" y="337876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修改损失函数：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AC8758D-8321-8598-81DC-E54D7EADB4AE}"/>
              </a:ext>
            </a:extLst>
          </p:cNvPr>
          <p:cNvSpPr txBox="1"/>
          <p:nvPr/>
        </p:nvSpPr>
        <p:spPr>
          <a:xfrm>
            <a:off x="198533" y="1538876"/>
            <a:ext cx="617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metrics.py</a:t>
            </a:r>
            <a:r>
              <a:rPr lang="zh-CN" altLang="en-US" b="1" dirty="0"/>
              <a:t>：</a:t>
            </a:r>
            <a:r>
              <a:rPr lang="en-US" altLang="zh-CN" b="1" dirty="0" err="1"/>
              <a:t>bbox_iou</a:t>
            </a:r>
            <a:r>
              <a:rPr lang="zh-CN" altLang="en-US" b="1" dirty="0"/>
              <a:t>函数中定义了不同的损失函数</a:t>
            </a:r>
            <a:endParaRPr lang="en-US" altLang="zh-CN" b="1" dirty="0"/>
          </a:p>
          <a:p>
            <a:r>
              <a:rPr lang="zh-CN" altLang="en-US" b="1" dirty="0"/>
              <a:t>修改它使其支持更多种类的损失函数（</a:t>
            </a:r>
            <a:r>
              <a:rPr lang="en-US" altLang="zh-CN" b="1" dirty="0" err="1"/>
              <a:t>SIoU,EIoU,WIoU</a:t>
            </a:r>
            <a:r>
              <a:rPr lang="zh-CN" altLang="en-US" b="1" dirty="0"/>
              <a:t>等）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D2E09-8A3C-8DE6-C08D-270DB96F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51" y="2256578"/>
            <a:ext cx="9173969" cy="870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691241-8713-9CCA-36DE-FEA54DAA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50" y="3275468"/>
            <a:ext cx="9175815" cy="31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  <p:tag name="ISPRING_SCORM_RATE_QUIZZES" val="0"/>
  <p:tag name="ISPRING_SCORM_PASSING_SCORE" val="0.000000"/>
  <p:tag name="ISPRING_ULTRA_SCORM_COURSE_ID" val="A78CEC3E-BCFF-49ED-B9F8-C52885FA26D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D:\ppt\第九批\494616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3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7AB91"/>
      </a:accent1>
      <a:accent2>
        <a:srgbClr val="FF9409"/>
      </a:accent2>
      <a:accent3>
        <a:srgbClr val="37AB91"/>
      </a:accent3>
      <a:accent4>
        <a:srgbClr val="FF9409"/>
      </a:accent4>
      <a:accent5>
        <a:srgbClr val="37AB91"/>
      </a:accent5>
      <a:accent6>
        <a:srgbClr val="FF9409"/>
      </a:accent6>
      <a:hlink>
        <a:srgbClr val="37AB91"/>
      </a:hlink>
      <a:folHlink>
        <a:srgbClr val="BFBFBF"/>
      </a:folHlink>
    </a:clrScheme>
    <a:fontScheme name="witwv1jx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754</TotalTime>
  <Words>433</Words>
  <Application>Microsoft Office PowerPoint</Application>
  <PresentationFormat>宽屏</PresentationFormat>
  <Paragraphs>74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微软雅黑</vt:lpstr>
      <vt:lpstr>字魂59号-创粗黑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彩色斜线</dc:title>
  <dc:creator>第一PPT</dc:creator>
  <cp:keywords>www.1ppt.com</cp:keywords>
  <dc:description>www.1ppt.com</dc:description>
  <cp:lastModifiedBy>文奇 李</cp:lastModifiedBy>
  <cp:revision>109</cp:revision>
  <dcterms:created xsi:type="dcterms:W3CDTF">2017-08-18T03:02:00Z</dcterms:created>
  <dcterms:modified xsi:type="dcterms:W3CDTF">2024-06-25T14:08:44Z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