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654"/>
  </p:normalViewPr>
  <p:slideViewPr>
    <p:cSldViewPr snapToGrid="0">
      <p:cViewPr varScale="1">
        <p:scale>
          <a:sx n="104" d="100"/>
          <a:sy n="104" d="100"/>
        </p:scale>
        <p:origin x="232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01EFC-AA12-77A6-20A7-B9CB5BA91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204647-779C-B8A0-304D-0E11300E59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EED47-E4E0-D8A8-3495-E9187B6E2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99B16-096F-3C40-B7CA-87D2C39A8B59}" type="datetimeFigureOut">
              <a:rPr lang="en-US" smtClean="0"/>
              <a:t>9/9/23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B42DD-9D21-2921-194C-1B2FE9494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80838-BA1C-13CA-88EF-E437BA5B6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6677-2BE4-364E-96C5-3D463C691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88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599DD-CAAE-9596-6D13-DF657EC6A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BCF45D-4350-4EB4-2CAD-EF75C422B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47414-D40D-FA20-BDD6-0EF098190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99B16-096F-3C40-B7CA-87D2C39A8B59}" type="datetimeFigureOut">
              <a:rPr lang="en-US" smtClean="0"/>
              <a:t>9/9/23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5AD70-57AC-BED9-8928-592864FEC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FED24-17EB-7650-C5B5-ECAEF98D5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6677-2BE4-364E-96C5-3D463C691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73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674447-CDB3-A8F6-B4F3-9B9274AB04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F44F56-577F-7C74-1B1C-DD9C80083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FC499-D83A-938C-AC50-8AC3477A1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99B16-096F-3C40-B7CA-87D2C39A8B59}" type="datetimeFigureOut">
              <a:rPr lang="en-US" smtClean="0"/>
              <a:t>9/9/23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CFFF5-8C72-684A-661D-57B89B6A0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874D5-F951-7D51-ECA2-4364AB04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6677-2BE4-364E-96C5-3D463C691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78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2BBBD-698C-8867-5777-3C104E00B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78E8D-C675-0352-A1E4-E07748687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ED98D-22A8-6E1A-998B-BF41837FB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99B16-096F-3C40-B7CA-87D2C39A8B59}" type="datetimeFigureOut">
              <a:rPr lang="en-US" smtClean="0"/>
              <a:t>9/9/23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8106E-9722-CB48-7C1F-36C0B3261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325D7-AC1D-571A-2117-D1B0ACC31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6677-2BE4-364E-96C5-3D463C691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81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F6362-3BFB-FB8F-549A-D58ED271C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1FB1C-CFE2-0B6E-D980-A2542D0B2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F52F1-8B4E-EE3F-1C93-BE2D6DA21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99B16-096F-3C40-B7CA-87D2C39A8B59}" type="datetimeFigureOut">
              <a:rPr lang="en-US" smtClean="0"/>
              <a:t>9/9/23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A649C-8BC7-FDB4-5B7D-FBAC2A206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2B736-6F93-6888-5154-44AA4C968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6677-2BE4-364E-96C5-3D463C691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81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6A64B-F2D9-F0DD-D302-8E7F66E5E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DCFC6-38BA-214A-D81E-AA94D56133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7E081C-D39F-2580-BE6C-CE7E0FA20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90B9D2-45C4-A9D1-416C-D5A1C639C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99B16-096F-3C40-B7CA-87D2C39A8B59}" type="datetimeFigureOut">
              <a:rPr lang="en-US" smtClean="0"/>
              <a:t>9/9/23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ABD72-90E9-542E-EEF0-34863AB8A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8D3F0-90E9-68FB-C5E6-8E2188F4E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6677-2BE4-364E-96C5-3D463C691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58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93CF5-ABDB-3625-CAF5-A9E8E6A8E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06FC8-63C6-CE06-8378-4E840E82A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7BC2D2-B226-1A56-7678-8EFAAEEF4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1F6607-34B8-5D32-0F47-7A76609B05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647DBD-0275-7519-CF14-FD0B8F91F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C45621-F054-29B0-069F-9056EEC4C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99B16-096F-3C40-B7CA-87D2C39A8B59}" type="datetimeFigureOut">
              <a:rPr lang="en-US" smtClean="0"/>
              <a:t>9/9/23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E3B0C5-898B-F9AE-1B84-17F30F2BC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68DBC0-5309-251C-6C91-7E4BD6AE8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6677-2BE4-364E-96C5-3D463C691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41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0BAE3-C43B-1C33-5C4E-135A1E8E0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D71376-E073-9AD6-9725-01878EE50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99B16-096F-3C40-B7CA-87D2C39A8B59}" type="datetimeFigureOut">
              <a:rPr lang="en-US" smtClean="0"/>
              <a:t>9/9/23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F77BFF-131A-00DE-3EEC-0447D2BA6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A63ECF-75F8-3019-C6E4-089B20CA7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6677-2BE4-364E-96C5-3D463C691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3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6592ED-1242-BCB2-2060-BC8635178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99B16-096F-3C40-B7CA-87D2C39A8B59}" type="datetimeFigureOut">
              <a:rPr lang="en-US" smtClean="0"/>
              <a:t>9/9/23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016A4A-379A-6F81-0266-8C4FA3162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EB18C2-6342-EEFE-1ED7-151244452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6677-2BE4-364E-96C5-3D463C691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62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3991F-8C50-8A20-783B-A2BE7A83B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770AB-B93F-D478-A93A-8A88A25AD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34919B-C9C0-A9E4-9477-0D24D3830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62BFA-D7D7-C968-69F9-2A015D19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99B16-096F-3C40-B7CA-87D2C39A8B59}" type="datetimeFigureOut">
              <a:rPr lang="en-US" smtClean="0"/>
              <a:t>9/9/23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18792-A8C3-F5AF-25B1-3021980C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AE542-8D3B-5739-2E23-D224E2562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6677-2BE4-364E-96C5-3D463C691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9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0A7FC-A3B3-6631-3946-78F2622C7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800A6A-DA27-0173-9F55-247BF11F5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E23B4E-5281-70B1-A801-3792FEEA3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F5E0E1-FA6A-47DA-C81A-B58600778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99B16-096F-3C40-B7CA-87D2C39A8B59}" type="datetimeFigureOut">
              <a:rPr lang="en-US" smtClean="0"/>
              <a:t>9/9/23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AB4BA-CB03-1426-744C-7EDD3F02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34C5A5-AAC7-C289-CE00-84A9E485F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6677-2BE4-364E-96C5-3D463C691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73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147FDE-05DC-C0B1-85B7-7F8F99DD5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1AEE1-D568-A080-6468-7DCD7D918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12628-B68A-6A13-E296-72A11F20EF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99B16-096F-3C40-B7CA-87D2C39A8B59}" type="datetimeFigureOut">
              <a:rPr lang="en-US" smtClean="0"/>
              <a:t>9/9/23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1FC0E-5073-8558-1C6A-87D69E25D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005BB-0873-8CBB-FBC0-C05D18D339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36677-2BE4-364E-96C5-3D463C691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895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0" y="163068"/>
            <a:ext cx="9145270" cy="6498590"/>
            <a:chOff x="0" y="163068"/>
            <a:chExt cx="9145270" cy="6498590"/>
          </a:xfrm>
        </p:grpSpPr>
        <p:sp>
          <p:nvSpPr>
            <p:cNvPr id="3" name="object 3"/>
            <p:cNvSpPr/>
            <p:nvPr/>
          </p:nvSpPr>
          <p:spPr>
            <a:xfrm>
              <a:off x="761" y="990600"/>
              <a:ext cx="9144000" cy="67310"/>
            </a:xfrm>
            <a:custGeom>
              <a:avLst/>
              <a:gdLst/>
              <a:ahLst/>
              <a:cxnLst/>
              <a:rect l="l" t="t" r="r" b="b"/>
              <a:pathLst>
                <a:path w="9144000" h="67309">
                  <a:moveTo>
                    <a:pt x="0" y="67055"/>
                  </a:moveTo>
                  <a:lnTo>
                    <a:pt x="9144000" y="67055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67055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247" y="163068"/>
              <a:ext cx="2385060" cy="81991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1057656"/>
              <a:ext cx="9144000" cy="5603875"/>
            </a:xfrm>
            <a:custGeom>
              <a:avLst/>
              <a:gdLst/>
              <a:ahLst/>
              <a:cxnLst/>
              <a:rect l="l" t="t" r="r" b="b"/>
              <a:pathLst>
                <a:path w="9144000" h="5603875">
                  <a:moveTo>
                    <a:pt x="9144000" y="0"/>
                  </a:moveTo>
                  <a:lnTo>
                    <a:pt x="0" y="0"/>
                  </a:lnTo>
                  <a:lnTo>
                    <a:pt x="0" y="5603748"/>
                  </a:lnTo>
                  <a:lnTo>
                    <a:pt x="9144000" y="5603748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462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27191" y="196596"/>
              <a:ext cx="3416808" cy="82448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876291" y="1156462"/>
            <a:ext cx="268605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750" dirty="0">
                <a:solidFill>
                  <a:srgbClr val="FFFFFF"/>
                </a:solidFill>
                <a:latin typeface="Arial"/>
                <a:cs typeface="Arial"/>
              </a:rPr>
              <a:t>Name</a:t>
            </a:r>
            <a:r>
              <a:rPr sz="175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75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FFFFFF"/>
                </a:solidFill>
                <a:latin typeface="Arial"/>
                <a:cs typeface="Arial"/>
              </a:rPr>
              <a:t>Supervisor </a:t>
            </a:r>
            <a:r>
              <a:rPr sz="1750" spc="-20" dirty="0">
                <a:solidFill>
                  <a:srgbClr val="FFFFFF"/>
                </a:solidFill>
                <a:latin typeface="Arial"/>
                <a:cs typeface="Arial"/>
              </a:rPr>
              <a:t>here</a:t>
            </a:r>
            <a:endParaRPr sz="17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58112" y="1636777"/>
            <a:ext cx="2139950" cy="1613903"/>
          </a:xfrm>
          <a:prstGeom prst="rect">
            <a:avLst/>
          </a:prstGeom>
          <a:solidFill>
            <a:srgbClr val="FFFFFF"/>
          </a:solidFill>
          <a:ln w="9525">
            <a:solidFill>
              <a:srgbClr val="4D4F52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 marR="83185" algn="just">
              <a:lnSpc>
                <a:spcPct val="99600"/>
              </a:lnSpc>
              <a:spcBef>
                <a:spcPts val="345"/>
              </a:spcBef>
            </a:pPr>
            <a:r>
              <a:rPr sz="850" dirty="0">
                <a:solidFill>
                  <a:srgbClr val="4D4F52"/>
                </a:solidFill>
                <a:latin typeface="Arial"/>
                <a:cs typeface="Arial"/>
              </a:rPr>
              <a:t>Amino</a:t>
            </a:r>
            <a:r>
              <a:rPr sz="850" spc="495" dirty="0">
                <a:solidFill>
                  <a:srgbClr val="4D4F52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4D4F52"/>
                </a:solidFill>
                <a:latin typeface="Arial"/>
                <a:cs typeface="Arial"/>
              </a:rPr>
              <a:t>acids</a:t>
            </a:r>
            <a:r>
              <a:rPr sz="850" spc="135" dirty="0">
                <a:solidFill>
                  <a:srgbClr val="4D4F52"/>
                </a:solidFill>
                <a:latin typeface="Arial"/>
                <a:cs typeface="Arial"/>
              </a:rPr>
              <a:t>  </a:t>
            </a:r>
            <a:r>
              <a:rPr sz="850" dirty="0">
                <a:solidFill>
                  <a:srgbClr val="4D4F52"/>
                </a:solidFill>
                <a:latin typeface="Arial"/>
                <a:cs typeface="Arial"/>
              </a:rPr>
              <a:t>the</a:t>
            </a:r>
            <a:r>
              <a:rPr sz="850" spc="495" dirty="0">
                <a:solidFill>
                  <a:srgbClr val="4D4F52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4D4F52"/>
                </a:solidFill>
                <a:latin typeface="Arial"/>
                <a:cs typeface="Arial"/>
              </a:rPr>
              <a:t>building</a:t>
            </a:r>
            <a:r>
              <a:rPr sz="850" spc="140" dirty="0">
                <a:solidFill>
                  <a:srgbClr val="4D4F52"/>
                </a:solidFill>
                <a:latin typeface="Arial"/>
                <a:cs typeface="Arial"/>
              </a:rPr>
              <a:t>  </a:t>
            </a:r>
            <a:r>
              <a:rPr sz="850" dirty="0">
                <a:solidFill>
                  <a:srgbClr val="4D4F52"/>
                </a:solidFill>
                <a:latin typeface="Arial"/>
                <a:cs typeface="Arial"/>
              </a:rPr>
              <a:t>blocks</a:t>
            </a:r>
            <a:r>
              <a:rPr sz="850" spc="135" dirty="0">
                <a:solidFill>
                  <a:srgbClr val="4D4F52"/>
                </a:solidFill>
                <a:latin typeface="Arial"/>
                <a:cs typeface="Arial"/>
              </a:rPr>
              <a:t>  </a:t>
            </a:r>
            <a:r>
              <a:rPr sz="850" spc="-25" dirty="0">
                <a:solidFill>
                  <a:srgbClr val="4D4F52"/>
                </a:solidFill>
                <a:latin typeface="Arial"/>
                <a:cs typeface="Arial"/>
              </a:rPr>
              <a:t>of </a:t>
            </a:r>
            <a:r>
              <a:rPr sz="850" dirty="0">
                <a:solidFill>
                  <a:srgbClr val="4D4F52"/>
                </a:solidFill>
                <a:latin typeface="Arial"/>
                <a:cs typeface="Arial"/>
              </a:rPr>
              <a:t>peptides</a:t>
            </a:r>
            <a:r>
              <a:rPr sz="850" spc="200" dirty="0">
                <a:solidFill>
                  <a:srgbClr val="4D4F52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4D4F52"/>
                </a:solidFill>
                <a:latin typeface="Arial"/>
                <a:cs typeface="Arial"/>
              </a:rPr>
              <a:t>and</a:t>
            </a:r>
            <a:r>
              <a:rPr sz="850" spc="190" dirty="0">
                <a:solidFill>
                  <a:srgbClr val="4D4F52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4D4F52"/>
                </a:solidFill>
                <a:latin typeface="Arial"/>
                <a:cs typeface="Arial"/>
              </a:rPr>
              <a:t>proteins</a:t>
            </a:r>
            <a:r>
              <a:rPr sz="850" spc="195" dirty="0">
                <a:solidFill>
                  <a:srgbClr val="4D4F52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4D4F52"/>
                </a:solidFill>
                <a:latin typeface="Arial"/>
                <a:cs typeface="Arial"/>
              </a:rPr>
              <a:t>and</a:t>
            </a:r>
            <a:r>
              <a:rPr sz="850" spc="190" dirty="0">
                <a:solidFill>
                  <a:srgbClr val="4D4F52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4D4F52"/>
                </a:solidFill>
                <a:latin typeface="Arial"/>
                <a:cs typeface="Arial"/>
              </a:rPr>
              <a:t>come</a:t>
            </a:r>
            <a:r>
              <a:rPr sz="850" spc="175" dirty="0">
                <a:solidFill>
                  <a:srgbClr val="4D4F52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4D4F52"/>
                </a:solidFill>
                <a:latin typeface="Arial"/>
                <a:cs typeface="Arial"/>
              </a:rPr>
              <a:t>in</a:t>
            </a:r>
            <a:r>
              <a:rPr sz="850" spc="175" dirty="0">
                <a:solidFill>
                  <a:srgbClr val="4D4F52"/>
                </a:solidFill>
                <a:latin typeface="Arial"/>
                <a:cs typeface="Arial"/>
              </a:rPr>
              <a:t> </a:t>
            </a:r>
            <a:r>
              <a:rPr sz="850" spc="-25" dirty="0">
                <a:solidFill>
                  <a:srgbClr val="4D4F52"/>
                </a:solidFill>
                <a:latin typeface="Arial"/>
                <a:cs typeface="Arial"/>
              </a:rPr>
              <a:t>21 </a:t>
            </a:r>
            <a:r>
              <a:rPr sz="850" dirty="0">
                <a:solidFill>
                  <a:srgbClr val="4D4F52"/>
                </a:solidFill>
                <a:latin typeface="Arial"/>
                <a:cs typeface="Arial"/>
              </a:rPr>
              <a:t>varieties.</a:t>
            </a:r>
            <a:r>
              <a:rPr sz="850" spc="155" dirty="0">
                <a:solidFill>
                  <a:srgbClr val="4D4F52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4D4F52"/>
                </a:solidFill>
                <a:latin typeface="Arial"/>
                <a:cs typeface="Arial"/>
              </a:rPr>
              <a:t>There</a:t>
            </a:r>
            <a:r>
              <a:rPr sz="850" spc="155" dirty="0">
                <a:solidFill>
                  <a:srgbClr val="4D4F52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4D4F52"/>
                </a:solidFill>
                <a:latin typeface="Arial"/>
                <a:cs typeface="Arial"/>
              </a:rPr>
              <a:t>have</a:t>
            </a:r>
            <a:r>
              <a:rPr sz="850" spc="155" dirty="0">
                <a:solidFill>
                  <a:srgbClr val="4D4F52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4D4F52"/>
                </a:solidFill>
                <a:latin typeface="Arial"/>
                <a:cs typeface="Arial"/>
              </a:rPr>
              <a:t>been</a:t>
            </a:r>
            <a:r>
              <a:rPr sz="850" spc="150" dirty="0">
                <a:solidFill>
                  <a:srgbClr val="4D4F52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4D4F52"/>
                </a:solidFill>
                <a:latin typeface="Arial"/>
                <a:cs typeface="Arial"/>
              </a:rPr>
              <a:t>some</a:t>
            </a:r>
            <a:r>
              <a:rPr sz="850" spc="150" dirty="0">
                <a:solidFill>
                  <a:srgbClr val="4D4F52"/>
                </a:solidFill>
                <a:latin typeface="Arial"/>
                <a:cs typeface="Arial"/>
              </a:rPr>
              <a:t> </a:t>
            </a:r>
            <a:r>
              <a:rPr sz="850" spc="-10" dirty="0">
                <a:solidFill>
                  <a:srgbClr val="4D4F52"/>
                </a:solidFill>
                <a:latin typeface="Arial"/>
                <a:cs typeface="Arial"/>
              </a:rPr>
              <a:t>initial </a:t>
            </a:r>
            <a:r>
              <a:rPr sz="850" dirty="0">
                <a:solidFill>
                  <a:srgbClr val="4D4F52"/>
                </a:solidFill>
                <a:latin typeface="Arial"/>
                <a:cs typeface="Arial"/>
              </a:rPr>
              <a:t>studies</a:t>
            </a:r>
            <a:r>
              <a:rPr sz="850" spc="155" dirty="0">
                <a:solidFill>
                  <a:srgbClr val="4D4F52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4D4F52"/>
                </a:solidFill>
                <a:latin typeface="Arial"/>
                <a:cs typeface="Arial"/>
              </a:rPr>
              <a:t>using</a:t>
            </a:r>
            <a:r>
              <a:rPr sz="850" spc="145" dirty="0">
                <a:solidFill>
                  <a:srgbClr val="4D4F52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4D4F52"/>
                </a:solidFill>
                <a:latin typeface="Arial"/>
                <a:cs typeface="Arial"/>
              </a:rPr>
              <a:t>THz</a:t>
            </a:r>
            <a:r>
              <a:rPr sz="850" spc="140" dirty="0">
                <a:solidFill>
                  <a:srgbClr val="4D4F52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4D4F52"/>
                </a:solidFill>
                <a:latin typeface="Arial"/>
                <a:cs typeface="Arial"/>
              </a:rPr>
              <a:t>to</a:t>
            </a:r>
            <a:r>
              <a:rPr sz="850" spc="140" dirty="0">
                <a:solidFill>
                  <a:srgbClr val="4D4F52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4D4F52"/>
                </a:solidFill>
                <a:latin typeface="Arial"/>
                <a:cs typeface="Arial"/>
              </a:rPr>
              <a:t>probe</a:t>
            </a:r>
            <a:r>
              <a:rPr sz="850" spc="140" dirty="0">
                <a:solidFill>
                  <a:srgbClr val="4D4F52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4D4F52"/>
                </a:solidFill>
                <a:latin typeface="Arial"/>
                <a:cs typeface="Arial"/>
              </a:rPr>
              <a:t>amino</a:t>
            </a:r>
            <a:r>
              <a:rPr sz="850" spc="145" dirty="0">
                <a:solidFill>
                  <a:srgbClr val="4D4F52"/>
                </a:solidFill>
                <a:latin typeface="Arial"/>
                <a:cs typeface="Arial"/>
              </a:rPr>
              <a:t> </a:t>
            </a:r>
            <a:r>
              <a:rPr sz="850" spc="-20" dirty="0">
                <a:solidFill>
                  <a:srgbClr val="4D4F52"/>
                </a:solidFill>
                <a:latin typeface="Arial"/>
                <a:cs typeface="Arial"/>
              </a:rPr>
              <a:t>acid </a:t>
            </a:r>
            <a:r>
              <a:rPr sz="850" dirty="0">
                <a:solidFill>
                  <a:srgbClr val="4D4F52"/>
                </a:solidFill>
                <a:latin typeface="Arial"/>
                <a:cs typeface="Arial"/>
              </a:rPr>
              <a:t>structures</a:t>
            </a:r>
            <a:r>
              <a:rPr sz="850" spc="50" dirty="0">
                <a:solidFill>
                  <a:srgbClr val="4D4F52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4D4F52"/>
                </a:solidFill>
                <a:latin typeface="Arial"/>
                <a:cs typeface="Arial"/>
              </a:rPr>
              <a:t>and</a:t>
            </a:r>
            <a:r>
              <a:rPr sz="850" spc="50" dirty="0">
                <a:solidFill>
                  <a:srgbClr val="4D4F52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4D4F52"/>
                </a:solidFill>
                <a:latin typeface="Arial"/>
                <a:cs typeface="Arial"/>
              </a:rPr>
              <a:t>dynamics.</a:t>
            </a:r>
            <a:r>
              <a:rPr sz="850" spc="50" dirty="0">
                <a:solidFill>
                  <a:srgbClr val="4D4F52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4D4F52"/>
                </a:solidFill>
                <a:latin typeface="Arial"/>
                <a:cs typeface="Arial"/>
              </a:rPr>
              <a:t>However</a:t>
            </a:r>
            <a:r>
              <a:rPr sz="850" spc="50" dirty="0">
                <a:solidFill>
                  <a:srgbClr val="4D4F52"/>
                </a:solidFill>
                <a:latin typeface="Arial"/>
                <a:cs typeface="Arial"/>
              </a:rPr>
              <a:t> </a:t>
            </a:r>
            <a:r>
              <a:rPr sz="850" spc="-20" dirty="0">
                <a:solidFill>
                  <a:srgbClr val="4D4F52"/>
                </a:solidFill>
                <a:latin typeface="Arial"/>
                <a:cs typeface="Arial"/>
              </a:rPr>
              <a:t>most </a:t>
            </a:r>
            <a:r>
              <a:rPr sz="850" dirty="0">
                <a:solidFill>
                  <a:srgbClr val="4D4F52"/>
                </a:solidFill>
                <a:latin typeface="Arial"/>
                <a:cs typeface="Arial"/>
              </a:rPr>
              <a:t>of</a:t>
            </a:r>
            <a:r>
              <a:rPr sz="850" spc="-10" dirty="0">
                <a:solidFill>
                  <a:srgbClr val="4D4F52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4D4F52"/>
                </a:solidFill>
                <a:latin typeface="Arial"/>
                <a:cs typeface="Arial"/>
              </a:rPr>
              <a:t>these</a:t>
            </a:r>
            <a:r>
              <a:rPr sz="850" spc="-10" dirty="0">
                <a:solidFill>
                  <a:srgbClr val="4D4F52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4D4F52"/>
                </a:solidFill>
                <a:latin typeface="Arial"/>
                <a:cs typeface="Arial"/>
              </a:rPr>
              <a:t>studies</a:t>
            </a:r>
            <a:r>
              <a:rPr sz="850" spc="-5" dirty="0">
                <a:solidFill>
                  <a:srgbClr val="4D4F52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4D4F52"/>
                </a:solidFill>
                <a:latin typeface="Arial"/>
                <a:cs typeface="Arial"/>
              </a:rPr>
              <a:t>use</a:t>
            </a:r>
            <a:r>
              <a:rPr sz="850" spc="-15" dirty="0">
                <a:solidFill>
                  <a:srgbClr val="4D4F52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4D4F52"/>
                </a:solidFill>
                <a:latin typeface="Arial"/>
                <a:cs typeface="Arial"/>
              </a:rPr>
              <a:t>crystalline</a:t>
            </a:r>
            <a:r>
              <a:rPr sz="850" spc="-5" dirty="0">
                <a:solidFill>
                  <a:srgbClr val="4D4F52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4D4F52"/>
                </a:solidFill>
                <a:latin typeface="Arial"/>
                <a:cs typeface="Arial"/>
              </a:rPr>
              <a:t>forms</a:t>
            </a:r>
            <a:r>
              <a:rPr sz="850" spc="-5" dirty="0">
                <a:solidFill>
                  <a:srgbClr val="4D4F52"/>
                </a:solidFill>
                <a:latin typeface="Arial"/>
                <a:cs typeface="Arial"/>
              </a:rPr>
              <a:t> </a:t>
            </a:r>
            <a:r>
              <a:rPr sz="850" spc="-25" dirty="0">
                <a:solidFill>
                  <a:srgbClr val="4D4F52"/>
                </a:solidFill>
                <a:latin typeface="Arial"/>
                <a:cs typeface="Arial"/>
              </a:rPr>
              <a:t>the </a:t>
            </a:r>
            <a:r>
              <a:rPr sz="850" dirty="0">
                <a:solidFill>
                  <a:srgbClr val="4D4F52"/>
                </a:solidFill>
                <a:latin typeface="Arial"/>
                <a:cs typeface="Arial"/>
              </a:rPr>
              <a:t>amino</a:t>
            </a:r>
            <a:r>
              <a:rPr sz="850" spc="140" dirty="0">
                <a:solidFill>
                  <a:srgbClr val="4D4F52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4D4F52"/>
                </a:solidFill>
                <a:latin typeface="Arial"/>
                <a:cs typeface="Arial"/>
              </a:rPr>
              <a:t>acids</a:t>
            </a:r>
            <a:r>
              <a:rPr sz="850" spc="160" dirty="0">
                <a:solidFill>
                  <a:srgbClr val="4D4F52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4D4F52"/>
                </a:solidFill>
                <a:latin typeface="Arial"/>
                <a:cs typeface="Arial"/>
              </a:rPr>
              <a:t>crushed</a:t>
            </a:r>
            <a:r>
              <a:rPr sz="850" spc="150" dirty="0">
                <a:solidFill>
                  <a:srgbClr val="4D4F52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4D4F52"/>
                </a:solidFill>
                <a:latin typeface="Arial"/>
                <a:cs typeface="Arial"/>
              </a:rPr>
              <a:t>into</a:t>
            </a:r>
            <a:r>
              <a:rPr sz="850" spc="160" dirty="0">
                <a:solidFill>
                  <a:srgbClr val="4D4F52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4D4F52"/>
                </a:solidFill>
                <a:latin typeface="Arial"/>
                <a:cs typeface="Arial"/>
              </a:rPr>
              <a:t>a</a:t>
            </a:r>
            <a:r>
              <a:rPr sz="850" spc="145" dirty="0">
                <a:solidFill>
                  <a:srgbClr val="4D4F52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4D4F52"/>
                </a:solidFill>
                <a:latin typeface="Arial"/>
                <a:cs typeface="Arial"/>
              </a:rPr>
              <a:t>solid</a:t>
            </a:r>
            <a:r>
              <a:rPr sz="850" spc="150" dirty="0">
                <a:solidFill>
                  <a:srgbClr val="4D4F52"/>
                </a:solidFill>
                <a:latin typeface="Arial"/>
                <a:cs typeface="Arial"/>
              </a:rPr>
              <a:t> </a:t>
            </a:r>
            <a:r>
              <a:rPr sz="850" spc="-10" dirty="0">
                <a:solidFill>
                  <a:srgbClr val="4D4F52"/>
                </a:solidFill>
                <a:latin typeface="Arial"/>
                <a:cs typeface="Arial"/>
              </a:rPr>
              <a:t>tablet </a:t>
            </a:r>
            <a:r>
              <a:rPr sz="850" dirty="0">
                <a:solidFill>
                  <a:srgbClr val="4D4F52"/>
                </a:solidFill>
                <a:latin typeface="Arial"/>
                <a:cs typeface="Arial"/>
              </a:rPr>
              <a:t>form.</a:t>
            </a:r>
            <a:r>
              <a:rPr sz="850" spc="155" dirty="0">
                <a:solidFill>
                  <a:srgbClr val="4D4F52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4D4F52"/>
                </a:solidFill>
                <a:latin typeface="Arial"/>
                <a:cs typeface="Arial"/>
              </a:rPr>
              <a:t>This</a:t>
            </a:r>
            <a:r>
              <a:rPr sz="850" spc="150" dirty="0">
                <a:solidFill>
                  <a:srgbClr val="4D4F52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4D4F52"/>
                </a:solidFill>
                <a:latin typeface="Arial"/>
                <a:cs typeface="Arial"/>
              </a:rPr>
              <a:t>tablet</a:t>
            </a:r>
            <a:r>
              <a:rPr sz="850" spc="160" dirty="0">
                <a:solidFill>
                  <a:srgbClr val="4D4F52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4D4F52"/>
                </a:solidFill>
                <a:latin typeface="Arial"/>
                <a:cs typeface="Arial"/>
              </a:rPr>
              <a:t>in</a:t>
            </a:r>
            <a:r>
              <a:rPr sz="850" spc="150" dirty="0">
                <a:solidFill>
                  <a:srgbClr val="4D4F52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4D4F52"/>
                </a:solidFill>
                <a:latin typeface="Arial"/>
                <a:cs typeface="Arial"/>
              </a:rPr>
              <a:t>then</a:t>
            </a:r>
            <a:r>
              <a:rPr sz="850" spc="150" dirty="0">
                <a:solidFill>
                  <a:srgbClr val="4D4F52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4D4F52"/>
                </a:solidFill>
                <a:latin typeface="Arial"/>
                <a:cs typeface="Arial"/>
              </a:rPr>
              <a:t>probed</a:t>
            </a:r>
            <a:r>
              <a:rPr sz="850" spc="155" dirty="0">
                <a:solidFill>
                  <a:srgbClr val="4D4F52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4D4F52"/>
                </a:solidFill>
                <a:latin typeface="Arial"/>
                <a:cs typeface="Arial"/>
              </a:rPr>
              <a:t>with</a:t>
            </a:r>
            <a:r>
              <a:rPr sz="850" spc="155" dirty="0">
                <a:solidFill>
                  <a:srgbClr val="4D4F52"/>
                </a:solidFill>
                <a:latin typeface="Arial"/>
                <a:cs typeface="Arial"/>
              </a:rPr>
              <a:t> </a:t>
            </a:r>
            <a:r>
              <a:rPr sz="850" spc="-50" dirty="0">
                <a:solidFill>
                  <a:srgbClr val="4D4F52"/>
                </a:solidFill>
                <a:latin typeface="Arial"/>
                <a:cs typeface="Arial"/>
              </a:rPr>
              <a:t>a</a:t>
            </a:r>
            <a:r>
              <a:rPr sz="850" dirty="0">
                <a:solidFill>
                  <a:srgbClr val="4D4F52"/>
                </a:solidFill>
                <a:latin typeface="Arial"/>
                <a:cs typeface="Arial"/>
              </a:rPr>
              <a:t> range</a:t>
            </a:r>
            <a:r>
              <a:rPr sz="850" spc="175" dirty="0">
                <a:solidFill>
                  <a:srgbClr val="4D4F52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4D4F52"/>
                </a:solidFill>
                <a:latin typeface="Arial"/>
                <a:cs typeface="Arial"/>
              </a:rPr>
              <a:t>of</a:t>
            </a:r>
            <a:r>
              <a:rPr sz="850" spc="175" dirty="0">
                <a:solidFill>
                  <a:srgbClr val="4D4F52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4D4F52"/>
                </a:solidFill>
                <a:latin typeface="Arial"/>
                <a:cs typeface="Arial"/>
              </a:rPr>
              <a:t>THz</a:t>
            </a:r>
            <a:r>
              <a:rPr sz="850" spc="165" dirty="0">
                <a:solidFill>
                  <a:srgbClr val="4D4F52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4D4F52"/>
                </a:solidFill>
                <a:latin typeface="Arial"/>
                <a:cs typeface="Arial"/>
              </a:rPr>
              <a:t>frequencies</a:t>
            </a:r>
            <a:r>
              <a:rPr sz="850" spc="185" dirty="0">
                <a:solidFill>
                  <a:srgbClr val="4D4F52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4D4F52"/>
                </a:solidFill>
                <a:latin typeface="Arial"/>
                <a:cs typeface="Arial"/>
              </a:rPr>
              <a:t>from</a:t>
            </a:r>
            <a:r>
              <a:rPr sz="850" spc="170" dirty="0">
                <a:solidFill>
                  <a:srgbClr val="4D4F52"/>
                </a:solidFill>
                <a:latin typeface="Arial"/>
                <a:cs typeface="Arial"/>
              </a:rPr>
              <a:t> </a:t>
            </a:r>
            <a:r>
              <a:rPr sz="850" spc="-10" dirty="0">
                <a:solidFill>
                  <a:srgbClr val="4D4F52"/>
                </a:solidFill>
                <a:latin typeface="Arial"/>
                <a:cs typeface="Arial"/>
              </a:rPr>
              <a:t>0.1THz </a:t>
            </a:r>
            <a:r>
              <a:rPr sz="850" dirty="0">
                <a:solidFill>
                  <a:srgbClr val="4D4F52"/>
                </a:solidFill>
                <a:latin typeface="Arial"/>
                <a:cs typeface="Arial"/>
              </a:rPr>
              <a:t>to</a:t>
            </a:r>
            <a:r>
              <a:rPr sz="850" spc="254" dirty="0">
                <a:solidFill>
                  <a:srgbClr val="4D4F52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4D4F52"/>
                </a:solidFill>
                <a:latin typeface="Arial"/>
                <a:cs typeface="Arial"/>
              </a:rPr>
              <a:t>4THz.</a:t>
            </a:r>
            <a:r>
              <a:rPr sz="850" spc="265" dirty="0">
                <a:solidFill>
                  <a:srgbClr val="4D4F52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4D4F52"/>
                </a:solidFill>
                <a:latin typeface="Arial"/>
                <a:cs typeface="Arial"/>
              </a:rPr>
              <a:t>The</a:t>
            </a:r>
            <a:r>
              <a:rPr sz="850" spc="270" dirty="0">
                <a:solidFill>
                  <a:srgbClr val="4D4F52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4D4F52"/>
                </a:solidFill>
                <a:latin typeface="Arial"/>
                <a:cs typeface="Arial"/>
              </a:rPr>
              <a:t>experiments</a:t>
            </a:r>
            <a:r>
              <a:rPr sz="850" spc="275" dirty="0">
                <a:solidFill>
                  <a:srgbClr val="4D4F52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4D4F52"/>
                </a:solidFill>
                <a:latin typeface="Arial"/>
                <a:cs typeface="Arial"/>
              </a:rPr>
              <a:t>have</a:t>
            </a:r>
            <a:r>
              <a:rPr sz="850" spc="270" dirty="0">
                <a:solidFill>
                  <a:srgbClr val="4D4F52"/>
                </a:solidFill>
                <a:latin typeface="Arial"/>
                <a:cs typeface="Arial"/>
              </a:rPr>
              <a:t> </a:t>
            </a:r>
            <a:r>
              <a:rPr sz="850" spc="-20" dirty="0">
                <a:solidFill>
                  <a:srgbClr val="4D4F52"/>
                </a:solidFill>
                <a:latin typeface="Arial"/>
                <a:cs typeface="Arial"/>
              </a:rPr>
              <a:t>been </a:t>
            </a:r>
            <a:r>
              <a:rPr sz="850" dirty="0">
                <a:solidFill>
                  <a:srgbClr val="4D4F52"/>
                </a:solidFill>
                <a:latin typeface="Arial"/>
                <a:cs typeface="Arial"/>
              </a:rPr>
              <a:t>done</a:t>
            </a:r>
            <a:r>
              <a:rPr sz="850" spc="270" dirty="0">
                <a:solidFill>
                  <a:srgbClr val="4D4F52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4D4F52"/>
                </a:solidFill>
                <a:latin typeface="Arial"/>
                <a:cs typeface="Arial"/>
              </a:rPr>
              <a:t>for</a:t>
            </a:r>
            <a:r>
              <a:rPr sz="850" spc="280" dirty="0">
                <a:solidFill>
                  <a:srgbClr val="4D4F52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4D4F52"/>
                </a:solidFill>
                <a:latin typeface="Arial"/>
                <a:cs typeface="Arial"/>
              </a:rPr>
              <a:t>monomers</a:t>
            </a:r>
            <a:r>
              <a:rPr sz="850" spc="285" dirty="0">
                <a:solidFill>
                  <a:srgbClr val="4D4F52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4D4F52"/>
                </a:solidFill>
                <a:latin typeface="Arial"/>
                <a:cs typeface="Arial"/>
              </a:rPr>
              <a:t>and</a:t>
            </a:r>
            <a:r>
              <a:rPr sz="850" spc="265" dirty="0">
                <a:solidFill>
                  <a:srgbClr val="4D4F52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4D4F52"/>
                </a:solidFill>
                <a:latin typeface="Arial"/>
                <a:cs typeface="Arial"/>
              </a:rPr>
              <a:t>polymers</a:t>
            </a:r>
            <a:r>
              <a:rPr sz="850" spc="290" dirty="0">
                <a:solidFill>
                  <a:srgbClr val="4D4F52"/>
                </a:solidFill>
                <a:latin typeface="Arial"/>
                <a:cs typeface="Arial"/>
              </a:rPr>
              <a:t> </a:t>
            </a:r>
            <a:r>
              <a:rPr sz="850" spc="-25" dirty="0">
                <a:solidFill>
                  <a:srgbClr val="4D4F52"/>
                </a:solidFill>
                <a:latin typeface="Arial"/>
                <a:cs typeface="Arial"/>
              </a:rPr>
              <a:t>for </a:t>
            </a:r>
            <a:r>
              <a:rPr sz="850" dirty="0">
                <a:solidFill>
                  <a:srgbClr val="4D4F52"/>
                </a:solidFill>
                <a:latin typeface="Arial"/>
                <a:cs typeface="Arial"/>
              </a:rPr>
              <a:t>common</a:t>
            </a:r>
            <a:r>
              <a:rPr sz="850" spc="-25" dirty="0">
                <a:solidFill>
                  <a:srgbClr val="4D4F52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4D4F52"/>
                </a:solidFill>
                <a:latin typeface="Arial"/>
                <a:cs typeface="Arial"/>
              </a:rPr>
              <a:t>amino</a:t>
            </a:r>
            <a:r>
              <a:rPr sz="850" spc="-20" dirty="0">
                <a:solidFill>
                  <a:srgbClr val="4D4F52"/>
                </a:solidFill>
                <a:latin typeface="Arial"/>
                <a:cs typeface="Arial"/>
              </a:rPr>
              <a:t> </a:t>
            </a:r>
            <a:r>
              <a:rPr sz="850" spc="-10" dirty="0">
                <a:solidFill>
                  <a:srgbClr val="4D4F52"/>
                </a:solidFill>
                <a:latin typeface="Arial"/>
                <a:cs typeface="Arial"/>
              </a:rPr>
              <a:t>acids.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905822" y="1632013"/>
            <a:ext cx="6659245" cy="4819650"/>
            <a:chOff x="2381821" y="1632013"/>
            <a:chExt cx="6659245" cy="4819650"/>
          </a:xfrm>
        </p:grpSpPr>
        <p:sp>
          <p:nvSpPr>
            <p:cNvPr id="10" name="object 10"/>
            <p:cNvSpPr/>
            <p:nvPr/>
          </p:nvSpPr>
          <p:spPr>
            <a:xfrm>
              <a:off x="2386583" y="1636776"/>
              <a:ext cx="2139950" cy="4810125"/>
            </a:xfrm>
            <a:custGeom>
              <a:avLst/>
              <a:gdLst/>
              <a:ahLst/>
              <a:cxnLst/>
              <a:rect l="l" t="t" r="r" b="b"/>
              <a:pathLst>
                <a:path w="2139950" h="4810125">
                  <a:moveTo>
                    <a:pt x="2139696" y="0"/>
                  </a:moveTo>
                  <a:lnTo>
                    <a:pt x="0" y="0"/>
                  </a:lnTo>
                  <a:lnTo>
                    <a:pt x="0" y="4809744"/>
                  </a:lnTo>
                  <a:lnTo>
                    <a:pt x="2139696" y="4809744"/>
                  </a:lnTo>
                  <a:lnTo>
                    <a:pt x="21396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86583" y="1636776"/>
              <a:ext cx="2139950" cy="4810125"/>
            </a:xfrm>
            <a:custGeom>
              <a:avLst/>
              <a:gdLst/>
              <a:ahLst/>
              <a:cxnLst/>
              <a:rect l="l" t="t" r="r" b="b"/>
              <a:pathLst>
                <a:path w="2139950" h="4810125">
                  <a:moveTo>
                    <a:pt x="0" y="4809744"/>
                  </a:moveTo>
                  <a:lnTo>
                    <a:pt x="2139696" y="4809744"/>
                  </a:lnTo>
                  <a:lnTo>
                    <a:pt x="2139696" y="0"/>
                  </a:lnTo>
                  <a:lnTo>
                    <a:pt x="0" y="0"/>
                  </a:lnTo>
                  <a:lnTo>
                    <a:pt x="0" y="4809744"/>
                  </a:lnTo>
                  <a:close/>
                </a:path>
              </a:pathLst>
            </a:custGeom>
            <a:ln w="9525">
              <a:solidFill>
                <a:srgbClr val="4D4F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639055" y="1636776"/>
              <a:ext cx="2141220" cy="4810125"/>
            </a:xfrm>
            <a:custGeom>
              <a:avLst/>
              <a:gdLst/>
              <a:ahLst/>
              <a:cxnLst/>
              <a:rect l="l" t="t" r="r" b="b"/>
              <a:pathLst>
                <a:path w="2141220" h="4810125">
                  <a:moveTo>
                    <a:pt x="2141220" y="0"/>
                  </a:moveTo>
                  <a:lnTo>
                    <a:pt x="0" y="0"/>
                  </a:lnTo>
                  <a:lnTo>
                    <a:pt x="0" y="4809744"/>
                  </a:lnTo>
                  <a:lnTo>
                    <a:pt x="2141220" y="4809744"/>
                  </a:lnTo>
                  <a:lnTo>
                    <a:pt x="21412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39055" y="1636776"/>
              <a:ext cx="2141220" cy="4810125"/>
            </a:xfrm>
            <a:custGeom>
              <a:avLst/>
              <a:gdLst/>
              <a:ahLst/>
              <a:cxnLst/>
              <a:rect l="l" t="t" r="r" b="b"/>
              <a:pathLst>
                <a:path w="2141220" h="4810125">
                  <a:moveTo>
                    <a:pt x="0" y="4809744"/>
                  </a:moveTo>
                  <a:lnTo>
                    <a:pt x="2141220" y="4809744"/>
                  </a:lnTo>
                  <a:lnTo>
                    <a:pt x="2141220" y="0"/>
                  </a:lnTo>
                  <a:lnTo>
                    <a:pt x="0" y="0"/>
                  </a:lnTo>
                  <a:lnTo>
                    <a:pt x="0" y="4809744"/>
                  </a:lnTo>
                  <a:close/>
                </a:path>
              </a:pathLst>
            </a:custGeom>
            <a:ln w="9524">
              <a:solidFill>
                <a:srgbClr val="4D4F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896099" y="1636776"/>
              <a:ext cx="2139950" cy="4810125"/>
            </a:xfrm>
            <a:custGeom>
              <a:avLst/>
              <a:gdLst/>
              <a:ahLst/>
              <a:cxnLst/>
              <a:rect l="l" t="t" r="r" b="b"/>
              <a:pathLst>
                <a:path w="2139950" h="4810125">
                  <a:moveTo>
                    <a:pt x="2139696" y="0"/>
                  </a:moveTo>
                  <a:lnTo>
                    <a:pt x="0" y="0"/>
                  </a:lnTo>
                  <a:lnTo>
                    <a:pt x="0" y="4809744"/>
                  </a:lnTo>
                  <a:lnTo>
                    <a:pt x="2139696" y="4809744"/>
                  </a:lnTo>
                  <a:lnTo>
                    <a:pt x="21396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896099" y="1636776"/>
              <a:ext cx="2139950" cy="4810125"/>
            </a:xfrm>
            <a:custGeom>
              <a:avLst/>
              <a:gdLst/>
              <a:ahLst/>
              <a:cxnLst/>
              <a:rect l="l" t="t" r="r" b="b"/>
              <a:pathLst>
                <a:path w="2139950" h="4810125">
                  <a:moveTo>
                    <a:pt x="0" y="4809744"/>
                  </a:moveTo>
                  <a:lnTo>
                    <a:pt x="2139696" y="4809744"/>
                  </a:lnTo>
                  <a:lnTo>
                    <a:pt x="2139696" y="0"/>
                  </a:lnTo>
                  <a:lnTo>
                    <a:pt x="0" y="0"/>
                  </a:lnTo>
                  <a:lnTo>
                    <a:pt x="0" y="4809744"/>
                  </a:lnTo>
                  <a:close/>
                </a:path>
              </a:pathLst>
            </a:custGeom>
            <a:ln w="9525">
              <a:solidFill>
                <a:srgbClr val="4D4F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87395" y="2043493"/>
              <a:ext cx="1499806" cy="1176528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362200" y="682940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Project</a:t>
            </a:r>
            <a:r>
              <a:rPr spc="-65" dirty="0"/>
              <a:t> </a:t>
            </a:r>
            <a:r>
              <a:rPr dirty="0"/>
              <a:t>Title</a:t>
            </a:r>
            <a:r>
              <a:rPr spc="-50" dirty="0"/>
              <a:t> </a:t>
            </a:r>
            <a:r>
              <a:rPr spc="-20" dirty="0"/>
              <a:t>Here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3923411" y="1914169"/>
            <a:ext cx="330835" cy="135614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R="5080" algn="r">
              <a:spcBef>
                <a:spcPts val="375"/>
              </a:spcBef>
            </a:pPr>
            <a:r>
              <a:rPr sz="1000" spc="-10" dirty="0">
                <a:latin typeface="Arial"/>
                <a:cs typeface="Arial"/>
              </a:rPr>
              <a:t>12.00</a:t>
            </a:r>
            <a:endParaRPr sz="1000">
              <a:latin typeface="Arial"/>
              <a:cs typeface="Arial"/>
            </a:endParaRPr>
          </a:p>
          <a:p>
            <a:pPr marR="5080" algn="r">
              <a:spcBef>
                <a:spcPts val="270"/>
              </a:spcBef>
            </a:pPr>
            <a:r>
              <a:rPr sz="1000" spc="-10" dirty="0">
                <a:latin typeface="Arial"/>
                <a:cs typeface="Arial"/>
              </a:rPr>
              <a:t>10.00</a:t>
            </a:r>
            <a:endParaRPr sz="1000">
              <a:latin typeface="Arial"/>
              <a:cs typeface="Arial"/>
            </a:endParaRPr>
          </a:p>
          <a:p>
            <a:pPr marR="5080" algn="r">
              <a:spcBef>
                <a:spcPts val="280"/>
              </a:spcBef>
            </a:pPr>
            <a:r>
              <a:rPr sz="1000" spc="-20" dirty="0">
                <a:latin typeface="Arial"/>
                <a:cs typeface="Arial"/>
              </a:rPr>
              <a:t>8.00</a:t>
            </a:r>
            <a:endParaRPr sz="1000">
              <a:latin typeface="Arial"/>
              <a:cs typeface="Arial"/>
            </a:endParaRPr>
          </a:p>
          <a:p>
            <a:pPr marR="5080" algn="r">
              <a:spcBef>
                <a:spcPts val="270"/>
              </a:spcBef>
            </a:pPr>
            <a:r>
              <a:rPr sz="1000" spc="-20" dirty="0">
                <a:latin typeface="Arial"/>
                <a:cs typeface="Arial"/>
              </a:rPr>
              <a:t>6.00</a:t>
            </a:r>
            <a:endParaRPr sz="1000">
              <a:latin typeface="Arial"/>
              <a:cs typeface="Arial"/>
            </a:endParaRPr>
          </a:p>
          <a:p>
            <a:pPr marR="5080" algn="r">
              <a:spcBef>
                <a:spcPts val="275"/>
              </a:spcBef>
            </a:pPr>
            <a:r>
              <a:rPr sz="1000" spc="-20" dirty="0">
                <a:latin typeface="Arial"/>
                <a:cs typeface="Arial"/>
              </a:rPr>
              <a:t>4.00</a:t>
            </a:r>
            <a:endParaRPr sz="1000">
              <a:latin typeface="Arial"/>
              <a:cs typeface="Arial"/>
            </a:endParaRPr>
          </a:p>
          <a:p>
            <a:pPr marR="5080" algn="r">
              <a:spcBef>
                <a:spcPts val="275"/>
              </a:spcBef>
            </a:pPr>
            <a:r>
              <a:rPr sz="1000" spc="-20" dirty="0">
                <a:latin typeface="Arial"/>
                <a:cs typeface="Arial"/>
              </a:rPr>
              <a:t>2.00</a:t>
            </a:r>
            <a:endParaRPr sz="1000">
              <a:latin typeface="Arial"/>
              <a:cs typeface="Arial"/>
            </a:endParaRPr>
          </a:p>
          <a:p>
            <a:pPr marR="5080" algn="r">
              <a:spcBef>
                <a:spcPts val="275"/>
              </a:spcBef>
            </a:pPr>
            <a:r>
              <a:rPr sz="1000" spc="-20" dirty="0">
                <a:latin typeface="Arial"/>
                <a:cs typeface="Arial"/>
              </a:rPr>
              <a:t>0.00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62374" y="3224276"/>
            <a:ext cx="18986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ts val="95"/>
              </a:spcBef>
            </a:pPr>
            <a:r>
              <a:rPr sz="1000" spc="-25" dirty="0">
                <a:latin typeface="Arial"/>
                <a:cs typeface="Arial"/>
              </a:rPr>
              <a:t>0.0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18303" y="3224276"/>
            <a:ext cx="18986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ts val="95"/>
              </a:spcBef>
            </a:pPr>
            <a:r>
              <a:rPr sz="1000" spc="-25" dirty="0">
                <a:latin typeface="Arial"/>
                <a:cs typeface="Arial"/>
              </a:rPr>
              <a:t>6.0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47515" y="3224276"/>
            <a:ext cx="675005" cy="3071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ts val="1040"/>
              </a:lnSpc>
              <a:spcBef>
                <a:spcPts val="95"/>
              </a:spcBef>
              <a:tabLst>
                <a:tab pos="485140" algn="l"/>
              </a:tabLst>
            </a:pPr>
            <a:r>
              <a:rPr sz="1000" spc="-25" dirty="0">
                <a:latin typeface="Arial"/>
                <a:cs typeface="Arial"/>
              </a:rPr>
              <a:t>2.0</a:t>
            </a:r>
            <a:r>
              <a:rPr sz="1000" dirty="0">
                <a:latin typeface="Arial"/>
                <a:cs typeface="Arial"/>
              </a:rPr>
              <a:t>	</a:t>
            </a:r>
            <a:r>
              <a:rPr sz="1000" spc="-25" dirty="0">
                <a:latin typeface="Arial"/>
                <a:cs typeface="Arial"/>
              </a:rPr>
              <a:t>4.0</a:t>
            </a:r>
            <a:endParaRPr sz="1000">
              <a:latin typeface="Arial"/>
              <a:cs typeface="Arial"/>
            </a:endParaRPr>
          </a:p>
          <a:p>
            <a:pPr marL="110489">
              <a:lnSpc>
                <a:spcPts val="1280"/>
              </a:lnSpc>
            </a:pPr>
            <a:r>
              <a:rPr sz="1200" b="1" dirty="0">
                <a:latin typeface="Arial"/>
                <a:cs typeface="Arial"/>
              </a:rPr>
              <a:t>Vd </a:t>
            </a:r>
            <a:r>
              <a:rPr sz="1200" b="1" spc="-25" dirty="0">
                <a:latin typeface="Arial"/>
                <a:cs typeface="Arial"/>
              </a:rPr>
              <a:t>(V)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415529" y="2133601"/>
            <a:ext cx="1990725" cy="338455"/>
          </a:xfrm>
          <a:custGeom>
            <a:avLst/>
            <a:gdLst/>
            <a:ahLst/>
            <a:cxnLst/>
            <a:rect l="l" t="t" r="r" b="b"/>
            <a:pathLst>
              <a:path w="1990725" h="338455">
                <a:moveTo>
                  <a:pt x="1990344" y="0"/>
                </a:moveTo>
                <a:lnTo>
                  <a:pt x="0" y="0"/>
                </a:lnTo>
                <a:lnTo>
                  <a:pt x="0" y="338327"/>
                </a:lnTo>
                <a:lnTo>
                  <a:pt x="1990344" y="338327"/>
                </a:lnTo>
                <a:lnTo>
                  <a:pt x="1990344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494903" y="2161793"/>
            <a:ext cx="17627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dirty="0">
                <a:solidFill>
                  <a:srgbClr val="4D4F52"/>
                </a:solidFill>
                <a:latin typeface="Arial"/>
                <a:cs typeface="Arial"/>
              </a:rPr>
              <a:t>Grading</a:t>
            </a:r>
            <a:r>
              <a:rPr sz="1600" spc="-55" dirty="0">
                <a:solidFill>
                  <a:srgbClr val="4D4F52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4D4F52"/>
                </a:solidFill>
                <a:latin typeface="Arial"/>
                <a:cs typeface="Arial"/>
              </a:rPr>
              <a:t>Guidelines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624061" y="2763138"/>
            <a:ext cx="111887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10" dirty="0">
                <a:solidFill>
                  <a:srgbClr val="4D4F52"/>
                </a:solidFill>
                <a:latin typeface="Arial"/>
                <a:cs typeface="Arial"/>
              </a:rPr>
              <a:t>Appearance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624062" y="3250818"/>
            <a:ext cx="101790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10" dirty="0">
                <a:solidFill>
                  <a:srgbClr val="4D4F52"/>
                </a:solidFill>
                <a:latin typeface="Arial"/>
                <a:cs typeface="Arial"/>
              </a:rPr>
              <a:t>Coherence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624061" y="3738753"/>
            <a:ext cx="15468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sz="1600" dirty="0">
                <a:solidFill>
                  <a:srgbClr val="4D4F52"/>
                </a:solidFill>
                <a:latin typeface="Arial"/>
                <a:cs typeface="Arial"/>
              </a:rPr>
              <a:t>Quality</a:t>
            </a:r>
            <a:r>
              <a:rPr sz="1600" spc="-70" dirty="0">
                <a:solidFill>
                  <a:srgbClr val="4D4F52"/>
                </a:solidFill>
                <a:latin typeface="Arial"/>
                <a:cs typeface="Arial"/>
              </a:rPr>
              <a:t> </a:t>
            </a:r>
            <a:r>
              <a:rPr sz="1600" spc="-25" dirty="0">
                <a:solidFill>
                  <a:srgbClr val="4D4F52"/>
                </a:solidFill>
                <a:latin typeface="Arial"/>
                <a:cs typeface="Arial"/>
              </a:rPr>
              <a:t>of </a:t>
            </a:r>
            <a:r>
              <a:rPr sz="1600" dirty="0">
                <a:solidFill>
                  <a:srgbClr val="4D4F52"/>
                </a:solidFill>
                <a:latin typeface="Arial"/>
                <a:cs typeface="Arial"/>
              </a:rPr>
              <a:t>technical</a:t>
            </a:r>
            <a:r>
              <a:rPr sz="1600" spc="-100" dirty="0">
                <a:solidFill>
                  <a:srgbClr val="4D4F52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4D4F52"/>
                </a:solidFill>
                <a:latin typeface="Arial"/>
                <a:cs typeface="Arial"/>
              </a:rPr>
              <a:t>content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487157" y="4550664"/>
            <a:ext cx="1990725" cy="535402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42544" rIns="0" bIns="0" rtlCol="0">
            <a:spAutoFit/>
          </a:bodyPr>
          <a:lstStyle/>
          <a:p>
            <a:pPr marL="92710" marR="582295">
              <a:spcBef>
                <a:spcPts val="334"/>
              </a:spcBef>
            </a:pPr>
            <a:r>
              <a:rPr sz="1600" dirty="0">
                <a:solidFill>
                  <a:srgbClr val="4D4F52"/>
                </a:solidFill>
                <a:latin typeface="Arial"/>
                <a:cs typeface="Arial"/>
              </a:rPr>
              <a:t>Supervisor</a:t>
            </a:r>
            <a:r>
              <a:rPr sz="1600" spc="-85" dirty="0">
                <a:solidFill>
                  <a:srgbClr val="4D4F52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4D4F52"/>
                </a:solidFill>
                <a:latin typeface="Arial"/>
                <a:cs typeface="Arial"/>
              </a:rPr>
              <a:t>will </a:t>
            </a:r>
            <a:r>
              <a:rPr sz="1600" dirty="0">
                <a:solidFill>
                  <a:srgbClr val="4D4F52"/>
                </a:solidFill>
                <a:latin typeface="Arial"/>
                <a:cs typeface="Arial"/>
              </a:rPr>
              <a:t>grade</a:t>
            </a:r>
            <a:r>
              <a:rPr sz="1600" spc="-60" dirty="0">
                <a:solidFill>
                  <a:srgbClr val="4D4F52"/>
                </a:solidFill>
                <a:latin typeface="Arial"/>
                <a:cs typeface="Arial"/>
              </a:rPr>
              <a:t> </a:t>
            </a:r>
            <a:r>
              <a:rPr sz="1600" spc="-25" dirty="0">
                <a:solidFill>
                  <a:srgbClr val="4D4F52"/>
                </a:solidFill>
                <a:latin typeface="Arial"/>
                <a:cs typeface="Arial"/>
              </a:rPr>
              <a:t>it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Project Title Here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Here</dc:title>
  <dc:creator>L Kang</dc:creator>
  <cp:lastModifiedBy>L Kang</cp:lastModifiedBy>
  <cp:revision>1</cp:revision>
  <dcterms:created xsi:type="dcterms:W3CDTF">2023-09-09T07:47:36Z</dcterms:created>
  <dcterms:modified xsi:type="dcterms:W3CDTF">2023-09-09T07:48:24Z</dcterms:modified>
</cp:coreProperties>
</file>