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5" r:id="rId5"/>
    <p:sldId id="260" r:id="rId6"/>
    <p:sldId id="263" r:id="rId7"/>
    <p:sldId id="261" r:id="rId8"/>
    <p:sldId id="264" r:id="rId9"/>
    <p:sldId id="266" r:id="rId10"/>
    <p:sldId id="269" r:id="rId11"/>
    <p:sldId id="259" r:id="rId12"/>
    <p:sldId id="267" r:id="rId13"/>
    <p:sldId id="268" r:id="rId14"/>
    <p:sldId id="270" r:id="rId15"/>
    <p:sldId id="271" r:id="rId16"/>
    <p:sldId id="272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2" r:id="rId25"/>
    <p:sldId id="283" r:id="rId26"/>
    <p:sldId id="281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06907-E09C-45A5-AEA5-492A97B28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133" y="1262367"/>
            <a:ext cx="9465734" cy="1433048"/>
          </a:xfrm>
        </p:spPr>
        <p:txBody>
          <a:bodyPr/>
          <a:lstStyle/>
          <a:p>
            <a:r>
              <a:rPr lang="it-IT" dirty="0"/>
              <a:t>Ricerche su GCAP1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42DC35-6A9D-4684-8D63-4081B9A72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199" y="2998290"/>
            <a:ext cx="8415867" cy="861420"/>
          </a:xfrm>
        </p:spPr>
        <p:txBody>
          <a:bodyPr/>
          <a:lstStyle/>
          <a:p>
            <a:pPr algn="ctr"/>
            <a:r>
              <a:rPr lang="it-IT" dirty="0"/>
              <a:t>25 luglio 2018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1E0D25-F7BB-4084-9EB4-DB0684A354FE}"/>
              </a:ext>
            </a:extLst>
          </p:cNvPr>
          <p:cNvSpPr txBox="1"/>
          <p:nvPr/>
        </p:nvSpPr>
        <p:spPr>
          <a:xfrm>
            <a:off x="7924799" y="5333999"/>
            <a:ext cx="392853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 cura di:</a:t>
            </a:r>
            <a:br>
              <a:rPr lang="it-IT" sz="2400" dirty="0"/>
            </a:br>
            <a:endParaRPr lang="it-IT" sz="2400" dirty="0"/>
          </a:p>
          <a:p>
            <a:r>
              <a:rPr lang="it-IT" sz="2800" b="1" i="1" dirty="0"/>
              <a:t>Litterini Simone</a:t>
            </a:r>
          </a:p>
        </p:txBody>
      </p:sp>
      <p:pic>
        <p:nvPicPr>
          <p:cNvPr id="8" name="Immagine 7" descr="Immagine che contiene torta, interni&#10;&#10;Descrizione generata con affidabilità molto elevata">
            <a:extLst>
              <a:ext uri="{FF2B5EF4-FFF2-40B4-BE49-F238E27FC236}">
                <a16:creationId xmlns:a16="http://schemas.microsoft.com/office/drawing/2014/main" id="{68F488E2-422C-43E5-8FDF-7CEBFC6A0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34" y="3933728"/>
            <a:ext cx="3805603" cy="27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7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021D0-9798-49A1-87DE-AEA86D56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74" y="452718"/>
            <a:ext cx="9404723" cy="1400530"/>
          </a:xfrm>
        </p:spPr>
        <p:txBody>
          <a:bodyPr/>
          <a:lstStyle/>
          <a:p>
            <a:r>
              <a:rPr lang="it-IT" dirty="0"/>
              <a:t>SEQUENZA di GCAP-1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4188B0-2CD7-4AEA-A9E3-8E91766D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74" y="233451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Le </a:t>
            </a:r>
            <a:r>
              <a:rPr lang="it-IT" sz="2400" b="1" dirty="0"/>
              <a:t>sequenze</a:t>
            </a:r>
            <a:r>
              <a:rPr lang="it-IT" sz="2400" dirty="0"/>
              <a:t> di GCAP-1 da dove si è preso spunto sono quelle dei seguenti organismi: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dirty="0"/>
              <a:t>Homo sapiens (umana)</a:t>
            </a:r>
          </a:p>
          <a:p>
            <a:r>
              <a:rPr lang="it-IT" sz="2400" dirty="0" err="1"/>
              <a:t>Bos</a:t>
            </a:r>
            <a:r>
              <a:rPr lang="it-IT" sz="2400" dirty="0"/>
              <a:t> </a:t>
            </a:r>
            <a:r>
              <a:rPr lang="it-IT" sz="2400" dirty="0" err="1"/>
              <a:t>taurus</a:t>
            </a:r>
            <a:r>
              <a:rPr lang="it-IT" sz="2400" dirty="0"/>
              <a:t> (bovina)</a:t>
            </a:r>
          </a:p>
          <a:p>
            <a:r>
              <a:rPr lang="it-IT" sz="2400" dirty="0" err="1"/>
              <a:t>Gallus</a:t>
            </a:r>
            <a:r>
              <a:rPr lang="it-IT" sz="2400" dirty="0"/>
              <a:t> </a:t>
            </a:r>
            <a:r>
              <a:rPr lang="it-IT" sz="2400" dirty="0" err="1"/>
              <a:t>gallus</a:t>
            </a:r>
            <a:r>
              <a:rPr lang="it-IT" sz="2400" dirty="0"/>
              <a:t> (gallo)</a:t>
            </a:r>
          </a:p>
          <a:p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45827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DB1968-50A7-470F-9572-B5ECC461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ALLINEAMENTI DI SEQUENZA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2AC8D7-A3F5-4749-B8C9-310B4753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53248"/>
            <a:ext cx="10122569" cy="45520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/>
              <a:t>La procedura di </a:t>
            </a:r>
            <a:r>
              <a:rPr lang="it-IT" sz="2400" b="1" dirty="0"/>
              <a:t>allineamento proteico </a:t>
            </a:r>
            <a:r>
              <a:rPr lang="it-IT" sz="2400" dirty="0"/>
              <a:t>consiste di stabilire un insieme di </a:t>
            </a:r>
            <a:r>
              <a:rPr lang="it-IT" sz="2400" b="1" dirty="0"/>
              <a:t>relazioni biunivoche </a:t>
            </a:r>
            <a:r>
              <a:rPr lang="it-IT" sz="2400" dirty="0"/>
              <a:t>tra coppie di residui delle sequenze considerate che massimizzano la </a:t>
            </a:r>
            <a:r>
              <a:rPr lang="it-IT" sz="2400" b="1" dirty="0"/>
              <a:t>similarità </a:t>
            </a:r>
            <a:r>
              <a:rPr lang="it-IT" sz="2400" dirty="0"/>
              <a:t>tra le sequenze stesse. 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L'allineamento è il </a:t>
            </a:r>
            <a:r>
              <a:rPr lang="it-IT" sz="2400" b="1" dirty="0"/>
              <a:t>punto di partenza </a:t>
            </a:r>
            <a:r>
              <a:rPr lang="it-IT" sz="2400" dirty="0"/>
              <a:t>per lo studio e per il confronto tra le diverse proteine, come nel nostro caso, poiché il risultato di un allineamento e molto informativo;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 Tramite questo si può capire dove le due sequenze differiscono maggiormente e a sua volta, dove e perché le strutture di queste proteine differisca.</a:t>
            </a:r>
          </a:p>
        </p:txBody>
      </p:sp>
    </p:spTree>
    <p:extLst>
      <p:ext uri="{BB962C8B-B14F-4D97-AF65-F5344CB8AC3E}">
        <p14:creationId xmlns:p14="http://schemas.microsoft.com/office/powerpoint/2010/main" val="11292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E01515-27F6-4B68-9CAC-4635F3E02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38" y="833718"/>
            <a:ext cx="10286583" cy="5438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Nonostante esistano diversi tipi di allineamento: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Globale o Locale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Multiplo o a coppie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il più informativo da mostrare nel nostro caso sia un allineamento </a:t>
            </a:r>
            <a:r>
              <a:rPr lang="it-IT" sz="2400" b="1" dirty="0"/>
              <a:t>globale Multiplo</a:t>
            </a:r>
            <a:r>
              <a:rPr lang="it-IT" sz="2400" dirty="0"/>
              <a:t>, in grado di fornire una </a:t>
            </a:r>
            <a:r>
              <a:rPr lang="it-IT" sz="2400" b="1" dirty="0"/>
              <a:t>visione generale </a:t>
            </a:r>
            <a:r>
              <a:rPr lang="it-IT" sz="2400" dirty="0"/>
              <a:t>della storia della proteina, dove la proteina nei vari organismi è più </a:t>
            </a:r>
            <a:r>
              <a:rPr lang="it-IT" sz="2400" b="1" dirty="0"/>
              <a:t>conservata</a:t>
            </a:r>
            <a:r>
              <a:rPr lang="it-IT" sz="2400" dirty="0"/>
              <a:t> e dove lo è meno.</a:t>
            </a:r>
          </a:p>
          <a:p>
            <a:pPr marL="0" indent="0">
              <a:buNone/>
            </a:pPr>
            <a:r>
              <a:rPr lang="it-IT" sz="2400" dirty="0"/>
              <a:t>La conoscenza di questo aspetto è fondamentale per capire quale siano le parti più importanti di una proteina.</a:t>
            </a:r>
          </a:p>
        </p:txBody>
      </p:sp>
    </p:spTree>
    <p:extLst>
      <p:ext uri="{BB962C8B-B14F-4D97-AF65-F5344CB8AC3E}">
        <p14:creationId xmlns:p14="http://schemas.microsoft.com/office/powerpoint/2010/main" val="7931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magine 6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9DF562F8-A25D-49C6-8DA8-C603F89E61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012" y="1272381"/>
            <a:ext cx="10905066" cy="517434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49D41CC-5C04-43EA-9615-545920EBCE33}"/>
              </a:ext>
            </a:extLst>
          </p:cNvPr>
          <p:cNvSpPr txBox="1"/>
          <p:nvPr/>
        </p:nvSpPr>
        <p:spPr>
          <a:xfrm>
            <a:off x="761206" y="570703"/>
            <a:ext cx="967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ALLINEAMENTO MULTIPLO TRA LE SEQUENZE DI GCAP1 umana, bovina e di pollo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5089F0-AD40-43AC-BA5A-3333240BD230}"/>
              </a:ext>
            </a:extLst>
          </p:cNvPr>
          <p:cNvSpPr txBox="1"/>
          <p:nvPr/>
        </p:nvSpPr>
        <p:spPr>
          <a:xfrm>
            <a:off x="6601274" y="5818105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Gallus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gallus</a:t>
            </a:r>
            <a:endParaRPr lang="it-IT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2E6DD2DF-B543-4276-ADF4-76A43438FFD5}"/>
                  </a:ext>
                </a:extLst>
              </p:cNvPr>
              <p:cNvSpPr/>
              <p:nvPr/>
            </p:nvSpPr>
            <p:spPr>
              <a:xfrm>
                <a:off x="7182595" y="5924628"/>
                <a:ext cx="381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2E6DD2DF-B543-4276-ADF4-76A43438F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595" y="5924628"/>
                <a:ext cx="3812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6EAF4BA-E4E9-49A4-B554-85ADABB758A6}"/>
              </a:ext>
            </a:extLst>
          </p:cNvPr>
          <p:cNvSpPr txBox="1"/>
          <p:nvPr/>
        </p:nvSpPr>
        <p:spPr>
          <a:xfrm>
            <a:off x="6609348" y="5587380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Homo Sapiens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7FFE68A-46A7-4E29-BE19-6D66ADB3E7A7}"/>
              </a:ext>
            </a:extLst>
          </p:cNvPr>
          <p:cNvSpPr txBox="1"/>
          <p:nvPr/>
        </p:nvSpPr>
        <p:spPr>
          <a:xfrm>
            <a:off x="6605542" y="5292131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Bos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taurus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3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44234-50FC-46B9-A8B1-8BD0905A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19" y="551740"/>
            <a:ext cx="9404723" cy="1400530"/>
          </a:xfrm>
        </p:spPr>
        <p:txBody>
          <a:bodyPr/>
          <a:lstStyle/>
          <a:p>
            <a:r>
              <a:rPr lang="it-IT" sz="4800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4707D6-63D0-462C-8C80-754453E4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219" y="2110779"/>
            <a:ext cx="8946541" cy="45598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OBBIETTIVI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COSA SONO LE GCAP-1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DA DOVE PARTIRE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b="1" i="1" dirty="0"/>
              <a:t>VISUALIZZAZIONE TRAMITE PYMOL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IL SERVER Z-DOCK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OUTPUT di ZDOCK e PROCESSAMENTO dei DATI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RISULTATI </a:t>
            </a:r>
          </a:p>
          <a:p>
            <a:pPr marL="0" indent="0">
              <a:buNone/>
            </a:pPr>
            <a:r>
              <a:rPr lang="it-IT" sz="2800" i="1" dirty="0"/>
              <a:t> </a:t>
            </a:r>
          </a:p>
          <a:p>
            <a:pPr marL="514350" indent="-514350">
              <a:buFont typeface="+mj-lt"/>
              <a:buAutoNum type="romanUcPeriod"/>
            </a:pPr>
            <a:endParaRPr lang="it-IT" dirty="0"/>
          </a:p>
          <a:p>
            <a:pPr marL="514350" indent="-514350">
              <a:buFont typeface="+mj-lt"/>
              <a:buAutoNum type="romanUcPeriod"/>
            </a:pPr>
            <a:endParaRPr lang="it-IT" dirty="0"/>
          </a:p>
          <a:p>
            <a:pPr marL="514350" indent="-514350">
              <a:buFont typeface="+mj-lt"/>
              <a:buAutoNum type="romanU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912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1DD27-0F7E-4F10-8C27-30473C56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VISUALIZZAZIONE PROTEICA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5A3339-4846-438C-80F6-9D145078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20834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quanto riguarda la visualizzazione delle proteine è stato usato il programma PYMOL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Andiamo ad analizzare le uniche due proteine strutturalmente risolte e disponibili sul </a:t>
            </a:r>
            <a:r>
              <a:rPr lang="it-IT" b="1" dirty="0" err="1"/>
              <a:t>P</a:t>
            </a:r>
            <a:r>
              <a:rPr lang="it-IT" dirty="0" err="1"/>
              <a:t>rotein</a:t>
            </a:r>
            <a:r>
              <a:rPr lang="it-IT" dirty="0"/>
              <a:t> </a:t>
            </a:r>
            <a:r>
              <a:rPr lang="it-IT" b="1" dirty="0"/>
              <a:t>D</a:t>
            </a:r>
            <a:r>
              <a:rPr lang="it-IT" dirty="0"/>
              <a:t>ata </a:t>
            </a:r>
            <a:r>
              <a:rPr lang="it-IT" b="1" dirty="0" err="1"/>
              <a:t>B</a:t>
            </a:r>
            <a:r>
              <a:rPr lang="it-IT" dirty="0" err="1"/>
              <a:t>ank</a:t>
            </a:r>
            <a:r>
              <a:rPr lang="it-IT" dirty="0"/>
              <a:t>: 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2NA0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2R2I</a:t>
            </a:r>
          </a:p>
        </p:txBody>
      </p:sp>
    </p:spTree>
    <p:extLst>
      <p:ext uri="{BB962C8B-B14F-4D97-AF65-F5344CB8AC3E}">
        <p14:creationId xmlns:p14="http://schemas.microsoft.com/office/powerpoint/2010/main" val="384268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A2ADD65-8219-4D9B-892D-860DE0FB49BE}"/>
              </a:ext>
            </a:extLst>
          </p:cNvPr>
          <p:cNvSpPr/>
          <p:nvPr/>
        </p:nvSpPr>
        <p:spPr>
          <a:xfrm>
            <a:off x="385009" y="673768"/>
            <a:ext cx="94648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 </a:t>
            </a:r>
            <a:r>
              <a:rPr lang="it-IT" sz="2400" b="1" dirty="0"/>
              <a:t>2NA0</a:t>
            </a:r>
            <a:r>
              <a:rPr lang="it-IT" sz="2400" dirty="0"/>
              <a:t> :</a:t>
            </a:r>
          </a:p>
          <a:p>
            <a:r>
              <a:rPr lang="it-IT" sz="2400" dirty="0"/>
              <a:t>Proteina GCAP1 di </a:t>
            </a:r>
            <a:r>
              <a:rPr lang="it-IT" sz="2400" b="1" dirty="0" err="1"/>
              <a:t>Bos</a:t>
            </a:r>
            <a:r>
              <a:rPr lang="it-IT" sz="2400" b="1" dirty="0"/>
              <a:t> </a:t>
            </a:r>
            <a:r>
              <a:rPr lang="it-IT" sz="2400" b="1" dirty="0" err="1"/>
              <a:t>Taurus</a:t>
            </a:r>
            <a:r>
              <a:rPr lang="it-IT" sz="2400" b="1" dirty="0"/>
              <a:t> </a:t>
            </a:r>
            <a:r>
              <a:rPr lang="it-IT" sz="2400" dirty="0"/>
              <a:t>acquisita tramite </a:t>
            </a:r>
            <a:r>
              <a:rPr lang="it-IT" sz="2400" b="1" dirty="0"/>
              <a:t>RMN</a:t>
            </a:r>
            <a:r>
              <a:rPr lang="it-IT" sz="2400" dirty="0"/>
              <a:t>. È un </a:t>
            </a:r>
            <a:r>
              <a:rPr lang="it-IT" sz="2400" b="1" dirty="0"/>
              <a:t>mutante</a:t>
            </a:r>
            <a:r>
              <a:rPr lang="it-IT" sz="2400" dirty="0"/>
              <a:t> della proteina </a:t>
            </a:r>
            <a:r>
              <a:rPr lang="it-IT" sz="2400" dirty="0" err="1"/>
              <a:t>wildtype</a:t>
            </a:r>
            <a:r>
              <a:rPr lang="it-IT" sz="2400" dirty="0"/>
              <a:t>, </a:t>
            </a:r>
            <a:r>
              <a:rPr lang="it-IT" sz="2400" b="1" dirty="0"/>
              <a:t>non presenta ioni calcio </a:t>
            </a:r>
            <a:r>
              <a:rPr lang="it-IT" sz="2400" dirty="0"/>
              <a:t>legati.</a:t>
            </a:r>
          </a:p>
        </p:txBody>
      </p:sp>
      <p:pic>
        <p:nvPicPr>
          <p:cNvPr id="8" name="Immagine 7" descr="Immagine che contiene torta&#10;&#10;Descrizione generata con affidabilità molto elevata">
            <a:extLst>
              <a:ext uri="{FF2B5EF4-FFF2-40B4-BE49-F238E27FC236}">
                <a16:creationId xmlns:a16="http://schemas.microsoft.com/office/drawing/2014/main" id="{053A7319-BA22-47B1-A0A6-64260CC2E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80" y="2476381"/>
            <a:ext cx="6159668" cy="43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13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A2ADD65-8219-4D9B-892D-860DE0FB49BE}"/>
              </a:ext>
            </a:extLst>
          </p:cNvPr>
          <p:cNvSpPr/>
          <p:nvPr/>
        </p:nvSpPr>
        <p:spPr>
          <a:xfrm>
            <a:off x="385009" y="673768"/>
            <a:ext cx="94648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 </a:t>
            </a:r>
            <a:r>
              <a:rPr lang="it-IT" sz="2400" b="1" dirty="0"/>
              <a:t>2R2I</a:t>
            </a:r>
            <a:r>
              <a:rPr lang="it-IT" sz="2400" dirty="0"/>
              <a:t>: </a:t>
            </a:r>
          </a:p>
          <a:p>
            <a:r>
              <a:rPr lang="it-IT" sz="2400" dirty="0"/>
              <a:t>Proteina GCAP1 di </a:t>
            </a:r>
            <a:r>
              <a:rPr lang="it-IT" sz="2400" b="1" dirty="0" err="1"/>
              <a:t>Gallus</a:t>
            </a:r>
            <a:r>
              <a:rPr lang="it-IT" sz="2400" b="1" dirty="0"/>
              <a:t> </a:t>
            </a:r>
            <a:r>
              <a:rPr lang="it-IT" sz="2400" b="1" dirty="0" err="1"/>
              <a:t>Gallus</a:t>
            </a:r>
            <a:r>
              <a:rPr lang="it-IT" sz="2400" dirty="0"/>
              <a:t>, acquisita tramite </a:t>
            </a:r>
            <a:r>
              <a:rPr lang="it-IT" sz="2400" b="1" dirty="0"/>
              <a:t>diffrazione a raggi-x</a:t>
            </a:r>
            <a:r>
              <a:rPr lang="it-IT" sz="2400" dirty="0"/>
              <a:t> con risoluzione 2Å. Presenta </a:t>
            </a:r>
            <a:r>
              <a:rPr lang="it-IT" sz="2400" b="1" dirty="0"/>
              <a:t>3 ioni calcio legati</a:t>
            </a:r>
            <a:r>
              <a:rPr lang="it-IT" sz="2400" dirty="0"/>
              <a:t> ad essa.</a:t>
            </a:r>
          </a:p>
        </p:txBody>
      </p:sp>
      <p:pic>
        <p:nvPicPr>
          <p:cNvPr id="3" name="Immagine 2" descr="Immagine che contiene torta, interni&#10;&#10;Descrizione generata con affidabilità molto elevata">
            <a:extLst>
              <a:ext uri="{FF2B5EF4-FFF2-40B4-BE49-F238E27FC236}">
                <a16:creationId xmlns:a16="http://schemas.microsoft.com/office/drawing/2014/main" id="{8DA5FBB6-6CBE-4E98-B294-B723537D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82" y="2258298"/>
            <a:ext cx="6624888" cy="471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04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A2ADD65-8219-4D9B-892D-860DE0FB49BE}"/>
              </a:ext>
            </a:extLst>
          </p:cNvPr>
          <p:cNvSpPr/>
          <p:nvPr/>
        </p:nvSpPr>
        <p:spPr>
          <a:xfrm>
            <a:off x="385009" y="673768"/>
            <a:ext cx="94648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Tramite il comando </a:t>
            </a:r>
            <a:r>
              <a:rPr lang="it-IT" sz="2400" b="1" dirty="0" err="1"/>
              <a:t>align</a:t>
            </a:r>
            <a:r>
              <a:rPr lang="it-IT" sz="2400" dirty="0"/>
              <a:t> di </a:t>
            </a:r>
            <a:r>
              <a:rPr lang="it-IT" sz="2400" dirty="0" err="1"/>
              <a:t>pymol</a:t>
            </a:r>
            <a:r>
              <a:rPr lang="it-IT" sz="2400" dirty="0"/>
              <a:t> si può andare ad effettuare un </a:t>
            </a:r>
            <a:r>
              <a:rPr lang="it-IT" sz="2400" b="1" dirty="0"/>
              <a:t>allineamento delle strutture</a:t>
            </a:r>
            <a:r>
              <a:rPr lang="it-IT" sz="2400" dirty="0"/>
              <a:t> delle due proteine sopra visionate.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0B58D56-949E-4247-BA7C-838767396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5" t="13486" r="4154" b="11388"/>
          <a:stretch/>
        </p:blipFill>
        <p:spPr>
          <a:xfrm>
            <a:off x="513347" y="2332858"/>
            <a:ext cx="5309937" cy="35947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1EF3DB-2373-498A-9696-A82E2D759104}"/>
              </a:ext>
            </a:extLst>
          </p:cNvPr>
          <p:cNvSpPr/>
          <p:nvPr/>
        </p:nvSpPr>
        <p:spPr>
          <a:xfrm>
            <a:off x="6609347" y="2332858"/>
            <a:ext cx="55505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Il comando </a:t>
            </a:r>
            <a:r>
              <a:rPr lang="it-IT" sz="2400" dirty="0" err="1"/>
              <a:t>align</a:t>
            </a:r>
            <a:r>
              <a:rPr lang="it-IT" sz="2400" dirty="0"/>
              <a:t> mi crea una connessione tra le due proteine con il valore più basso di</a:t>
            </a:r>
          </a:p>
          <a:p>
            <a:r>
              <a:rPr lang="it-IT" sz="2400" dirty="0"/>
              <a:t>RMSD (root-</a:t>
            </a:r>
            <a:r>
              <a:rPr lang="it-IT" sz="2400" dirty="0" err="1"/>
              <a:t>mean</a:t>
            </a:r>
            <a:r>
              <a:rPr lang="it-IT" sz="2400" dirty="0"/>
              <a:t>-</a:t>
            </a:r>
            <a:r>
              <a:rPr lang="it-IT" sz="2400" dirty="0" err="1"/>
              <a:t>square</a:t>
            </a:r>
            <a:r>
              <a:rPr lang="it-IT" sz="2400" dirty="0"/>
              <a:t> </a:t>
            </a:r>
            <a:r>
              <a:rPr lang="it-IT" sz="2400" dirty="0" err="1"/>
              <a:t>deviation</a:t>
            </a:r>
            <a:r>
              <a:rPr lang="it-IT" sz="24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5B3F7668-2731-47D1-A0B4-DBADF25C8F27}"/>
                  </a:ext>
                </a:extLst>
              </p:cNvPr>
              <p:cNvSpPr/>
              <p:nvPr/>
            </p:nvSpPr>
            <p:spPr>
              <a:xfrm>
                <a:off x="7134088" y="4169679"/>
                <a:ext cx="2715764" cy="1529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5B3F7668-2731-47D1-A0B4-DBADF25C8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088" y="4169679"/>
                <a:ext cx="2715764" cy="1529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883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44234-50FC-46B9-A8B1-8BD0905A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19" y="551740"/>
            <a:ext cx="9404723" cy="1400530"/>
          </a:xfrm>
        </p:spPr>
        <p:txBody>
          <a:bodyPr/>
          <a:lstStyle/>
          <a:p>
            <a:r>
              <a:rPr lang="it-IT" sz="4800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4707D6-63D0-462C-8C80-754453E4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219" y="2110779"/>
            <a:ext cx="8946541" cy="44699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OBBIETTIVI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COSA SONO LE GCAP-1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DA DOVE PARTIRE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VISUALIZZAZIONE TRAMITE PYMOL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b="1" i="1" dirty="0"/>
              <a:t>IL SERVER Z-DOCK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OUTPUT di ZDOCK e PROCESSAMENTO dei DATI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RISULTATI </a:t>
            </a:r>
          </a:p>
          <a:p>
            <a:pPr marL="0" indent="0">
              <a:buNone/>
            </a:pPr>
            <a:r>
              <a:rPr lang="it-IT" sz="2800" i="1" dirty="0"/>
              <a:t> </a:t>
            </a:r>
          </a:p>
          <a:p>
            <a:pPr marL="514350" indent="-514350">
              <a:buFont typeface="+mj-lt"/>
              <a:buAutoNum type="romanUcPeriod"/>
            </a:pPr>
            <a:endParaRPr lang="it-IT" dirty="0"/>
          </a:p>
          <a:p>
            <a:pPr marL="514350" indent="-514350">
              <a:buFont typeface="+mj-lt"/>
              <a:buAutoNum type="romanUcPeriod"/>
            </a:pPr>
            <a:endParaRPr lang="it-IT" dirty="0"/>
          </a:p>
          <a:p>
            <a:pPr marL="514350" indent="-514350">
              <a:buFont typeface="+mj-lt"/>
              <a:buAutoNum type="romanU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217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44234-50FC-46B9-A8B1-8BD0905A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19" y="551740"/>
            <a:ext cx="9404723" cy="1400530"/>
          </a:xfrm>
        </p:spPr>
        <p:txBody>
          <a:bodyPr/>
          <a:lstStyle/>
          <a:p>
            <a:r>
              <a:rPr lang="it-IT" sz="4800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4707D6-63D0-462C-8C80-754453E4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219" y="2110779"/>
            <a:ext cx="8946541" cy="4195481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it-IT" sz="2800" b="1" i="1" dirty="0"/>
              <a:t>OBBIETTIVI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COSA SONO LE GCAP-1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DA DOVE PARTIRE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VISUALIZZAZIONE TRAMITE PYMOL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IL SERVER Z-DOCK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OUTPUT di ZDOCK e PROCESSAMENTO dei DATI 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RISULTATI</a:t>
            </a:r>
          </a:p>
          <a:p>
            <a:pPr marL="514350" indent="-514350">
              <a:buFont typeface="+mj-lt"/>
              <a:buAutoNum type="romanUcPeriod"/>
            </a:pPr>
            <a:endParaRPr lang="it-IT" dirty="0"/>
          </a:p>
          <a:p>
            <a:pPr marL="514350" indent="-514350">
              <a:buFont typeface="+mj-lt"/>
              <a:buAutoNum type="romanUcPeriod"/>
            </a:pPr>
            <a:endParaRPr lang="it-IT" dirty="0"/>
          </a:p>
          <a:p>
            <a:pPr marL="514350" indent="-514350">
              <a:buFont typeface="+mj-lt"/>
              <a:buAutoNum type="romanU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196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63CF68-0879-46C1-955F-6F9DB46E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46" y="792077"/>
            <a:ext cx="4991527" cy="527384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dirty="0">
                <a:solidFill>
                  <a:srgbClr val="EBEBEB"/>
                </a:solidFill>
              </a:rPr>
              <a:t>Prima di parlare di z-dock forse è più opportuno descrivere le </a:t>
            </a:r>
            <a:r>
              <a:rPr lang="it-IT" b="1" dirty="0">
                <a:solidFill>
                  <a:srgbClr val="EBEBEB"/>
                </a:solidFill>
              </a:rPr>
              <a:t>interazioni proteina-proteina.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dirty="0">
                <a:solidFill>
                  <a:srgbClr val="EBEBEB"/>
                </a:solidFill>
              </a:rPr>
              <a:t>Queste iterazioni sono responsabili di un ampio campo di processi biologici che avvengono all'interno della cellula, per elencarne alcuni possono essere:</a:t>
            </a:r>
          </a:p>
          <a:p>
            <a:pPr marL="0" indent="0">
              <a:lnSpc>
                <a:spcPct val="90000"/>
              </a:lnSpc>
              <a:buNone/>
            </a:pPr>
            <a:endParaRPr lang="it-IT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EBEBEB"/>
                </a:solidFill>
              </a:rPr>
              <a:t>Segnalazione cellulare;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EBEBEB"/>
                </a:solidFill>
              </a:rPr>
              <a:t>Riconoscimento immunitario;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EBEBEB"/>
                </a:solidFill>
              </a:rPr>
              <a:t>Inibizione o alterazione enzimatica</a:t>
            </a:r>
            <a:r>
              <a:rPr lang="it-IT" dirty="0">
                <a:solidFill>
                  <a:srgbClr val="EBEBEB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EBEBEB"/>
                </a:solidFill>
              </a:rPr>
              <a:t>Regolazione espressione genica;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EBEBEB"/>
                </a:solidFill>
              </a:rPr>
              <a:t>Ecc</a:t>
            </a:r>
            <a:r>
              <a:rPr lang="it-IT" dirty="0">
                <a:solidFill>
                  <a:srgbClr val="EBEBEB"/>
                </a:solidFill>
              </a:rPr>
              <a:t>…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it-IT" b="1" dirty="0">
              <a:solidFill>
                <a:srgbClr val="EBEBEB"/>
              </a:solidFill>
            </a:endParaRPr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Immagine 6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BFD03525-3F88-417E-BE3C-361F96967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034006"/>
            <a:ext cx="5449889" cy="4789985"/>
          </a:xfrm>
          <a:prstGeom prst="rect">
            <a:avLst/>
          </a:prstGeom>
          <a:effectLst/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2195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174B57-7602-4E19-B6EC-597129EC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38" y="652388"/>
            <a:ext cx="9404723" cy="1400530"/>
          </a:xfrm>
        </p:spPr>
        <p:txBody>
          <a:bodyPr/>
          <a:lstStyle/>
          <a:p>
            <a:r>
              <a:rPr lang="it-IT" dirty="0"/>
              <a:t>Il docking proteico: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685706-E5DE-43E2-BF4C-6571BB22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38" y="1699992"/>
            <a:ext cx="8946541" cy="5029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È la </a:t>
            </a:r>
            <a:r>
              <a:rPr lang="it-IT" b="1" dirty="0"/>
              <a:t>predizione</a:t>
            </a:r>
            <a:r>
              <a:rPr lang="it-IT" dirty="0"/>
              <a:t> di una </a:t>
            </a:r>
            <a:r>
              <a:rPr lang="it-IT" b="1" dirty="0"/>
              <a:t>struttura tridimensionale </a:t>
            </a:r>
            <a:r>
              <a:rPr lang="it-IT" dirty="0"/>
              <a:t>di un </a:t>
            </a:r>
            <a:r>
              <a:rPr lang="it-IT" b="1" dirty="0"/>
              <a:t>complesso proteina-proteina</a:t>
            </a:r>
            <a:r>
              <a:rPr lang="it-IT" dirty="0"/>
              <a:t> derivante della coordinate dei suoi componenti strutturali.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Il docking si può dividere 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Docking diretto, dove il complesso proteico viene smontato e rimontato;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Docking indiretto</a:t>
            </a:r>
            <a:r>
              <a:rPr lang="it-IT" dirty="0"/>
              <a:t>, dove il complesso viene costruito a partire dalle sue strutture componenti cristallizzate singolarmente, questo di divide in due sottocategorie: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/>
              <a:t>Docking rigido</a:t>
            </a:r>
            <a:r>
              <a:rPr lang="it-IT" dirty="0"/>
              <a:t>, dove le due proteine vengono trattate come due corpi rigidi;</a:t>
            </a:r>
            <a:endParaRPr lang="it-IT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Docking flessibile, dove il processo cerca di imitare il più possibile il processo fisico di docking.</a:t>
            </a:r>
          </a:p>
        </p:txBody>
      </p:sp>
    </p:spTree>
    <p:extLst>
      <p:ext uri="{BB962C8B-B14F-4D97-AF65-F5344CB8AC3E}">
        <p14:creationId xmlns:p14="http://schemas.microsoft.com/office/powerpoint/2010/main" val="3483022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clipart&#10;&#10;Descrizione generata con affidabilità elevata">
            <a:extLst>
              <a:ext uri="{FF2B5EF4-FFF2-40B4-BE49-F238E27FC236}">
                <a16:creationId xmlns:a16="http://schemas.microsoft.com/office/drawing/2014/main" id="{FEFAFF12-0EA0-4EE6-8858-0103BEECA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52" y="329657"/>
            <a:ext cx="6959600" cy="11938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75BF856-5FF2-4568-B8D0-B296DE800FE2}"/>
              </a:ext>
            </a:extLst>
          </p:cNvPr>
          <p:cNvSpPr txBox="1"/>
          <p:nvPr/>
        </p:nvSpPr>
        <p:spPr>
          <a:xfrm>
            <a:off x="292352" y="2069432"/>
            <a:ext cx="10102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  <a:ea typeface="+mj-ea"/>
                <a:cs typeface="+mj-cs"/>
              </a:rPr>
              <a:t>Z-DOCK è un programma di </a:t>
            </a:r>
            <a:r>
              <a:rPr lang="it-IT" sz="2000" b="1" dirty="0">
                <a:latin typeface="+mj-lt"/>
                <a:ea typeface="+mj-ea"/>
                <a:cs typeface="+mj-cs"/>
              </a:rPr>
              <a:t>docking proteina-proteina rigido</a:t>
            </a:r>
            <a:r>
              <a:rPr lang="it-IT" sz="2000" dirty="0">
                <a:latin typeface="+mj-lt"/>
                <a:ea typeface="+mj-ea"/>
                <a:cs typeface="+mj-cs"/>
              </a:rPr>
              <a:t>, sviluppato più di 10 anni fa, utilizza un algoritmo basato sulla </a:t>
            </a:r>
            <a:r>
              <a:rPr lang="it-IT" sz="2000" b="1" dirty="0">
                <a:latin typeface="+mj-lt"/>
                <a:ea typeface="+mj-ea"/>
                <a:cs typeface="+mj-cs"/>
              </a:rPr>
              <a:t>trasformata di Fourier </a:t>
            </a:r>
            <a:r>
              <a:rPr lang="it-IT" sz="2000" dirty="0">
                <a:latin typeface="+mj-lt"/>
                <a:ea typeface="+mj-ea"/>
                <a:cs typeface="+mj-cs"/>
              </a:rPr>
              <a:t>per rendere più efficace il docking globale , andando a lavorare su una </a:t>
            </a:r>
            <a:r>
              <a:rPr lang="it-IT" sz="2000" b="1" dirty="0">
                <a:latin typeface="+mj-lt"/>
                <a:ea typeface="+mj-ea"/>
                <a:cs typeface="+mj-cs"/>
              </a:rPr>
              <a:t>griglia 3D</a:t>
            </a:r>
            <a:r>
              <a:rPr lang="it-IT" sz="2000" dirty="0"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C4BBDA8-CC1B-4D16-8253-FD5C0F5300CC}"/>
              </a:ext>
            </a:extLst>
          </p:cNvPr>
          <p:cNvSpPr txBox="1"/>
          <p:nvPr/>
        </p:nvSpPr>
        <p:spPr>
          <a:xfrm>
            <a:off x="5871411" y="3605498"/>
            <a:ext cx="57751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  <a:ea typeface="+mj-ea"/>
                <a:cs typeface="+mj-cs"/>
              </a:rPr>
              <a:t>Utilizza una combinazione di </a:t>
            </a:r>
            <a:r>
              <a:rPr lang="it-IT" sz="2000" b="1" dirty="0">
                <a:latin typeface="+mj-lt"/>
                <a:ea typeface="+mj-ea"/>
                <a:cs typeface="+mj-cs"/>
              </a:rPr>
              <a:t>complementarietà di forma</a:t>
            </a:r>
            <a:r>
              <a:rPr lang="it-IT" sz="2000" dirty="0">
                <a:latin typeface="+mj-lt"/>
                <a:ea typeface="+mj-ea"/>
                <a:cs typeface="+mj-cs"/>
              </a:rPr>
              <a:t>, </a:t>
            </a:r>
            <a:r>
              <a:rPr lang="it-IT" sz="2000" b="1" dirty="0">
                <a:latin typeface="+mj-lt"/>
                <a:ea typeface="+mj-ea"/>
                <a:cs typeface="+mj-cs"/>
              </a:rPr>
              <a:t>complementarietà elettrostatica </a:t>
            </a:r>
            <a:r>
              <a:rPr lang="it-IT" sz="2000" dirty="0">
                <a:latin typeface="+mj-lt"/>
                <a:ea typeface="+mj-ea"/>
                <a:cs typeface="+mj-cs"/>
              </a:rPr>
              <a:t>e </a:t>
            </a:r>
            <a:r>
              <a:rPr lang="it-IT" sz="2000" b="1" dirty="0">
                <a:latin typeface="+mj-lt"/>
                <a:ea typeface="+mj-ea"/>
                <a:cs typeface="+mj-cs"/>
              </a:rPr>
              <a:t>potenziale statistico </a:t>
            </a:r>
            <a:r>
              <a:rPr lang="it-IT" sz="2000" dirty="0">
                <a:latin typeface="+mj-lt"/>
                <a:ea typeface="+mj-ea"/>
                <a:cs typeface="+mj-cs"/>
              </a:rPr>
              <a:t>per dare al docking un punteggio (score).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D0BF449-5BB4-4B44-9415-8EC36D251713}"/>
                  </a:ext>
                </a:extLst>
              </p:cNvPr>
              <p:cNvSpPr txBox="1"/>
              <p:nvPr/>
            </p:nvSpPr>
            <p:spPr>
              <a:xfrm>
                <a:off x="545432" y="4589351"/>
                <a:ext cx="519764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>
                    <a:latin typeface="+mj-lt"/>
                    <a:ea typeface="+mj-ea"/>
                    <a:cs typeface="+mj-cs"/>
                  </a:rPr>
                  <a:t>Per predire efficientemente ed accuratamente </a:t>
                </a:r>
                <a:r>
                  <a:rPr lang="it-IT" sz="2000" b="1" dirty="0">
                    <a:latin typeface="+mj-lt"/>
                    <a:ea typeface="+mj-ea"/>
                    <a:cs typeface="+mj-cs"/>
                  </a:rPr>
                  <a:t>complessi multimerici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>
                            <a:latin typeface="+mj-lt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it-IT" sz="2000">
                            <a:latin typeface="+mj-lt"/>
                            <a:ea typeface="+mj-ea"/>
                            <a:cs typeface="+mj-cs"/>
                          </a:rPr>
                          <m:t>𝐶</m:t>
                        </m:r>
                      </m:e>
                      <m:sub>
                        <m:r>
                          <a:rPr lang="it-IT" sz="2000">
                            <a:latin typeface="+mj-lt"/>
                            <a:ea typeface="+mj-ea"/>
                            <a:cs typeface="+mj-cs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sz="2000" dirty="0">
                    <a:latin typeface="+mj-lt"/>
                    <a:ea typeface="+mj-ea"/>
                    <a:cs typeface="+mj-cs"/>
                  </a:rPr>
                  <a:t> esiste una versione di </a:t>
                </a:r>
                <a:r>
                  <a:rPr lang="it-IT" sz="2000" dirty="0" err="1">
                    <a:latin typeface="+mj-lt"/>
                    <a:ea typeface="+mj-ea"/>
                    <a:cs typeface="+mj-cs"/>
                  </a:rPr>
                  <a:t>zdock</a:t>
                </a:r>
                <a:r>
                  <a:rPr lang="it-IT" sz="2000" dirty="0">
                    <a:latin typeface="+mj-lt"/>
                    <a:ea typeface="+mj-ea"/>
                    <a:cs typeface="+mj-cs"/>
                  </a:rPr>
                  <a:t>, chiamata </a:t>
                </a:r>
                <a:r>
                  <a:rPr lang="it-IT" sz="2000" b="1" dirty="0">
                    <a:latin typeface="+mj-lt"/>
                    <a:ea typeface="+mj-ea"/>
                    <a:cs typeface="+mj-cs"/>
                  </a:rPr>
                  <a:t>M-ZDOCK</a:t>
                </a:r>
                <a:r>
                  <a:rPr lang="it-IT" sz="2000" dirty="0">
                    <a:latin typeface="+mj-lt"/>
                    <a:ea typeface="+mj-ea"/>
                    <a:cs typeface="+mj-cs"/>
                  </a:rPr>
                  <a:t> che si avvale elle proprietà simmetriche per eseguire una ricerca facilitata per il giusto complesso.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D0BF449-5BB4-4B44-9415-8EC36D251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2" y="4589351"/>
                <a:ext cx="5197644" cy="1938992"/>
              </a:xfrm>
              <a:prstGeom prst="rect">
                <a:avLst/>
              </a:prstGeom>
              <a:blipFill>
                <a:blip r:embed="rId3"/>
                <a:stretch>
                  <a:fillRect l="-1172" t="-1887" r="-117" b="-47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524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E227A8-E4F3-4E8B-BCFE-BD2E6E1F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51" y="163960"/>
            <a:ext cx="9404723" cy="1400530"/>
          </a:xfrm>
        </p:spPr>
        <p:txBody>
          <a:bodyPr/>
          <a:lstStyle/>
          <a:p>
            <a:r>
              <a:rPr lang="it-IT" dirty="0"/>
              <a:t>Algoritmo Z-DOCK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26C17C-FFE2-41F7-821A-75F4D832A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62" y="1167299"/>
            <a:ext cx="8946541" cy="552674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Centrare le coordinate del recettore all'origine basandosi sul centro di massa;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Centrare le coordinate del ligando all'origine basandosi sul centro di massa;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Selezionare una griglia cubica in modo da contenere le molecole centrate, per procedere con la FFT(Fast Fourier </a:t>
            </a:r>
            <a:r>
              <a:rPr lang="it-IT" dirty="0" err="1"/>
              <a:t>Transform</a:t>
            </a:r>
            <a:r>
              <a:rPr lang="it-IT" dirty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Discretizzare il recettore, assegnandoli uno score nella griglia 3D di numeri complessi;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Ruotare il ligando di input in una posizione casuale, se specificato;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Ruotare il ligando agli angoli di Eulero per un set distribuito uniformemente, e discretizzare;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Eseguire FFT 3D per calcolare la convoluzione tra la griglia del ligando e la griglia del recettore e selezionare le posizioni con più alto score dalle griglie risultanti;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Ripetere gli step 6 e 7 per un totale di 3600 rotazioni del ligando (campionano angolarmente di 15) o 54000 rotazioni di ligando (campionando angolarmente di 6).</a:t>
            </a:r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9847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E227A8-E4F3-4E8B-BCFE-BD2E6E1F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51" y="163960"/>
            <a:ext cx="9404723" cy="1400530"/>
          </a:xfrm>
        </p:spPr>
        <p:txBody>
          <a:bodyPr/>
          <a:lstStyle/>
          <a:p>
            <a:r>
              <a:rPr lang="it-IT" dirty="0"/>
              <a:t>Algoritmo M-ZDOCK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26C17C-FFE2-41F7-821A-75F4D832A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541" y="1792942"/>
                <a:ext cx="8946541" cy="552674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it-IT" sz="2400" dirty="0"/>
                  <a:t>Centrare il recettore(il monomero di input) all'origine;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sz="2400" dirty="0"/>
                  <a:t>Ruotare il recettore di angoli </a:t>
                </a:r>
                <a:r>
                  <a:rPr lang="el-GR" sz="2400" dirty="0"/>
                  <a:t>ψ</a:t>
                </a:r>
                <a:r>
                  <a:rPr lang="it-IT" sz="2400" dirty="0"/>
                  <a:t> attorno all'asse z, e poi </a:t>
                </a:r>
                <a:r>
                  <a:rPr lang="el-GR" sz="2400" dirty="0"/>
                  <a:t>Φ</a:t>
                </a:r>
                <a:r>
                  <a:rPr lang="it-IT" sz="2400" dirty="0"/>
                  <a:t> attorno all'asse x;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sz="2400" dirty="0"/>
                  <a:t>Copiare il recettore, e ruotarlo di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360°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it-IT" sz="2400" dirty="0"/>
                  <a:t> attorno all'asse z per creare il ligando;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sz="2400" dirty="0"/>
                  <a:t>Eseguire la FFT in 3D e correlare, e cercare nel piano x, y il miglior score per la posizione del multi-mero per l'orientazione rotazionale;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it-IT" sz="2400" dirty="0"/>
                  <a:t>Ripetere gli steps 2-5 per vari insiemi di angoli </a:t>
                </a:r>
                <a:r>
                  <a:rPr lang="el-GR" sz="2400" dirty="0"/>
                  <a:t>ψ</a:t>
                </a:r>
                <a:r>
                  <a:rPr lang="it-IT" sz="2400" dirty="0"/>
                  <a:t> e </a:t>
                </a:r>
                <a:r>
                  <a:rPr lang="el-GR" sz="2400" dirty="0"/>
                  <a:t>Φ</a:t>
                </a:r>
                <a:r>
                  <a:rPr lang="it-IT" sz="24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it-IT" sz="24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26C17C-FFE2-41F7-821A-75F4D832A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541" y="1792942"/>
                <a:ext cx="8946541" cy="5526741"/>
              </a:xfrm>
              <a:blipFill>
                <a:blip r:embed="rId2"/>
                <a:stretch>
                  <a:fillRect l="-613" t="-882" r="-15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851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44234-50FC-46B9-A8B1-8BD0905A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19" y="551740"/>
            <a:ext cx="9404723" cy="1400530"/>
          </a:xfrm>
        </p:spPr>
        <p:txBody>
          <a:bodyPr/>
          <a:lstStyle/>
          <a:p>
            <a:r>
              <a:rPr lang="it-IT" sz="4800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4707D6-63D0-462C-8C80-754453E4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219" y="2110779"/>
            <a:ext cx="8946541" cy="443992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OBBIETTIVI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COSA SONO LE GCAP-1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DA DOVE PARTIRE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VISUALIZZAZIONE TRAMITE PYMOL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IL SERVER Z-DOCK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b="1" i="1" dirty="0"/>
              <a:t>OUTPUT di ZDOCK e PROCESSAMENTO dei DATI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RISULTATI</a:t>
            </a:r>
            <a:r>
              <a:rPr lang="it-IT" sz="2800" b="1" i="1" dirty="0"/>
              <a:t> </a:t>
            </a:r>
          </a:p>
          <a:p>
            <a:pPr marL="0" indent="0">
              <a:buNone/>
            </a:pPr>
            <a:r>
              <a:rPr lang="it-IT" sz="2800" b="1" i="1" dirty="0"/>
              <a:t> </a:t>
            </a:r>
          </a:p>
          <a:p>
            <a:pPr marL="514350" indent="-514350">
              <a:buFont typeface="+mj-lt"/>
              <a:buAutoNum type="romanUcPeriod"/>
            </a:pPr>
            <a:endParaRPr lang="it-IT" dirty="0"/>
          </a:p>
          <a:p>
            <a:pPr marL="514350" indent="-514350">
              <a:buFont typeface="+mj-lt"/>
              <a:buAutoNum type="romanUcPeriod"/>
            </a:pPr>
            <a:endParaRPr lang="it-IT" dirty="0"/>
          </a:p>
          <a:p>
            <a:pPr marL="514350" indent="-514350">
              <a:buFont typeface="+mj-lt"/>
              <a:buAutoNum type="romanU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0444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A9B3E-6EF0-4685-A395-F95D4DB5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03" y="561474"/>
            <a:ext cx="9404723" cy="1400530"/>
          </a:xfrm>
        </p:spPr>
        <p:txBody>
          <a:bodyPr/>
          <a:lstStyle/>
          <a:p>
            <a:r>
              <a:rPr lang="it-IT" dirty="0" err="1"/>
              <a:t>App</a:t>
            </a:r>
            <a:r>
              <a:rPr lang="it-IT" dirty="0"/>
              <a:t> di </a:t>
            </a:r>
            <a:r>
              <a:rPr lang="it-IT" dirty="0" err="1"/>
              <a:t>clustering</a:t>
            </a:r>
            <a:r>
              <a:rPr lang="it-IT" dirty="0"/>
              <a:t> e filtraggio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0A3013-F3B5-4E81-9CC1-B37F429A7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85" y="2101045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Giunti a questo punto, tramite il file di output di </a:t>
            </a:r>
            <a:r>
              <a:rPr lang="it-IT" sz="2400" dirty="0" err="1"/>
              <a:t>zdock</a:t>
            </a:r>
            <a:r>
              <a:rPr lang="it-IT" sz="2400" dirty="0"/>
              <a:t> e i vari recettori e ligandi, si possono creare i file di predizione del docking tramite uno script (create.pl), generando così file.pdb,</a:t>
            </a:r>
          </a:p>
          <a:p>
            <a:pPr marL="0" indent="0">
              <a:buNone/>
            </a:pPr>
            <a:r>
              <a:rPr lang="it-IT" sz="2400" dirty="0"/>
              <a:t>utili per le analisi, come la </a:t>
            </a:r>
            <a:r>
              <a:rPr lang="it-IT" sz="2400" b="1" dirty="0" err="1"/>
              <a:t>clustering-analysis</a:t>
            </a:r>
            <a:r>
              <a:rPr lang="it-IT" sz="2400" dirty="0"/>
              <a:t>, a tal proposito, ho deciso di creare un’</a:t>
            </a:r>
            <a:r>
              <a:rPr lang="it-IT" sz="2400" b="1" dirty="0"/>
              <a:t>applicazione in linguaggio java </a:t>
            </a:r>
            <a:r>
              <a:rPr lang="it-IT" sz="2400" dirty="0"/>
              <a:t>con cui si possa fare analisi di cluster.</a:t>
            </a:r>
          </a:p>
        </p:txBody>
      </p:sp>
    </p:spTree>
    <p:extLst>
      <p:ext uri="{BB962C8B-B14F-4D97-AF65-F5344CB8AC3E}">
        <p14:creationId xmlns:p14="http://schemas.microsoft.com/office/powerpoint/2010/main" val="1242197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98FFB2-09FA-4E26-885F-F68ECA76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91" y="449179"/>
            <a:ext cx="4637649" cy="58714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EBEBEB"/>
                </a:solidFill>
              </a:rPr>
              <a:t>Questo programma non fa altro che prendere i vari complessi derivanti dall’</a:t>
            </a:r>
            <a:r>
              <a:rPr lang="it-IT" sz="2400" b="1" dirty="0">
                <a:solidFill>
                  <a:srgbClr val="EBEBEB"/>
                </a:solidFill>
              </a:rPr>
              <a:t>output di </a:t>
            </a:r>
            <a:r>
              <a:rPr lang="it-IT" sz="2400" b="1" dirty="0" err="1">
                <a:solidFill>
                  <a:srgbClr val="EBEBEB"/>
                </a:solidFill>
              </a:rPr>
              <a:t>zdock</a:t>
            </a:r>
            <a:r>
              <a:rPr lang="it-IT" sz="2400" b="1" dirty="0">
                <a:solidFill>
                  <a:srgbClr val="EBEBEB"/>
                </a:solidFill>
              </a:rPr>
              <a:t> </a:t>
            </a:r>
            <a:r>
              <a:rPr lang="it-IT" sz="2400" dirty="0">
                <a:solidFill>
                  <a:srgbClr val="EBEBEB"/>
                </a:solidFill>
              </a:rPr>
              <a:t>e andare prima a </a:t>
            </a:r>
            <a:r>
              <a:rPr lang="it-IT" sz="2400" b="1" dirty="0">
                <a:solidFill>
                  <a:srgbClr val="EBEBEB"/>
                </a:solidFill>
              </a:rPr>
              <a:t>filtrarli</a:t>
            </a:r>
            <a:r>
              <a:rPr lang="it-IT" sz="2400" dirty="0">
                <a:solidFill>
                  <a:srgbClr val="EBEBEB"/>
                </a:solidFill>
              </a:rPr>
              <a:t> tramite dei dati sperimentali (</a:t>
            </a:r>
            <a:r>
              <a:rPr lang="it-IT" sz="2400" b="1" dirty="0" err="1">
                <a:solidFill>
                  <a:srgbClr val="EBEBEB"/>
                </a:solidFill>
              </a:rPr>
              <a:t>costraint</a:t>
            </a:r>
            <a:r>
              <a:rPr lang="it-IT" sz="2400" dirty="0">
                <a:solidFill>
                  <a:srgbClr val="EBEBEB"/>
                </a:solidFill>
              </a:rPr>
              <a:t>) di modo da diminuire i possibili complessi che potrebbero essere più vicini ad una possibile struttura wild-</a:t>
            </a:r>
            <a:r>
              <a:rPr lang="it-IT" sz="2400" dirty="0" err="1">
                <a:solidFill>
                  <a:srgbClr val="EBEBEB"/>
                </a:solidFill>
              </a:rPr>
              <a:t>type</a:t>
            </a:r>
            <a:r>
              <a:rPr lang="it-IT" sz="2400" dirty="0">
                <a:solidFill>
                  <a:srgbClr val="EBEBEB"/>
                </a:solidFill>
              </a:rPr>
              <a:t> del dimero;</a:t>
            </a:r>
          </a:p>
          <a:p>
            <a:pPr marL="0" indent="0">
              <a:buNone/>
            </a:pPr>
            <a:endParaRPr lang="it-IT" sz="2400" dirty="0">
              <a:solidFill>
                <a:srgbClr val="EBEBEB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EBEBEB"/>
                </a:solidFill>
              </a:rPr>
              <a:t>Poi applicando un algoritmo di seguito spiegato, capire come i vari complessi vanno a </a:t>
            </a:r>
            <a:r>
              <a:rPr lang="it-IT" sz="2400" b="1" dirty="0">
                <a:solidFill>
                  <a:srgbClr val="EBEBEB"/>
                </a:solidFill>
              </a:rPr>
              <a:t>raggrupparsi in cluster</a:t>
            </a:r>
            <a:r>
              <a:rPr lang="it-IT" sz="2400" dirty="0">
                <a:solidFill>
                  <a:srgbClr val="EBEBEB"/>
                </a:solidFill>
              </a:rPr>
              <a:t>.</a:t>
            </a:r>
          </a:p>
        </p:txBody>
      </p:sp>
      <p:sp>
        <p:nvSpPr>
          <p:cNvPr id="3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magine 4" descr="Immagine che contiene screenshot, computer, interni&#10;&#10;Descrizione generata con affidabilità molto elevata">
            <a:extLst>
              <a:ext uri="{FF2B5EF4-FFF2-40B4-BE49-F238E27FC236}">
                <a16:creationId xmlns:a16="http://schemas.microsoft.com/office/drawing/2014/main" id="{C228CF0F-36A3-49C6-8079-A5E82A3F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80" t="19412" r="23874" b="11345"/>
          <a:stretch/>
        </p:blipFill>
        <p:spPr>
          <a:xfrm>
            <a:off x="5766691" y="1427729"/>
            <a:ext cx="6098427" cy="4563823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079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605A5-8F32-4E24-BD90-E67210F1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Algoritmo di </a:t>
            </a:r>
            <a:r>
              <a:rPr lang="it-IT" dirty="0" err="1"/>
              <a:t>clustering</a:t>
            </a:r>
            <a:r>
              <a:rPr lang="it-IT" dirty="0"/>
              <a:t> sequenziale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19F763-3884-4094-89B1-0F931E18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19" y="1678027"/>
            <a:ext cx="10236748" cy="1835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L’algoritmo da me scelto per effettuare una </a:t>
            </a:r>
            <a:r>
              <a:rPr lang="it-IT" sz="2400" dirty="0" err="1"/>
              <a:t>clustering</a:t>
            </a:r>
            <a:r>
              <a:rPr lang="it-IT" sz="2400" dirty="0"/>
              <a:t> </a:t>
            </a:r>
            <a:r>
              <a:rPr lang="it-IT" sz="2400" dirty="0" err="1"/>
              <a:t>analysis</a:t>
            </a:r>
            <a:r>
              <a:rPr lang="it-IT" sz="2400" dirty="0"/>
              <a:t> è un algoritmo di </a:t>
            </a:r>
            <a:r>
              <a:rPr lang="it-IT" sz="2400" b="1" dirty="0" err="1"/>
              <a:t>clustering</a:t>
            </a:r>
            <a:r>
              <a:rPr lang="it-IT" sz="2400" b="1" dirty="0"/>
              <a:t> sequenziale</a:t>
            </a:r>
            <a:r>
              <a:rPr lang="it-IT" sz="2400" dirty="0"/>
              <a:t>, simile al </a:t>
            </a:r>
            <a:r>
              <a:rPr lang="it-IT" sz="2400" b="1" dirty="0"/>
              <a:t>BSAS</a:t>
            </a:r>
            <a:r>
              <a:rPr lang="it-IT" sz="2400" dirty="0"/>
              <a:t>(Basic </a:t>
            </a:r>
            <a:r>
              <a:rPr lang="it-IT" sz="2400" dirty="0" err="1"/>
              <a:t>Sequential</a:t>
            </a:r>
            <a:r>
              <a:rPr lang="it-IT" sz="2400" dirty="0"/>
              <a:t> </a:t>
            </a:r>
            <a:r>
              <a:rPr lang="it-IT" sz="2400" dirty="0" err="1"/>
              <a:t>Algorithmic</a:t>
            </a:r>
            <a:r>
              <a:rPr lang="it-IT" sz="2400" dirty="0"/>
              <a:t> </a:t>
            </a:r>
            <a:r>
              <a:rPr lang="it-IT" sz="2400" dirty="0" err="1"/>
              <a:t>Scheme</a:t>
            </a:r>
            <a:r>
              <a:rPr lang="it-IT" sz="2400" dirty="0"/>
              <a:t>) che va a raggruppare i pattern </a:t>
            </a:r>
            <a:r>
              <a:rPr lang="it-IT" sz="2400" b="1" dirty="0"/>
              <a:t>processandoli una sola volta</a:t>
            </a:r>
            <a:r>
              <a:rPr lang="it-IT" sz="2400" dirty="0"/>
              <a:t>, data una determinata sequenza.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DD1A31C-9F03-4776-94D3-E9D297D17165}"/>
              </a:ext>
            </a:extLst>
          </p:cNvPr>
          <p:cNvSpPr txBox="1">
            <a:spLocks/>
          </p:cNvSpPr>
          <p:nvPr/>
        </p:nvSpPr>
        <p:spPr>
          <a:xfrm>
            <a:off x="2075173" y="3912830"/>
            <a:ext cx="9931948" cy="249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it-IT" sz="2400" dirty="0"/>
          </a:p>
          <a:p>
            <a:pPr marL="0" indent="0">
              <a:buFont typeface="Wingdings 3" charset="2"/>
              <a:buNone/>
            </a:pPr>
            <a:r>
              <a:rPr lang="it-IT" sz="2400" dirty="0"/>
              <a:t>Ho deciso di adottare questa tipologia di </a:t>
            </a:r>
            <a:r>
              <a:rPr lang="it-IT" sz="2400" dirty="0" err="1"/>
              <a:t>clustering</a:t>
            </a:r>
            <a:r>
              <a:rPr lang="it-IT" sz="2400" dirty="0"/>
              <a:t> poiché i complessi sono già ordinati nella sequenza in base al loro score derivante da </a:t>
            </a:r>
            <a:r>
              <a:rPr lang="it-IT" sz="2400" dirty="0" err="1"/>
              <a:t>zdock</a:t>
            </a:r>
            <a:r>
              <a:rPr lang="it-IT" sz="2400" dirty="0"/>
              <a:t>, ciò implica che i primi complessi, con score maggiore, avranno più probabilità di avere una struttura simile alla struttura </a:t>
            </a:r>
            <a:r>
              <a:rPr lang="it-IT" sz="2400" dirty="0" err="1"/>
              <a:t>wildtype</a:t>
            </a:r>
            <a:r>
              <a:rPr lang="it-IT" sz="2400" dirty="0"/>
              <a:t>.</a:t>
            </a:r>
          </a:p>
          <a:p>
            <a:pPr marL="0" indent="0">
              <a:buFont typeface="Wingdings 3" charset="2"/>
              <a:buNone/>
            </a:pPr>
            <a:endParaRPr lang="it-IT" sz="2400" dirty="0"/>
          </a:p>
          <a:p>
            <a:pPr marL="0" indent="0">
              <a:buFont typeface="Wingdings 3" charset="2"/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60536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DE0D07-9B3C-4E6E-A135-1AF68687A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5397" y="0"/>
            <a:ext cx="3552669" cy="400237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 err="1"/>
              <a:t>Complexes</a:t>
            </a:r>
            <a:r>
              <a:rPr lang="it-IT" b="1" dirty="0"/>
              <a:t> [ ]: </a:t>
            </a:r>
            <a:r>
              <a:rPr lang="it-IT" sz="1900" dirty="0"/>
              <a:t>Dataset </a:t>
            </a:r>
            <a:r>
              <a:rPr lang="it-IT" sz="1900" dirty="0" err="1"/>
              <a:t>conenete</a:t>
            </a:r>
            <a:r>
              <a:rPr lang="it-IT" sz="1900" dirty="0"/>
              <a:t> gli N complessi;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/>
              <a:t>Clus_j</a:t>
            </a:r>
            <a:r>
              <a:rPr lang="it-IT" dirty="0"/>
              <a:t>: j-esimo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/>
              <a:t>Dist</a:t>
            </a:r>
            <a:r>
              <a:rPr lang="it-IT" b="1" dirty="0"/>
              <a:t>(</a:t>
            </a:r>
            <a:r>
              <a:rPr lang="it-IT" b="1" dirty="0" err="1"/>
              <a:t>complexes</a:t>
            </a:r>
            <a:r>
              <a:rPr lang="it-IT" b="1" dirty="0"/>
              <a:t>[i],</a:t>
            </a:r>
            <a:r>
              <a:rPr lang="it-IT" b="1" dirty="0" err="1"/>
              <a:t>clus_k</a:t>
            </a:r>
            <a:r>
              <a:rPr lang="it-IT" b="1" dirty="0"/>
              <a:t>): </a:t>
            </a:r>
            <a:r>
              <a:rPr lang="it-IT" dirty="0"/>
              <a:t>distanza tra un complesso e il </a:t>
            </a:r>
            <a:r>
              <a:rPr lang="it-IT" dirty="0" err="1"/>
              <a:t>medioide</a:t>
            </a:r>
            <a:r>
              <a:rPr lang="it-IT" dirty="0"/>
              <a:t> del k esimo cluster;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/>
              <a:t>Threshold</a:t>
            </a:r>
            <a:r>
              <a:rPr lang="it-IT" dirty="0"/>
              <a:t>: sogli di dissimilarità massima;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/>
              <a:t>num_clus</a:t>
            </a:r>
            <a:r>
              <a:rPr lang="it-IT" dirty="0"/>
              <a:t>: numero di cluster trovati fino ad ora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Cluster[ ]</a:t>
            </a:r>
            <a:r>
              <a:rPr lang="it-IT" dirty="0"/>
              <a:t>: cluster di ogni complessi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7262379-6EB7-4D17-B1A5-7A379BD0982B}"/>
              </a:ext>
            </a:extLst>
          </p:cNvPr>
          <p:cNvSpPr txBox="1"/>
          <p:nvPr/>
        </p:nvSpPr>
        <p:spPr>
          <a:xfrm>
            <a:off x="134912" y="164891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ALGORITMO: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D0DF08B-D78C-41DA-AB22-F1C5F394B93F}"/>
                  </a:ext>
                </a:extLst>
              </p:cNvPr>
              <p:cNvSpPr txBox="1"/>
              <p:nvPr/>
            </p:nvSpPr>
            <p:spPr>
              <a:xfrm>
                <a:off x="269822" y="974361"/>
                <a:ext cx="6745575" cy="5216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dirty="0" err="1"/>
                  <a:t>Num_clus</a:t>
                </a:r>
                <a:r>
                  <a:rPr lang="it-IT" dirty="0"/>
                  <a:t> = 1;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t-IT" dirty="0"/>
                  <a:t>Cluster[1] = 1;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 err="1"/>
                  <a:t>Clus</a:t>
                </a:r>
                <a:r>
                  <a:rPr lang="it-IT" dirty="0"/>
                  <a:t>(1) = </a:t>
                </a:r>
                <a:r>
                  <a:rPr lang="it-IT" dirty="0" err="1"/>
                  <a:t>complex</a:t>
                </a:r>
                <a:r>
                  <a:rPr lang="it-IT" dirty="0"/>
                  <a:t> 1, contenente il primo complesso (che sarà il </a:t>
                </a:r>
                <a:r>
                  <a:rPr lang="it-IT" dirty="0" err="1"/>
                  <a:t>medioide</a:t>
                </a:r>
                <a:r>
                  <a:rPr lang="it-IT" dirty="0"/>
                  <a:t> del primo cluster);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 </a:t>
                </a:r>
                <a:r>
                  <a:rPr lang="it-IT" b="1" dirty="0"/>
                  <a:t>For</a:t>
                </a:r>
                <a:r>
                  <a:rPr lang="it-IT" dirty="0"/>
                  <a:t> i = 2 to N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it-IT" dirty="0"/>
                  <a:t>Trova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/>
                  <a:t> tale che dist(</a:t>
                </a:r>
                <a:r>
                  <a:rPr lang="it-IT" dirty="0" err="1"/>
                  <a:t>complexes</a:t>
                </a:r>
                <a:r>
                  <a:rPr lang="it-IT" dirty="0"/>
                  <a:t>[i],</a:t>
                </a:r>
                <a:r>
                  <a:rPr lang="it-IT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/>
                  <a:t>) sia minima;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it-IT" dirty="0"/>
                  <a:t>Se la </a:t>
                </a:r>
                <a:r>
                  <a:rPr lang="it-IT" dirty="0" err="1"/>
                  <a:t>dist</a:t>
                </a:r>
                <a:r>
                  <a:rPr lang="it-IT" dirty="0"/>
                  <a:t>(</a:t>
                </a:r>
                <a:r>
                  <a:rPr lang="it-IT" dirty="0" err="1"/>
                  <a:t>complexes</a:t>
                </a:r>
                <a:r>
                  <a:rPr lang="it-IT" dirty="0"/>
                  <a:t>[i],</a:t>
                </a:r>
                <a:r>
                  <a:rPr lang="it-IT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/>
                  <a:t>) &lt; </a:t>
                </a:r>
                <a:r>
                  <a:rPr lang="it-IT" dirty="0" err="1"/>
                  <a:t>threshold</a:t>
                </a:r>
                <a:r>
                  <a:rPr lang="it-IT" dirty="0"/>
                  <a:t> allora si aggiunge al Cluster k il complesso </a:t>
                </a:r>
                <a:r>
                  <a:rPr lang="it-IT" dirty="0" err="1"/>
                  <a:t>complexes</a:t>
                </a:r>
                <a:r>
                  <a:rPr lang="it-IT" dirty="0"/>
                  <a:t>[i] (Cluster[i] = Cluster[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/>
                  <a:t>]);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it-IT" dirty="0" err="1"/>
                  <a:t>Senò</a:t>
                </a:r>
                <a:r>
                  <a:rPr lang="it-IT" dirty="0"/>
                  <a:t> crea un nuovo cluster, avente come </a:t>
                </a:r>
                <a:r>
                  <a:rPr lang="it-IT" dirty="0" err="1"/>
                  <a:t>medioide</a:t>
                </a:r>
                <a:r>
                  <a:rPr lang="it-IT" dirty="0"/>
                  <a:t> </a:t>
                </a:r>
                <a:r>
                  <a:rPr lang="it-IT" dirty="0" err="1"/>
                  <a:t>complexes</a:t>
                </a:r>
                <a:r>
                  <a:rPr lang="it-IT" dirty="0"/>
                  <a:t>[i]                                      (</a:t>
                </a:r>
                <a:r>
                  <a:rPr lang="it-IT" dirty="0" err="1"/>
                  <a:t>clus</a:t>
                </a:r>
                <a:r>
                  <a:rPr lang="it-IT" dirty="0"/>
                  <a:t>(</a:t>
                </a:r>
                <a:r>
                  <a:rPr lang="it-IT" dirty="0" err="1"/>
                  <a:t>Num_clus</a:t>
                </a:r>
                <a:r>
                  <a:rPr lang="it-IT" dirty="0"/>
                  <a:t>) = </a:t>
                </a:r>
                <a:r>
                  <a:rPr lang="it-IT" dirty="0" err="1"/>
                  <a:t>complexes</a:t>
                </a:r>
                <a:r>
                  <a:rPr lang="it-IT" dirty="0"/>
                  <a:t>[i]);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endParaRPr lang="it-IT" dirty="0"/>
              </a:p>
              <a:p>
                <a:pPr lvl="1"/>
                <a:r>
                  <a:rPr lang="it-IT" b="1" dirty="0"/>
                  <a:t> End-For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D0DF08B-D78C-41DA-AB22-F1C5F394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22" y="974361"/>
                <a:ext cx="6745575" cy="5216813"/>
              </a:xfrm>
              <a:prstGeom prst="rect">
                <a:avLst/>
              </a:prstGeom>
              <a:blipFill>
                <a:blip r:embed="rId2"/>
                <a:stretch>
                  <a:fillRect l="-723" t="-701" b="-8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92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4373F1-03B1-4430-A955-30BFB29C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4985"/>
            <a:ext cx="10295467" cy="1400530"/>
          </a:xfrm>
        </p:spPr>
        <p:txBody>
          <a:bodyPr/>
          <a:lstStyle/>
          <a:p>
            <a:r>
              <a:rPr lang="it-IT" dirty="0"/>
              <a:t>ELENCO DEGLI OBBIETTIVI DA RAGGIUNGERE: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0C4697-454C-4077-937F-6C759E81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7" y="2277534"/>
            <a:ext cx="8949186" cy="41954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 Creare un </a:t>
            </a:r>
            <a:r>
              <a:rPr lang="it-IT" b="1" dirty="0"/>
              <a:t>allineamento di sequenza </a:t>
            </a:r>
            <a:r>
              <a:rPr lang="it-IT" dirty="0"/>
              <a:t>locale e globale tra le   proteine di GCAP 1 umana, bovina e di gallo;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 </a:t>
            </a:r>
            <a:r>
              <a:rPr lang="it-IT" b="1" dirty="0"/>
              <a:t>Confrontare strutturalmente </a:t>
            </a:r>
            <a:r>
              <a:rPr lang="it-IT" dirty="0"/>
              <a:t>le uniche due strutture delle GCAP 1 presenti sul PDB, tramite </a:t>
            </a:r>
            <a:r>
              <a:rPr lang="it-IT" b="1" dirty="0" err="1"/>
              <a:t>pymol</a:t>
            </a:r>
            <a:r>
              <a:rPr lang="it-IT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 Utilizzare il server </a:t>
            </a:r>
            <a:r>
              <a:rPr lang="it-IT" b="1" dirty="0"/>
              <a:t>Z-DOCK</a:t>
            </a:r>
            <a:r>
              <a:rPr lang="it-IT" dirty="0"/>
              <a:t> per creare diversi complessi delle </a:t>
            </a:r>
            <a:r>
              <a:rPr lang="it-IT" b="1" dirty="0"/>
              <a:t>strutture </a:t>
            </a:r>
            <a:r>
              <a:rPr lang="it-IT" b="1" dirty="0" err="1"/>
              <a:t>dimerizzate</a:t>
            </a:r>
            <a:r>
              <a:rPr lang="it-IT" b="1" dirty="0"/>
              <a:t> </a:t>
            </a:r>
            <a:r>
              <a:rPr lang="it-IT" dirty="0"/>
              <a:t>di GCAP 1, e confrontare i risultati;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 Provare ad utilizzare la </a:t>
            </a:r>
            <a:r>
              <a:rPr lang="it-IT" b="1" dirty="0"/>
              <a:t>molecola predetta tramite omologia </a:t>
            </a:r>
            <a:r>
              <a:rPr lang="it-IT" dirty="0"/>
              <a:t>della struttura di GCAP 1 umana per il docking;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 Applicare i diversi </a:t>
            </a:r>
            <a:r>
              <a:rPr lang="it-IT" b="1" dirty="0" err="1"/>
              <a:t>costraint</a:t>
            </a:r>
            <a:r>
              <a:rPr lang="it-IT" dirty="0"/>
              <a:t> derivanti dai dati sperimentali per capire quale sarà la struttura </a:t>
            </a:r>
            <a:r>
              <a:rPr lang="it-IT" dirty="0" err="1"/>
              <a:t>dimerizzata</a:t>
            </a:r>
            <a:r>
              <a:rPr lang="it-IT" dirty="0"/>
              <a:t> più verosimile a quella ricercata;</a:t>
            </a:r>
          </a:p>
          <a:p>
            <a:pPr marL="514350" indent="-51435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3735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44234-50FC-46B9-A8B1-8BD0905A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19" y="551740"/>
            <a:ext cx="9404723" cy="1400530"/>
          </a:xfrm>
        </p:spPr>
        <p:txBody>
          <a:bodyPr/>
          <a:lstStyle/>
          <a:p>
            <a:r>
              <a:rPr lang="it-IT" sz="4800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4707D6-63D0-462C-8C80-754453E4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219" y="2110779"/>
            <a:ext cx="8946541" cy="443992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OBBIETTIVI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COSA SONO LE GCAP-1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DA DOVE PARTIRE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VISUALIZZAZIONE TRAMITE PYMOL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IL SERVER Z-DOCK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OUTPUT di ZDOCK e PROCESSAMENTO dei DATI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b="1" i="1" dirty="0"/>
              <a:t>RISULTATI </a:t>
            </a:r>
          </a:p>
          <a:p>
            <a:pPr marL="0" indent="0">
              <a:buNone/>
            </a:pPr>
            <a:r>
              <a:rPr lang="it-IT" sz="2800" b="1" i="1" dirty="0"/>
              <a:t> </a:t>
            </a:r>
          </a:p>
          <a:p>
            <a:pPr marL="514350" indent="-514350">
              <a:buFont typeface="+mj-lt"/>
              <a:buAutoNum type="romanUcPeriod"/>
            </a:pPr>
            <a:endParaRPr lang="it-IT" dirty="0"/>
          </a:p>
          <a:p>
            <a:pPr marL="514350" indent="-514350">
              <a:buFont typeface="+mj-lt"/>
              <a:buAutoNum type="romanUcPeriod"/>
            </a:pPr>
            <a:endParaRPr lang="it-IT" dirty="0"/>
          </a:p>
          <a:p>
            <a:pPr marL="514350" indent="-514350">
              <a:buFont typeface="+mj-lt"/>
              <a:buAutoNum type="romanU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59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9EA040-0DFE-4C3A-9F8A-45D2C051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CC09AD-7E28-4F3C-969C-B51561C69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0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44234-50FC-46B9-A8B1-8BD0905A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19" y="551740"/>
            <a:ext cx="9404723" cy="1400530"/>
          </a:xfrm>
        </p:spPr>
        <p:txBody>
          <a:bodyPr/>
          <a:lstStyle/>
          <a:p>
            <a:r>
              <a:rPr lang="it-IT" sz="4800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4707D6-63D0-462C-8C80-754453E4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219" y="2110779"/>
            <a:ext cx="8946541" cy="4195481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OBBIETTIVI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b="1" i="1" dirty="0"/>
              <a:t>COSA SONO LE GCAP-1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DA DOVE PARTIRE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VISUALIZZAZIONE TRAMITE PYMOL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IL SERVER Z-DOCK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OUTPUT di ZDOCK e PROCESSAMENTO dei DATI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RISULTATI </a:t>
            </a:r>
          </a:p>
          <a:p>
            <a:pPr marL="514350" indent="-514350">
              <a:buFont typeface="+mj-lt"/>
              <a:buAutoNum type="romanUcPeriod"/>
            </a:pPr>
            <a:endParaRPr lang="it-IT" dirty="0"/>
          </a:p>
          <a:p>
            <a:pPr marL="514350" indent="-514350">
              <a:buFont typeface="+mj-lt"/>
              <a:buAutoNum type="romanUcPeriod"/>
            </a:pPr>
            <a:endParaRPr lang="it-IT" dirty="0"/>
          </a:p>
          <a:p>
            <a:pPr marL="514350" indent="-514350">
              <a:buFont typeface="+mj-lt"/>
              <a:buAutoNum type="romanU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231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44083-2F62-4185-8D67-56360C3C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PARLIAMO DELLA GCAP-1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AE7FCD-C8BF-4A4B-9192-C774FE6B6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1" y="1539240"/>
            <a:ext cx="9616440" cy="1889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400" dirty="0"/>
              <a:t>Innanzitutto GCAP-1 è un abbreviativo di </a:t>
            </a:r>
            <a:r>
              <a:rPr lang="it-IT" sz="2400" b="1" dirty="0" err="1"/>
              <a:t>Guanylyl</a:t>
            </a:r>
            <a:r>
              <a:rPr lang="it-IT" sz="2400" b="1" dirty="0"/>
              <a:t> </a:t>
            </a:r>
            <a:r>
              <a:rPr lang="it-IT" sz="2400" b="1" dirty="0" err="1"/>
              <a:t>cyclase-activating</a:t>
            </a:r>
            <a:r>
              <a:rPr lang="it-IT" sz="2400" b="1" dirty="0"/>
              <a:t> </a:t>
            </a:r>
            <a:r>
              <a:rPr lang="it-IT" sz="2400" b="1" dirty="0" err="1"/>
              <a:t>protein</a:t>
            </a:r>
            <a:r>
              <a:rPr lang="it-IT" sz="2400" b="1" dirty="0"/>
              <a:t> 1. </a:t>
            </a:r>
          </a:p>
          <a:p>
            <a:pPr marL="0" indent="0">
              <a:buNone/>
            </a:pPr>
            <a:r>
              <a:rPr lang="it-IT" sz="2400" dirty="0"/>
              <a:t>Questa è una proteina, tradotta dal trascritto del </a:t>
            </a:r>
            <a:r>
              <a:rPr lang="it-IT" sz="2400" b="1" dirty="0"/>
              <a:t>gene GUCA1A </a:t>
            </a:r>
            <a:r>
              <a:rPr lang="it-IT" sz="2400" dirty="0"/>
              <a:t>nell’ Homo Sapiens e in altre specie, che interagisce con la </a:t>
            </a:r>
            <a:r>
              <a:rPr lang="it-IT" sz="2400" dirty="0" err="1"/>
              <a:t>guanilato</a:t>
            </a:r>
            <a:r>
              <a:rPr lang="it-IT" sz="2400" dirty="0"/>
              <a:t> </a:t>
            </a:r>
            <a:r>
              <a:rPr lang="it-IT" sz="2400" dirty="0" err="1"/>
              <a:t>ciclasi</a:t>
            </a:r>
            <a:r>
              <a:rPr lang="it-IT" sz="2400" dirty="0"/>
              <a:t> all’interno delle cellule di </a:t>
            </a:r>
            <a:r>
              <a:rPr lang="it-IT" sz="2400" b="1" dirty="0"/>
              <a:t>coni e bastoncelli</a:t>
            </a:r>
            <a:r>
              <a:rPr lang="it-IT" sz="2400" dirty="0"/>
              <a:t>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D4740DA-B57A-49D3-9B6C-9A7222AE233F}"/>
              </a:ext>
            </a:extLst>
          </p:cNvPr>
          <p:cNvSpPr/>
          <p:nvPr/>
        </p:nvSpPr>
        <p:spPr>
          <a:xfrm>
            <a:off x="1874520" y="3904178"/>
            <a:ext cx="100567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latin typeface="+mj-lt"/>
                <a:ea typeface="+mj-ea"/>
                <a:cs typeface="+mj-cs"/>
              </a:rPr>
              <a:t>La </a:t>
            </a:r>
            <a:r>
              <a:rPr lang="it-IT" sz="2400" dirty="0" err="1">
                <a:latin typeface="+mj-lt"/>
                <a:ea typeface="+mj-ea"/>
                <a:cs typeface="+mj-cs"/>
              </a:rPr>
              <a:t>guanilato</a:t>
            </a:r>
            <a:r>
              <a:rPr lang="it-IT" sz="2400" dirty="0">
                <a:latin typeface="+mj-lt"/>
                <a:ea typeface="+mj-ea"/>
                <a:cs typeface="+mj-cs"/>
              </a:rPr>
              <a:t> </a:t>
            </a:r>
            <a:r>
              <a:rPr lang="it-IT" sz="2400" dirty="0" err="1">
                <a:latin typeface="+mj-lt"/>
                <a:ea typeface="+mj-ea"/>
                <a:cs typeface="+mj-cs"/>
              </a:rPr>
              <a:t>ciclasi</a:t>
            </a:r>
            <a:r>
              <a:rPr lang="it-IT" sz="2400" dirty="0">
                <a:latin typeface="+mj-lt"/>
                <a:ea typeface="+mj-ea"/>
                <a:cs typeface="+mj-cs"/>
              </a:rPr>
              <a:t> viene </a:t>
            </a:r>
            <a:r>
              <a:rPr lang="it-IT" sz="2400" b="1" dirty="0">
                <a:latin typeface="+mj-lt"/>
                <a:ea typeface="+mj-ea"/>
                <a:cs typeface="+mj-cs"/>
              </a:rPr>
              <a:t>stimolata</a:t>
            </a:r>
            <a:r>
              <a:rPr lang="it-IT" sz="2400" dirty="0">
                <a:latin typeface="+mj-lt"/>
                <a:ea typeface="+mj-ea"/>
                <a:cs typeface="+mj-cs"/>
              </a:rPr>
              <a:t> tramite GCAP1 quando la </a:t>
            </a:r>
            <a:r>
              <a:rPr lang="it-IT" sz="2400" b="1" dirty="0">
                <a:latin typeface="+mj-lt"/>
                <a:ea typeface="+mj-ea"/>
                <a:cs typeface="+mj-cs"/>
              </a:rPr>
              <a:t>concentrazione</a:t>
            </a:r>
            <a:r>
              <a:rPr lang="it-IT" sz="2400" dirty="0">
                <a:latin typeface="+mj-lt"/>
                <a:ea typeface="+mj-ea"/>
                <a:cs typeface="+mj-cs"/>
              </a:rPr>
              <a:t> di </a:t>
            </a:r>
            <a:r>
              <a:rPr lang="it-IT" sz="2400" b="1" dirty="0">
                <a:latin typeface="+mj-lt"/>
                <a:ea typeface="+mj-ea"/>
                <a:cs typeface="+mj-cs"/>
              </a:rPr>
              <a:t>ione</a:t>
            </a:r>
            <a:r>
              <a:rPr lang="it-IT" sz="2400" dirty="0">
                <a:latin typeface="+mj-lt"/>
                <a:ea typeface="+mj-ea"/>
                <a:cs typeface="+mj-cs"/>
              </a:rPr>
              <a:t> </a:t>
            </a:r>
            <a:r>
              <a:rPr lang="it-IT" sz="2400" b="1" dirty="0">
                <a:latin typeface="+mj-lt"/>
                <a:ea typeface="+mj-ea"/>
                <a:cs typeface="+mj-cs"/>
              </a:rPr>
              <a:t>calcio</a:t>
            </a:r>
            <a:r>
              <a:rPr lang="it-IT" sz="2400" dirty="0">
                <a:latin typeface="+mj-lt"/>
                <a:ea typeface="+mj-ea"/>
                <a:cs typeface="+mj-cs"/>
              </a:rPr>
              <a:t> libero all’interno della cellula è </a:t>
            </a:r>
            <a:r>
              <a:rPr lang="it-IT" sz="2400" b="1" dirty="0">
                <a:latin typeface="+mj-lt"/>
                <a:ea typeface="+mj-ea"/>
                <a:cs typeface="+mj-cs"/>
              </a:rPr>
              <a:t>bassa</a:t>
            </a:r>
            <a:r>
              <a:rPr lang="it-IT" sz="2400" dirty="0">
                <a:latin typeface="+mj-lt"/>
                <a:ea typeface="+mj-ea"/>
                <a:cs typeface="+mj-cs"/>
              </a:rPr>
              <a:t>;</a:t>
            </a:r>
          </a:p>
          <a:p>
            <a:r>
              <a:rPr lang="it-IT" sz="2400" dirty="0">
                <a:latin typeface="+mj-lt"/>
                <a:ea typeface="+mj-ea"/>
                <a:cs typeface="+mj-cs"/>
              </a:rPr>
              <a:t>Viene invece </a:t>
            </a:r>
            <a:r>
              <a:rPr lang="it-IT" sz="2400" b="1" dirty="0">
                <a:latin typeface="+mj-lt"/>
                <a:ea typeface="+mj-ea"/>
                <a:cs typeface="+mj-cs"/>
              </a:rPr>
              <a:t>inibita</a:t>
            </a:r>
            <a:r>
              <a:rPr lang="it-IT" sz="2400" dirty="0">
                <a:latin typeface="+mj-lt"/>
                <a:ea typeface="+mj-ea"/>
                <a:cs typeface="+mj-cs"/>
              </a:rPr>
              <a:t> quando lo </a:t>
            </a:r>
            <a:r>
              <a:rPr lang="it-IT" sz="2400" b="1" dirty="0">
                <a:latin typeface="+mj-lt"/>
                <a:ea typeface="+mj-ea"/>
                <a:cs typeface="+mj-cs"/>
              </a:rPr>
              <a:t>ione</a:t>
            </a:r>
            <a:r>
              <a:rPr lang="it-IT" sz="2400" dirty="0">
                <a:latin typeface="+mj-lt"/>
                <a:ea typeface="+mj-ea"/>
                <a:cs typeface="+mj-cs"/>
              </a:rPr>
              <a:t> </a:t>
            </a:r>
            <a:r>
              <a:rPr lang="it-IT" sz="2400" b="1" dirty="0">
                <a:latin typeface="+mj-lt"/>
                <a:ea typeface="+mj-ea"/>
                <a:cs typeface="+mj-cs"/>
              </a:rPr>
              <a:t>calcio</a:t>
            </a:r>
            <a:r>
              <a:rPr lang="it-IT" sz="2400" dirty="0">
                <a:latin typeface="+mj-lt"/>
                <a:ea typeface="+mj-ea"/>
                <a:cs typeface="+mj-cs"/>
              </a:rPr>
              <a:t> all’interno della cellula è presente in </a:t>
            </a:r>
            <a:r>
              <a:rPr lang="it-IT" sz="2400" b="1" dirty="0">
                <a:latin typeface="+mj-lt"/>
                <a:ea typeface="+mj-ea"/>
                <a:cs typeface="+mj-cs"/>
              </a:rPr>
              <a:t>grandi</a:t>
            </a:r>
            <a:r>
              <a:rPr lang="it-IT" sz="2400" dirty="0">
                <a:latin typeface="+mj-lt"/>
                <a:ea typeface="+mj-ea"/>
                <a:cs typeface="+mj-cs"/>
              </a:rPr>
              <a:t> </a:t>
            </a:r>
            <a:r>
              <a:rPr lang="it-IT" sz="2400" b="1" dirty="0">
                <a:latin typeface="+mj-lt"/>
                <a:ea typeface="+mj-ea"/>
                <a:cs typeface="+mj-cs"/>
              </a:rPr>
              <a:t>quantità</a:t>
            </a:r>
            <a:r>
              <a:rPr lang="it-IT" sz="2400" dirty="0"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76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95CC098-571A-47B6-B5A7-F39439048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10" y="1341120"/>
            <a:ext cx="8388390" cy="307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Gioca un </a:t>
            </a:r>
            <a:r>
              <a:rPr lang="it-IT" sz="2400" b="1" dirty="0"/>
              <a:t>ruolo fondamentale </a:t>
            </a:r>
            <a:r>
              <a:rPr lang="it-IT" sz="2400" dirty="0"/>
              <a:t>per quanto riguarda il </a:t>
            </a:r>
            <a:r>
              <a:rPr lang="it-IT" sz="2400" b="1" dirty="0"/>
              <a:t>processo di foto-trasduzione</a:t>
            </a:r>
            <a:r>
              <a:rPr lang="it-IT" sz="2400" dirty="0"/>
              <a:t>, soprattutto ha un ruolo chiave negli eventi con </a:t>
            </a:r>
            <a:r>
              <a:rPr lang="it-IT" sz="2400" dirty="0" err="1"/>
              <a:t>ricoverina</a:t>
            </a:r>
            <a:r>
              <a:rPr lang="it-IT" sz="2400" dirty="0"/>
              <a:t> nello stato notturno delle cellule foto-recettoriali di bastoncello attraverso l'esposizione alla luce.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DE4603CC-3D82-4DE1-9205-BBA8B9BA09C3}"/>
              </a:ext>
            </a:extLst>
          </p:cNvPr>
          <p:cNvSpPr txBox="1">
            <a:spLocks/>
          </p:cNvSpPr>
          <p:nvPr/>
        </p:nvSpPr>
        <p:spPr>
          <a:xfrm>
            <a:off x="3230880" y="4206240"/>
            <a:ext cx="8388390" cy="3078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t-IT" sz="2400" dirty="0"/>
              <a:t>Andiamo adesso a vedere i Passi principali del processo di foto-trasduzione e l’inerenza con GCAP-1</a:t>
            </a:r>
          </a:p>
        </p:txBody>
      </p:sp>
    </p:spTree>
    <p:extLst>
      <p:ext uri="{BB962C8B-B14F-4D97-AF65-F5344CB8AC3E}">
        <p14:creationId xmlns:p14="http://schemas.microsoft.com/office/powerpoint/2010/main" val="107533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616243-97A8-4DD3-B6FA-F8FE67051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40" y="2588001"/>
            <a:ext cx="5654040" cy="135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Quando un raggio </a:t>
            </a:r>
            <a:r>
              <a:rPr lang="it-IT" dirty="0" err="1"/>
              <a:t>uv</a:t>
            </a:r>
            <a:r>
              <a:rPr lang="it-IT" dirty="0"/>
              <a:t> colpisce una </a:t>
            </a:r>
            <a:r>
              <a:rPr lang="it-IT" b="1" dirty="0"/>
              <a:t>rodopsina</a:t>
            </a:r>
            <a:r>
              <a:rPr lang="it-IT" dirty="0"/>
              <a:t> sulla membrana delle cellule dei </a:t>
            </a:r>
            <a:r>
              <a:rPr lang="it-IT" b="1" dirty="0"/>
              <a:t>fotorecettori</a:t>
            </a:r>
            <a:r>
              <a:rPr lang="it-IT" dirty="0"/>
              <a:t>, questa cambia conformazione, attivandosi.</a:t>
            </a:r>
          </a:p>
        </p:txBody>
      </p:sp>
      <p:pic>
        <p:nvPicPr>
          <p:cNvPr id="5" name="Immagine 4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C2229422-ADE0-4D9D-91EB-D57FC73C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837" y="2453110"/>
            <a:ext cx="5074803" cy="4237458"/>
          </a:xfrm>
          <a:prstGeom prst="rect">
            <a:avLst/>
          </a:prstGeom>
          <a:effectLst/>
        </p:spPr>
      </p:pic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DF74A305-721C-4D79-8CB8-D8FD1BE4ADC2}"/>
              </a:ext>
            </a:extLst>
          </p:cNvPr>
          <p:cNvSpPr txBox="1">
            <a:spLocks/>
          </p:cNvSpPr>
          <p:nvPr/>
        </p:nvSpPr>
        <p:spPr>
          <a:xfrm>
            <a:off x="552360" y="4324525"/>
            <a:ext cx="6152944" cy="1744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t-IT" dirty="0"/>
              <a:t>Questo, guida alla formazione del </a:t>
            </a:r>
            <a:r>
              <a:rPr lang="it-IT" b="1" dirty="0"/>
              <a:t>complesso </a:t>
            </a:r>
            <a:r>
              <a:rPr lang="it-IT" b="1" dirty="0" err="1"/>
              <a:t>Trasducina</a:t>
            </a:r>
            <a:r>
              <a:rPr lang="it-IT" b="1" dirty="0"/>
              <a:t>-GTP</a:t>
            </a:r>
            <a:r>
              <a:rPr lang="it-IT" dirty="0"/>
              <a:t>, attivando gli effettori della </a:t>
            </a:r>
            <a:r>
              <a:rPr lang="it-IT" b="1" dirty="0" err="1"/>
              <a:t>fosfodiesterasi</a:t>
            </a:r>
            <a:r>
              <a:rPr lang="it-IT" dirty="0"/>
              <a:t>.</a:t>
            </a:r>
          </a:p>
          <a:p>
            <a:pPr marL="0" indent="0">
              <a:buFont typeface="Wingdings 3" charset="2"/>
              <a:buNone/>
            </a:pPr>
            <a:r>
              <a:rPr lang="it-IT" dirty="0"/>
              <a:t>Questa, una volta attiva, idrolizza il </a:t>
            </a:r>
            <a:r>
              <a:rPr lang="it-IT" dirty="0" err="1"/>
              <a:t>cGMP</a:t>
            </a:r>
            <a:r>
              <a:rPr lang="it-IT" dirty="0"/>
              <a:t>.</a:t>
            </a:r>
          </a:p>
          <a:p>
            <a:pPr marL="0" indent="0">
              <a:buFont typeface="Wingdings 3" charset="2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6950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616243-97A8-4DD3-B6FA-F8FE67051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97" y="2468512"/>
            <a:ext cx="6248399" cy="4571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La </a:t>
            </a:r>
            <a:r>
              <a:rPr lang="it-IT" b="1" dirty="0" err="1"/>
              <a:t>ri</a:t>
            </a:r>
            <a:r>
              <a:rPr lang="it-IT" b="1" dirty="0"/>
              <a:t>-sintesi</a:t>
            </a:r>
            <a:r>
              <a:rPr lang="it-IT" dirty="0"/>
              <a:t> di questo è svolta dalla </a:t>
            </a:r>
            <a:r>
              <a:rPr lang="it-IT" b="1" dirty="0" err="1"/>
              <a:t>Guanilato</a:t>
            </a:r>
            <a:r>
              <a:rPr lang="it-IT" b="1" dirty="0"/>
              <a:t> </a:t>
            </a:r>
            <a:r>
              <a:rPr lang="it-IT" b="1" dirty="0" err="1"/>
              <a:t>Ciclasi</a:t>
            </a:r>
            <a:r>
              <a:rPr lang="it-IT" dirty="0"/>
              <a:t>, </a:t>
            </a:r>
            <a:r>
              <a:rPr lang="it-IT" b="1" dirty="0"/>
              <a:t>sotto controllo</a:t>
            </a:r>
            <a:r>
              <a:rPr lang="it-IT" dirty="0"/>
              <a:t> di un </a:t>
            </a:r>
            <a:r>
              <a:rPr lang="it-IT" b="1" dirty="0"/>
              <a:t>feedback negativo </a:t>
            </a:r>
            <a:r>
              <a:rPr lang="it-IT" dirty="0"/>
              <a:t>Ca2+ </a:t>
            </a:r>
            <a:r>
              <a:rPr lang="it-IT" b="1" dirty="0"/>
              <a:t>coinvolgendo le GCAP1</a:t>
            </a:r>
            <a:r>
              <a:rPr lang="it-IT" dirty="0"/>
              <a:t>(proteine calcio sensori)</a:t>
            </a:r>
          </a:p>
          <a:p>
            <a:pPr marL="0" indent="0">
              <a:buNone/>
            </a:pPr>
            <a:r>
              <a:rPr lang="it-IT" dirty="0"/>
              <a:t>Il Ca2+ entra all’interno della cellula attraverso canali ciclici di nucleotidi </a:t>
            </a:r>
            <a:r>
              <a:rPr lang="it-IT" b="1" dirty="0"/>
              <a:t>(CGN)-</a:t>
            </a:r>
            <a:r>
              <a:rPr lang="it-IT" b="1" dirty="0" err="1"/>
              <a:t>channel</a:t>
            </a:r>
            <a:r>
              <a:rPr lang="it-IT" b="1" dirty="0"/>
              <a:t> </a:t>
            </a:r>
            <a:r>
              <a:rPr lang="it-IT" dirty="0"/>
              <a:t>e vengono espulsi tramite uno scambiatore.</a:t>
            </a:r>
          </a:p>
          <a:p>
            <a:pPr marL="0" indent="0">
              <a:buNone/>
            </a:pPr>
            <a:r>
              <a:rPr lang="it-IT" dirty="0"/>
              <a:t>La rodopsina attiva viene fosforilata dalla GRK1 quando si verifica l’inibizione da </a:t>
            </a:r>
            <a:r>
              <a:rPr lang="it-IT" b="1" dirty="0" err="1"/>
              <a:t>ricoverina</a:t>
            </a:r>
            <a:r>
              <a:rPr lang="it-IT" dirty="0"/>
              <a:t> calcio-legata.</a:t>
            </a:r>
          </a:p>
          <a:p>
            <a:pPr marL="0" indent="0">
              <a:buNone/>
            </a:pPr>
            <a:r>
              <a:rPr lang="it-IT" b="1" dirty="0"/>
              <a:t>L’</a:t>
            </a:r>
            <a:r>
              <a:rPr lang="it-IT" b="1" dirty="0" err="1"/>
              <a:t>arrestina</a:t>
            </a:r>
            <a:r>
              <a:rPr lang="it-IT" dirty="0"/>
              <a:t> previene la successiva attivazione della </a:t>
            </a:r>
            <a:r>
              <a:rPr lang="it-IT" dirty="0" err="1"/>
              <a:t>trasducina</a:t>
            </a:r>
            <a:r>
              <a:rPr lang="it-IT" dirty="0"/>
              <a:t> legandosi alla rodopsina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C2229422-ADE0-4D9D-91EB-D57FC73C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837" y="2453110"/>
            <a:ext cx="5074803" cy="42374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8896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44234-50FC-46B9-A8B1-8BD0905A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19" y="551740"/>
            <a:ext cx="9404723" cy="1400530"/>
          </a:xfrm>
        </p:spPr>
        <p:txBody>
          <a:bodyPr/>
          <a:lstStyle/>
          <a:p>
            <a:r>
              <a:rPr lang="it-IT" sz="4800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4707D6-63D0-462C-8C80-754453E4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219" y="2110779"/>
            <a:ext cx="8946541" cy="43949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OBBIETTIVI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COSA SONO LE GCAP-1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b="1" i="1" dirty="0"/>
              <a:t>DA DOVE PARTIRE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VISUALIZZAZIONE TRAMITE PYMOL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IL SERVER Z-DOCK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OUTPUT di ZDOCK e PROCESSAMENTO dei DATI</a:t>
            </a:r>
          </a:p>
          <a:p>
            <a:pPr marL="514350" indent="-514350">
              <a:buFont typeface="+mj-lt"/>
              <a:buAutoNum type="romanUcPeriod"/>
            </a:pPr>
            <a:r>
              <a:rPr lang="it-IT" sz="2800" i="1" dirty="0"/>
              <a:t>RISULTATI </a:t>
            </a:r>
          </a:p>
          <a:p>
            <a:pPr marL="0" indent="0">
              <a:buNone/>
            </a:pPr>
            <a:r>
              <a:rPr lang="it-IT" sz="2800" i="1" dirty="0"/>
              <a:t> </a:t>
            </a:r>
          </a:p>
          <a:p>
            <a:pPr marL="514350" indent="-514350">
              <a:buFont typeface="+mj-lt"/>
              <a:buAutoNum type="romanUcPeriod"/>
            </a:pPr>
            <a:endParaRPr lang="it-IT" dirty="0"/>
          </a:p>
          <a:p>
            <a:pPr marL="514350" indent="-514350">
              <a:buFont typeface="+mj-lt"/>
              <a:buAutoNum type="romanUcPeriod"/>
            </a:pPr>
            <a:endParaRPr lang="it-IT" dirty="0"/>
          </a:p>
          <a:p>
            <a:pPr marL="514350" indent="-514350">
              <a:buFont typeface="+mj-lt"/>
              <a:buAutoNum type="romanU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7207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352</TotalTime>
  <Words>1782</Words>
  <Application>Microsoft Office PowerPoint</Application>
  <PresentationFormat>Widescreen</PresentationFormat>
  <Paragraphs>193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Century Gothic</vt:lpstr>
      <vt:lpstr>Wingdings 3</vt:lpstr>
      <vt:lpstr>Ione</vt:lpstr>
      <vt:lpstr>Ricerche su GCAP1</vt:lpstr>
      <vt:lpstr>INDICE</vt:lpstr>
      <vt:lpstr>ELENCO DEGLI OBBIETTIVI DA RAGGIUNGERE:</vt:lpstr>
      <vt:lpstr>INDICE</vt:lpstr>
      <vt:lpstr>PARLIAMO DELLA GCAP-1</vt:lpstr>
      <vt:lpstr>Presentazione standard di PowerPoint</vt:lpstr>
      <vt:lpstr>Presentazione standard di PowerPoint</vt:lpstr>
      <vt:lpstr>Presentazione standard di PowerPoint</vt:lpstr>
      <vt:lpstr>INDICE</vt:lpstr>
      <vt:lpstr>SEQUENZA di GCAP-1</vt:lpstr>
      <vt:lpstr>ALLINEAMENTI DI SEQUENZA </vt:lpstr>
      <vt:lpstr>Presentazione standard di PowerPoint</vt:lpstr>
      <vt:lpstr>Presentazione standard di PowerPoint</vt:lpstr>
      <vt:lpstr>INDICE</vt:lpstr>
      <vt:lpstr>VISUALIZZAZIONE PROTEICA</vt:lpstr>
      <vt:lpstr>Presentazione standard di PowerPoint</vt:lpstr>
      <vt:lpstr>Presentazione standard di PowerPoint</vt:lpstr>
      <vt:lpstr>Presentazione standard di PowerPoint</vt:lpstr>
      <vt:lpstr>INDICE</vt:lpstr>
      <vt:lpstr>Presentazione standard di PowerPoint</vt:lpstr>
      <vt:lpstr>Il docking proteico: </vt:lpstr>
      <vt:lpstr>Presentazione standard di PowerPoint</vt:lpstr>
      <vt:lpstr>Algoritmo Z-DOCK</vt:lpstr>
      <vt:lpstr>Algoritmo M-ZDOCK</vt:lpstr>
      <vt:lpstr>INDICE</vt:lpstr>
      <vt:lpstr>App di clustering e filtraggio </vt:lpstr>
      <vt:lpstr>Presentazione standard di PowerPoint</vt:lpstr>
      <vt:lpstr>Algoritmo di clustering sequenziale</vt:lpstr>
      <vt:lpstr>Presentazione standard di PowerPoint</vt:lpstr>
      <vt:lpstr>INDICE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Ricerche su GCAP1</dc:title>
  <dc:creator>Simone Litterini</dc:creator>
  <cp:lastModifiedBy>Simone Litterini</cp:lastModifiedBy>
  <cp:revision>25</cp:revision>
  <dcterms:created xsi:type="dcterms:W3CDTF">2018-07-23T14:57:17Z</dcterms:created>
  <dcterms:modified xsi:type="dcterms:W3CDTF">2018-07-23T20:49:27Z</dcterms:modified>
</cp:coreProperties>
</file>