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7"/>
    <p:restoredTop sz="94678"/>
  </p:normalViewPr>
  <p:slideViewPr>
    <p:cSldViewPr snapToGrid="0">
      <p:cViewPr>
        <p:scale>
          <a:sx n="160" d="100"/>
          <a:sy n="160" d="100"/>
        </p:scale>
        <p:origin x="14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mondani" userId="S::a.mondani@sciencesu-lyon.fr::3880f124-703d-4087-a213-a55b69aeb94b" providerId="AD" clId="Web-{0C5DF037-3AEF-48B8-8D38-1472D53C7B98}"/>
    <pc:docChg chg="modSld">
      <pc:chgData name="a.mondani" userId="S::a.mondani@sciencesu-lyon.fr::3880f124-703d-4087-a213-a55b69aeb94b" providerId="AD" clId="Web-{0C5DF037-3AEF-48B8-8D38-1472D53C7B98}" dt="2018-10-17T07:21:47.517" v="82" actId="20577"/>
      <pc:docMkLst>
        <pc:docMk/>
      </pc:docMkLst>
      <pc:sldChg chg="modSp">
        <pc:chgData name="a.mondani" userId="S::a.mondani@sciencesu-lyon.fr::3880f124-703d-4087-a213-a55b69aeb94b" providerId="AD" clId="Web-{0C5DF037-3AEF-48B8-8D38-1472D53C7B98}" dt="2018-10-17T07:21:42.376" v="80" actId="20577"/>
        <pc:sldMkLst>
          <pc:docMk/>
          <pc:sldMk cId="3856144342" sldId="256"/>
        </pc:sldMkLst>
        <pc:spChg chg="mod">
          <ac:chgData name="a.mondani" userId="S::a.mondani@sciencesu-lyon.fr::3880f124-703d-4087-a213-a55b69aeb94b" providerId="AD" clId="Web-{0C5DF037-3AEF-48B8-8D38-1472D53C7B98}" dt="2018-10-17T07:21:42.376" v="80" actId="20577"/>
          <ac:spMkLst>
            <pc:docMk/>
            <pc:sldMk cId="385614434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4" y="1122363"/>
            <a:ext cx="8639175" cy="2387600"/>
          </a:xfrm>
        </p:spPr>
        <p:txBody>
          <a:bodyPr/>
          <a:lstStyle/>
          <a:p>
            <a:r>
              <a:rPr lang="en-US"/>
              <a:t>ANTI VIRUS</a:t>
            </a:r>
            <a:br>
              <a:rPr lang="en-US"/>
            </a:br>
            <a:r>
              <a:rPr lang="en-US" sz="2800" err="1"/>
              <a:t>L'AlgorithmE</a:t>
            </a:r>
            <a:r>
              <a:rPr lang="en-US" sz="2800"/>
              <a:t> AHO-CORASICK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4" y="3602038"/>
            <a:ext cx="86391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l'algo</a:t>
            </a:r>
            <a:r>
              <a:rPr lang="en-US"/>
              <a:t> qui </a:t>
            </a:r>
            <a:r>
              <a:rPr lang="en-US" err="1"/>
              <a:t>plante</a:t>
            </a:r>
            <a:r>
              <a:rPr lang="en-US"/>
              <a:t> des </a:t>
            </a:r>
            <a:r>
              <a:rPr lang="en-US" err="1"/>
              <a:t>trie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703AC8-F780-4A84-8452-D0095590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960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0B7A70E-63AE-479D-93DA-9A4AF3BF8912}"/>
              </a:ext>
            </a:extLst>
          </p:cNvPr>
          <p:cNvSpPr txBox="1"/>
          <p:nvPr/>
        </p:nvSpPr>
        <p:spPr>
          <a:xfrm>
            <a:off x="1203476" y="1868714"/>
            <a:ext cx="1011887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1 – Définition</a:t>
            </a:r>
          </a:p>
          <a:p>
            <a:r>
              <a:rPr lang="fr-FR"/>
              <a:t>2 – Fonctionnement &amp; Démonstration</a:t>
            </a: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1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6703AC8-F780-4A84-8452-D0095590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00" y="619200"/>
            <a:ext cx="9905998" cy="1479600"/>
          </a:xfrm>
        </p:spPr>
        <p:txBody>
          <a:bodyPr/>
          <a:lstStyle/>
          <a:p>
            <a:r>
              <a:rPr lang="fr-FR" dirty="0"/>
              <a:t>1 - Qu'est-ce que </a:t>
            </a:r>
            <a:r>
              <a:rPr lang="fr-FR" dirty="0" err="1"/>
              <a:t>aho-COrasick</a:t>
            </a:r>
            <a:r>
              <a:rPr lang="fr-FR" dirty="0"/>
              <a:t> ?</a:t>
            </a:r>
          </a:p>
        </p:txBody>
      </p:sp>
      <p:pic>
        <p:nvPicPr>
          <p:cNvPr id="4" name="Image 4" descr="Une image contenant personne, mur, cravate, intérieur&#10;&#10;Description générée avec un niveau de confiance très élevé">
            <a:extLst>
              <a:ext uri="{FF2B5EF4-FFF2-40B4-BE49-F238E27FC236}">
                <a16:creationId xmlns:a16="http://schemas.microsoft.com/office/drawing/2014/main" xmlns="" id="{A3C118DE-0B20-43F7-8519-522B20C04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1858" y="1960904"/>
            <a:ext cx="1934936" cy="23445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8D156512-F277-459F-AFE0-2768E1D5388A}"/>
              </a:ext>
            </a:extLst>
          </p:cNvPr>
          <p:cNvSpPr txBox="1"/>
          <p:nvPr/>
        </p:nvSpPr>
        <p:spPr>
          <a:xfrm>
            <a:off x="9775373" y="4310742"/>
            <a:ext cx="16110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Alfred Aho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A0B7A70E-63AE-479D-93DA-9A4AF3BF8912}"/>
              </a:ext>
            </a:extLst>
          </p:cNvPr>
          <p:cNvSpPr txBox="1"/>
          <p:nvPr/>
        </p:nvSpPr>
        <p:spPr>
          <a:xfrm>
            <a:off x="1142999" y="1959428"/>
            <a:ext cx="8186057" cy="44012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fr-FR" sz="2000" dirty="0">
                <a:ea typeface="Segoe UI Symbol"/>
                <a:cs typeface="Times New Roman"/>
              </a:rPr>
              <a:t>Algorithme de recherche de mot (String-</a:t>
            </a:r>
            <a:r>
              <a:rPr lang="fr-FR" sz="2000" dirty="0" err="1">
                <a:ea typeface="Segoe UI Symbol"/>
                <a:cs typeface="Times New Roman"/>
              </a:rPr>
              <a:t>searching</a:t>
            </a:r>
            <a:r>
              <a:rPr lang="fr-FR" sz="2000" dirty="0">
                <a:ea typeface="Segoe UI Symbol"/>
                <a:cs typeface="Times New Roman"/>
              </a:rPr>
              <a:t> </a:t>
            </a:r>
            <a:r>
              <a:rPr lang="fr-FR" sz="2000" dirty="0" err="1">
                <a:ea typeface="Segoe UI Symbol"/>
                <a:cs typeface="Times New Roman"/>
              </a:rPr>
              <a:t>algorithm</a:t>
            </a:r>
            <a:r>
              <a:rPr lang="fr-FR" sz="2000" dirty="0">
                <a:ea typeface="Segoe UI Symbol"/>
                <a:cs typeface="Times New Roman"/>
              </a:rPr>
              <a:t>). Qui sert à rechercher toutes les occurrences d’un nombre arbitraire de motifs (ou </a:t>
            </a:r>
            <a:r>
              <a:rPr lang="fr-FR" sz="2000" i="1" dirty="0">
                <a:ea typeface="Segoe UI Symbol"/>
                <a:cs typeface="Times New Roman"/>
              </a:rPr>
              <a:t>mots-clés</a:t>
            </a:r>
            <a:r>
              <a:rPr lang="fr-FR" sz="2000" dirty="0">
                <a:ea typeface="Segoe UI Symbol"/>
                <a:cs typeface="Times New Roman"/>
              </a:rPr>
              <a:t>) dans un flux d’information (un texte).</a:t>
            </a:r>
            <a:endParaRPr lang="en-US" sz="2000" dirty="0">
              <a:ea typeface="Segoe UI Symbol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endParaRPr lang="fr-FR" sz="2000" dirty="0">
              <a:ea typeface="Segoe UI Symbol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fr-FR" sz="2000" dirty="0">
                <a:ea typeface="Segoe UI Symbol"/>
                <a:cs typeface="Times New Roman"/>
              </a:rPr>
              <a:t>Inventé par Alfred Aho &amp; Margaret </a:t>
            </a:r>
            <a:r>
              <a:rPr lang="fr-FR" sz="2000" dirty="0" err="1">
                <a:ea typeface="Segoe UI Symbol"/>
                <a:cs typeface="Times New Roman"/>
              </a:rPr>
              <a:t>J.Corasick</a:t>
            </a:r>
            <a:r>
              <a:rPr lang="fr-FR" sz="2000" dirty="0">
                <a:ea typeface="Segoe UI Symbol"/>
                <a:cs typeface="Times New Roman"/>
              </a:rPr>
              <a:t> en 1975 - "</a:t>
            </a:r>
            <a:r>
              <a:rPr lang="fr-FR" sz="2000" i="1" dirty="0">
                <a:ea typeface="Segoe UI Symbol"/>
                <a:cs typeface="Times New Roman"/>
              </a:rPr>
              <a:t>Efficient string </a:t>
            </a:r>
            <a:r>
              <a:rPr lang="fr-FR" sz="2000" i="1" dirty="0" err="1">
                <a:ea typeface="Segoe UI Symbol"/>
                <a:cs typeface="Times New Roman"/>
              </a:rPr>
              <a:t>matching</a:t>
            </a:r>
            <a:r>
              <a:rPr lang="fr-FR" sz="2000" i="1" dirty="0">
                <a:ea typeface="Segoe UI Symbol"/>
                <a:cs typeface="Times New Roman"/>
              </a:rPr>
              <a:t>: An </a:t>
            </a:r>
            <a:r>
              <a:rPr lang="fr-FR" sz="2000" i="1" dirty="0" err="1">
                <a:ea typeface="Segoe UI Symbol"/>
                <a:cs typeface="Times New Roman"/>
              </a:rPr>
              <a:t>aid</a:t>
            </a:r>
            <a:r>
              <a:rPr lang="fr-FR" sz="2000" i="1" dirty="0">
                <a:ea typeface="Segoe UI Symbol"/>
                <a:cs typeface="Times New Roman"/>
              </a:rPr>
              <a:t> to </a:t>
            </a:r>
            <a:r>
              <a:rPr lang="fr-FR" sz="2000" i="1" dirty="0" err="1">
                <a:ea typeface="Segoe UI Symbol"/>
                <a:cs typeface="Times New Roman"/>
              </a:rPr>
              <a:t>bibliographic</a:t>
            </a:r>
            <a:r>
              <a:rPr lang="fr-FR" sz="2000" i="1" dirty="0">
                <a:ea typeface="Segoe UI Symbol"/>
                <a:cs typeface="Times New Roman"/>
              </a:rPr>
              <a:t> </a:t>
            </a:r>
            <a:r>
              <a:rPr lang="fr-FR" sz="2000" i="1" dirty="0" err="1">
                <a:ea typeface="Segoe UI Symbol"/>
                <a:cs typeface="Times New Roman"/>
              </a:rPr>
              <a:t>search</a:t>
            </a:r>
            <a:r>
              <a:rPr lang="fr-FR" sz="2000" i="1" dirty="0">
                <a:ea typeface="Segoe UI Symbol"/>
                <a:cs typeface="Times New Roman"/>
              </a:rPr>
              <a:t>"</a:t>
            </a:r>
            <a:r>
              <a:rPr lang="fr-FR" sz="2000" dirty="0">
                <a:ea typeface="Segoe UI Symbol"/>
                <a:cs typeface="Times New Roman"/>
              </a:rPr>
              <a:t>.</a:t>
            </a:r>
            <a:endParaRPr lang="fr-FR" sz="2000" dirty="0"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endParaRPr lang="fr-FR" sz="2000" dirty="0">
              <a:ea typeface="Segoe UI Symbol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fr-FR" sz="2000" dirty="0">
                <a:ea typeface="Segoe UI Symbol"/>
                <a:cs typeface="Times New Roman"/>
              </a:rPr>
              <a:t>Usage :</a:t>
            </a:r>
          </a:p>
          <a:p>
            <a:pPr lvl="2" indent="-285750" algn="just">
              <a:buFont typeface="Arial"/>
              <a:buChar char="•"/>
            </a:pPr>
            <a:r>
              <a:rPr lang="fr-FR" sz="2000" dirty="0">
                <a:ea typeface="Segoe UI Symbol"/>
                <a:cs typeface="Times New Roman"/>
              </a:rPr>
              <a:t> Signature </a:t>
            </a:r>
            <a:r>
              <a:rPr lang="fr-FR" sz="2000" dirty="0" err="1">
                <a:ea typeface="Segoe UI Symbol"/>
                <a:cs typeface="Times New Roman"/>
              </a:rPr>
              <a:t>based</a:t>
            </a:r>
            <a:r>
              <a:rPr lang="fr-FR" sz="2000" dirty="0">
                <a:ea typeface="Segoe UI Symbol"/>
                <a:cs typeface="Times New Roman"/>
              </a:rPr>
              <a:t> anti-virus.</a:t>
            </a:r>
          </a:p>
          <a:p>
            <a:pPr lvl="2" indent="-285750" algn="just">
              <a:buFont typeface="Arial"/>
              <a:buChar char="•"/>
            </a:pPr>
            <a:r>
              <a:rPr lang="fr-FR" sz="2000" dirty="0">
                <a:ea typeface="Segoe UI Symbol"/>
                <a:cs typeface="Times New Roman"/>
              </a:rPr>
              <a:t> </a:t>
            </a:r>
            <a:r>
              <a:rPr lang="fr-FR" sz="2000" dirty="0" err="1">
                <a:ea typeface="Segoe UI Symbol"/>
                <a:cs typeface="Times New Roman"/>
              </a:rPr>
              <a:t>Deep</a:t>
            </a:r>
            <a:r>
              <a:rPr lang="fr-FR" sz="2000" dirty="0">
                <a:ea typeface="Segoe UI Symbol"/>
                <a:cs typeface="Times New Roman"/>
              </a:rPr>
              <a:t> </a:t>
            </a:r>
            <a:r>
              <a:rPr lang="fr-FR" sz="2000" dirty="0" err="1">
                <a:ea typeface="Segoe UI Symbol"/>
                <a:cs typeface="Times New Roman"/>
              </a:rPr>
              <a:t>Packet</a:t>
            </a:r>
            <a:r>
              <a:rPr lang="fr-FR" sz="2000" dirty="0">
                <a:ea typeface="Segoe UI Symbol"/>
                <a:cs typeface="Times New Roman"/>
              </a:rPr>
              <a:t> Analyzer (DPA - détection / prévention d'intrusion).</a:t>
            </a:r>
          </a:p>
          <a:p>
            <a:pPr marL="971550" lvl="2" indent="-342900" algn="just">
              <a:buFont typeface="Arial"/>
              <a:buChar char="•"/>
            </a:pPr>
            <a:r>
              <a:rPr lang="fr-FR" sz="2000" dirty="0">
                <a:ea typeface="Segoe UI Symbol"/>
                <a:cs typeface="Times New Roman"/>
              </a:rPr>
              <a:t>GPU (GTX 285 – optimisation accès mémoire).</a:t>
            </a:r>
          </a:p>
          <a:p>
            <a:pPr marL="971550" lvl="2" indent="-342900" algn="just">
              <a:buFont typeface="Arial"/>
              <a:buChar char="•"/>
            </a:pPr>
            <a:r>
              <a:rPr lang="fr-FR" sz="2000" dirty="0" err="1">
                <a:ea typeface="Segoe UI Symbol"/>
                <a:cs typeface="Times New Roman"/>
              </a:rPr>
              <a:t>Fuzzification</a:t>
            </a:r>
            <a:r>
              <a:rPr lang="fr-FR" sz="2000" dirty="0">
                <a:ea typeface="Segoe UI Symbol"/>
                <a:cs typeface="Times New Roman"/>
              </a:rPr>
              <a:t> (Tentative d'implémentation dans un "système flou").</a:t>
            </a:r>
          </a:p>
          <a:p>
            <a:pPr marL="971550" lvl="2" indent="-342900" algn="just">
              <a:buFont typeface="Arial"/>
              <a:buChar char="•"/>
            </a:pPr>
            <a:r>
              <a:rPr lang="fr-FR" sz="2000" dirty="0">
                <a:ea typeface="Segoe UI Symbol"/>
                <a:cs typeface="Times New Roman"/>
              </a:rPr>
              <a:t>Détection d'attaque par injection.</a:t>
            </a:r>
          </a:p>
          <a:p>
            <a:pPr marL="971550" lvl="2" indent="-342900" algn="just">
              <a:buFont typeface="Arial"/>
              <a:buChar char="•"/>
            </a:pPr>
            <a:endParaRPr lang="fr-FR" sz="2000" dirty="0">
              <a:latin typeface="Times New Roman"/>
              <a:ea typeface="Segoe UI Symbo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21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BBB5D2-298B-457F-B38F-94DBC165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7200" cy="1479600"/>
          </a:xfrm>
        </p:spPr>
        <p:txBody>
          <a:bodyPr/>
          <a:lstStyle/>
          <a:p>
            <a:r>
              <a:rPr lang="fr-FR" dirty="0"/>
              <a:t>1 - Qu'est-ce que </a:t>
            </a:r>
            <a:r>
              <a:rPr lang="fr-FR" dirty="0" err="1"/>
              <a:t>aho-COrasick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69C11EB-0125-4A1D-8EB0-A97BFCC4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b="1" dirty="0"/>
              <a:t>Automate fini non déterministe</a:t>
            </a:r>
          </a:p>
          <a:p>
            <a:r>
              <a:rPr lang="fr-FR" b="1" dirty="0"/>
              <a:t>Automate</a:t>
            </a:r>
            <a:r>
              <a:rPr lang="fr-FR" dirty="0"/>
              <a:t> : c'est une machine abstraite au fonctionnement programmé passant par des changements d'état</a:t>
            </a:r>
          </a:p>
          <a:p>
            <a:r>
              <a:rPr lang="fr-FR" b="1" dirty="0"/>
              <a:t>Fini</a:t>
            </a:r>
            <a:r>
              <a:rPr lang="fr-FR" dirty="0"/>
              <a:t> : il contient un nombre fini d'états, sa mémoire a des limites. Il part d'un </a:t>
            </a:r>
            <a:r>
              <a:rPr lang="fr-FR" dirty="0" smtClean="0"/>
              <a:t>état </a:t>
            </a:r>
            <a:r>
              <a:rPr lang="fr-FR" dirty="0"/>
              <a:t>initial et passe par une succession d'états pour aboutir sur un état final.</a:t>
            </a:r>
          </a:p>
          <a:p>
            <a:r>
              <a:rPr lang="fr-FR" b="1" dirty="0"/>
              <a:t>Non-déterministe</a:t>
            </a:r>
            <a:r>
              <a:rPr lang="fr-FR" dirty="0"/>
              <a:t> : parce qu'il n'est pas </a:t>
            </a:r>
            <a:r>
              <a:rPr lang="fr-FR" i="1" dirty="0"/>
              <a:t>déterministe</a:t>
            </a:r>
            <a:r>
              <a:rPr lang="fr-FR" dirty="0"/>
              <a:t> : à chaque état il peut y avoir une à plusieurs transitions. Un déterministe n'en aura qu'une seule : en partant </a:t>
            </a:r>
            <a:r>
              <a:rPr lang="fr-FR" dirty="0" smtClean="0"/>
              <a:t>d'un </a:t>
            </a:r>
            <a:r>
              <a:rPr lang="fr-FR" dirty="0"/>
              <a:t>état et pour une lettre, il n'y a qu'un seul chemin possible.</a:t>
            </a:r>
          </a:p>
        </p:txBody>
      </p:sp>
    </p:spTree>
    <p:extLst>
      <p:ext uri="{BB962C8B-B14F-4D97-AF65-F5344CB8AC3E}">
        <p14:creationId xmlns:p14="http://schemas.microsoft.com/office/powerpoint/2010/main" val="77421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92A4DF5-9FF8-4F1E-B05C-820A04DF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Fonctionnement &amp; Démonstration</a:t>
            </a:r>
          </a:p>
        </p:txBody>
      </p:sp>
      <p:pic>
        <p:nvPicPr>
          <p:cNvPr id="6" name="Image 6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2BFBD5A-F099-4BAA-8BF4-3195F1FF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000" y="1698126"/>
            <a:ext cx="8196303" cy="49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92A4DF5-9FF8-4F1E-B05C-820A04DF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2- Fonctionnement &amp; Démonstration</a:t>
            </a:r>
          </a:p>
        </p:txBody>
      </p:sp>
      <p:pic>
        <p:nvPicPr>
          <p:cNvPr id="5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56DF2D2F-8708-4CEB-BAE6-B8AC5A56CC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999" y="1699200"/>
            <a:ext cx="8197200" cy="49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92A4DF5-9FF8-4F1E-B05C-820A04DF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2- Fonctionnement &amp; Démonstration</a:t>
            </a:r>
          </a:p>
        </p:txBody>
      </p:sp>
      <p:pic>
        <p:nvPicPr>
          <p:cNvPr id="6" name="Image 6" descr="Une image contenant carte&#10;&#10;Description générée avec un niveau de confiance élevé">
            <a:extLst>
              <a:ext uri="{FF2B5EF4-FFF2-40B4-BE49-F238E27FC236}">
                <a16:creationId xmlns:a16="http://schemas.microsoft.com/office/drawing/2014/main" xmlns="" id="{327FEC8F-D8D4-4284-B444-A67D61845A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000" y="1699200"/>
            <a:ext cx="8197200" cy="49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71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F58A9A6CEAC41B46F0A97382F6808" ma:contentTypeVersion="4" ma:contentTypeDescription="Crée un document." ma:contentTypeScope="" ma:versionID="6c0e85d21a48f64c8f6e88acf03d23ea">
  <xsd:schema xmlns:xsd="http://www.w3.org/2001/XMLSchema" xmlns:xs="http://www.w3.org/2001/XMLSchema" xmlns:p="http://schemas.microsoft.com/office/2006/metadata/properties" xmlns:ns2="14ad9463-8a38-4b93-b8c3-654d628d4c76" xmlns:ns3="f442e1c6-22ac-40f8-8b7e-3d0888616318" targetNamespace="http://schemas.microsoft.com/office/2006/metadata/properties" ma:root="true" ma:fieldsID="6cb7e3a4368869f62279a3ff4a1b3f3f" ns2:_="" ns3:_="">
    <xsd:import namespace="14ad9463-8a38-4b93-b8c3-654d628d4c76"/>
    <xsd:import namespace="f442e1c6-22ac-40f8-8b7e-3d08886163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d9463-8a38-4b93-b8c3-654d628d4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2e1c6-22ac-40f8-8b7e-3d08886163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F98D4C-2805-474F-9D86-0DC1BF4603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932018-858E-4D67-AD23-41DEC1E3E325}">
  <ds:schemaRefs>
    <ds:schemaRef ds:uri="14ad9463-8a38-4b93-b8c3-654d628d4c76"/>
    <ds:schemaRef ds:uri="f442e1c6-22ac-40f8-8b7e-3d08886163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3533B2-3427-455B-82BF-DA5FF771911A}">
  <ds:schemaRefs>
    <ds:schemaRef ds:uri="http://purl.org/dc/terms/"/>
    <ds:schemaRef ds:uri="f442e1c6-22ac-40f8-8b7e-3d088861631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4ad9463-8a38-4b93-b8c3-654d628d4c76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194</Words>
  <Application>Microsoft Macintosh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Segoe UI Symbol</vt:lpstr>
      <vt:lpstr>Times New Roman</vt:lpstr>
      <vt:lpstr>Trebuchet MS</vt:lpstr>
      <vt:lpstr>Tw Cen MT</vt:lpstr>
      <vt:lpstr>Circuit</vt:lpstr>
      <vt:lpstr>ANTI VIRUS L'AlgorithmE AHO-CORASICK</vt:lpstr>
      <vt:lpstr>SOMMAIRE</vt:lpstr>
      <vt:lpstr>1 - Qu'est-ce que aho-COrasick ?</vt:lpstr>
      <vt:lpstr>1 - Qu'est-ce que aho-COrasick ?</vt:lpstr>
      <vt:lpstr>2- Fonctionnement &amp; Démonstration</vt:lpstr>
      <vt:lpstr>2- Fonctionnement &amp; Démonstration</vt:lpstr>
      <vt:lpstr>2- Fonctionnement &amp; Démonstration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Matthias MARTIN-CHAVE</cp:lastModifiedBy>
  <cp:revision>2</cp:revision>
  <dcterms:created xsi:type="dcterms:W3CDTF">2014-08-26T23:43:54Z</dcterms:created>
  <dcterms:modified xsi:type="dcterms:W3CDTF">2018-10-24T07:23:04Z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0x0101007B3F58A9A6CEAC41B46F0A97382F6808</vt:lpwstr>
  </property>
</Properties>
</file>