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9.png" ContentType="image/png"/>
  <Override PartName="/ppt/media/image7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A60DD5-C467-45D0-A7BA-78051CE3BD7D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427BB19-11CF-4AD9-B5B4-2D1731CD1868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presentation uses a free template provided by FPPT.com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www.free-power-point-templates.com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9560" y="493920"/>
            <a:ext cx="7860240" cy="15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L’impact de l’intelligence artificielle dans la guerre de l’information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1040" y="2964600"/>
            <a:ext cx="7852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48920" y="1091520"/>
            <a:ext cx="8245440" cy="37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spcBef>
                <a:spcPts val="561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534240" y="288360"/>
            <a:ext cx="8609760" cy="10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Hier et aujourd’hui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2" name="Table 3"/>
          <p:cNvGraphicFramePr/>
          <p:nvPr/>
        </p:nvGraphicFramePr>
        <p:xfrm>
          <a:off x="1008000" y="1152000"/>
          <a:ext cx="5544000" cy="2915280"/>
        </p:xfrm>
        <a:graphic>
          <a:graphicData uri="http://schemas.openxmlformats.org/drawingml/2006/table">
            <a:tbl>
              <a:tblPr/>
              <a:tblGrid>
                <a:gridCol w="1377360"/>
                <a:gridCol w="1737720"/>
                <a:gridCol w="2702880"/>
              </a:tblGrid>
              <a:tr h="401400">
                <a:tc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Hier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Aujourd’hui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2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Nature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Ecrits,rumeurs,discussion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Signaux électroniques,données informatique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2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support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Humain, documents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Technologiques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62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Nombre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Réduite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Importante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333333"/>
                      </a:solidFill>
                    </a:lnL>
                    <a:lnR w="720">
                      <a:solidFill>
                        <a:srgbClr val="333333"/>
                      </a:solidFill>
                    </a:lnR>
                    <a:lnT w="720">
                      <a:solidFill>
                        <a:srgbClr val="333333"/>
                      </a:solidFill>
                    </a:lnT>
                    <a:lnB w="720">
                      <a:solidFill>
                        <a:srgbClr val="333333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19560" y="493920"/>
            <a:ext cx="7860240" cy="15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L’intelligence artificielle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71040" y="2964600"/>
            <a:ext cx="7852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18040" y="124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"/>
          <p:cNvSpPr/>
          <p:nvPr/>
        </p:nvSpPr>
        <p:spPr>
          <a:xfrm>
            <a:off x="536760" y="1515240"/>
            <a:ext cx="403956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Définition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536760" y="1987920"/>
            <a:ext cx="403956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Imitation de l’intelligence biologique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 composants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IA faible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4572000" y="1515240"/>
            <a:ext cx="40410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4572000" y="1987920"/>
            <a:ext cx="404100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6"/>
          <p:cNvSpPr txBox="1"/>
          <p:nvPr/>
        </p:nvSpPr>
        <p:spPr>
          <a:xfrm>
            <a:off x="534240" y="288000"/>
            <a:ext cx="71697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Définition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18040" y="124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536760" y="1987920"/>
            <a:ext cx="403956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Jeux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cryptographie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Langage naturelle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Prédiction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data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perception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572000" y="1515240"/>
            <a:ext cx="40410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4"/>
          <p:cNvSpPr/>
          <p:nvPr/>
        </p:nvSpPr>
        <p:spPr>
          <a:xfrm>
            <a:off x="4572000" y="1987920"/>
            <a:ext cx="404100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TextShape 5"/>
          <p:cNvSpPr txBox="1"/>
          <p:nvPr/>
        </p:nvSpPr>
        <p:spPr>
          <a:xfrm>
            <a:off x="534240" y="288000"/>
            <a:ext cx="71697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Domaines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18040" y="124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"/>
          <p:cNvSpPr/>
          <p:nvPr/>
        </p:nvSpPr>
        <p:spPr>
          <a:xfrm>
            <a:off x="536760" y="1987920"/>
            <a:ext cx="403956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0" y="1515240"/>
            <a:ext cx="40410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4572000" y="1987920"/>
            <a:ext cx="404100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TextShape 5"/>
          <p:cNvSpPr txBox="1"/>
          <p:nvPr/>
        </p:nvSpPr>
        <p:spPr>
          <a:xfrm>
            <a:off x="534240" y="288000"/>
            <a:ext cx="71697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Avantages et limites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1" name="Table 6"/>
          <p:cNvGraphicFramePr/>
          <p:nvPr/>
        </p:nvGraphicFramePr>
        <p:xfrm>
          <a:off x="2484000" y="1440000"/>
          <a:ext cx="5075280" cy="143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Avantages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Limites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évolutif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Sensibilité de l’apprentissage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logique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Logique floue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Traitement des données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Rapport qualité/quantité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spécialisation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Aucune gestion de plusieurs domaines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18040" y="124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536760" y="1987920"/>
            <a:ext cx="403956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72000" y="1515240"/>
            <a:ext cx="40410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4572000" y="1987920"/>
            <a:ext cx="404100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Shape 5"/>
          <p:cNvSpPr txBox="1"/>
          <p:nvPr/>
        </p:nvSpPr>
        <p:spPr>
          <a:xfrm>
            <a:off x="534240" y="288000"/>
            <a:ext cx="71697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L’IA-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Dans la guerre de l’information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7" name="Table 6"/>
          <p:cNvGraphicFramePr/>
          <p:nvPr/>
        </p:nvGraphicFramePr>
        <p:xfrm>
          <a:off x="864000" y="1848240"/>
          <a:ext cx="6983640" cy="3210840"/>
        </p:xfrm>
        <a:graphic>
          <a:graphicData uri="http://schemas.openxmlformats.org/drawingml/2006/table">
            <a:tbl>
              <a:tblPr/>
              <a:tblGrid>
                <a:gridCol w="1353960"/>
                <a:gridCol w="1438200"/>
                <a:gridCol w="1396080"/>
                <a:gridCol w="1396080"/>
                <a:gridCol w="139932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situation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Cinq de cambridge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Printemps arabe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D-DAY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Opération Infecktion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Domaine  utilisé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cryptographie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classification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prédiction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Langage naturelle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impact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Déchiffrement plus rapide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Ciblage plus précis des communications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Déduction des zones de débarquements probable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Création de faux documents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19560" y="493920"/>
            <a:ext cx="7860240" cy="15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71040" y="2964600"/>
            <a:ext cx="7852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19560" y="493920"/>
            <a:ext cx="7860240" cy="15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Merci de votre attention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71040" y="2964600"/>
            <a:ext cx="7852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336040" y="502560"/>
            <a:ext cx="6336000" cy="7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Sommaire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328840" y="1236600"/>
            <a:ext cx="6357240" cy="35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Effective Presentations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Awesome Backgrounds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Engage your Audience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Capture Audience Attention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19560" y="493920"/>
            <a:ext cx="7860240" cy="15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guerre de l’information, 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 « infoguerre »</a:t>
            </a:r>
            <a:endParaRPr b="0" lang="fr-FR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71040" y="2964600"/>
            <a:ext cx="7852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18040" y="124200"/>
            <a:ext cx="8092800" cy="7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536760" y="1515240"/>
            <a:ext cx="403956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"/>
          <p:cNvSpPr/>
          <p:nvPr/>
        </p:nvSpPr>
        <p:spPr>
          <a:xfrm>
            <a:off x="536760" y="1987920"/>
            <a:ext cx="403956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4572000" y="1515240"/>
            <a:ext cx="4041000" cy="4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4572000" y="1987920"/>
            <a:ext cx="4041000" cy="22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6"/>
          <p:cNvSpPr txBox="1"/>
          <p:nvPr/>
        </p:nvSpPr>
        <p:spPr>
          <a:xfrm>
            <a:off x="534240" y="288000"/>
            <a:ext cx="71697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L’information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464760" y="1368000"/>
            <a:ext cx="4359240" cy="22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endParaRPr b="0" i="1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Théorie de la décision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 qui entraîne un choix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Théorie de l’information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Mesure quantifiable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Général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6768000" y="1602000"/>
            <a:ext cx="1494000" cy="1494000"/>
          </a:xfrm>
          <a:prstGeom prst="rect">
            <a:avLst/>
          </a:prstGeom>
          <a:ln>
            <a:noFill/>
          </a:ln>
        </p:spPr>
      </p:pic>
      <p:sp>
        <p:nvSpPr>
          <p:cNvPr id="214" name="TextShape 1"/>
          <p:cNvSpPr txBox="1"/>
          <p:nvPr/>
        </p:nvSpPr>
        <p:spPr>
          <a:xfrm>
            <a:off x="534240" y="288000"/>
            <a:ext cx="7169760" cy="54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 acteurs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713880" y="1476720"/>
            <a:ext cx="15901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Entreprises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604080" y="1937160"/>
            <a:ext cx="2131920" cy="1014840"/>
          </a:xfrm>
          <a:prstGeom prst="rect">
            <a:avLst/>
          </a:prstGeom>
          <a:ln>
            <a:noFill/>
          </a:ln>
        </p:spPr>
      </p:pic>
      <p:sp>
        <p:nvSpPr>
          <p:cNvPr id="217" name="TextShape 3"/>
          <p:cNvSpPr txBox="1"/>
          <p:nvPr/>
        </p:nvSpPr>
        <p:spPr>
          <a:xfrm>
            <a:off x="4025880" y="1476720"/>
            <a:ext cx="8701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États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3352680" y="1440000"/>
            <a:ext cx="2047320" cy="2047320"/>
          </a:xfrm>
          <a:prstGeom prst="rect">
            <a:avLst/>
          </a:prstGeom>
          <a:ln>
            <a:noFill/>
          </a:ln>
        </p:spPr>
      </p:pic>
      <p:sp>
        <p:nvSpPr>
          <p:cNvPr id="219" name="TextShape 4"/>
          <p:cNvSpPr txBox="1"/>
          <p:nvPr/>
        </p:nvSpPr>
        <p:spPr>
          <a:xfrm>
            <a:off x="6113880" y="1440000"/>
            <a:ext cx="274212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Groupe d’influence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3744000" y="3026880"/>
            <a:ext cx="13680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peuple</a:t>
            </a:r>
            <a:endParaRPr b="0" i="1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3077280" y="3528000"/>
            <a:ext cx="2826720" cy="13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48920" y="1091520"/>
            <a:ext cx="8245440" cy="37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spcBef>
                <a:spcPts val="561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34240" y="288360"/>
            <a:ext cx="8105760" cy="10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 formes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0" y="1008000"/>
            <a:ext cx="4824000" cy="25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Axe psychologique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L’information est une ressource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manipulation,duperie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l’humain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4968000" y="1008000"/>
            <a:ext cx="5328000" cy="25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Axe technologique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systèmes d’informations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destruction, prise de contrôle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3635"/>
              </a:buClr>
              <a:buFont typeface="Arial"/>
              <a:buChar char="•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infrastructures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118680" y="3211200"/>
            <a:ext cx="2353320" cy="1828800"/>
          </a:xfrm>
          <a:prstGeom prst="rect">
            <a:avLst/>
          </a:prstGeom>
          <a:ln>
            <a:noFill/>
          </a:ln>
        </p:spPr>
      </p:pic>
      <p:cxnSp>
        <p:nvCxnSpPr>
          <p:cNvPr id="227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2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48920" y="1091520"/>
            <a:ext cx="8245440" cy="37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spcBef>
                <a:spcPts val="561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534240" y="288360"/>
            <a:ext cx="8105760" cy="10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guerre du cola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0" y="1359000"/>
            <a:ext cx="5184000" cy="33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Conflit « marketing »(1980)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Pespi Cola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Coca Cola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 Je suis meilleur que le concurrent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publicités,dégustations,concour</a:t>
            </a: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Méthodes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Campagnes publicitaires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subversion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5147280" y="1584000"/>
            <a:ext cx="3708720" cy="28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48920" y="1091520"/>
            <a:ext cx="8245440" cy="37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spcBef>
                <a:spcPts val="561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534240" y="288360"/>
            <a:ext cx="8609760" cy="10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Opération Infektion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0" y="1368000"/>
            <a:ext cx="6282000" cy="29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froide </a:t>
            </a: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Opération de l’URSS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 Le VIH est fabriqué au U.S.A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 documents « scientifiques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Méthodes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Subversion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Désinformation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5760000" y="1584000"/>
            <a:ext cx="3360600" cy="25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48920" y="1091520"/>
            <a:ext cx="8245440" cy="377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spcBef>
                <a:spcPts val="561"/>
              </a:spcBef>
              <a:buClr>
                <a:srgbClr val="003635"/>
              </a:buClr>
              <a:buFont typeface="Arial"/>
              <a:buChar char="•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534240" y="288360"/>
            <a:ext cx="8609760" cy="10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Guerre de l’information-</a:t>
            </a:r>
            <a:r>
              <a:rPr b="0" i="1" lang="fr-F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Printemps Arabe</a:t>
            </a:r>
            <a:endParaRPr b="0" lang="fr-F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0" y="1368000"/>
            <a:ext cx="6282000" cy="33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« révolution 2.0 »  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Monde Arabe et son peuple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L’information par la technologie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Révolutions « Facebook » et « Twitter »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Coupure du net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Coupure téléphonique</a:t>
            </a: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 u="sng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Méthodes 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2400" spc="-1" strike="noStrike">
                <a:solidFill>
                  <a:srgbClr val="00363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Gestion de l’information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LibreOffice/5.3.7.2$Windows_X86_64 LibreOffice_project/6b8ed514a9f8b44d37a1b96673cbbdd077e24059</Application>
  <Words>51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fr-FR</dc:language>
  <cp:lastModifiedBy/>
  <dcterms:modified xsi:type="dcterms:W3CDTF">2019-06-24T11:10:11Z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