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68" r:id="rId5"/>
    <p:sldId id="272" r:id="rId6"/>
    <p:sldId id="271" r:id="rId7"/>
    <p:sldId id="265" r:id="rId8"/>
    <p:sldId id="258" r:id="rId9"/>
    <p:sldId id="259" r:id="rId10"/>
    <p:sldId id="261" r:id="rId11"/>
    <p:sldId id="260" r:id="rId12"/>
    <p:sldId id="267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42AAE-175B-41B8-905E-F4711C54DAC5}" type="doc">
      <dgm:prSet loTypeId="urn:microsoft.com/office/officeart/2005/8/layout/l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3D1206-26FB-479D-9545-53BEEB40005A}">
      <dgm:prSet phldrT="[Text]" custT="1"/>
      <dgm:spPr>
        <a:ln>
          <a:noFill/>
        </a:ln>
      </dgm:spPr>
      <dgm:t>
        <a:bodyPr/>
        <a:lstStyle/>
        <a:p>
          <a:r>
            <a:rPr lang="en-US" sz="2400" b="1" dirty="0" smtClean="0">
              <a:solidFill>
                <a:schemeClr val="bg2"/>
              </a:solidFill>
              <a:latin typeface="+mj-lt"/>
            </a:rPr>
            <a:t>REST</a:t>
          </a:r>
          <a:endParaRPr lang="en-US" sz="2400" b="1" dirty="0">
            <a:solidFill>
              <a:schemeClr val="bg2"/>
            </a:solidFill>
            <a:latin typeface="+mj-lt"/>
          </a:endParaRPr>
        </a:p>
      </dgm:t>
    </dgm:pt>
    <dgm:pt modelId="{92F28BE1-EA1D-4DBB-B86B-D0C8EC92A79E}" type="parTrans" cxnId="{4EB1119E-23D9-4329-B1EA-1E78A6377C5E}">
      <dgm:prSet/>
      <dgm:spPr/>
      <dgm:t>
        <a:bodyPr/>
        <a:lstStyle/>
        <a:p>
          <a:endParaRPr lang="en-US" sz="1200"/>
        </a:p>
      </dgm:t>
    </dgm:pt>
    <dgm:pt modelId="{839C04C7-1E59-4A48-8D5D-0BB456447091}" type="sibTrans" cxnId="{4EB1119E-23D9-4329-B1EA-1E78A6377C5E}">
      <dgm:prSet/>
      <dgm:spPr/>
      <dgm:t>
        <a:bodyPr/>
        <a:lstStyle/>
        <a:p>
          <a:endParaRPr lang="en-US" sz="1200"/>
        </a:p>
      </dgm:t>
    </dgm:pt>
    <dgm:pt modelId="{63C07DF7-3D53-4D6E-9E51-3A8C59209CE3}">
      <dgm:prSet phldrT="[Text]" custT="1"/>
      <dgm:spPr>
        <a:solidFill>
          <a:schemeClr val="accent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1800" dirty="0" smtClean="0">
              <a:solidFill>
                <a:schemeClr val="bg2">
                  <a:lumMod val="50000"/>
                </a:schemeClr>
              </a:solidFill>
            </a:rPr>
            <a:t>Transmission de messages </a:t>
          </a:r>
          <a:r>
            <a:rPr lang="en-US" sz="1800" dirty="0" err="1" smtClean="0">
              <a:solidFill>
                <a:schemeClr val="bg2">
                  <a:lumMod val="50000"/>
                </a:schemeClr>
              </a:solidFill>
            </a:rPr>
            <a:t>indépendante</a:t>
          </a:r>
          <a:r>
            <a:rPr lang="en-US" sz="1800" dirty="0" smtClean="0">
              <a:solidFill>
                <a:schemeClr val="bg2">
                  <a:lumMod val="50000"/>
                </a:schemeClr>
              </a:solidFill>
            </a:rPr>
            <a:t> et auto-</a:t>
          </a:r>
          <a:r>
            <a:rPr lang="en-US" sz="1800" dirty="0" err="1" smtClean="0">
              <a:solidFill>
                <a:schemeClr val="bg2">
                  <a:lumMod val="50000"/>
                </a:schemeClr>
              </a:solidFill>
            </a:rPr>
            <a:t>gérée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4C65AAEF-07FD-48A3-AB3F-1C3EA3524F0C}" type="parTrans" cxnId="{5F221F40-9FA4-415A-864D-8157CD4D265B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200"/>
        </a:p>
      </dgm:t>
    </dgm:pt>
    <dgm:pt modelId="{236B11DB-50A5-4BCE-B9FA-A0A740FAFAE2}" type="sibTrans" cxnId="{5F221F40-9FA4-415A-864D-8157CD4D265B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200"/>
        </a:p>
      </dgm:t>
    </dgm:pt>
    <dgm:pt modelId="{C607A7A5-D15B-4160-B9BE-6B313EF0FC77}">
      <dgm:prSet phldrT="[Text]" custT="1"/>
      <dgm:spPr>
        <a:solidFill>
          <a:schemeClr val="accent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1800" dirty="0" err="1" smtClean="0">
              <a:solidFill>
                <a:schemeClr val="bg2">
                  <a:lumMod val="50000"/>
                </a:schemeClr>
              </a:solidFill>
            </a:rPr>
            <a:t>Protocole</a:t>
          </a:r>
          <a:r>
            <a:rPr lang="en-US" sz="1800" baseline="0" dirty="0" smtClean="0">
              <a:solidFill>
                <a:schemeClr val="bg2">
                  <a:lumMod val="50000"/>
                </a:schemeClr>
              </a:solidFill>
            </a:rPr>
            <a:t> HTTP/S </a:t>
          </a:r>
          <a:r>
            <a:rPr lang="en-US" sz="1800" baseline="0" dirty="0" err="1" smtClean="0">
              <a:solidFill>
                <a:schemeClr val="bg2">
                  <a:lumMod val="50000"/>
                </a:schemeClr>
              </a:solidFill>
            </a:rPr>
            <a:t>standardisé</a:t>
          </a:r>
          <a:r>
            <a:rPr lang="en-US" sz="1800" baseline="0" dirty="0" smtClean="0">
              <a:solidFill>
                <a:schemeClr val="bg2">
                  <a:lumMod val="50000"/>
                </a:schemeClr>
              </a:solidFill>
            </a:rPr>
            <a:t> et très haute </a:t>
          </a:r>
          <a:r>
            <a:rPr lang="en-US" sz="1800" baseline="0" dirty="0" err="1" smtClean="0">
              <a:solidFill>
                <a:schemeClr val="bg2">
                  <a:lumMod val="50000"/>
                </a:schemeClr>
              </a:solidFill>
            </a:rPr>
            <a:t>interopérabilité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BE1668BC-F87F-41B2-9169-C7ED2E4EFC5B}" type="parTrans" cxnId="{802BB31E-208C-4F41-8A5F-8ACF48F19421}">
      <dgm:prSet/>
      <dgm:spPr/>
      <dgm:t>
        <a:bodyPr/>
        <a:lstStyle/>
        <a:p>
          <a:endParaRPr lang="en-US" sz="1200"/>
        </a:p>
      </dgm:t>
    </dgm:pt>
    <dgm:pt modelId="{37712FC2-DEAE-4EEF-BD69-50525BF3A72C}" type="sibTrans" cxnId="{802BB31E-208C-4F41-8A5F-8ACF48F19421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200"/>
        </a:p>
      </dgm:t>
    </dgm:pt>
    <dgm:pt modelId="{5A1D81E0-BF64-4898-B7A5-D89FF0C8B4C1}">
      <dgm:prSet phldrT="[Text]" custT="1"/>
      <dgm:spPr>
        <a:solidFill>
          <a:schemeClr val="accent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18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L’imbrication</a:t>
          </a:r>
          <a:r>
            <a:rPr lang="en-US" sz="18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18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d’appels</a:t>
          </a:r>
          <a:r>
            <a:rPr lang="en-US" sz="18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REST </a:t>
          </a:r>
          <a:r>
            <a:rPr lang="en-US" sz="18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peut</a:t>
          </a:r>
          <a:r>
            <a:rPr lang="en-US" sz="18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18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entrainer</a:t>
          </a:r>
          <a:r>
            <a:rPr lang="en-US" sz="18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une degradation des performances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FA7F96A8-48C7-4668-8770-57194EC9C7C6}" type="parTrans" cxnId="{6B7FFBD8-4261-4961-8746-BA6A19467AEE}">
      <dgm:prSet/>
      <dgm:spPr/>
      <dgm:t>
        <a:bodyPr/>
        <a:lstStyle/>
        <a:p>
          <a:endParaRPr lang="en-US" sz="1200"/>
        </a:p>
      </dgm:t>
    </dgm:pt>
    <dgm:pt modelId="{4980CCB2-68C4-49E2-BA2F-242890C2690F}" type="sibTrans" cxnId="{6B7FFBD8-4261-4961-8746-BA6A19467AEE}">
      <dgm:prSet/>
      <dgm:spPr/>
      <dgm:t>
        <a:bodyPr/>
        <a:lstStyle/>
        <a:p>
          <a:endParaRPr lang="en-US" sz="1200"/>
        </a:p>
      </dgm:t>
    </dgm:pt>
    <dgm:pt modelId="{F4E024D8-DA89-4C37-BCFD-11CDAAED0562}">
      <dgm:prSet phldrT="[Text]" custT="1"/>
      <dgm:spPr>
        <a:solidFill>
          <a:schemeClr val="accent4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1800" dirty="0" smtClean="0">
              <a:solidFill>
                <a:schemeClr val="bg2">
                  <a:lumMod val="50000"/>
                </a:schemeClr>
              </a:solidFill>
            </a:rPr>
            <a:t>Single Point Of failure</a:t>
          </a:r>
          <a:endParaRPr lang="en-US" sz="1200" dirty="0">
            <a:solidFill>
              <a:schemeClr val="bg2">
                <a:lumMod val="50000"/>
              </a:schemeClr>
            </a:solidFill>
          </a:endParaRPr>
        </a:p>
      </dgm:t>
    </dgm:pt>
    <dgm:pt modelId="{051FBA19-EA81-4A3B-8B32-3DE840B8A58D}" type="parTrans" cxnId="{0DD6B9B6-5A50-43EB-A379-F0C70856E57A}">
      <dgm:prSet/>
      <dgm:spPr/>
      <dgm:t>
        <a:bodyPr/>
        <a:lstStyle/>
        <a:p>
          <a:endParaRPr lang="en-US" sz="1200"/>
        </a:p>
      </dgm:t>
    </dgm:pt>
    <dgm:pt modelId="{44C733CD-65DA-4F87-983D-68DDEACBCF09}" type="sibTrans" cxnId="{0DD6B9B6-5A50-43EB-A379-F0C70856E57A}">
      <dgm:prSet/>
      <dgm:spPr/>
      <dgm:t>
        <a:bodyPr/>
        <a:lstStyle/>
        <a:p>
          <a:endParaRPr lang="en-US" sz="1200"/>
        </a:p>
      </dgm:t>
    </dgm:pt>
    <dgm:pt modelId="{80473EA5-7655-43A9-830F-38CD3AD2B9DF}">
      <dgm:prSet phldrT="[Text]" custT="1"/>
      <dgm:spPr>
        <a:ln>
          <a:noFill/>
        </a:ln>
      </dgm:spPr>
      <dgm:t>
        <a:bodyPr/>
        <a:lstStyle/>
        <a:p>
          <a:r>
            <a:rPr lang="en-US" sz="2400" b="1" dirty="0" smtClean="0">
              <a:solidFill>
                <a:schemeClr val="bg2"/>
              </a:solidFill>
              <a:latin typeface="+mj-lt"/>
            </a:rPr>
            <a:t>Bus de messages</a:t>
          </a:r>
          <a:endParaRPr lang="en-US" sz="2400" b="1" dirty="0">
            <a:solidFill>
              <a:schemeClr val="bg2"/>
            </a:solidFill>
            <a:latin typeface="+mj-lt"/>
          </a:endParaRPr>
        </a:p>
      </dgm:t>
    </dgm:pt>
    <dgm:pt modelId="{90A61065-B8D7-4651-8605-B5AD521BB4CC}" type="parTrans" cxnId="{A75C1DE5-56CB-431E-9532-58B15200304D}">
      <dgm:prSet/>
      <dgm:spPr/>
      <dgm:t>
        <a:bodyPr/>
        <a:lstStyle/>
        <a:p>
          <a:endParaRPr lang="en-US" sz="1200"/>
        </a:p>
      </dgm:t>
    </dgm:pt>
    <dgm:pt modelId="{891A7CC8-C7C5-4240-A568-63442613F468}" type="sibTrans" cxnId="{A75C1DE5-56CB-431E-9532-58B15200304D}">
      <dgm:prSet/>
      <dgm:spPr/>
      <dgm:t>
        <a:bodyPr/>
        <a:lstStyle/>
        <a:p>
          <a:endParaRPr lang="en-US" sz="1200"/>
        </a:p>
      </dgm:t>
    </dgm:pt>
    <dgm:pt modelId="{FAE81AA0-BAF0-4D77-85D2-17C30A0A7826}">
      <dgm:prSet phldrT="[Text]" custT="1"/>
      <dgm:spPr>
        <a:solidFill>
          <a:schemeClr val="accent4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18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Bus de communication central </a:t>
          </a:r>
          <a:r>
            <a:rPr lang="en-US" sz="18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récepteur</a:t>
          </a:r>
          <a:r>
            <a:rPr lang="en-US" sz="18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et </a:t>
          </a:r>
          <a:r>
            <a:rPr lang="en-US" sz="18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émetteur</a:t>
          </a:r>
          <a:r>
            <a:rPr lang="en-US" sz="18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de messages </a:t>
          </a:r>
          <a:r>
            <a:rPr lang="en-US" sz="18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issus</a:t>
          </a:r>
          <a:r>
            <a:rPr lang="en-US" sz="18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de microservices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88AAB703-0AAC-4CD0-8DD4-121C37EB0587}" type="parTrans" cxnId="{B37616D0-8B9B-443D-AD3F-62709C65260D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200"/>
        </a:p>
      </dgm:t>
    </dgm:pt>
    <dgm:pt modelId="{58601907-9A0D-4A6F-A2CC-04F5481DB46E}" type="sibTrans" cxnId="{B37616D0-8B9B-443D-AD3F-62709C65260D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200"/>
        </a:p>
      </dgm:t>
    </dgm:pt>
    <dgm:pt modelId="{1CF8CA04-DAB8-4CEB-9664-11D58B4764BC}">
      <dgm:prSet phldrT="[Text]" custT="1"/>
      <dgm:spPr>
        <a:solidFill>
          <a:schemeClr val="accent4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18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Pas de </a:t>
          </a:r>
          <a:r>
            <a:rPr lang="en-US" sz="18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traitement</a:t>
          </a:r>
          <a:r>
            <a:rPr lang="en-US" sz="18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du message, </a:t>
          </a:r>
          <a:r>
            <a:rPr lang="en-US" sz="18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juste</a:t>
          </a:r>
          <a:r>
            <a:rPr lang="en-US" sz="18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une transmission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5760AFD3-5510-405F-80A5-B61341056294}" type="parTrans" cxnId="{95309A9D-DA35-48C6-A6DE-D042128F4D70}">
      <dgm:prSet/>
      <dgm:spPr/>
      <dgm:t>
        <a:bodyPr/>
        <a:lstStyle/>
        <a:p>
          <a:endParaRPr lang="en-US" sz="1200"/>
        </a:p>
      </dgm:t>
    </dgm:pt>
    <dgm:pt modelId="{9C821209-C03F-446C-98E5-CB3F9CFF2977}" type="sibTrans" cxnId="{95309A9D-DA35-48C6-A6DE-D042128F4D70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200"/>
        </a:p>
      </dgm:t>
    </dgm:pt>
    <dgm:pt modelId="{00BCF6F1-45E9-49A1-AA6A-8198A825E8DA}" type="pres">
      <dgm:prSet presAssocID="{5F942AAE-175B-41B8-905E-F4711C54DA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91B8D9E-7D44-4C34-909B-4BB188400276}" type="pres">
      <dgm:prSet presAssocID="{413D1206-26FB-479D-9545-53BEEB40005A}" presName="vertFlow" presStyleCnt="0"/>
      <dgm:spPr/>
    </dgm:pt>
    <dgm:pt modelId="{2BEFD76D-9469-41B1-853C-89F09DABFA29}" type="pres">
      <dgm:prSet presAssocID="{413D1206-26FB-479D-9545-53BEEB40005A}" presName="header" presStyleLbl="node1" presStyleIdx="0" presStyleCnt="2" custScaleY="72821"/>
      <dgm:spPr/>
      <dgm:t>
        <a:bodyPr/>
        <a:lstStyle/>
        <a:p>
          <a:endParaRPr lang="fr-FR"/>
        </a:p>
      </dgm:t>
    </dgm:pt>
    <dgm:pt modelId="{96DEDFF7-0C89-4D43-813B-7CA40C6AA9C8}" type="pres">
      <dgm:prSet presAssocID="{4C65AAEF-07FD-48A3-AB3F-1C3EA3524F0C}" presName="parTrans" presStyleLbl="sibTrans2D1" presStyleIdx="0" presStyleCnt="6"/>
      <dgm:spPr/>
      <dgm:t>
        <a:bodyPr/>
        <a:lstStyle/>
        <a:p>
          <a:endParaRPr lang="fr-FR"/>
        </a:p>
      </dgm:t>
    </dgm:pt>
    <dgm:pt modelId="{4D8ECF8D-CE99-48AC-A6E6-B2AA40178B5D}" type="pres">
      <dgm:prSet presAssocID="{63C07DF7-3D53-4D6E-9E51-3A8C59209CE3}" presName="child" presStyleLbl="alignAccFollow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B9947C-B1D6-4657-8F2C-5A0B1EFA2DE5}" type="pres">
      <dgm:prSet presAssocID="{236B11DB-50A5-4BCE-B9FA-A0A740FAFAE2}" presName="sibTrans" presStyleLbl="sibTrans2D1" presStyleIdx="1" presStyleCnt="6"/>
      <dgm:spPr/>
      <dgm:t>
        <a:bodyPr/>
        <a:lstStyle/>
        <a:p>
          <a:endParaRPr lang="fr-FR"/>
        </a:p>
      </dgm:t>
    </dgm:pt>
    <dgm:pt modelId="{ECBA24EA-30E1-4393-8C46-30D51D1932CD}" type="pres">
      <dgm:prSet presAssocID="{C607A7A5-D15B-4160-B9BE-6B313EF0FC77}" presName="child" presStyleLbl="alignAccFollow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C198FE-3F74-4BFA-9DF2-B230A080EA50}" type="pres">
      <dgm:prSet presAssocID="{37712FC2-DEAE-4EEF-BD69-50525BF3A72C}" presName="sibTrans" presStyleLbl="sibTrans2D1" presStyleIdx="2" presStyleCnt="6"/>
      <dgm:spPr/>
      <dgm:t>
        <a:bodyPr/>
        <a:lstStyle/>
        <a:p>
          <a:endParaRPr lang="fr-FR"/>
        </a:p>
      </dgm:t>
    </dgm:pt>
    <dgm:pt modelId="{ABD483FE-5579-46F4-AF8F-C3D55A2273D4}" type="pres">
      <dgm:prSet presAssocID="{5A1D81E0-BF64-4898-B7A5-D89FF0C8B4C1}" presName="child" presStyleLbl="alignAccFollow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46A9D6-7504-46B6-9B72-2A7F114639E0}" type="pres">
      <dgm:prSet presAssocID="{413D1206-26FB-479D-9545-53BEEB40005A}" presName="hSp" presStyleCnt="0"/>
      <dgm:spPr/>
    </dgm:pt>
    <dgm:pt modelId="{1FC0A947-5BB2-4D9F-AD5F-90B9AD47ECD0}" type="pres">
      <dgm:prSet presAssocID="{80473EA5-7655-43A9-830F-38CD3AD2B9DF}" presName="vertFlow" presStyleCnt="0"/>
      <dgm:spPr/>
    </dgm:pt>
    <dgm:pt modelId="{7EE55103-1A19-41E9-BD67-3C2815AF1D75}" type="pres">
      <dgm:prSet presAssocID="{80473EA5-7655-43A9-830F-38CD3AD2B9DF}" presName="header" presStyleLbl="node1" presStyleIdx="1" presStyleCnt="2" custScaleY="72821"/>
      <dgm:spPr/>
      <dgm:t>
        <a:bodyPr/>
        <a:lstStyle/>
        <a:p>
          <a:endParaRPr lang="fr-FR"/>
        </a:p>
      </dgm:t>
    </dgm:pt>
    <dgm:pt modelId="{2FAE9623-90D7-4883-92DF-FC8024F2A5AB}" type="pres">
      <dgm:prSet presAssocID="{88AAB703-0AAC-4CD0-8DD4-121C37EB0587}" presName="parTrans" presStyleLbl="sibTrans2D1" presStyleIdx="3" presStyleCnt="6"/>
      <dgm:spPr/>
      <dgm:t>
        <a:bodyPr/>
        <a:lstStyle/>
        <a:p>
          <a:endParaRPr lang="fr-FR"/>
        </a:p>
      </dgm:t>
    </dgm:pt>
    <dgm:pt modelId="{34A8250F-8D8E-4C5D-8CCE-EA27AC960BC7}" type="pres">
      <dgm:prSet presAssocID="{FAE81AA0-BAF0-4D77-85D2-17C30A0A7826}" presName="child" presStyleLbl="alignAccFollow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B0CDD7-7638-4BD7-9EFE-E30FCFD0D7E1}" type="pres">
      <dgm:prSet presAssocID="{58601907-9A0D-4A6F-A2CC-04F5481DB46E}" presName="sibTrans" presStyleLbl="sibTrans2D1" presStyleIdx="4" presStyleCnt="6"/>
      <dgm:spPr/>
      <dgm:t>
        <a:bodyPr/>
        <a:lstStyle/>
        <a:p>
          <a:endParaRPr lang="fr-FR"/>
        </a:p>
      </dgm:t>
    </dgm:pt>
    <dgm:pt modelId="{D477F373-382E-43F4-8F04-2062C0BDAF72}" type="pres">
      <dgm:prSet presAssocID="{1CF8CA04-DAB8-4CEB-9664-11D58B4764BC}" presName="child" presStyleLbl="alignAccFollow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3E83D3-1C47-4DA2-BBC7-FE0F79ACF3FD}" type="pres">
      <dgm:prSet presAssocID="{9C821209-C03F-446C-98E5-CB3F9CFF2977}" presName="sibTrans" presStyleLbl="sibTrans2D1" presStyleIdx="5" presStyleCnt="6"/>
      <dgm:spPr/>
      <dgm:t>
        <a:bodyPr/>
        <a:lstStyle/>
        <a:p>
          <a:endParaRPr lang="fr-FR"/>
        </a:p>
      </dgm:t>
    </dgm:pt>
    <dgm:pt modelId="{BA1F6133-5A6F-427B-AE90-F3E6FCFCBFD3}" type="pres">
      <dgm:prSet presAssocID="{F4E024D8-DA89-4C37-BCFD-11CDAAED0562}" presName="child" presStyleLbl="alignAccFollow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BD4BEC6-3116-4788-896D-EC285EB85809}" type="presOf" srcId="{80473EA5-7655-43A9-830F-38CD3AD2B9DF}" destId="{7EE55103-1A19-41E9-BD67-3C2815AF1D75}" srcOrd="0" destOrd="0" presId="urn:microsoft.com/office/officeart/2005/8/layout/lProcess1"/>
    <dgm:cxn modelId="{3E50A094-95CE-47C6-BD72-AD56DC10DD6A}" type="presOf" srcId="{88AAB703-0AAC-4CD0-8DD4-121C37EB0587}" destId="{2FAE9623-90D7-4883-92DF-FC8024F2A5AB}" srcOrd="0" destOrd="0" presId="urn:microsoft.com/office/officeart/2005/8/layout/lProcess1"/>
    <dgm:cxn modelId="{A75C1DE5-56CB-431E-9532-58B15200304D}" srcId="{5F942AAE-175B-41B8-905E-F4711C54DAC5}" destId="{80473EA5-7655-43A9-830F-38CD3AD2B9DF}" srcOrd="1" destOrd="0" parTransId="{90A61065-B8D7-4651-8605-B5AD521BB4CC}" sibTransId="{891A7CC8-C7C5-4240-A568-63442613F468}"/>
    <dgm:cxn modelId="{5752D959-FCD8-4A60-BD2A-EAB13C2FE201}" type="presOf" srcId="{37712FC2-DEAE-4EEF-BD69-50525BF3A72C}" destId="{92C198FE-3F74-4BFA-9DF2-B230A080EA50}" srcOrd="0" destOrd="0" presId="urn:microsoft.com/office/officeart/2005/8/layout/lProcess1"/>
    <dgm:cxn modelId="{802BB31E-208C-4F41-8A5F-8ACF48F19421}" srcId="{413D1206-26FB-479D-9545-53BEEB40005A}" destId="{C607A7A5-D15B-4160-B9BE-6B313EF0FC77}" srcOrd="1" destOrd="0" parTransId="{BE1668BC-F87F-41B2-9169-C7ED2E4EFC5B}" sibTransId="{37712FC2-DEAE-4EEF-BD69-50525BF3A72C}"/>
    <dgm:cxn modelId="{7D71B8CE-6439-4AE1-9556-C5FA42BFFCCE}" type="presOf" srcId="{4C65AAEF-07FD-48A3-AB3F-1C3EA3524F0C}" destId="{96DEDFF7-0C89-4D43-813B-7CA40C6AA9C8}" srcOrd="0" destOrd="0" presId="urn:microsoft.com/office/officeart/2005/8/layout/lProcess1"/>
    <dgm:cxn modelId="{95309A9D-DA35-48C6-A6DE-D042128F4D70}" srcId="{80473EA5-7655-43A9-830F-38CD3AD2B9DF}" destId="{1CF8CA04-DAB8-4CEB-9664-11D58B4764BC}" srcOrd="1" destOrd="0" parTransId="{5760AFD3-5510-405F-80A5-B61341056294}" sibTransId="{9C821209-C03F-446C-98E5-CB3F9CFF2977}"/>
    <dgm:cxn modelId="{0DD6B9B6-5A50-43EB-A379-F0C70856E57A}" srcId="{80473EA5-7655-43A9-830F-38CD3AD2B9DF}" destId="{F4E024D8-DA89-4C37-BCFD-11CDAAED0562}" srcOrd="2" destOrd="0" parTransId="{051FBA19-EA81-4A3B-8B32-3DE840B8A58D}" sibTransId="{44C733CD-65DA-4F87-983D-68DDEACBCF09}"/>
    <dgm:cxn modelId="{D4675A14-0802-45AA-A885-336F0052AAC5}" type="presOf" srcId="{F4E024D8-DA89-4C37-BCFD-11CDAAED0562}" destId="{BA1F6133-5A6F-427B-AE90-F3E6FCFCBFD3}" srcOrd="0" destOrd="0" presId="urn:microsoft.com/office/officeart/2005/8/layout/lProcess1"/>
    <dgm:cxn modelId="{E8B9339C-2295-4278-8E8E-EED754509315}" type="presOf" srcId="{1CF8CA04-DAB8-4CEB-9664-11D58B4764BC}" destId="{D477F373-382E-43F4-8F04-2062C0BDAF72}" srcOrd="0" destOrd="0" presId="urn:microsoft.com/office/officeart/2005/8/layout/lProcess1"/>
    <dgm:cxn modelId="{B37616D0-8B9B-443D-AD3F-62709C65260D}" srcId="{80473EA5-7655-43A9-830F-38CD3AD2B9DF}" destId="{FAE81AA0-BAF0-4D77-85D2-17C30A0A7826}" srcOrd="0" destOrd="0" parTransId="{88AAB703-0AAC-4CD0-8DD4-121C37EB0587}" sibTransId="{58601907-9A0D-4A6F-A2CC-04F5481DB46E}"/>
    <dgm:cxn modelId="{6051422F-696B-4218-93B6-314CC45AF86B}" type="presOf" srcId="{5F942AAE-175B-41B8-905E-F4711C54DAC5}" destId="{00BCF6F1-45E9-49A1-AA6A-8198A825E8DA}" srcOrd="0" destOrd="0" presId="urn:microsoft.com/office/officeart/2005/8/layout/lProcess1"/>
    <dgm:cxn modelId="{C13BBD8A-9117-4301-A558-F2245C401B56}" type="presOf" srcId="{5A1D81E0-BF64-4898-B7A5-D89FF0C8B4C1}" destId="{ABD483FE-5579-46F4-AF8F-C3D55A2273D4}" srcOrd="0" destOrd="0" presId="urn:microsoft.com/office/officeart/2005/8/layout/lProcess1"/>
    <dgm:cxn modelId="{18C1BA9D-92A4-4CE1-9A7D-E917CAE039F0}" type="presOf" srcId="{9C821209-C03F-446C-98E5-CB3F9CFF2977}" destId="{663E83D3-1C47-4DA2-BBC7-FE0F79ACF3FD}" srcOrd="0" destOrd="0" presId="urn:microsoft.com/office/officeart/2005/8/layout/lProcess1"/>
    <dgm:cxn modelId="{2E83EEF1-52E5-4FE8-BBA3-6DCCCD62524C}" type="presOf" srcId="{413D1206-26FB-479D-9545-53BEEB40005A}" destId="{2BEFD76D-9469-41B1-853C-89F09DABFA29}" srcOrd="0" destOrd="0" presId="urn:microsoft.com/office/officeart/2005/8/layout/lProcess1"/>
    <dgm:cxn modelId="{4EB1119E-23D9-4329-B1EA-1E78A6377C5E}" srcId="{5F942AAE-175B-41B8-905E-F4711C54DAC5}" destId="{413D1206-26FB-479D-9545-53BEEB40005A}" srcOrd="0" destOrd="0" parTransId="{92F28BE1-EA1D-4DBB-B86B-D0C8EC92A79E}" sibTransId="{839C04C7-1E59-4A48-8D5D-0BB456447091}"/>
    <dgm:cxn modelId="{5F221F40-9FA4-415A-864D-8157CD4D265B}" srcId="{413D1206-26FB-479D-9545-53BEEB40005A}" destId="{63C07DF7-3D53-4D6E-9E51-3A8C59209CE3}" srcOrd="0" destOrd="0" parTransId="{4C65AAEF-07FD-48A3-AB3F-1C3EA3524F0C}" sibTransId="{236B11DB-50A5-4BCE-B9FA-A0A740FAFAE2}"/>
    <dgm:cxn modelId="{61ED1BE0-B94F-484E-B909-CA874337BF0F}" type="presOf" srcId="{58601907-9A0D-4A6F-A2CC-04F5481DB46E}" destId="{78B0CDD7-7638-4BD7-9EFE-E30FCFD0D7E1}" srcOrd="0" destOrd="0" presId="urn:microsoft.com/office/officeart/2005/8/layout/lProcess1"/>
    <dgm:cxn modelId="{FB959E7D-D7D0-400F-B8F4-93A474B5C5EB}" type="presOf" srcId="{63C07DF7-3D53-4D6E-9E51-3A8C59209CE3}" destId="{4D8ECF8D-CE99-48AC-A6E6-B2AA40178B5D}" srcOrd="0" destOrd="0" presId="urn:microsoft.com/office/officeart/2005/8/layout/lProcess1"/>
    <dgm:cxn modelId="{6B7FFBD8-4261-4961-8746-BA6A19467AEE}" srcId="{413D1206-26FB-479D-9545-53BEEB40005A}" destId="{5A1D81E0-BF64-4898-B7A5-D89FF0C8B4C1}" srcOrd="2" destOrd="0" parTransId="{FA7F96A8-48C7-4668-8770-57194EC9C7C6}" sibTransId="{4980CCB2-68C4-49E2-BA2F-242890C2690F}"/>
    <dgm:cxn modelId="{6C7557D4-AC12-4FBB-8F2B-650924BE2A2B}" type="presOf" srcId="{FAE81AA0-BAF0-4D77-85D2-17C30A0A7826}" destId="{34A8250F-8D8E-4C5D-8CCE-EA27AC960BC7}" srcOrd="0" destOrd="0" presId="urn:microsoft.com/office/officeart/2005/8/layout/lProcess1"/>
    <dgm:cxn modelId="{B8BA753B-7151-4A7A-8D41-3161D26BDDDD}" type="presOf" srcId="{236B11DB-50A5-4BCE-B9FA-A0A740FAFAE2}" destId="{B7B9947C-B1D6-4657-8F2C-5A0B1EFA2DE5}" srcOrd="0" destOrd="0" presId="urn:microsoft.com/office/officeart/2005/8/layout/lProcess1"/>
    <dgm:cxn modelId="{364D5788-0DEA-4CCB-8C1B-95AB328D1C4D}" type="presOf" srcId="{C607A7A5-D15B-4160-B9BE-6B313EF0FC77}" destId="{ECBA24EA-30E1-4393-8C46-30D51D1932CD}" srcOrd="0" destOrd="0" presId="urn:microsoft.com/office/officeart/2005/8/layout/lProcess1"/>
    <dgm:cxn modelId="{436D16E9-81C9-4BC6-A98E-E28F20114B8F}" type="presParOf" srcId="{00BCF6F1-45E9-49A1-AA6A-8198A825E8DA}" destId="{591B8D9E-7D44-4C34-909B-4BB188400276}" srcOrd="0" destOrd="0" presId="urn:microsoft.com/office/officeart/2005/8/layout/lProcess1"/>
    <dgm:cxn modelId="{7229DF26-5D33-41F2-8486-E71D00CDCB00}" type="presParOf" srcId="{591B8D9E-7D44-4C34-909B-4BB188400276}" destId="{2BEFD76D-9469-41B1-853C-89F09DABFA29}" srcOrd="0" destOrd="0" presId="urn:microsoft.com/office/officeart/2005/8/layout/lProcess1"/>
    <dgm:cxn modelId="{BF1C64B1-73B6-4ADD-A851-A70B7CED7AB4}" type="presParOf" srcId="{591B8D9E-7D44-4C34-909B-4BB188400276}" destId="{96DEDFF7-0C89-4D43-813B-7CA40C6AA9C8}" srcOrd="1" destOrd="0" presId="urn:microsoft.com/office/officeart/2005/8/layout/lProcess1"/>
    <dgm:cxn modelId="{C03827C9-2B76-4511-91A6-1A7DE7D18B43}" type="presParOf" srcId="{591B8D9E-7D44-4C34-909B-4BB188400276}" destId="{4D8ECF8D-CE99-48AC-A6E6-B2AA40178B5D}" srcOrd="2" destOrd="0" presId="urn:microsoft.com/office/officeart/2005/8/layout/lProcess1"/>
    <dgm:cxn modelId="{95BD69D8-ED4F-444B-B175-54DA250047B2}" type="presParOf" srcId="{591B8D9E-7D44-4C34-909B-4BB188400276}" destId="{B7B9947C-B1D6-4657-8F2C-5A0B1EFA2DE5}" srcOrd="3" destOrd="0" presId="urn:microsoft.com/office/officeart/2005/8/layout/lProcess1"/>
    <dgm:cxn modelId="{44519B78-163B-4CDA-8974-1B7957089885}" type="presParOf" srcId="{591B8D9E-7D44-4C34-909B-4BB188400276}" destId="{ECBA24EA-30E1-4393-8C46-30D51D1932CD}" srcOrd="4" destOrd="0" presId="urn:microsoft.com/office/officeart/2005/8/layout/lProcess1"/>
    <dgm:cxn modelId="{929D099B-CEE7-4690-831F-50715D63666D}" type="presParOf" srcId="{591B8D9E-7D44-4C34-909B-4BB188400276}" destId="{92C198FE-3F74-4BFA-9DF2-B230A080EA50}" srcOrd="5" destOrd="0" presId="urn:microsoft.com/office/officeart/2005/8/layout/lProcess1"/>
    <dgm:cxn modelId="{79F05E8C-2835-4255-9D56-3DEF2B5EEA0F}" type="presParOf" srcId="{591B8D9E-7D44-4C34-909B-4BB188400276}" destId="{ABD483FE-5579-46F4-AF8F-C3D55A2273D4}" srcOrd="6" destOrd="0" presId="urn:microsoft.com/office/officeart/2005/8/layout/lProcess1"/>
    <dgm:cxn modelId="{8BAAAC8C-15F4-4E2C-AAD2-176889C000DC}" type="presParOf" srcId="{00BCF6F1-45E9-49A1-AA6A-8198A825E8DA}" destId="{1446A9D6-7504-46B6-9B72-2A7F114639E0}" srcOrd="1" destOrd="0" presId="urn:microsoft.com/office/officeart/2005/8/layout/lProcess1"/>
    <dgm:cxn modelId="{B6F50998-B7C6-4419-9F7B-C4BBF295AE2F}" type="presParOf" srcId="{00BCF6F1-45E9-49A1-AA6A-8198A825E8DA}" destId="{1FC0A947-5BB2-4D9F-AD5F-90B9AD47ECD0}" srcOrd="2" destOrd="0" presId="urn:microsoft.com/office/officeart/2005/8/layout/lProcess1"/>
    <dgm:cxn modelId="{F2339039-6AD6-41FC-BC9A-F07E5A745C58}" type="presParOf" srcId="{1FC0A947-5BB2-4D9F-AD5F-90B9AD47ECD0}" destId="{7EE55103-1A19-41E9-BD67-3C2815AF1D75}" srcOrd="0" destOrd="0" presId="urn:microsoft.com/office/officeart/2005/8/layout/lProcess1"/>
    <dgm:cxn modelId="{954EA06E-9F11-4E36-94AA-FC3A48B30D86}" type="presParOf" srcId="{1FC0A947-5BB2-4D9F-AD5F-90B9AD47ECD0}" destId="{2FAE9623-90D7-4883-92DF-FC8024F2A5AB}" srcOrd="1" destOrd="0" presId="urn:microsoft.com/office/officeart/2005/8/layout/lProcess1"/>
    <dgm:cxn modelId="{57E36A16-00E9-4D1E-8B55-FB5489719E14}" type="presParOf" srcId="{1FC0A947-5BB2-4D9F-AD5F-90B9AD47ECD0}" destId="{34A8250F-8D8E-4C5D-8CCE-EA27AC960BC7}" srcOrd="2" destOrd="0" presId="urn:microsoft.com/office/officeart/2005/8/layout/lProcess1"/>
    <dgm:cxn modelId="{950BA338-E055-423B-9133-C740C0D36C5A}" type="presParOf" srcId="{1FC0A947-5BB2-4D9F-AD5F-90B9AD47ECD0}" destId="{78B0CDD7-7638-4BD7-9EFE-E30FCFD0D7E1}" srcOrd="3" destOrd="0" presId="urn:microsoft.com/office/officeart/2005/8/layout/lProcess1"/>
    <dgm:cxn modelId="{3527BC8B-E89E-498F-8C2A-2A19EABE0A5A}" type="presParOf" srcId="{1FC0A947-5BB2-4D9F-AD5F-90B9AD47ECD0}" destId="{D477F373-382E-43F4-8F04-2062C0BDAF72}" srcOrd="4" destOrd="0" presId="urn:microsoft.com/office/officeart/2005/8/layout/lProcess1"/>
    <dgm:cxn modelId="{A33437A1-9EAC-4911-9AC9-FD821EACACDD}" type="presParOf" srcId="{1FC0A947-5BB2-4D9F-AD5F-90B9AD47ECD0}" destId="{663E83D3-1C47-4DA2-BBC7-FE0F79ACF3FD}" srcOrd="5" destOrd="0" presId="urn:microsoft.com/office/officeart/2005/8/layout/lProcess1"/>
    <dgm:cxn modelId="{03E27C3E-F1D0-48EE-927C-F618FA500DBE}" type="presParOf" srcId="{1FC0A947-5BB2-4D9F-AD5F-90B9AD47ECD0}" destId="{BA1F6133-5A6F-427B-AE90-F3E6FCFCBFD3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FD76D-9469-41B1-853C-89F09DABFA29}">
      <dsp:nvSpPr>
        <dsp:cNvPr id="0" name=""/>
        <dsp:cNvSpPr/>
      </dsp:nvSpPr>
      <dsp:spPr>
        <a:xfrm>
          <a:off x="968612" y="681"/>
          <a:ext cx="4350418" cy="7920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/>
              </a:solidFill>
              <a:latin typeface="+mj-lt"/>
            </a:rPr>
            <a:t>REST</a:t>
          </a:r>
          <a:endParaRPr lang="en-US" sz="2400" b="1" kern="1200" dirty="0">
            <a:solidFill>
              <a:schemeClr val="bg2"/>
            </a:solidFill>
            <a:latin typeface="+mj-lt"/>
          </a:endParaRPr>
        </a:p>
      </dsp:txBody>
      <dsp:txXfrm>
        <a:off x="991809" y="23878"/>
        <a:ext cx="4304024" cy="745610"/>
      </dsp:txXfrm>
    </dsp:sp>
    <dsp:sp modelId="{96DEDFF7-0C89-4D43-813B-7CA40C6AA9C8}">
      <dsp:nvSpPr>
        <dsp:cNvPr id="0" name=""/>
        <dsp:cNvSpPr/>
      </dsp:nvSpPr>
      <dsp:spPr>
        <a:xfrm rot="5400000">
          <a:off x="3048656" y="887851"/>
          <a:ext cx="190330" cy="190330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ECF8D-CE99-48AC-A6E6-B2AA40178B5D}">
      <dsp:nvSpPr>
        <dsp:cNvPr id="0" name=""/>
        <dsp:cNvSpPr/>
      </dsp:nvSpPr>
      <dsp:spPr>
        <a:xfrm>
          <a:off x="968612" y="1173347"/>
          <a:ext cx="4350418" cy="108760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2">
                  <a:lumMod val="50000"/>
                </a:schemeClr>
              </a:solidFill>
            </a:rPr>
            <a:t>Transmission de messages </a:t>
          </a:r>
          <a:r>
            <a:rPr lang="en-US" sz="1800" kern="1200" dirty="0" err="1" smtClean="0">
              <a:solidFill>
                <a:schemeClr val="bg2">
                  <a:lumMod val="50000"/>
                </a:schemeClr>
              </a:solidFill>
            </a:rPr>
            <a:t>indépendante</a:t>
          </a:r>
          <a:r>
            <a:rPr lang="en-US" sz="1800" kern="1200" dirty="0" smtClean="0">
              <a:solidFill>
                <a:schemeClr val="bg2">
                  <a:lumMod val="50000"/>
                </a:schemeClr>
              </a:solidFill>
            </a:rPr>
            <a:t> et auto-</a:t>
          </a:r>
          <a:r>
            <a:rPr lang="en-US" sz="1800" kern="1200" dirty="0" err="1" smtClean="0">
              <a:solidFill>
                <a:schemeClr val="bg2">
                  <a:lumMod val="50000"/>
                </a:schemeClr>
              </a:solidFill>
            </a:rPr>
            <a:t>gérée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00467" y="1205202"/>
        <a:ext cx="4286708" cy="1023894"/>
      </dsp:txXfrm>
    </dsp:sp>
    <dsp:sp modelId="{B7B9947C-B1D6-4657-8F2C-5A0B1EFA2DE5}">
      <dsp:nvSpPr>
        <dsp:cNvPr id="0" name=""/>
        <dsp:cNvSpPr/>
      </dsp:nvSpPr>
      <dsp:spPr>
        <a:xfrm rot="5400000">
          <a:off x="3048656" y="2356117"/>
          <a:ext cx="190330" cy="190330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A24EA-30E1-4393-8C46-30D51D1932CD}">
      <dsp:nvSpPr>
        <dsp:cNvPr id="0" name=""/>
        <dsp:cNvSpPr/>
      </dsp:nvSpPr>
      <dsp:spPr>
        <a:xfrm>
          <a:off x="968612" y="2641613"/>
          <a:ext cx="4350418" cy="108760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bg2">
                  <a:lumMod val="50000"/>
                </a:schemeClr>
              </a:solidFill>
            </a:rPr>
            <a:t>Protocole</a:t>
          </a:r>
          <a:r>
            <a:rPr lang="en-US" sz="1800" kern="1200" baseline="0" dirty="0" smtClean="0">
              <a:solidFill>
                <a:schemeClr val="bg2">
                  <a:lumMod val="50000"/>
                </a:schemeClr>
              </a:solidFill>
            </a:rPr>
            <a:t> HTTP/S </a:t>
          </a:r>
          <a:r>
            <a:rPr lang="en-US" sz="1800" kern="1200" baseline="0" dirty="0" err="1" smtClean="0">
              <a:solidFill>
                <a:schemeClr val="bg2">
                  <a:lumMod val="50000"/>
                </a:schemeClr>
              </a:solidFill>
            </a:rPr>
            <a:t>standardisé</a:t>
          </a:r>
          <a:r>
            <a:rPr lang="en-US" sz="1800" kern="1200" baseline="0" dirty="0" smtClean="0">
              <a:solidFill>
                <a:schemeClr val="bg2">
                  <a:lumMod val="50000"/>
                </a:schemeClr>
              </a:solidFill>
            </a:rPr>
            <a:t> et très haute </a:t>
          </a:r>
          <a:r>
            <a:rPr lang="en-US" sz="1800" kern="1200" baseline="0" dirty="0" err="1" smtClean="0">
              <a:solidFill>
                <a:schemeClr val="bg2">
                  <a:lumMod val="50000"/>
                </a:schemeClr>
              </a:solidFill>
            </a:rPr>
            <a:t>interopérabilité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00467" y="2673468"/>
        <a:ext cx="4286708" cy="1023894"/>
      </dsp:txXfrm>
    </dsp:sp>
    <dsp:sp modelId="{92C198FE-3F74-4BFA-9DF2-B230A080EA50}">
      <dsp:nvSpPr>
        <dsp:cNvPr id="0" name=""/>
        <dsp:cNvSpPr/>
      </dsp:nvSpPr>
      <dsp:spPr>
        <a:xfrm rot="5400000">
          <a:off x="3048656" y="3824383"/>
          <a:ext cx="190330" cy="190330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483FE-5579-46F4-AF8F-C3D55A2273D4}">
      <dsp:nvSpPr>
        <dsp:cNvPr id="0" name=""/>
        <dsp:cNvSpPr/>
      </dsp:nvSpPr>
      <dsp:spPr>
        <a:xfrm>
          <a:off x="968612" y="4109879"/>
          <a:ext cx="4350418" cy="108760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L’imbrication</a:t>
          </a:r>
          <a:r>
            <a:rPr lang="en-US" sz="1800" kern="12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1800" kern="12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d’appels</a:t>
          </a:r>
          <a:r>
            <a:rPr lang="en-US" sz="1800" kern="12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REST </a:t>
          </a:r>
          <a:r>
            <a:rPr lang="en-US" sz="1800" kern="12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peut</a:t>
          </a:r>
          <a:r>
            <a:rPr lang="en-US" sz="1800" kern="12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1800" kern="12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entrainer</a:t>
          </a:r>
          <a:r>
            <a:rPr lang="en-US" sz="1800" kern="12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une degradation des performances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00467" y="4141734"/>
        <a:ext cx="4286708" cy="1023894"/>
      </dsp:txXfrm>
    </dsp:sp>
    <dsp:sp modelId="{7EE55103-1A19-41E9-BD67-3C2815AF1D75}">
      <dsp:nvSpPr>
        <dsp:cNvPr id="0" name=""/>
        <dsp:cNvSpPr/>
      </dsp:nvSpPr>
      <dsp:spPr>
        <a:xfrm>
          <a:off x="5928089" y="681"/>
          <a:ext cx="4350418" cy="7920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/>
              </a:solidFill>
              <a:latin typeface="+mj-lt"/>
            </a:rPr>
            <a:t>Bus de messages</a:t>
          </a:r>
          <a:endParaRPr lang="en-US" sz="2400" b="1" kern="1200" dirty="0">
            <a:solidFill>
              <a:schemeClr val="bg2"/>
            </a:solidFill>
            <a:latin typeface="+mj-lt"/>
          </a:endParaRPr>
        </a:p>
      </dsp:txBody>
      <dsp:txXfrm>
        <a:off x="5951286" y="23878"/>
        <a:ext cx="4304024" cy="745610"/>
      </dsp:txXfrm>
    </dsp:sp>
    <dsp:sp modelId="{2FAE9623-90D7-4883-92DF-FC8024F2A5AB}">
      <dsp:nvSpPr>
        <dsp:cNvPr id="0" name=""/>
        <dsp:cNvSpPr/>
      </dsp:nvSpPr>
      <dsp:spPr>
        <a:xfrm rot="5400000">
          <a:off x="8008132" y="887851"/>
          <a:ext cx="190330" cy="19033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8250F-8D8E-4C5D-8CCE-EA27AC960BC7}">
      <dsp:nvSpPr>
        <dsp:cNvPr id="0" name=""/>
        <dsp:cNvSpPr/>
      </dsp:nvSpPr>
      <dsp:spPr>
        <a:xfrm>
          <a:off x="5928089" y="1173347"/>
          <a:ext cx="4350418" cy="1087604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Bus de communication central </a:t>
          </a:r>
          <a:r>
            <a:rPr lang="en-US" sz="1800" kern="12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récepteur</a:t>
          </a:r>
          <a:r>
            <a:rPr lang="en-US" sz="1800" kern="12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et </a:t>
          </a:r>
          <a:r>
            <a:rPr lang="en-US" sz="1800" kern="12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émetteur</a:t>
          </a:r>
          <a:r>
            <a:rPr lang="en-US" sz="1800" kern="12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de messages </a:t>
          </a:r>
          <a:r>
            <a:rPr lang="en-US" sz="1800" kern="12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issus</a:t>
          </a:r>
          <a:r>
            <a:rPr lang="en-US" sz="1800" kern="12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de microservices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5959944" y="1205202"/>
        <a:ext cx="4286708" cy="1023894"/>
      </dsp:txXfrm>
    </dsp:sp>
    <dsp:sp modelId="{78B0CDD7-7638-4BD7-9EFE-E30FCFD0D7E1}">
      <dsp:nvSpPr>
        <dsp:cNvPr id="0" name=""/>
        <dsp:cNvSpPr/>
      </dsp:nvSpPr>
      <dsp:spPr>
        <a:xfrm rot="5400000">
          <a:off x="8008132" y="2356117"/>
          <a:ext cx="190330" cy="19033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7F373-382E-43F4-8F04-2062C0BDAF72}">
      <dsp:nvSpPr>
        <dsp:cNvPr id="0" name=""/>
        <dsp:cNvSpPr/>
      </dsp:nvSpPr>
      <dsp:spPr>
        <a:xfrm>
          <a:off x="5928089" y="2641613"/>
          <a:ext cx="4350418" cy="1087604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Pas de </a:t>
          </a:r>
          <a:r>
            <a:rPr lang="en-US" sz="1800" kern="12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traitement</a:t>
          </a:r>
          <a:r>
            <a:rPr lang="en-US" sz="1800" kern="12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du message, </a:t>
          </a:r>
          <a:r>
            <a:rPr lang="en-US" sz="1800" kern="1200" dirty="0" err="1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juste</a:t>
          </a:r>
          <a:r>
            <a:rPr lang="en-US" sz="1800" kern="1200" dirty="0" smtClean="0">
              <a:solidFill>
                <a:schemeClr val="bg2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rPr>
            <a:t> une transmission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5959944" y="2673468"/>
        <a:ext cx="4286708" cy="1023894"/>
      </dsp:txXfrm>
    </dsp:sp>
    <dsp:sp modelId="{663E83D3-1C47-4DA2-BBC7-FE0F79ACF3FD}">
      <dsp:nvSpPr>
        <dsp:cNvPr id="0" name=""/>
        <dsp:cNvSpPr/>
      </dsp:nvSpPr>
      <dsp:spPr>
        <a:xfrm rot="5400000">
          <a:off x="8008132" y="3824383"/>
          <a:ext cx="190330" cy="19033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F6133-5A6F-427B-AE90-F3E6FCFCBFD3}">
      <dsp:nvSpPr>
        <dsp:cNvPr id="0" name=""/>
        <dsp:cNvSpPr/>
      </dsp:nvSpPr>
      <dsp:spPr>
        <a:xfrm>
          <a:off x="5928089" y="4109879"/>
          <a:ext cx="4350418" cy="1087604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2">
                  <a:lumMod val="50000"/>
                </a:schemeClr>
              </a:solidFill>
            </a:rPr>
            <a:t>Single Point Of failure</a:t>
          </a:r>
          <a:endParaRPr lang="en-US" sz="12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5959944" y="4141734"/>
        <a:ext cx="4286708" cy="1023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3ECA-D702-4CD3-9194-BAF745AB2250}" type="datetimeFigureOut">
              <a:rPr lang="fr-FR" smtClean="0"/>
              <a:t>08/03/2018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957-3E19-4364-BD47-BEA8C603DD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308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3ECA-D702-4CD3-9194-BAF745AB2250}" type="datetimeFigureOut">
              <a:rPr lang="fr-FR" smtClean="0"/>
              <a:t>08/03/2018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957-3E19-4364-BD47-BEA8C603DD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877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3ECA-D702-4CD3-9194-BAF745AB2250}" type="datetimeFigureOut">
              <a:rPr lang="fr-FR" smtClean="0"/>
              <a:t>08/03/2018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957-3E19-4364-BD47-BEA8C603DD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810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101385" cy="6858000"/>
          </a:xfrm>
          <a:custGeom>
            <a:avLst/>
            <a:gdLst>
              <a:gd name="connsiteX0" fmla="*/ 0 w 7101385"/>
              <a:gd name="connsiteY0" fmla="*/ 0 h 6858000"/>
              <a:gd name="connsiteX1" fmla="*/ 1384478 w 7101385"/>
              <a:gd name="connsiteY1" fmla="*/ 0 h 6858000"/>
              <a:gd name="connsiteX2" fmla="*/ 1621413 w 7101385"/>
              <a:gd name="connsiteY2" fmla="*/ 0 h 6858000"/>
              <a:gd name="connsiteX3" fmla="*/ 4008967 w 7101385"/>
              <a:gd name="connsiteY3" fmla="*/ 0 h 6858000"/>
              <a:gd name="connsiteX4" fmla="*/ 4695047 w 7101385"/>
              <a:gd name="connsiteY4" fmla="*/ 0 h 6858000"/>
              <a:gd name="connsiteX5" fmla="*/ 5460100 w 7101385"/>
              <a:gd name="connsiteY5" fmla="*/ 0 h 6858000"/>
              <a:gd name="connsiteX6" fmla="*/ 7101385 w 7101385"/>
              <a:gd name="connsiteY6" fmla="*/ 6858000 h 6858000"/>
              <a:gd name="connsiteX7" fmla="*/ 3303057 w 7101385"/>
              <a:gd name="connsiteY7" fmla="*/ 6858000 h 6858000"/>
              <a:gd name="connsiteX8" fmla="*/ 2820387 w 7101385"/>
              <a:gd name="connsiteY8" fmla="*/ 6858000 h 6858000"/>
              <a:gd name="connsiteX9" fmla="*/ 1780248 w 7101385"/>
              <a:gd name="connsiteY9" fmla="*/ 6858000 h 6858000"/>
              <a:gd name="connsiteX10" fmla="*/ 1520103 w 7101385"/>
              <a:gd name="connsiteY10" fmla="*/ 6858000 h 6858000"/>
              <a:gd name="connsiteX11" fmla="*/ 0 w 7101385"/>
              <a:gd name="connsiteY11" fmla="*/ 6858000 h 6858000"/>
              <a:gd name="connsiteX12" fmla="*/ 0 w 7101385"/>
              <a:gd name="connsiteY12" fmla="*/ 1143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01385" h="6858000">
                <a:moveTo>
                  <a:pt x="0" y="0"/>
                </a:moveTo>
                <a:lnTo>
                  <a:pt x="1384478" y="0"/>
                </a:lnTo>
                <a:lnTo>
                  <a:pt x="1621413" y="0"/>
                </a:lnTo>
                <a:lnTo>
                  <a:pt x="4008967" y="0"/>
                </a:lnTo>
                <a:lnTo>
                  <a:pt x="4695047" y="0"/>
                </a:lnTo>
                <a:lnTo>
                  <a:pt x="5460100" y="0"/>
                </a:lnTo>
                <a:cubicBezTo>
                  <a:pt x="3017251" y="3069772"/>
                  <a:pt x="6554290" y="4572000"/>
                  <a:pt x="7101385" y="6858000"/>
                </a:cubicBezTo>
                <a:lnTo>
                  <a:pt x="3303057" y="6858000"/>
                </a:lnTo>
                <a:lnTo>
                  <a:pt x="2820387" y="6858000"/>
                </a:lnTo>
                <a:lnTo>
                  <a:pt x="1780248" y="6858000"/>
                </a:lnTo>
                <a:lnTo>
                  <a:pt x="1520103" y="6858000"/>
                </a:lnTo>
                <a:lnTo>
                  <a:pt x="0" y="685800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28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37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6800" y="320965"/>
            <a:ext cx="10058399" cy="5088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066800" y="839566"/>
            <a:ext cx="10058399" cy="2531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159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52500" y="1505797"/>
            <a:ext cx="10287000" cy="426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6800" y="320965"/>
            <a:ext cx="10058399" cy="5088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066800" y="839566"/>
            <a:ext cx="10058399" cy="2531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17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6800" y="320965"/>
            <a:ext cx="10058399" cy="5088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066800" y="839566"/>
            <a:ext cx="10058399" cy="2531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112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6800" y="320965"/>
            <a:ext cx="10058399" cy="5088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066800" y="839566"/>
            <a:ext cx="10058399" cy="2531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3432517"/>
            <a:ext cx="12192000" cy="34254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3ECA-D702-4CD3-9194-BAF745AB2250}" type="datetimeFigureOut">
              <a:rPr lang="fr-FR" smtClean="0"/>
              <a:t>08/03/2018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957-3E19-4364-BD47-BEA8C603DD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35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3ECA-D702-4CD3-9194-BAF745AB2250}" type="datetimeFigureOut">
              <a:rPr lang="fr-FR" smtClean="0"/>
              <a:t>08/03/2018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957-3E19-4364-BD47-BEA8C603DD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66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3ECA-D702-4CD3-9194-BAF745AB2250}" type="datetimeFigureOut">
              <a:rPr lang="fr-FR" smtClean="0"/>
              <a:t>08/03/2018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957-3E19-4364-BD47-BEA8C603DD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308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3ECA-D702-4CD3-9194-BAF745AB2250}" type="datetimeFigureOut">
              <a:rPr lang="fr-FR" smtClean="0"/>
              <a:t>08/03/2018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957-3E19-4364-BD47-BEA8C603DD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20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3ECA-D702-4CD3-9194-BAF745AB2250}" type="datetimeFigureOut">
              <a:rPr lang="fr-FR" smtClean="0"/>
              <a:t>08/03/2018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957-3E19-4364-BD47-BEA8C603DD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27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3ECA-D702-4CD3-9194-BAF745AB2250}" type="datetimeFigureOut">
              <a:rPr lang="fr-FR" smtClean="0"/>
              <a:t>08/03/2018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957-3E19-4364-BD47-BEA8C603DD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58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3ECA-D702-4CD3-9194-BAF745AB2250}" type="datetimeFigureOut">
              <a:rPr lang="fr-FR" smtClean="0"/>
              <a:t>08/03/2018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957-3E19-4364-BD47-BEA8C603DD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415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3ECA-D702-4CD3-9194-BAF745AB2250}" type="datetimeFigureOut">
              <a:rPr lang="fr-FR" smtClean="0"/>
              <a:t>08/03/2018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957-3E19-4364-BD47-BEA8C603DD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54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3ECA-D702-4CD3-9194-BAF745AB2250}" type="datetimeFigureOut">
              <a:rPr lang="fr-FR" smtClean="0"/>
              <a:t>08/03/2018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1957-3E19-4364-BD47-BEA8C603DD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3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pour une image 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r="24115"/>
          <a:stretch>
            <a:fillRect/>
          </a:stretch>
        </p:blipFill>
        <p:spPr/>
      </p:pic>
      <p:sp>
        <p:nvSpPr>
          <p:cNvPr id="40" name="Freeform 39"/>
          <p:cNvSpPr/>
          <p:nvPr/>
        </p:nvSpPr>
        <p:spPr>
          <a:xfrm flipH="1">
            <a:off x="-1" y="0"/>
            <a:ext cx="7101385" cy="6858000"/>
          </a:xfrm>
          <a:custGeom>
            <a:avLst/>
            <a:gdLst>
              <a:gd name="connsiteX0" fmla="*/ 1641285 w 7101385"/>
              <a:gd name="connsiteY0" fmla="*/ 0 h 6858000"/>
              <a:gd name="connsiteX1" fmla="*/ 3092418 w 7101385"/>
              <a:gd name="connsiteY1" fmla="*/ 0 h 6858000"/>
              <a:gd name="connsiteX2" fmla="*/ 5716907 w 7101385"/>
              <a:gd name="connsiteY2" fmla="*/ 0 h 6858000"/>
              <a:gd name="connsiteX3" fmla="*/ 7101385 w 7101385"/>
              <a:gd name="connsiteY3" fmla="*/ 0 h 6858000"/>
              <a:gd name="connsiteX4" fmla="*/ 7101385 w 7101385"/>
              <a:gd name="connsiteY4" fmla="*/ 1143000 h 6858000"/>
              <a:gd name="connsiteX5" fmla="*/ 7101385 w 7101385"/>
              <a:gd name="connsiteY5" fmla="*/ 6858000 h 6858000"/>
              <a:gd name="connsiteX6" fmla="*/ 5581282 w 7101385"/>
              <a:gd name="connsiteY6" fmla="*/ 6858000 h 6858000"/>
              <a:gd name="connsiteX7" fmla="*/ 4280998 w 7101385"/>
              <a:gd name="connsiteY7" fmla="*/ 6858000 h 6858000"/>
              <a:gd name="connsiteX8" fmla="*/ 0 w 7101385"/>
              <a:gd name="connsiteY8" fmla="*/ 6858000 h 6858000"/>
              <a:gd name="connsiteX9" fmla="*/ 1641285 w 7101385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01385" h="6858000">
                <a:moveTo>
                  <a:pt x="1641285" y="0"/>
                </a:moveTo>
                <a:lnTo>
                  <a:pt x="3092418" y="0"/>
                </a:lnTo>
                <a:lnTo>
                  <a:pt x="5716907" y="0"/>
                </a:lnTo>
                <a:lnTo>
                  <a:pt x="7101385" y="0"/>
                </a:lnTo>
                <a:lnTo>
                  <a:pt x="7101385" y="1143000"/>
                </a:lnTo>
                <a:lnTo>
                  <a:pt x="7101385" y="6858000"/>
                </a:lnTo>
                <a:lnTo>
                  <a:pt x="5581282" y="6858000"/>
                </a:lnTo>
                <a:lnTo>
                  <a:pt x="4280998" y="6858000"/>
                </a:lnTo>
                <a:lnTo>
                  <a:pt x="0" y="6858000"/>
                </a:lnTo>
                <a:cubicBezTo>
                  <a:pt x="547095" y="4572000"/>
                  <a:pt x="4084134" y="3069772"/>
                  <a:pt x="1641285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0188" y="5579478"/>
            <a:ext cx="5650236" cy="1162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0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Microservices &amp; webservices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4490143" y="926658"/>
            <a:ext cx="712919" cy="71291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5276514" y="921002"/>
            <a:ext cx="6315011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Présentation des microservices/webservices</a:t>
            </a:r>
            <a:endParaRPr lang="en-US" sz="24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76515" y="1265058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2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Définition, philosophie et contexte d’introduction dans les technologies de l’information</a:t>
            </a:r>
            <a:r>
              <a:rPr lang="en-US" sz="1200" dirty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2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6523" y="1021507"/>
            <a:ext cx="56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+mj-lt"/>
              </a:rPr>
              <a:t>1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4497985" y="2357247"/>
            <a:ext cx="712919" cy="712919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5284357" y="2351591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Etude comparative</a:t>
            </a:r>
            <a:endParaRPr lang="en-US" sz="24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84357" y="2695647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2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 quoi les microservices et webservices sont-il une alternative ?</a:t>
            </a:r>
            <a:endParaRPr lang="en-US" sz="12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4365" y="2452096"/>
            <a:ext cx="56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+mj-lt"/>
              </a:rPr>
              <a:t>2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5210904" y="3787836"/>
            <a:ext cx="712919" cy="71291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5997276" y="3782180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Avantages &amp; inconvénients</a:t>
            </a:r>
            <a:endParaRPr lang="en-US" sz="24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97276" y="4126236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2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Avantages &amp; inconvénients des microservices et webservices</a:t>
            </a:r>
            <a:r>
              <a:rPr lang="en-US" sz="1200" dirty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2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87284" y="3882685"/>
            <a:ext cx="56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+mj-lt"/>
              </a:rPr>
              <a:t>3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6250611" y="5218425"/>
            <a:ext cx="712919" cy="71291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7036983" y="5212769"/>
            <a:ext cx="4745714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Démonstration technique : REST</a:t>
            </a:r>
            <a:endParaRPr lang="en-US" sz="24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036983" y="5556825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200" dirty="0" smtClean="0">
                <a:solidFill>
                  <a:schemeClr val="bg2">
                    <a:lumMod val="65000"/>
                  </a:schemeClr>
                </a:solidFill>
              </a:rPr>
              <a:t>Définition et presentation d’une API REST</a:t>
            </a:r>
            <a:endParaRPr lang="en-US" sz="12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26991" y="5313274"/>
            <a:ext cx="56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2905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4" grpId="0"/>
      <p:bldP spid="23" grpId="0" animBg="1"/>
      <p:bldP spid="25" grpId="0"/>
      <p:bldP spid="26" grpId="0"/>
      <p:bldP spid="27" grpId="0"/>
      <p:bldP spid="28" grpId="0" animBg="1"/>
      <p:bldP spid="29" grpId="0"/>
      <p:bldP spid="30" grpId="0"/>
      <p:bldP spid="31" grpId="0"/>
      <p:bldP spid="32" grpId="0" animBg="1"/>
      <p:bldP spid="33" grpId="0"/>
      <p:bldP spid="34" grpId="0"/>
      <p:bldP spid="35" grpId="0"/>
      <p:bldP spid="36" grpId="0" animBg="1"/>
      <p:bldP spid="37" grpId="0"/>
      <p:bldP spid="38" grpId="0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Exemple 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/>
              <a:t>Projet</a:t>
            </a:r>
            <a:r>
              <a:rPr lang="en-US" sz="1600" dirty="0" smtClean="0"/>
              <a:t> </a:t>
            </a:r>
            <a:r>
              <a:rPr lang="en-US" sz="1600" dirty="0" err="1" smtClean="0"/>
              <a:t>Begone</a:t>
            </a:r>
            <a:endParaRPr lang="en-US" sz="1600" dirty="0"/>
          </a:p>
        </p:txBody>
      </p:sp>
      <p:sp>
        <p:nvSpPr>
          <p:cNvPr id="2" name="ZoneTexte 1"/>
          <p:cNvSpPr txBox="1"/>
          <p:nvPr/>
        </p:nvSpPr>
        <p:spPr>
          <a:xfrm>
            <a:off x="927463" y="1907177"/>
            <a:ext cx="574766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15288" y="1907177"/>
            <a:ext cx="488986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https://api.begone.ovh/tcl/lignes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001693" y="190717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Renvoie la liste des lignes TCL</a:t>
            </a:r>
            <a:endParaRPr lang="fr-FR" b="1" dirty="0"/>
          </a:p>
        </p:txBody>
      </p:sp>
      <p:cxnSp>
        <p:nvCxnSpPr>
          <p:cNvPr id="9" name="Connecteur droit avec flèche 8"/>
          <p:cNvCxnSpPr>
            <a:stCxn id="3" idx="3"/>
            <a:endCxn id="7" idx="1"/>
          </p:cNvCxnSpPr>
          <p:nvPr/>
        </p:nvCxnSpPr>
        <p:spPr>
          <a:xfrm>
            <a:off x="6405149" y="2091843"/>
            <a:ext cx="59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27463" y="2621280"/>
            <a:ext cx="574766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515288" y="2621280"/>
            <a:ext cx="334409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https://</a:t>
            </a:r>
            <a:r>
              <a:rPr lang="fr-FR" dirty="0" smtClean="0">
                <a:solidFill>
                  <a:schemeClr val="bg1"/>
                </a:solidFill>
              </a:rPr>
              <a:t>api.begone.ovh/tcl/lignes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001692" y="2621280"/>
            <a:ext cx="442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Renvoie la liste des lignes TCL de type métro</a:t>
            </a:r>
            <a:endParaRPr lang="fr-FR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4872440" y="2621280"/>
            <a:ext cx="153271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?type=metro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5" name="Connecteur droit avec flèche 14"/>
          <p:cNvCxnSpPr>
            <a:stCxn id="28" idx="3"/>
            <a:endCxn id="22" idx="1"/>
          </p:cNvCxnSpPr>
          <p:nvPr/>
        </p:nvCxnSpPr>
        <p:spPr>
          <a:xfrm>
            <a:off x="6405150" y="2805946"/>
            <a:ext cx="596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927467" y="3339737"/>
            <a:ext cx="574766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515292" y="3339737"/>
            <a:ext cx="488985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https://</a:t>
            </a:r>
            <a:r>
              <a:rPr lang="fr-FR" dirty="0" smtClean="0">
                <a:solidFill>
                  <a:schemeClr val="bg1"/>
                </a:solidFill>
              </a:rPr>
              <a:t>api.begone.ovh/tcl/lignes/C2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988633" y="3339737"/>
            <a:ext cx="442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Renvoie les informations de la ligne C2</a:t>
            </a:r>
            <a:endParaRPr lang="fr-FR" b="1" dirty="0"/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6405154" y="3524403"/>
            <a:ext cx="596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940522" y="4053839"/>
            <a:ext cx="574766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PUT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528347" y="4053839"/>
            <a:ext cx="487680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https://</a:t>
            </a:r>
            <a:r>
              <a:rPr lang="fr-FR" dirty="0" smtClean="0">
                <a:solidFill>
                  <a:schemeClr val="bg1"/>
                </a:solidFill>
              </a:rPr>
              <a:t>api.begone.ovh/tcl/lignes/C123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6418209" y="4238505"/>
            <a:ext cx="596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7001692" y="4053839"/>
            <a:ext cx="442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Créé une ressource type « Ligne TCL C123 »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73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9" b="29259"/>
          <a:stretch>
            <a:fillRect/>
          </a:stretch>
        </p:blipFill>
        <p:spPr>
          <a:xfrm>
            <a:off x="5301176" y="1505797"/>
            <a:ext cx="7401951" cy="307043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Exemple 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Infrastructure type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29474" y="1505797"/>
            <a:ext cx="4266526" cy="42672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75630" y="2246436"/>
            <a:ext cx="3774215" cy="1301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API REST requêtant la base de données du service afin d’afficher de réaliser les operations adéquates en fonction de la demande.</a:t>
            </a:r>
            <a:endParaRPr lang="en-US" sz="16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30" y="3682941"/>
            <a:ext cx="3774215" cy="350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sz="2000" b="1" dirty="0" smtClean="0">
                <a:solidFill>
                  <a:schemeClr val="bg2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Infrastructure</a:t>
            </a:r>
            <a:endParaRPr lang="en-US" sz="2000" b="1" dirty="0">
              <a:solidFill>
                <a:schemeClr val="bg2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75630" y="1760460"/>
            <a:ext cx="3774215" cy="350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sz="2000" b="1" dirty="0" smtClean="0">
                <a:solidFill>
                  <a:schemeClr val="bg2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Mise en situation</a:t>
            </a:r>
            <a:endParaRPr lang="en-US" sz="2000" b="1" dirty="0">
              <a:solidFill>
                <a:schemeClr val="bg2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17929" y="4179459"/>
            <a:ext cx="2441008" cy="350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i="1" dirty="0" smtClean="0">
                <a:solidFill>
                  <a:schemeClr val="bg2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Service REST</a:t>
            </a:r>
            <a:endParaRPr lang="en-US" i="1" dirty="0">
              <a:solidFill>
                <a:schemeClr val="bg2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17929" y="4515704"/>
            <a:ext cx="3825671" cy="350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i="1" dirty="0" smtClean="0">
                <a:solidFill>
                  <a:schemeClr val="bg2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Base de données relationnelle</a:t>
            </a:r>
            <a:endParaRPr lang="en-US" i="1" dirty="0">
              <a:solidFill>
                <a:schemeClr val="bg2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17929" y="4854531"/>
            <a:ext cx="2192814" cy="350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i="1" dirty="0" smtClean="0">
                <a:solidFill>
                  <a:schemeClr val="bg2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Cache Redis</a:t>
            </a:r>
            <a:endParaRPr lang="en-US" i="1" dirty="0">
              <a:solidFill>
                <a:schemeClr val="bg2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026" name="Picture 2" descr="Résultat de recherche d'images pour &quot;logo api res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956" y="4008716"/>
            <a:ext cx="1691630" cy="169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database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924" y="3728229"/>
            <a:ext cx="706275" cy="70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logo redis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826" y="5252207"/>
            <a:ext cx="1652469" cy="6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eur droit avec flèche 33"/>
          <p:cNvCxnSpPr>
            <a:stCxn id="1026" idx="3"/>
            <a:endCxn id="1030" idx="1"/>
          </p:cNvCxnSpPr>
          <p:nvPr/>
        </p:nvCxnSpPr>
        <p:spPr>
          <a:xfrm flipV="1">
            <a:off x="9564586" y="4081367"/>
            <a:ext cx="854338" cy="7731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026" idx="3"/>
            <a:endCxn id="1036" idx="0"/>
          </p:cNvCxnSpPr>
          <p:nvPr/>
        </p:nvCxnSpPr>
        <p:spPr>
          <a:xfrm>
            <a:off x="9564586" y="4854531"/>
            <a:ext cx="1207475" cy="3976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Résultat de recherche d'images pour &quot;logo settings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951" y="5772997"/>
            <a:ext cx="639820" cy="63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ésultat de recherche d'images pour &quot;logo window app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201" y="5791301"/>
            <a:ext cx="736854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necteur droit avec flèche 37"/>
          <p:cNvCxnSpPr>
            <a:stCxn id="1040" idx="0"/>
            <a:endCxn id="1026" idx="1"/>
          </p:cNvCxnSpPr>
          <p:nvPr/>
        </p:nvCxnSpPr>
        <p:spPr>
          <a:xfrm flipV="1">
            <a:off x="6954628" y="4854531"/>
            <a:ext cx="918328" cy="93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038" idx="0"/>
            <a:endCxn id="1026" idx="1"/>
          </p:cNvCxnSpPr>
          <p:nvPr/>
        </p:nvCxnSpPr>
        <p:spPr>
          <a:xfrm flipH="1" flipV="1">
            <a:off x="7872956" y="4854531"/>
            <a:ext cx="525905" cy="91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547523" y="6488668"/>
            <a:ext cx="408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Application ou autre service/microservice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925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Exemple 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Obtenir les heures extremes de depart d’une ligne pour une journée donnée (par défaut aujourd’hui)</a:t>
            </a:r>
            <a:endParaRPr lang="en-US" sz="1600" dirty="0"/>
          </a:p>
        </p:txBody>
      </p:sp>
      <p:sp>
        <p:nvSpPr>
          <p:cNvPr id="2" name="ZoneTexte 1"/>
          <p:cNvSpPr txBox="1"/>
          <p:nvPr/>
        </p:nvSpPr>
        <p:spPr>
          <a:xfrm>
            <a:off x="3535679" y="1580605"/>
            <a:ext cx="574766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123509" y="1580605"/>
            <a:ext cx="445879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https://</a:t>
            </a:r>
            <a:r>
              <a:rPr lang="fr-FR" dirty="0" smtClean="0">
                <a:solidFill>
                  <a:schemeClr val="bg1"/>
                </a:solidFill>
              </a:rPr>
              <a:t>api.begone.ovh/tcl/lignes/B/extremes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7999" y="2175030"/>
            <a:ext cx="60960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"nombre_r": 2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"type": "tcl_lignes_extremes",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"resultats": [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"nom": "B",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"code_titan": "302Ar2",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"depart": "Gare d'Oullins",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"terminus": "Charpennes Charles Hernu",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"minimum": "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04:52:00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"maximum": "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24:12:00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"debut": "2018-02-07",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"fin": "2018-04-06"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"nom": "B",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"code_titan": "302Aa1",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"depart": "Charpennes Charles Hernu",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"terminus": "Gare d'Oullins",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"minimum": "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04:49:00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"maximum": "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24:18:00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"debut": "2018-02-07",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"fin": "2018-04-06"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Exemple 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Obtenir la liste des lignes des TCL</a:t>
            </a:r>
            <a:endParaRPr lang="en-US" sz="1600" dirty="0"/>
          </a:p>
        </p:txBody>
      </p:sp>
      <p:sp>
        <p:nvSpPr>
          <p:cNvPr id="2" name="ZoneTexte 1"/>
          <p:cNvSpPr txBox="1"/>
          <p:nvPr/>
        </p:nvSpPr>
        <p:spPr>
          <a:xfrm>
            <a:off x="4049486" y="1580605"/>
            <a:ext cx="574766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637312" y="1580605"/>
            <a:ext cx="334409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https://api.begone.ovh/tcl/lignes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7999" y="2437836"/>
            <a:ext cx="6096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"nombre_r": 50,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"type": "tcl_lignes",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"resultats": [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"nom": "C1",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"code_titan": "C1Aa1",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"depart": "Gare Part-Dieu vivier Merle",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"terminus": "Cuire",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"type": "Trolleybus",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"ut": "UTN"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"nom": "C2",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"code_titan": "C2Ar1",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"depart": "Rillieux Semailles",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"terminus": "Gare Part-Dieu Vivier Merle",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"type": "Trolleybus",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"ut": "UTN"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0723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>
            <a:off x="1081560" y="4932201"/>
            <a:ext cx="847136" cy="927816"/>
          </a:xfrm>
          <a:custGeom>
            <a:avLst/>
            <a:gdLst>
              <a:gd name="T0" fmla="*/ 1117 w 1224"/>
              <a:gd name="T1" fmla="*/ 255 h 1341"/>
              <a:gd name="T2" fmla="*/ 719 w 1224"/>
              <a:gd name="T3" fmla="*/ 25 h 1341"/>
              <a:gd name="T4" fmla="*/ 612 w 1224"/>
              <a:gd name="T5" fmla="*/ 0 h 1341"/>
              <a:gd name="T6" fmla="*/ 505 w 1224"/>
              <a:gd name="T7" fmla="*/ 25 h 1341"/>
              <a:gd name="T8" fmla="*/ 107 w 1224"/>
              <a:gd name="T9" fmla="*/ 255 h 1341"/>
              <a:gd name="T10" fmla="*/ 0 w 1224"/>
              <a:gd name="T11" fmla="*/ 441 h 1341"/>
              <a:gd name="T12" fmla="*/ 0 w 1224"/>
              <a:gd name="T13" fmla="*/ 900 h 1341"/>
              <a:gd name="T14" fmla="*/ 107 w 1224"/>
              <a:gd name="T15" fmla="*/ 1086 h 1341"/>
              <a:gd name="T16" fmla="*/ 505 w 1224"/>
              <a:gd name="T17" fmla="*/ 1315 h 1341"/>
              <a:gd name="T18" fmla="*/ 612 w 1224"/>
              <a:gd name="T19" fmla="*/ 1341 h 1341"/>
              <a:gd name="T20" fmla="*/ 719 w 1224"/>
              <a:gd name="T21" fmla="*/ 1315 h 1341"/>
              <a:gd name="T22" fmla="*/ 1117 w 1224"/>
              <a:gd name="T23" fmla="*/ 1086 h 1341"/>
              <a:gd name="T24" fmla="*/ 1224 w 1224"/>
              <a:gd name="T25" fmla="*/ 900 h 1341"/>
              <a:gd name="T26" fmla="*/ 1224 w 1224"/>
              <a:gd name="T27" fmla="*/ 441 h 1341"/>
              <a:gd name="T28" fmla="*/ 1117 w 1224"/>
              <a:gd name="T29" fmla="*/ 255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4" h="1341">
                <a:moveTo>
                  <a:pt x="1117" y="255"/>
                </a:moveTo>
                <a:cubicBezTo>
                  <a:pt x="719" y="25"/>
                  <a:pt x="719" y="25"/>
                  <a:pt x="719" y="25"/>
                </a:cubicBezTo>
                <a:cubicBezTo>
                  <a:pt x="690" y="8"/>
                  <a:pt x="651" y="0"/>
                  <a:pt x="612" y="0"/>
                </a:cubicBezTo>
                <a:cubicBezTo>
                  <a:pt x="573" y="0"/>
                  <a:pt x="534" y="8"/>
                  <a:pt x="505" y="25"/>
                </a:cubicBezTo>
                <a:cubicBezTo>
                  <a:pt x="107" y="255"/>
                  <a:pt x="107" y="255"/>
                  <a:pt x="107" y="255"/>
                </a:cubicBezTo>
                <a:cubicBezTo>
                  <a:pt x="48" y="289"/>
                  <a:pt x="0" y="373"/>
                  <a:pt x="0" y="441"/>
                </a:cubicBezTo>
                <a:cubicBezTo>
                  <a:pt x="0" y="900"/>
                  <a:pt x="0" y="900"/>
                  <a:pt x="0" y="900"/>
                </a:cubicBezTo>
                <a:cubicBezTo>
                  <a:pt x="0" y="968"/>
                  <a:pt x="48" y="1052"/>
                  <a:pt x="107" y="1086"/>
                </a:cubicBezTo>
                <a:cubicBezTo>
                  <a:pt x="505" y="1315"/>
                  <a:pt x="505" y="1315"/>
                  <a:pt x="505" y="1315"/>
                </a:cubicBezTo>
                <a:cubicBezTo>
                  <a:pt x="534" y="1332"/>
                  <a:pt x="573" y="1341"/>
                  <a:pt x="612" y="1341"/>
                </a:cubicBezTo>
                <a:cubicBezTo>
                  <a:pt x="651" y="1341"/>
                  <a:pt x="690" y="1332"/>
                  <a:pt x="719" y="1315"/>
                </a:cubicBezTo>
                <a:cubicBezTo>
                  <a:pt x="1117" y="1086"/>
                  <a:pt x="1117" y="1086"/>
                  <a:pt x="1117" y="1086"/>
                </a:cubicBezTo>
                <a:cubicBezTo>
                  <a:pt x="1176" y="1052"/>
                  <a:pt x="1224" y="968"/>
                  <a:pt x="1224" y="900"/>
                </a:cubicBezTo>
                <a:cubicBezTo>
                  <a:pt x="1224" y="441"/>
                  <a:pt x="1224" y="441"/>
                  <a:pt x="1224" y="441"/>
                </a:cubicBezTo>
                <a:cubicBezTo>
                  <a:pt x="1224" y="373"/>
                  <a:pt x="1176" y="289"/>
                  <a:pt x="1117" y="255"/>
                </a:cubicBezTo>
                <a:close/>
              </a:path>
            </a:pathLst>
          </a:custGeom>
          <a:solidFill>
            <a:schemeClr val="accent3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242552" y="4932201"/>
            <a:ext cx="847136" cy="927816"/>
          </a:xfrm>
          <a:custGeom>
            <a:avLst/>
            <a:gdLst>
              <a:gd name="T0" fmla="*/ 1117 w 1224"/>
              <a:gd name="T1" fmla="*/ 255 h 1341"/>
              <a:gd name="T2" fmla="*/ 719 w 1224"/>
              <a:gd name="T3" fmla="*/ 25 h 1341"/>
              <a:gd name="T4" fmla="*/ 612 w 1224"/>
              <a:gd name="T5" fmla="*/ 0 h 1341"/>
              <a:gd name="T6" fmla="*/ 505 w 1224"/>
              <a:gd name="T7" fmla="*/ 25 h 1341"/>
              <a:gd name="T8" fmla="*/ 107 w 1224"/>
              <a:gd name="T9" fmla="*/ 255 h 1341"/>
              <a:gd name="T10" fmla="*/ 0 w 1224"/>
              <a:gd name="T11" fmla="*/ 441 h 1341"/>
              <a:gd name="T12" fmla="*/ 0 w 1224"/>
              <a:gd name="T13" fmla="*/ 900 h 1341"/>
              <a:gd name="T14" fmla="*/ 107 w 1224"/>
              <a:gd name="T15" fmla="*/ 1086 h 1341"/>
              <a:gd name="T16" fmla="*/ 505 w 1224"/>
              <a:gd name="T17" fmla="*/ 1315 h 1341"/>
              <a:gd name="T18" fmla="*/ 612 w 1224"/>
              <a:gd name="T19" fmla="*/ 1341 h 1341"/>
              <a:gd name="T20" fmla="*/ 719 w 1224"/>
              <a:gd name="T21" fmla="*/ 1315 h 1341"/>
              <a:gd name="T22" fmla="*/ 1117 w 1224"/>
              <a:gd name="T23" fmla="*/ 1086 h 1341"/>
              <a:gd name="T24" fmla="*/ 1224 w 1224"/>
              <a:gd name="T25" fmla="*/ 900 h 1341"/>
              <a:gd name="T26" fmla="*/ 1224 w 1224"/>
              <a:gd name="T27" fmla="*/ 441 h 1341"/>
              <a:gd name="T28" fmla="*/ 1117 w 1224"/>
              <a:gd name="T29" fmla="*/ 255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4" h="1341">
                <a:moveTo>
                  <a:pt x="1117" y="255"/>
                </a:moveTo>
                <a:cubicBezTo>
                  <a:pt x="719" y="25"/>
                  <a:pt x="719" y="25"/>
                  <a:pt x="719" y="25"/>
                </a:cubicBezTo>
                <a:cubicBezTo>
                  <a:pt x="690" y="8"/>
                  <a:pt x="651" y="0"/>
                  <a:pt x="612" y="0"/>
                </a:cubicBezTo>
                <a:cubicBezTo>
                  <a:pt x="573" y="0"/>
                  <a:pt x="534" y="8"/>
                  <a:pt x="505" y="25"/>
                </a:cubicBezTo>
                <a:cubicBezTo>
                  <a:pt x="107" y="255"/>
                  <a:pt x="107" y="255"/>
                  <a:pt x="107" y="255"/>
                </a:cubicBezTo>
                <a:cubicBezTo>
                  <a:pt x="48" y="289"/>
                  <a:pt x="0" y="373"/>
                  <a:pt x="0" y="441"/>
                </a:cubicBezTo>
                <a:cubicBezTo>
                  <a:pt x="0" y="900"/>
                  <a:pt x="0" y="900"/>
                  <a:pt x="0" y="900"/>
                </a:cubicBezTo>
                <a:cubicBezTo>
                  <a:pt x="0" y="968"/>
                  <a:pt x="48" y="1052"/>
                  <a:pt x="107" y="1086"/>
                </a:cubicBezTo>
                <a:cubicBezTo>
                  <a:pt x="505" y="1315"/>
                  <a:pt x="505" y="1315"/>
                  <a:pt x="505" y="1315"/>
                </a:cubicBezTo>
                <a:cubicBezTo>
                  <a:pt x="534" y="1332"/>
                  <a:pt x="573" y="1341"/>
                  <a:pt x="612" y="1341"/>
                </a:cubicBezTo>
                <a:cubicBezTo>
                  <a:pt x="651" y="1341"/>
                  <a:pt x="690" y="1332"/>
                  <a:pt x="719" y="1315"/>
                </a:cubicBezTo>
                <a:cubicBezTo>
                  <a:pt x="1117" y="1086"/>
                  <a:pt x="1117" y="1086"/>
                  <a:pt x="1117" y="1086"/>
                </a:cubicBezTo>
                <a:cubicBezTo>
                  <a:pt x="1176" y="1052"/>
                  <a:pt x="1224" y="968"/>
                  <a:pt x="1224" y="900"/>
                </a:cubicBezTo>
                <a:cubicBezTo>
                  <a:pt x="1224" y="441"/>
                  <a:pt x="1224" y="441"/>
                  <a:pt x="1224" y="441"/>
                </a:cubicBezTo>
                <a:cubicBezTo>
                  <a:pt x="1224" y="373"/>
                  <a:pt x="1176" y="289"/>
                  <a:pt x="1117" y="255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94058" y="5008594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Développement et </a:t>
            </a:r>
            <a:r>
              <a:rPr lang="en-US" sz="2000" b="1" dirty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</a:t>
            </a:r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aintenance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94058" y="5666162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</a:rPr>
              <a:t>Large panel de language de développement</a:t>
            </a:r>
          </a:p>
          <a:p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</a:rPr>
              <a:t>La modification s’effectue sur une ou plusieurs parties de l’infrastructure, évitant un redéploiement global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55051" y="5008594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Performances et tolérance de pannes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55051" y="5561658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Haute scalabilité et tolérance aux pannes accrue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2" name="Freeform 84"/>
          <p:cNvSpPr>
            <a:spLocks/>
          </p:cNvSpPr>
          <p:nvPr/>
        </p:nvSpPr>
        <p:spPr bwMode="auto">
          <a:xfrm>
            <a:off x="6427612" y="5233855"/>
            <a:ext cx="477016" cy="324508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Freeform 511"/>
          <p:cNvSpPr>
            <a:spLocks noEditPoints="1"/>
          </p:cNvSpPr>
          <p:nvPr/>
        </p:nvSpPr>
        <p:spPr bwMode="auto">
          <a:xfrm>
            <a:off x="1331982" y="5158176"/>
            <a:ext cx="346292" cy="475866"/>
          </a:xfrm>
          <a:custGeom>
            <a:avLst/>
            <a:gdLst>
              <a:gd name="T0" fmla="*/ 34 w 128"/>
              <a:gd name="T1" fmla="*/ 112 h 176"/>
              <a:gd name="T2" fmla="*/ 64 w 128"/>
              <a:gd name="T3" fmla="*/ 90 h 176"/>
              <a:gd name="T4" fmla="*/ 94 w 128"/>
              <a:gd name="T5" fmla="*/ 112 h 176"/>
              <a:gd name="T6" fmla="*/ 82 w 128"/>
              <a:gd name="T7" fmla="*/ 76 h 176"/>
              <a:gd name="T8" fmla="*/ 108 w 128"/>
              <a:gd name="T9" fmla="*/ 56 h 176"/>
              <a:gd name="T10" fmla="*/ 76 w 128"/>
              <a:gd name="T11" fmla="*/ 56 h 176"/>
              <a:gd name="T12" fmla="*/ 64 w 128"/>
              <a:gd name="T13" fmla="*/ 24 h 176"/>
              <a:gd name="T14" fmla="*/ 52 w 128"/>
              <a:gd name="T15" fmla="*/ 56 h 176"/>
              <a:gd name="T16" fmla="*/ 20 w 128"/>
              <a:gd name="T17" fmla="*/ 56 h 176"/>
              <a:gd name="T18" fmla="*/ 46 w 128"/>
              <a:gd name="T19" fmla="*/ 76 h 176"/>
              <a:gd name="T20" fmla="*/ 34 w 128"/>
              <a:gd name="T21" fmla="*/ 112 h 176"/>
              <a:gd name="T22" fmla="*/ 43 w 128"/>
              <a:gd name="T23" fmla="*/ 64 h 176"/>
              <a:gd name="T24" fmla="*/ 58 w 128"/>
              <a:gd name="T25" fmla="*/ 64 h 176"/>
              <a:gd name="T26" fmla="*/ 59 w 128"/>
              <a:gd name="T27" fmla="*/ 59 h 176"/>
              <a:gd name="T28" fmla="*/ 64 w 128"/>
              <a:gd name="T29" fmla="*/ 47 h 176"/>
              <a:gd name="T30" fmla="*/ 69 w 128"/>
              <a:gd name="T31" fmla="*/ 59 h 176"/>
              <a:gd name="T32" fmla="*/ 70 w 128"/>
              <a:gd name="T33" fmla="*/ 64 h 176"/>
              <a:gd name="T34" fmla="*/ 85 w 128"/>
              <a:gd name="T35" fmla="*/ 64 h 176"/>
              <a:gd name="T36" fmla="*/ 77 w 128"/>
              <a:gd name="T37" fmla="*/ 70 h 176"/>
              <a:gd name="T38" fmla="*/ 73 w 128"/>
              <a:gd name="T39" fmla="*/ 73 h 176"/>
              <a:gd name="T40" fmla="*/ 74 w 128"/>
              <a:gd name="T41" fmla="*/ 79 h 176"/>
              <a:gd name="T42" fmla="*/ 78 w 128"/>
              <a:gd name="T43" fmla="*/ 91 h 176"/>
              <a:gd name="T44" fmla="*/ 69 w 128"/>
              <a:gd name="T45" fmla="*/ 84 h 176"/>
              <a:gd name="T46" fmla="*/ 64 w 128"/>
              <a:gd name="T47" fmla="*/ 80 h 176"/>
              <a:gd name="T48" fmla="*/ 59 w 128"/>
              <a:gd name="T49" fmla="*/ 84 h 176"/>
              <a:gd name="T50" fmla="*/ 50 w 128"/>
              <a:gd name="T51" fmla="*/ 91 h 176"/>
              <a:gd name="T52" fmla="*/ 54 w 128"/>
              <a:gd name="T53" fmla="*/ 79 h 176"/>
              <a:gd name="T54" fmla="*/ 55 w 128"/>
              <a:gd name="T55" fmla="*/ 73 h 176"/>
              <a:gd name="T56" fmla="*/ 51 w 128"/>
              <a:gd name="T57" fmla="*/ 70 h 176"/>
              <a:gd name="T58" fmla="*/ 43 w 128"/>
              <a:gd name="T59" fmla="*/ 64 h 176"/>
              <a:gd name="T60" fmla="*/ 124 w 128"/>
              <a:gd name="T61" fmla="*/ 0 h 176"/>
              <a:gd name="T62" fmla="*/ 4 w 128"/>
              <a:gd name="T63" fmla="*/ 0 h 176"/>
              <a:gd name="T64" fmla="*/ 0 w 128"/>
              <a:gd name="T65" fmla="*/ 4 h 176"/>
              <a:gd name="T66" fmla="*/ 0 w 128"/>
              <a:gd name="T67" fmla="*/ 172 h 176"/>
              <a:gd name="T68" fmla="*/ 4 w 128"/>
              <a:gd name="T69" fmla="*/ 176 h 176"/>
              <a:gd name="T70" fmla="*/ 7 w 128"/>
              <a:gd name="T71" fmla="*/ 175 h 176"/>
              <a:gd name="T72" fmla="*/ 7 w 128"/>
              <a:gd name="T73" fmla="*/ 175 h 176"/>
              <a:gd name="T74" fmla="*/ 64 w 128"/>
              <a:gd name="T75" fmla="*/ 129 h 176"/>
              <a:gd name="T76" fmla="*/ 121 w 128"/>
              <a:gd name="T77" fmla="*/ 175 h 176"/>
              <a:gd name="T78" fmla="*/ 121 w 128"/>
              <a:gd name="T79" fmla="*/ 175 h 176"/>
              <a:gd name="T80" fmla="*/ 124 w 128"/>
              <a:gd name="T81" fmla="*/ 176 h 176"/>
              <a:gd name="T82" fmla="*/ 128 w 128"/>
              <a:gd name="T83" fmla="*/ 172 h 176"/>
              <a:gd name="T84" fmla="*/ 128 w 128"/>
              <a:gd name="T85" fmla="*/ 4 h 176"/>
              <a:gd name="T86" fmla="*/ 124 w 128"/>
              <a:gd name="T87" fmla="*/ 0 h 176"/>
              <a:gd name="T88" fmla="*/ 120 w 128"/>
              <a:gd name="T89" fmla="*/ 164 h 176"/>
              <a:gd name="T90" fmla="*/ 67 w 128"/>
              <a:gd name="T91" fmla="*/ 121 h 176"/>
              <a:gd name="T92" fmla="*/ 67 w 128"/>
              <a:gd name="T93" fmla="*/ 121 h 176"/>
              <a:gd name="T94" fmla="*/ 64 w 128"/>
              <a:gd name="T95" fmla="*/ 120 h 176"/>
              <a:gd name="T96" fmla="*/ 61 w 128"/>
              <a:gd name="T97" fmla="*/ 121 h 176"/>
              <a:gd name="T98" fmla="*/ 61 w 128"/>
              <a:gd name="T99" fmla="*/ 121 h 176"/>
              <a:gd name="T100" fmla="*/ 8 w 128"/>
              <a:gd name="T101" fmla="*/ 164 h 176"/>
              <a:gd name="T102" fmla="*/ 8 w 128"/>
              <a:gd name="T103" fmla="*/ 8 h 176"/>
              <a:gd name="T104" fmla="*/ 120 w 128"/>
              <a:gd name="T105" fmla="*/ 8 h 176"/>
              <a:gd name="T106" fmla="*/ 120 w 128"/>
              <a:gd name="T107" fmla="*/ 1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" h="176">
                <a:moveTo>
                  <a:pt x="34" y="112"/>
                </a:moveTo>
                <a:cubicBezTo>
                  <a:pt x="64" y="90"/>
                  <a:pt x="64" y="90"/>
                  <a:pt x="64" y="90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82" y="76"/>
                  <a:pt x="82" y="76"/>
                  <a:pt x="82" y="76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76" y="56"/>
                  <a:pt x="76" y="56"/>
                  <a:pt x="76" y="56"/>
                </a:cubicBezTo>
                <a:cubicBezTo>
                  <a:pt x="64" y="24"/>
                  <a:pt x="64" y="24"/>
                  <a:pt x="64" y="24"/>
                </a:cubicBezTo>
                <a:cubicBezTo>
                  <a:pt x="52" y="56"/>
                  <a:pt x="52" y="56"/>
                  <a:pt x="52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46" y="76"/>
                  <a:pt x="46" y="76"/>
                  <a:pt x="46" y="76"/>
                </a:cubicBezTo>
                <a:lnTo>
                  <a:pt x="34" y="112"/>
                </a:lnTo>
                <a:close/>
                <a:moveTo>
                  <a:pt x="43" y="64"/>
                </a:moveTo>
                <a:cubicBezTo>
                  <a:pt x="58" y="64"/>
                  <a:pt x="58" y="64"/>
                  <a:pt x="58" y="64"/>
                </a:cubicBezTo>
                <a:cubicBezTo>
                  <a:pt x="59" y="59"/>
                  <a:pt x="59" y="59"/>
                  <a:pt x="59" y="59"/>
                </a:cubicBezTo>
                <a:cubicBezTo>
                  <a:pt x="64" y="47"/>
                  <a:pt x="64" y="47"/>
                  <a:pt x="64" y="47"/>
                </a:cubicBezTo>
                <a:cubicBezTo>
                  <a:pt x="69" y="59"/>
                  <a:pt x="69" y="59"/>
                  <a:pt x="69" y="59"/>
                </a:cubicBezTo>
                <a:cubicBezTo>
                  <a:pt x="70" y="64"/>
                  <a:pt x="70" y="64"/>
                  <a:pt x="70" y="64"/>
                </a:cubicBezTo>
                <a:cubicBezTo>
                  <a:pt x="85" y="64"/>
                  <a:pt x="85" y="64"/>
                  <a:pt x="85" y="64"/>
                </a:cubicBezTo>
                <a:cubicBezTo>
                  <a:pt x="77" y="70"/>
                  <a:pt x="77" y="70"/>
                  <a:pt x="77" y="70"/>
                </a:cubicBezTo>
                <a:cubicBezTo>
                  <a:pt x="73" y="73"/>
                  <a:pt x="73" y="73"/>
                  <a:pt x="73" y="73"/>
                </a:cubicBezTo>
                <a:cubicBezTo>
                  <a:pt x="74" y="79"/>
                  <a:pt x="74" y="79"/>
                  <a:pt x="74" y="79"/>
                </a:cubicBezTo>
                <a:cubicBezTo>
                  <a:pt x="78" y="91"/>
                  <a:pt x="78" y="91"/>
                  <a:pt x="78" y="91"/>
                </a:cubicBezTo>
                <a:cubicBezTo>
                  <a:pt x="69" y="84"/>
                  <a:pt x="69" y="84"/>
                  <a:pt x="69" y="84"/>
                </a:cubicBezTo>
                <a:cubicBezTo>
                  <a:pt x="64" y="80"/>
                  <a:pt x="64" y="80"/>
                  <a:pt x="64" y="80"/>
                </a:cubicBezTo>
                <a:cubicBezTo>
                  <a:pt x="59" y="84"/>
                  <a:pt x="59" y="84"/>
                  <a:pt x="59" y="84"/>
                </a:cubicBezTo>
                <a:cubicBezTo>
                  <a:pt x="50" y="91"/>
                  <a:pt x="50" y="91"/>
                  <a:pt x="50" y="91"/>
                </a:cubicBezTo>
                <a:cubicBezTo>
                  <a:pt x="54" y="79"/>
                  <a:pt x="54" y="79"/>
                  <a:pt x="54" y="79"/>
                </a:cubicBezTo>
                <a:cubicBezTo>
                  <a:pt x="55" y="73"/>
                  <a:pt x="55" y="73"/>
                  <a:pt x="55" y="73"/>
                </a:cubicBezTo>
                <a:cubicBezTo>
                  <a:pt x="51" y="70"/>
                  <a:pt x="51" y="70"/>
                  <a:pt x="51" y="70"/>
                </a:cubicBezTo>
                <a:lnTo>
                  <a:pt x="43" y="64"/>
                </a:lnTo>
                <a:close/>
                <a:moveTo>
                  <a:pt x="124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5"/>
                  <a:pt x="7" y="175"/>
                </a:cubicBezTo>
                <a:cubicBezTo>
                  <a:pt x="7" y="175"/>
                  <a:pt x="7" y="175"/>
                  <a:pt x="7" y="175"/>
                </a:cubicBezTo>
                <a:cubicBezTo>
                  <a:pt x="64" y="129"/>
                  <a:pt x="64" y="129"/>
                  <a:pt x="64" y="129"/>
                </a:cubicBezTo>
                <a:cubicBezTo>
                  <a:pt x="121" y="175"/>
                  <a:pt x="121" y="175"/>
                  <a:pt x="121" y="175"/>
                </a:cubicBezTo>
                <a:cubicBezTo>
                  <a:pt x="121" y="175"/>
                  <a:pt x="121" y="175"/>
                  <a:pt x="121" y="175"/>
                </a:cubicBezTo>
                <a:cubicBezTo>
                  <a:pt x="122" y="175"/>
                  <a:pt x="123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4" y="0"/>
                </a:cubicBezTo>
                <a:moveTo>
                  <a:pt x="120" y="164"/>
                </a:move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6" y="121"/>
                  <a:pt x="65" y="120"/>
                  <a:pt x="64" y="120"/>
                </a:cubicBezTo>
                <a:cubicBezTo>
                  <a:pt x="63" y="120"/>
                  <a:pt x="62" y="121"/>
                  <a:pt x="61" y="121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8" y="164"/>
                  <a:pt x="8" y="164"/>
                  <a:pt x="8" y="164"/>
                </a:cubicBezTo>
                <a:cubicBezTo>
                  <a:pt x="8" y="8"/>
                  <a:pt x="8" y="8"/>
                  <a:pt x="8" y="8"/>
                </a:cubicBezTo>
                <a:cubicBezTo>
                  <a:pt x="120" y="8"/>
                  <a:pt x="120" y="8"/>
                  <a:pt x="120" y="8"/>
                </a:cubicBezTo>
                <a:lnTo>
                  <a:pt x="120" y="1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Freeform 5"/>
          <p:cNvSpPr>
            <a:spLocks/>
          </p:cNvSpPr>
          <p:nvPr/>
        </p:nvSpPr>
        <p:spPr bwMode="auto">
          <a:xfrm>
            <a:off x="1081560" y="1793583"/>
            <a:ext cx="847136" cy="927816"/>
          </a:xfrm>
          <a:custGeom>
            <a:avLst/>
            <a:gdLst>
              <a:gd name="T0" fmla="*/ 1117 w 1224"/>
              <a:gd name="T1" fmla="*/ 255 h 1341"/>
              <a:gd name="T2" fmla="*/ 719 w 1224"/>
              <a:gd name="T3" fmla="*/ 25 h 1341"/>
              <a:gd name="T4" fmla="*/ 612 w 1224"/>
              <a:gd name="T5" fmla="*/ 0 h 1341"/>
              <a:gd name="T6" fmla="*/ 505 w 1224"/>
              <a:gd name="T7" fmla="*/ 25 h 1341"/>
              <a:gd name="T8" fmla="*/ 107 w 1224"/>
              <a:gd name="T9" fmla="*/ 255 h 1341"/>
              <a:gd name="T10" fmla="*/ 0 w 1224"/>
              <a:gd name="T11" fmla="*/ 441 h 1341"/>
              <a:gd name="T12" fmla="*/ 0 w 1224"/>
              <a:gd name="T13" fmla="*/ 900 h 1341"/>
              <a:gd name="T14" fmla="*/ 107 w 1224"/>
              <a:gd name="T15" fmla="*/ 1086 h 1341"/>
              <a:gd name="T16" fmla="*/ 505 w 1224"/>
              <a:gd name="T17" fmla="*/ 1315 h 1341"/>
              <a:gd name="T18" fmla="*/ 612 w 1224"/>
              <a:gd name="T19" fmla="*/ 1341 h 1341"/>
              <a:gd name="T20" fmla="*/ 719 w 1224"/>
              <a:gd name="T21" fmla="*/ 1315 h 1341"/>
              <a:gd name="T22" fmla="*/ 1117 w 1224"/>
              <a:gd name="T23" fmla="*/ 1086 h 1341"/>
              <a:gd name="T24" fmla="*/ 1224 w 1224"/>
              <a:gd name="T25" fmla="*/ 900 h 1341"/>
              <a:gd name="T26" fmla="*/ 1224 w 1224"/>
              <a:gd name="T27" fmla="*/ 441 h 1341"/>
              <a:gd name="T28" fmla="*/ 1117 w 1224"/>
              <a:gd name="T29" fmla="*/ 255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4" h="1341">
                <a:moveTo>
                  <a:pt x="1117" y="255"/>
                </a:moveTo>
                <a:cubicBezTo>
                  <a:pt x="719" y="25"/>
                  <a:pt x="719" y="25"/>
                  <a:pt x="719" y="25"/>
                </a:cubicBezTo>
                <a:cubicBezTo>
                  <a:pt x="690" y="8"/>
                  <a:pt x="651" y="0"/>
                  <a:pt x="612" y="0"/>
                </a:cubicBezTo>
                <a:cubicBezTo>
                  <a:pt x="573" y="0"/>
                  <a:pt x="534" y="8"/>
                  <a:pt x="505" y="25"/>
                </a:cubicBezTo>
                <a:cubicBezTo>
                  <a:pt x="107" y="255"/>
                  <a:pt x="107" y="255"/>
                  <a:pt x="107" y="255"/>
                </a:cubicBezTo>
                <a:cubicBezTo>
                  <a:pt x="48" y="289"/>
                  <a:pt x="0" y="373"/>
                  <a:pt x="0" y="441"/>
                </a:cubicBezTo>
                <a:cubicBezTo>
                  <a:pt x="0" y="900"/>
                  <a:pt x="0" y="900"/>
                  <a:pt x="0" y="900"/>
                </a:cubicBezTo>
                <a:cubicBezTo>
                  <a:pt x="0" y="968"/>
                  <a:pt x="48" y="1052"/>
                  <a:pt x="107" y="1086"/>
                </a:cubicBezTo>
                <a:cubicBezTo>
                  <a:pt x="505" y="1315"/>
                  <a:pt x="505" y="1315"/>
                  <a:pt x="505" y="1315"/>
                </a:cubicBezTo>
                <a:cubicBezTo>
                  <a:pt x="534" y="1332"/>
                  <a:pt x="573" y="1341"/>
                  <a:pt x="612" y="1341"/>
                </a:cubicBezTo>
                <a:cubicBezTo>
                  <a:pt x="651" y="1341"/>
                  <a:pt x="690" y="1332"/>
                  <a:pt x="719" y="1315"/>
                </a:cubicBezTo>
                <a:cubicBezTo>
                  <a:pt x="1117" y="1086"/>
                  <a:pt x="1117" y="1086"/>
                  <a:pt x="1117" y="1086"/>
                </a:cubicBezTo>
                <a:cubicBezTo>
                  <a:pt x="1176" y="1052"/>
                  <a:pt x="1224" y="968"/>
                  <a:pt x="1224" y="900"/>
                </a:cubicBezTo>
                <a:cubicBezTo>
                  <a:pt x="1224" y="441"/>
                  <a:pt x="1224" y="441"/>
                  <a:pt x="1224" y="441"/>
                </a:cubicBezTo>
                <a:cubicBezTo>
                  <a:pt x="1224" y="373"/>
                  <a:pt x="1176" y="289"/>
                  <a:pt x="1117" y="255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6242552" y="1793583"/>
            <a:ext cx="847136" cy="927816"/>
          </a:xfrm>
          <a:custGeom>
            <a:avLst/>
            <a:gdLst>
              <a:gd name="T0" fmla="*/ 1117 w 1224"/>
              <a:gd name="T1" fmla="*/ 255 h 1341"/>
              <a:gd name="T2" fmla="*/ 719 w 1224"/>
              <a:gd name="T3" fmla="*/ 25 h 1341"/>
              <a:gd name="T4" fmla="*/ 612 w 1224"/>
              <a:gd name="T5" fmla="*/ 0 h 1341"/>
              <a:gd name="T6" fmla="*/ 505 w 1224"/>
              <a:gd name="T7" fmla="*/ 25 h 1341"/>
              <a:gd name="T8" fmla="*/ 107 w 1224"/>
              <a:gd name="T9" fmla="*/ 255 h 1341"/>
              <a:gd name="T10" fmla="*/ 0 w 1224"/>
              <a:gd name="T11" fmla="*/ 441 h 1341"/>
              <a:gd name="T12" fmla="*/ 0 w 1224"/>
              <a:gd name="T13" fmla="*/ 900 h 1341"/>
              <a:gd name="T14" fmla="*/ 107 w 1224"/>
              <a:gd name="T15" fmla="*/ 1086 h 1341"/>
              <a:gd name="T16" fmla="*/ 505 w 1224"/>
              <a:gd name="T17" fmla="*/ 1315 h 1341"/>
              <a:gd name="T18" fmla="*/ 612 w 1224"/>
              <a:gd name="T19" fmla="*/ 1341 h 1341"/>
              <a:gd name="T20" fmla="*/ 719 w 1224"/>
              <a:gd name="T21" fmla="*/ 1315 h 1341"/>
              <a:gd name="T22" fmla="*/ 1117 w 1224"/>
              <a:gd name="T23" fmla="*/ 1086 h 1341"/>
              <a:gd name="T24" fmla="*/ 1224 w 1224"/>
              <a:gd name="T25" fmla="*/ 900 h 1341"/>
              <a:gd name="T26" fmla="*/ 1224 w 1224"/>
              <a:gd name="T27" fmla="*/ 441 h 1341"/>
              <a:gd name="T28" fmla="*/ 1117 w 1224"/>
              <a:gd name="T29" fmla="*/ 255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4" h="1341">
                <a:moveTo>
                  <a:pt x="1117" y="255"/>
                </a:moveTo>
                <a:cubicBezTo>
                  <a:pt x="719" y="25"/>
                  <a:pt x="719" y="25"/>
                  <a:pt x="719" y="25"/>
                </a:cubicBezTo>
                <a:cubicBezTo>
                  <a:pt x="690" y="8"/>
                  <a:pt x="651" y="0"/>
                  <a:pt x="612" y="0"/>
                </a:cubicBezTo>
                <a:cubicBezTo>
                  <a:pt x="573" y="0"/>
                  <a:pt x="534" y="8"/>
                  <a:pt x="505" y="25"/>
                </a:cubicBezTo>
                <a:cubicBezTo>
                  <a:pt x="107" y="255"/>
                  <a:pt x="107" y="255"/>
                  <a:pt x="107" y="255"/>
                </a:cubicBezTo>
                <a:cubicBezTo>
                  <a:pt x="48" y="289"/>
                  <a:pt x="0" y="373"/>
                  <a:pt x="0" y="441"/>
                </a:cubicBezTo>
                <a:cubicBezTo>
                  <a:pt x="0" y="900"/>
                  <a:pt x="0" y="900"/>
                  <a:pt x="0" y="900"/>
                </a:cubicBezTo>
                <a:cubicBezTo>
                  <a:pt x="0" y="968"/>
                  <a:pt x="48" y="1052"/>
                  <a:pt x="107" y="1086"/>
                </a:cubicBezTo>
                <a:cubicBezTo>
                  <a:pt x="505" y="1315"/>
                  <a:pt x="505" y="1315"/>
                  <a:pt x="505" y="1315"/>
                </a:cubicBezTo>
                <a:cubicBezTo>
                  <a:pt x="534" y="1332"/>
                  <a:pt x="573" y="1341"/>
                  <a:pt x="612" y="1341"/>
                </a:cubicBezTo>
                <a:cubicBezTo>
                  <a:pt x="651" y="1341"/>
                  <a:pt x="690" y="1332"/>
                  <a:pt x="719" y="1315"/>
                </a:cubicBezTo>
                <a:cubicBezTo>
                  <a:pt x="1117" y="1086"/>
                  <a:pt x="1117" y="1086"/>
                  <a:pt x="1117" y="1086"/>
                </a:cubicBezTo>
                <a:cubicBezTo>
                  <a:pt x="1176" y="1052"/>
                  <a:pt x="1224" y="968"/>
                  <a:pt x="1224" y="900"/>
                </a:cubicBezTo>
                <a:cubicBezTo>
                  <a:pt x="1224" y="441"/>
                  <a:pt x="1224" y="441"/>
                  <a:pt x="1224" y="441"/>
                </a:cubicBezTo>
                <a:cubicBezTo>
                  <a:pt x="1224" y="373"/>
                  <a:pt x="1176" y="289"/>
                  <a:pt x="1117" y="255"/>
                </a:cubicBezTo>
                <a:close/>
              </a:path>
            </a:pathLst>
          </a:custGeom>
          <a:solidFill>
            <a:schemeClr val="accent4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4058" y="1869976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Méthode de développement logicielle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4058" y="2566732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</a:rPr>
              <a:t>Services modulaires</a:t>
            </a:r>
            <a:r>
              <a:rPr lang="en-US" sz="1600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</a:rPr>
              <a:t>et indépendants – Application développée sur un ensemble de microservices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55051" y="1869976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Opposé au monolithique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55051" y="2396914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Microservices : minimaliste. </a:t>
            </a:r>
          </a:p>
          <a:p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Architecture multiservice : plusieurs unites de microservices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1" name="Freeform 521"/>
          <p:cNvSpPr>
            <a:spLocks noEditPoints="1"/>
          </p:cNvSpPr>
          <p:nvPr/>
        </p:nvSpPr>
        <p:spPr bwMode="auto">
          <a:xfrm>
            <a:off x="1261461" y="2018984"/>
            <a:ext cx="487334" cy="477014"/>
          </a:xfrm>
          <a:custGeom>
            <a:avLst/>
            <a:gdLst>
              <a:gd name="T0" fmla="*/ 168 w 180"/>
              <a:gd name="T1" fmla="*/ 0 h 176"/>
              <a:gd name="T2" fmla="*/ 55 w 180"/>
              <a:gd name="T3" fmla="*/ 64 h 176"/>
              <a:gd name="T4" fmla="*/ 40 w 180"/>
              <a:gd name="T5" fmla="*/ 98 h 176"/>
              <a:gd name="T6" fmla="*/ 72 w 180"/>
              <a:gd name="T7" fmla="*/ 136 h 176"/>
              <a:gd name="T8" fmla="*/ 89 w 180"/>
              <a:gd name="T9" fmla="*/ 166 h 176"/>
              <a:gd name="T10" fmla="*/ 140 w 180"/>
              <a:gd name="T11" fmla="*/ 92 h 176"/>
              <a:gd name="T12" fmla="*/ 104 w 180"/>
              <a:gd name="T13" fmla="*/ 119 h 176"/>
              <a:gd name="T14" fmla="*/ 85 w 180"/>
              <a:gd name="T15" fmla="*/ 131 h 176"/>
              <a:gd name="T16" fmla="*/ 77 w 180"/>
              <a:gd name="T17" fmla="*/ 128 h 176"/>
              <a:gd name="T18" fmla="*/ 55 w 180"/>
              <a:gd name="T19" fmla="*/ 121 h 176"/>
              <a:gd name="T20" fmla="*/ 45 w 180"/>
              <a:gd name="T21" fmla="*/ 91 h 176"/>
              <a:gd name="T22" fmla="*/ 57 w 180"/>
              <a:gd name="T23" fmla="*/ 72 h 176"/>
              <a:gd name="T24" fmla="*/ 104 w 180"/>
              <a:gd name="T25" fmla="*/ 118 h 176"/>
              <a:gd name="T26" fmla="*/ 134 w 180"/>
              <a:gd name="T27" fmla="*/ 87 h 176"/>
              <a:gd name="T28" fmla="*/ 110 w 180"/>
              <a:gd name="T29" fmla="*/ 112 h 176"/>
              <a:gd name="T30" fmla="*/ 82 w 180"/>
              <a:gd name="T31" fmla="*/ 49 h 176"/>
              <a:gd name="T32" fmla="*/ 168 w 180"/>
              <a:gd name="T33" fmla="*/ 8 h 176"/>
              <a:gd name="T34" fmla="*/ 31 w 180"/>
              <a:gd name="T35" fmla="*/ 98 h 176"/>
              <a:gd name="T36" fmla="*/ 78 w 180"/>
              <a:gd name="T37" fmla="*/ 145 h 176"/>
              <a:gd name="T38" fmla="*/ 31 w 180"/>
              <a:gd name="T39" fmla="*/ 98 h 176"/>
              <a:gd name="T40" fmla="*/ 29 w 180"/>
              <a:gd name="T41" fmla="*/ 125 h 176"/>
              <a:gd name="T42" fmla="*/ 51 w 180"/>
              <a:gd name="T43" fmla="*/ 147 h 176"/>
              <a:gd name="T44" fmla="*/ 84 w 180"/>
              <a:gd name="T45" fmla="*/ 64 h 176"/>
              <a:gd name="T46" fmla="*/ 84 w 180"/>
              <a:gd name="T47" fmla="*/ 72 h 176"/>
              <a:gd name="T48" fmla="*/ 84 w 180"/>
              <a:gd name="T49" fmla="*/ 64 h 176"/>
              <a:gd name="T50" fmla="*/ 112 w 180"/>
              <a:gd name="T51" fmla="*/ 92 h 176"/>
              <a:gd name="T52" fmla="*/ 104 w 180"/>
              <a:gd name="T53" fmla="*/ 92 h 176"/>
              <a:gd name="T54" fmla="*/ 132 w 180"/>
              <a:gd name="T55" fmla="*/ 56 h 176"/>
              <a:gd name="T56" fmla="*/ 132 w 180"/>
              <a:gd name="T57" fmla="*/ 32 h 176"/>
              <a:gd name="T58" fmla="*/ 132 w 180"/>
              <a:gd name="T59" fmla="*/ 56 h 176"/>
              <a:gd name="T60" fmla="*/ 136 w 180"/>
              <a:gd name="T61" fmla="*/ 44 h 176"/>
              <a:gd name="T62" fmla="*/ 128 w 180"/>
              <a:gd name="T63" fmla="*/ 44 h 176"/>
              <a:gd name="T64" fmla="*/ 96 w 180"/>
              <a:gd name="T65" fmla="*/ 84 h 176"/>
              <a:gd name="T66" fmla="*/ 96 w 180"/>
              <a:gd name="T67" fmla="*/ 76 h 176"/>
              <a:gd name="T68" fmla="*/ 96 w 180"/>
              <a:gd name="T69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0" h="176">
                <a:moveTo>
                  <a:pt x="175" y="1"/>
                </a:moveTo>
                <a:cubicBezTo>
                  <a:pt x="174" y="0"/>
                  <a:pt x="171" y="0"/>
                  <a:pt x="168" y="0"/>
                </a:cubicBezTo>
                <a:cubicBezTo>
                  <a:pt x="151" y="0"/>
                  <a:pt x="107" y="12"/>
                  <a:pt x="84" y="36"/>
                </a:cubicBezTo>
                <a:cubicBezTo>
                  <a:pt x="78" y="41"/>
                  <a:pt x="60" y="58"/>
                  <a:pt x="55" y="64"/>
                </a:cubicBezTo>
                <a:cubicBezTo>
                  <a:pt x="41" y="68"/>
                  <a:pt x="21" y="76"/>
                  <a:pt x="10" y="87"/>
                </a:cubicBezTo>
                <a:cubicBezTo>
                  <a:pt x="10" y="87"/>
                  <a:pt x="24" y="87"/>
                  <a:pt x="40" y="98"/>
                </a:cubicBezTo>
                <a:cubicBezTo>
                  <a:pt x="38" y="107"/>
                  <a:pt x="41" y="118"/>
                  <a:pt x="50" y="126"/>
                </a:cubicBezTo>
                <a:cubicBezTo>
                  <a:pt x="56" y="133"/>
                  <a:pt x="64" y="136"/>
                  <a:pt x="72" y="136"/>
                </a:cubicBezTo>
                <a:cubicBezTo>
                  <a:pt x="74" y="136"/>
                  <a:pt x="76" y="136"/>
                  <a:pt x="79" y="136"/>
                </a:cubicBezTo>
                <a:cubicBezTo>
                  <a:pt x="89" y="152"/>
                  <a:pt x="89" y="166"/>
                  <a:pt x="89" y="166"/>
                </a:cubicBezTo>
                <a:cubicBezTo>
                  <a:pt x="100" y="155"/>
                  <a:pt x="108" y="135"/>
                  <a:pt x="112" y="121"/>
                </a:cubicBezTo>
                <a:cubicBezTo>
                  <a:pt x="118" y="116"/>
                  <a:pt x="135" y="98"/>
                  <a:pt x="140" y="92"/>
                </a:cubicBezTo>
                <a:cubicBezTo>
                  <a:pt x="168" y="64"/>
                  <a:pt x="180" y="7"/>
                  <a:pt x="175" y="1"/>
                </a:cubicBezTo>
                <a:moveTo>
                  <a:pt x="104" y="119"/>
                </a:moveTo>
                <a:cubicBezTo>
                  <a:pt x="101" y="129"/>
                  <a:pt x="97" y="139"/>
                  <a:pt x="93" y="147"/>
                </a:cubicBezTo>
                <a:cubicBezTo>
                  <a:pt x="91" y="142"/>
                  <a:pt x="89" y="137"/>
                  <a:pt x="85" y="131"/>
                </a:cubicBezTo>
                <a:cubicBezTo>
                  <a:pt x="84" y="129"/>
                  <a:pt x="81" y="128"/>
                  <a:pt x="79" y="128"/>
                </a:cubicBezTo>
                <a:cubicBezTo>
                  <a:pt x="78" y="128"/>
                  <a:pt x="77" y="128"/>
                  <a:pt x="77" y="128"/>
                </a:cubicBezTo>
                <a:cubicBezTo>
                  <a:pt x="75" y="128"/>
                  <a:pt x="73" y="128"/>
                  <a:pt x="72" y="128"/>
                </a:cubicBezTo>
                <a:cubicBezTo>
                  <a:pt x="66" y="128"/>
                  <a:pt x="60" y="126"/>
                  <a:pt x="55" y="121"/>
                </a:cubicBezTo>
                <a:cubicBezTo>
                  <a:pt x="49" y="114"/>
                  <a:pt x="46" y="107"/>
                  <a:pt x="48" y="99"/>
                </a:cubicBezTo>
                <a:cubicBezTo>
                  <a:pt x="49" y="96"/>
                  <a:pt x="48" y="93"/>
                  <a:pt x="45" y="91"/>
                </a:cubicBezTo>
                <a:cubicBezTo>
                  <a:pt x="39" y="87"/>
                  <a:pt x="34" y="85"/>
                  <a:pt x="29" y="83"/>
                </a:cubicBezTo>
                <a:cubicBezTo>
                  <a:pt x="37" y="79"/>
                  <a:pt x="47" y="75"/>
                  <a:pt x="57" y="72"/>
                </a:cubicBezTo>
                <a:cubicBezTo>
                  <a:pt x="58" y="72"/>
                  <a:pt x="58" y="72"/>
                  <a:pt x="58" y="72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4" y="118"/>
                  <a:pt x="104" y="118"/>
                  <a:pt x="104" y="119"/>
                </a:cubicBezTo>
                <a:moveTo>
                  <a:pt x="134" y="87"/>
                </a:moveTo>
                <a:cubicBezTo>
                  <a:pt x="133" y="88"/>
                  <a:pt x="130" y="91"/>
                  <a:pt x="128" y="94"/>
                </a:cubicBezTo>
                <a:cubicBezTo>
                  <a:pt x="122" y="99"/>
                  <a:pt x="114" y="108"/>
                  <a:pt x="110" y="112"/>
                </a:cubicBezTo>
                <a:cubicBezTo>
                  <a:pt x="64" y="66"/>
                  <a:pt x="64" y="66"/>
                  <a:pt x="64" y="66"/>
                </a:cubicBezTo>
                <a:cubicBezTo>
                  <a:pt x="68" y="62"/>
                  <a:pt x="77" y="54"/>
                  <a:pt x="82" y="49"/>
                </a:cubicBezTo>
                <a:cubicBezTo>
                  <a:pt x="85" y="46"/>
                  <a:pt x="88" y="43"/>
                  <a:pt x="89" y="42"/>
                </a:cubicBezTo>
                <a:cubicBezTo>
                  <a:pt x="111" y="20"/>
                  <a:pt x="152" y="8"/>
                  <a:pt x="168" y="8"/>
                </a:cubicBezTo>
                <a:cubicBezTo>
                  <a:pt x="168" y="21"/>
                  <a:pt x="157" y="64"/>
                  <a:pt x="134" y="87"/>
                </a:cubicBezTo>
                <a:moveTo>
                  <a:pt x="31" y="98"/>
                </a:moveTo>
                <a:cubicBezTo>
                  <a:pt x="0" y="176"/>
                  <a:pt x="0" y="176"/>
                  <a:pt x="0" y="176"/>
                </a:cubicBezTo>
                <a:cubicBezTo>
                  <a:pt x="78" y="145"/>
                  <a:pt x="78" y="145"/>
                  <a:pt x="78" y="145"/>
                </a:cubicBezTo>
                <a:cubicBezTo>
                  <a:pt x="76" y="145"/>
                  <a:pt x="75" y="145"/>
                  <a:pt x="74" y="145"/>
                </a:cubicBezTo>
                <a:cubicBezTo>
                  <a:pt x="50" y="145"/>
                  <a:pt x="28" y="122"/>
                  <a:pt x="31" y="98"/>
                </a:cubicBezTo>
                <a:moveTo>
                  <a:pt x="14" y="162"/>
                </a:moveTo>
                <a:cubicBezTo>
                  <a:pt x="29" y="125"/>
                  <a:pt x="29" y="125"/>
                  <a:pt x="29" y="125"/>
                </a:cubicBezTo>
                <a:cubicBezTo>
                  <a:pt x="31" y="129"/>
                  <a:pt x="33" y="132"/>
                  <a:pt x="36" y="136"/>
                </a:cubicBezTo>
                <a:cubicBezTo>
                  <a:pt x="40" y="140"/>
                  <a:pt x="45" y="144"/>
                  <a:pt x="51" y="147"/>
                </a:cubicBezTo>
                <a:lnTo>
                  <a:pt x="14" y="162"/>
                </a:lnTo>
                <a:close/>
                <a:moveTo>
                  <a:pt x="84" y="64"/>
                </a:moveTo>
                <a:cubicBezTo>
                  <a:pt x="82" y="64"/>
                  <a:pt x="80" y="66"/>
                  <a:pt x="80" y="68"/>
                </a:cubicBezTo>
                <a:cubicBezTo>
                  <a:pt x="80" y="70"/>
                  <a:pt x="82" y="72"/>
                  <a:pt x="84" y="72"/>
                </a:cubicBezTo>
                <a:cubicBezTo>
                  <a:pt x="86" y="72"/>
                  <a:pt x="88" y="70"/>
                  <a:pt x="88" y="68"/>
                </a:cubicBezTo>
                <a:cubicBezTo>
                  <a:pt x="88" y="66"/>
                  <a:pt x="86" y="64"/>
                  <a:pt x="84" y="64"/>
                </a:cubicBezTo>
                <a:moveTo>
                  <a:pt x="108" y="96"/>
                </a:move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cubicBezTo>
                  <a:pt x="106" y="88"/>
                  <a:pt x="104" y="90"/>
                  <a:pt x="104" y="92"/>
                </a:cubicBezTo>
                <a:cubicBezTo>
                  <a:pt x="104" y="94"/>
                  <a:pt x="106" y="96"/>
                  <a:pt x="108" y="96"/>
                </a:cubicBezTo>
                <a:moveTo>
                  <a:pt x="132" y="56"/>
                </a:moveTo>
                <a:cubicBezTo>
                  <a:pt x="139" y="56"/>
                  <a:pt x="144" y="51"/>
                  <a:pt x="144" y="44"/>
                </a:cubicBezTo>
                <a:cubicBezTo>
                  <a:pt x="144" y="37"/>
                  <a:pt x="139" y="32"/>
                  <a:pt x="132" y="32"/>
                </a:cubicBezTo>
                <a:cubicBezTo>
                  <a:pt x="125" y="32"/>
                  <a:pt x="120" y="37"/>
                  <a:pt x="120" y="44"/>
                </a:cubicBezTo>
                <a:cubicBezTo>
                  <a:pt x="120" y="51"/>
                  <a:pt x="125" y="56"/>
                  <a:pt x="132" y="56"/>
                </a:cubicBezTo>
                <a:moveTo>
                  <a:pt x="132" y="40"/>
                </a:moveTo>
                <a:cubicBezTo>
                  <a:pt x="134" y="40"/>
                  <a:pt x="136" y="42"/>
                  <a:pt x="136" y="44"/>
                </a:cubicBezTo>
                <a:cubicBezTo>
                  <a:pt x="136" y="46"/>
                  <a:pt x="134" y="48"/>
                  <a:pt x="132" y="48"/>
                </a:cubicBezTo>
                <a:cubicBezTo>
                  <a:pt x="130" y="48"/>
                  <a:pt x="128" y="46"/>
                  <a:pt x="128" y="44"/>
                </a:cubicBezTo>
                <a:cubicBezTo>
                  <a:pt x="128" y="42"/>
                  <a:pt x="130" y="40"/>
                  <a:pt x="132" y="40"/>
                </a:cubicBezTo>
                <a:moveTo>
                  <a:pt x="96" y="84"/>
                </a:moveTo>
                <a:cubicBezTo>
                  <a:pt x="98" y="84"/>
                  <a:pt x="100" y="82"/>
                  <a:pt x="100" y="80"/>
                </a:cubicBezTo>
                <a:cubicBezTo>
                  <a:pt x="100" y="78"/>
                  <a:pt x="98" y="76"/>
                  <a:pt x="96" y="76"/>
                </a:cubicBezTo>
                <a:cubicBezTo>
                  <a:pt x="94" y="76"/>
                  <a:pt x="92" y="78"/>
                  <a:pt x="92" y="80"/>
                </a:cubicBezTo>
                <a:cubicBezTo>
                  <a:pt x="92" y="82"/>
                  <a:pt x="94" y="84"/>
                  <a:pt x="96" y="84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4" name="Freeform 117"/>
          <p:cNvSpPr>
            <a:spLocks noEditPoints="1"/>
          </p:cNvSpPr>
          <p:nvPr/>
        </p:nvSpPr>
        <p:spPr bwMode="auto">
          <a:xfrm>
            <a:off x="6427611" y="2018984"/>
            <a:ext cx="477016" cy="477014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1081560" y="3395549"/>
            <a:ext cx="847136" cy="927816"/>
          </a:xfrm>
          <a:custGeom>
            <a:avLst/>
            <a:gdLst>
              <a:gd name="T0" fmla="*/ 1117 w 1224"/>
              <a:gd name="T1" fmla="*/ 255 h 1341"/>
              <a:gd name="T2" fmla="*/ 719 w 1224"/>
              <a:gd name="T3" fmla="*/ 25 h 1341"/>
              <a:gd name="T4" fmla="*/ 612 w 1224"/>
              <a:gd name="T5" fmla="*/ 0 h 1341"/>
              <a:gd name="T6" fmla="*/ 505 w 1224"/>
              <a:gd name="T7" fmla="*/ 25 h 1341"/>
              <a:gd name="T8" fmla="*/ 107 w 1224"/>
              <a:gd name="T9" fmla="*/ 255 h 1341"/>
              <a:gd name="T10" fmla="*/ 0 w 1224"/>
              <a:gd name="T11" fmla="*/ 441 h 1341"/>
              <a:gd name="T12" fmla="*/ 0 w 1224"/>
              <a:gd name="T13" fmla="*/ 900 h 1341"/>
              <a:gd name="T14" fmla="*/ 107 w 1224"/>
              <a:gd name="T15" fmla="*/ 1086 h 1341"/>
              <a:gd name="T16" fmla="*/ 505 w 1224"/>
              <a:gd name="T17" fmla="*/ 1315 h 1341"/>
              <a:gd name="T18" fmla="*/ 612 w 1224"/>
              <a:gd name="T19" fmla="*/ 1341 h 1341"/>
              <a:gd name="T20" fmla="*/ 719 w 1224"/>
              <a:gd name="T21" fmla="*/ 1315 h 1341"/>
              <a:gd name="T22" fmla="*/ 1117 w 1224"/>
              <a:gd name="T23" fmla="*/ 1086 h 1341"/>
              <a:gd name="T24" fmla="*/ 1224 w 1224"/>
              <a:gd name="T25" fmla="*/ 900 h 1341"/>
              <a:gd name="T26" fmla="*/ 1224 w 1224"/>
              <a:gd name="T27" fmla="*/ 441 h 1341"/>
              <a:gd name="T28" fmla="*/ 1117 w 1224"/>
              <a:gd name="T29" fmla="*/ 255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4" h="1341">
                <a:moveTo>
                  <a:pt x="1117" y="255"/>
                </a:moveTo>
                <a:cubicBezTo>
                  <a:pt x="719" y="25"/>
                  <a:pt x="719" y="25"/>
                  <a:pt x="719" y="25"/>
                </a:cubicBezTo>
                <a:cubicBezTo>
                  <a:pt x="690" y="8"/>
                  <a:pt x="651" y="0"/>
                  <a:pt x="612" y="0"/>
                </a:cubicBezTo>
                <a:cubicBezTo>
                  <a:pt x="573" y="0"/>
                  <a:pt x="534" y="8"/>
                  <a:pt x="505" y="25"/>
                </a:cubicBezTo>
                <a:cubicBezTo>
                  <a:pt x="107" y="255"/>
                  <a:pt x="107" y="255"/>
                  <a:pt x="107" y="255"/>
                </a:cubicBezTo>
                <a:cubicBezTo>
                  <a:pt x="48" y="289"/>
                  <a:pt x="0" y="373"/>
                  <a:pt x="0" y="441"/>
                </a:cubicBezTo>
                <a:cubicBezTo>
                  <a:pt x="0" y="900"/>
                  <a:pt x="0" y="900"/>
                  <a:pt x="0" y="900"/>
                </a:cubicBezTo>
                <a:cubicBezTo>
                  <a:pt x="0" y="968"/>
                  <a:pt x="48" y="1052"/>
                  <a:pt x="107" y="1086"/>
                </a:cubicBezTo>
                <a:cubicBezTo>
                  <a:pt x="505" y="1315"/>
                  <a:pt x="505" y="1315"/>
                  <a:pt x="505" y="1315"/>
                </a:cubicBezTo>
                <a:cubicBezTo>
                  <a:pt x="534" y="1332"/>
                  <a:pt x="573" y="1341"/>
                  <a:pt x="612" y="1341"/>
                </a:cubicBezTo>
                <a:cubicBezTo>
                  <a:pt x="651" y="1341"/>
                  <a:pt x="690" y="1332"/>
                  <a:pt x="719" y="1315"/>
                </a:cubicBezTo>
                <a:cubicBezTo>
                  <a:pt x="1117" y="1086"/>
                  <a:pt x="1117" y="1086"/>
                  <a:pt x="1117" y="1086"/>
                </a:cubicBezTo>
                <a:cubicBezTo>
                  <a:pt x="1176" y="1052"/>
                  <a:pt x="1224" y="968"/>
                  <a:pt x="1224" y="900"/>
                </a:cubicBezTo>
                <a:cubicBezTo>
                  <a:pt x="1224" y="441"/>
                  <a:pt x="1224" y="441"/>
                  <a:pt x="1224" y="441"/>
                </a:cubicBezTo>
                <a:cubicBezTo>
                  <a:pt x="1224" y="373"/>
                  <a:pt x="1176" y="289"/>
                  <a:pt x="1117" y="2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6242552" y="3395549"/>
            <a:ext cx="847136" cy="927816"/>
          </a:xfrm>
          <a:custGeom>
            <a:avLst/>
            <a:gdLst>
              <a:gd name="T0" fmla="*/ 1117 w 1224"/>
              <a:gd name="T1" fmla="*/ 255 h 1341"/>
              <a:gd name="T2" fmla="*/ 719 w 1224"/>
              <a:gd name="T3" fmla="*/ 25 h 1341"/>
              <a:gd name="T4" fmla="*/ 612 w 1224"/>
              <a:gd name="T5" fmla="*/ 0 h 1341"/>
              <a:gd name="T6" fmla="*/ 505 w 1224"/>
              <a:gd name="T7" fmla="*/ 25 h 1341"/>
              <a:gd name="T8" fmla="*/ 107 w 1224"/>
              <a:gd name="T9" fmla="*/ 255 h 1341"/>
              <a:gd name="T10" fmla="*/ 0 w 1224"/>
              <a:gd name="T11" fmla="*/ 441 h 1341"/>
              <a:gd name="T12" fmla="*/ 0 w 1224"/>
              <a:gd name="T13" fmla="*/ 900 h 1341"/>
              <a:gd name="T14" fmla="*/ 107 w 1224"/>
              <a:gd name="T15" fmla="*/ 1086 h 1341"/>
              <a:gd name="T16" fmla="*/ 505 w 1224"/>
              <a:gd name="T17" fmla="*/ 1315 h 1341"/>
              <a:gd name="T18" fmla="*/ 612 w 1224"/>
              <a:gd name="T19" fmla="*/ 1341 h 1341"/>
              <a:gd name="T20" fmla="*/ 719 w 1224"/>
              <a:gd name="T21" fmla="*/ 1315 h 1341"/>
              <a:gd name="T22" fmla="*/ 1117 w 1224"/>
              <a:gd name="T23" fmla="*/ 1086 h 1341"/>
              <a:gd name="T24" fmla="*/ 1224 w 1224"/>
              <a:gd name="T25" fmla="*/ 900 h 1341"/>
              <a:gd name="T26" fmla="*/ 1224 w 1224"/>
              <a:gd name="T27" fmla="*/ 441 h 1341"/>
              <a:gd name="T28" fmla="*/ 1117 w 1224"/>
              <a:gd name="T29" fmla="*/ 255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4" h="1341">
                <a:moveTo>
                  <a:pt x="1117" y="255"/>
                </a:moveTo>
                <a:cubicBezTo>
                  <a:pt x="719" y="25"/>
                  <a:pt x="719" y="25"/>
                  <a:pt x="719" y="25"/>
                </a:cubicBezTo>
                <a:cubicBezTo>
                  <a:pt x="690" y="8"/>
                  <a:pt x="651" y="0"/>
                  <a:pt x="612" y="0"/>
                </a:cubicBezTo>
                <a:cubicBezTo>
                  <a:pt x="573" y="0"/>
                  <a:pt x="534" y="8"/>
                  <a:pt x="505" y="25"/>
                </a:cubicBezTo>
                <a:cubicBezTo>
                  <a:pt x="107" y="255"/>
                  <a:pt x="107" y="255"/>
                  <a:pt x="107" y="255"/>
                </a:cubicBezTo>
                <a:cubicBezTo>
                  <a:pt x="48" y="289"/>
                  <a:pt x="0" y="373"/>
                  <a:pt x="0" y="441"/>
                </a:cubicBezTo>
                <a:cubicBezTo>
                  <a:pt x="0" y="900"/>
                  <a:pt x="0" y="900"/>
                  <a:pt x="0" y="900"/>
                </a:cubicBezTo>
                <a:cubicBezTo>
                  <a:pt x="0" y="968"/>
                  <a:pt x="48" y="1052"/>
                  <a:pt x="107" y="1086"/>
                </a:cubicBezTo>
                <a:cubicBezTo>
                  <a:pt x="505" y="1315"/>
                  <a:pt x="505" y="1315"/>
                  <a:pt x="505" y="1315"/>
                </a:cubicBezTo>
                <a:cubicBezTo>
                  <a:pt x="534" y="1332"/>
                  <a:pt x="573" y="1341"/>
                  <a:pt x="612" y="1341"/>
                </a:cubicBezTo>
                <a:cubicBezTo>
                  <a:pt x="651" y="1341"/>
                  <a:pt x="690" y="1332"/>
                  <a:pt x="719" y="1315"/>
                </a:cubicBezTo>
                <a:cubicBezTo>
                  <a:pt x="1117" y="1086"/>
                  <a:pt x="1117" y="1086"/>
                  <a:pt x="1117" y="1086"/>
                </a:cubicBezTo>
                <a:cubicBezTo>
                  <a:pt x="1176" y="1052"/>
                  <a:pt x="1224" y="968"/>
                  <a:pt x="1224" y="900"/>
                </a:cubicBezTo>
                <a:cubicBezTo>
                  <a:pt x="1224" y="441"/>
                  <a:pt x="1224" y="441"/>
                  <a:pt x="1224" y="441"/>
                </a:cubicBezTo>
                <a:cubicBezTo>
                  <a:pt x="1224" y="373"/>
                  <a:pt x="1176" y="289"/>
                  <a:pt x="1117" y="255"/>
                </a:cubicBezTo>
                <a:close/>
              </a:path>
            </a:pathLst>
          </a:custGeom>
          <a:solidFill>
            <a:schemeClr val="accent5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94058" y="3471942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Communication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94058" y="3750683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</a:rPr>
              <a:t>Mécanisme et messages légers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55051" y="3471942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Componentization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55051" y="3750683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</a:rPr>
              <a:t>Chaque élément correspond à un service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0" name="Freeform 504"/>
          <p:cNvSpPr>
            <a:spLocks noEditPoints="1"/>
          </p:cNvSpPr>
          <p:nvPr/>
        </p:nvSpPr>
        <p:spPr bwMode="auto">
          <a:xfrm>
            <a:off x="1266622" y="3621524"/>
            <a:ext cx="477014" cy="475866"/>
          </a:xfrm>
          <a:custGeom>
            <a:avLst/>
            <a:gdLst>
              <a:gd name="T0" fmla="*/ 168 w 176"/>
              <a:gd name="T1" fmla="*/ 8 h 176"/>
              <a:gd name="T2" fmla="*/ 96 w 176"/>
              <a:gd name="T3" fmla="*/ 8 h 176"/>
              <a:gd name="T4" fmla="*/ 88 w 176"/>
              <a:gd name="T5" fmla="*/ 0 h 176"/>
              <a:gd name="T6" fmla="*/ 80 w 176"/>
              <a:gd name="T7" fmla="*/ 8 h 176"/>
              <a:gd name="T8" fmla="*/ 8 w 176"/>
              <a:gd name="T9" fmla="*/ 8 h 176"/>
              <a:gd name="T10" fmla="*/ 0 w 176"/>
              <a:gd name="T11" fmla="*/ 16 h 176"/>
              <a:gd name="T12" fmla="*/ 0 w 176"/>
              <a:gd name="T13" fmla="*/ 24 h 176"/>
              <a:gd name="T14" fmla="*/ 8 w 176"/>
              <a:gd name="T15" fmla="*/ 32 h 176"/>
              <a:gd name="T16" fmla="*/ 8 w 176"/>
              <a:gd name="T17" fmla="*/ 128 h 176"/>
              <a:gd name="T18" fmla="*/ 16 w 176"/>
              <a:gd name="T19" fmla="*/ 136 h 176"/>
              <a:gd name="T20" fmla="*/ 84 w 176"/>
              <a:gd name="T21" fmla="*/ 136 h 176"/>
              <a:gd name="T22" fmla="*/ 84 w 176"/>
              <a:gd name="T23" fmla="*/ 146 h 176"/>
              <a:gd name="T24" fmla="*/ 61 w 176"/>
              <a:gd name="T25" fmla="*/ 169 h 176"/>
              <a:gd name="T26" fmla="*/ 60 w 176"/>
              <a:gd name="T27" fmla="*/ 172 h 176"/>
              <a:gd name="T28" fmla="*/ 64 w 176"/>
              <a:gd name="T29" fmla="*/ 176 h 176"/>
              <a:gd name="T30" fmla="*/ 67 w 176"/>
              <a:gd name="T31" fmla="*/ 175 h 176"/>
              <a:gd name="T32" fmla="*/ 88 w 176"/>
              <a:gd name="T33" fmla="*/ 154 h 176"/>
              <a:gd name="T34" fmla="*/ 109 w 176"/>
              <a:gd name="T35" fmla="*/ 175 h 176"/>
              <a:gd name="T36" fmla="*/ 112 w 176"/>
              <a:gd name="T37" fmla="*/ 176 h 176"/>
              <a:gd name="T38" fmla="*/ 116 w 176"/>
              <a:gd name="T39" fmla="*/ 172 h 176"/>
              <a:gd name="T40" fmla="*/ 115 w 176"/>
              <a:gd name="T41" fmla="*/ 169 h 176"/>
              <a:gd name="T42" fmla="*/ 92 w 176"/>
              <a:gd name="T43" fmla="*/ 146 h 176"/>
              <a:gd name="T44" fmla="*/ 92 w 176"/>
              <a:gd name="T45" fmla="*/ 136 h 176"/>
              <a:gd name="T46" fmla="*/ 160 w 176"/>
              <a:gd name="T47" fmla="*/ 136 h 176"/>
              <a:gd name="T48" fmla="*/ 168 w 176"/>
              <a:gd name="T49" fmla="*/ 128 h 176"/>
              <a:gd name="T50" fmla="*/ 168 w 176"/>
              <a:gd name="T51" fmla="*/ 32 h 176"/>
              <a:gd name="T52" fmla="*/ 176 w 176"/>
              <a:gd name="T53" fmla="*/ 24 h 176"/>
              <a:gd name="T54" fmla="*/ 176 w 176"/>
              <a:gd name="T55" fmla="*/ 16 h 176"/>
              <a:gd name="T56" fmla="*/ 168 w 176"/>
              <a:gd name="T57" fmla="*/ 8 h 176"/>
              <a:gd name="T58" fmla="*/ 160 w 176"/>
              <a:gd name="T59" fmla="*/ 128 h 176"/>
              <a:gd name="T60" fmla="*/ 16 w 176"/>
              <a:gd name="T61" fmla="*/ 128 h 176"/>
              <a:gd name="T62" fmla="*/ 16 w 176"/>
              <a:gd name="T63" fmla="*/ 32 h 176"/>
              <a:gd name="T64" fmla="*/ 160 w 176"/>
              <a:gd name="T65" fmla="*/ 32 h 176"/>
              <a:gd name="T66" fmla="*/ 160 w 176"/>
              <a:gd name="T67" fmla="*/ 128 h 176"/>
              <a:gd name="T68" fmla="*/ 168 w 176"/>
              <a:gd name="T69" fmla="*/ 24 h 176"/>
              <a:gd name="T70" fmla="*/ 8 w 176"/>
              <a:gd name="T71" fmla="*/ 24 h 176"/>
              <a:gd name="T72" fmla="*/ 8 w 176"/>
              <a:gd name="T73" fmla="*/ 16 h 176"/>
              <a:gd name="T74" fmla="*/ 168 w 176"/>
              <a:gd name="T75" fmla="*/ 16 h 176"/>
              <a:gd name="T76" fmla="*/ 168 w 176"/>
              <a:gd name="T77" fmla="*/ 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76"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6427610" y="3623817"/>
            <a:ext cx="477016" cy="471280"/>
          </a:xfrm>
          <a:custGeom>
            <a:avLst/>
            <a:gdLst>
              <a:gd name="T0" fmla="*/ 112 w 176"/>
              <a:gd name="T1" fmla="*/ 118 h 174"/>
              <a:gd name="T2" fmla="*/ 120 w 176"/>
              <a:gd name="T3" fmla="*/ 102 h 174"/>
              <a:gd name="T4" fmla="*/ 64 w 176"/>
              <a:gd name="T5" fmla="*/ 94 h 174"/>
              <a:gd name="T6" fmla="*/ 56 w 176"/>
              <a:gd name="T7" fmla="*/ 110 h 174"/>
              <a:gd name="T8" fmla="*/ 64 w 176"/>
              <a:gd name="T9" fmla="*/ 102 h 174"/>
              <a:gd name="T10" fmla="*/ 112 w 176"/>
              <a:gd name="T11" fmla="*/ 110 h 174"/>
              <a:gd name="T12" fmla="*/ 64 w 176"/>
              <a:gd name="T13" fmla="*/ 102 h 174"/>
              <a:gd name="T14" fmla="*/ 152 w 176"/>
              <a:gd name="T15" fmla="*/ 46 h 174"/>
              <a:gd name="T16" fmla="*/ 128 w 176"/>
              <a:gd name="T17" fmla="*/ 17 h 174"/>
              <a:gd name="T18" fmla="*/ 70 w 176"/>
              <a:gd name="T19" fmla="*/ 4 h 174"/>
              <a:gd name="T20" fmla="*/ 28 w 176"/>
              <a:gd name="T21" fmla="*/ 46 h 174"/>
              <a:gd name="T22" fmla="*/ 0 w 176"/>
              <a:gd name="T23" fmla="*/ 54 h 174"/>
              <a:gd name="T24" fmla="*/ 8 w 176"/>
              <a:gd name="T25" fmla="*/ 78 h 174"/>
              <a:gd name="T26" fmla="*/ 16 w 176"/>
              <a:gd name="T27" fmla="*/ 166 h 174"/>
              <a:gd name="T28" fmla="*/ 152 w 176"/>
              <a:gd name="T29" fmla="*/ 174 h 174"/>
              <a:gd name="T30" fmla="*/ 160 w 176"/>
              <a:gd name="T31" fmla="*/ 78 h 174"/>
              <a:gd name="T32" fmla="*/ 176 w 176"/>
              <a:gd name="T33" fmla="*/ 70 h 174"/>
              <a:gd name="T34" fmla="*/ 168 w 176"/>
              <a:gd name="T35" fmla="*/ 46 h 174"/>
              <a:gd name="T36" fmla="*/ 140 w 176"/>
              <a:gd name="T37" fmla="*/ 30 h 174"/>
              <a:gd name="T38" fmla="*/ 143 w 176"/>
              <a:gd name="T39" fmla="*/ 46 h 174"/>
              <a:gd name="T40" fmla="*/ 134 w 176"/>
              <a:gd name="T41" fmla="*/ 40 h 174"/>
              <a:gd name="T42" fmla="*/ 124 w 176"/>
              <a:gd name="T43" fmla="*/ 34 h 174"/>
              <a:gd name="T44" fmla="*/ 115 w 176"/>
              <a:gd name="T45" fmla="*/ 30 h 174"/>
              <a:gd name="T46" fmla="*/ 130 w 176"/>
              <a:gd name="T47" fmla="*/ 24 h 174"/>
              <a:gd name="T48" fmla="*/ 74 w 176"/>
              <a:gd name="T49" fmla="*/ 46 h 174"/>
              <a:gd name="T50" fmla="*/ 127 w 176"/>
              <a:gd name="T51" fmla="*/ 46 h 174"/>
              <a:gd name="T52" fmla="*/ 66 w 176"/>
              <a:gd name="T53" fmla="*/ 11 h 174"/>
              <a:gd name="T54" fmla="*/ 65 w 176"/>
              <a:gd name="T55" fmla="*/ 46 h 174"/>
              <a:gd name="T56" fmla="*/ 46 w 176"/>
              <a:gd name="T57" fmla="*/ 46 h 174"/>
              <a:gd name="T58" fmla="*/ 37 w 176"/>
              <a:gd name="T59" fmla="*/ 46 h 174"/>
              <a:gd name="T60" fmla="*/ 152 w 176"/>
              <a:gd name="T61" fmla="*/ 166 h 174"/>
              <a:gd name="T62" fmla="*/ 24 w 176"/>
              <a:gd name="T63" fmla="*/ 78 h 174"/>
              <a:gd name="T64" fmla="*/ 152 w 176"/>
              <a:gd name="T65" fmla="*/ 166 h 174"/>
              <a:gd name="T66" fmla="*/ 8 w 176"/>
              <a:gd name="T67" fmla="*/ 70 h 174"/>
              <a:gd name="T68" fmla="*/ 168 w 176"/>
              <a:gd name="T69" fmla="*/ 54 h 174"/>
              <a:gd name="T70" fmla="*/ 69 w 176"/>
              <a:gd name="T71" fmla="*/ 22 h 174"/>
              <a:gd name="T72" fmla="*/ 58 w 176"/>
              <a:gd name="T73" fmla="*/ 25 h 174"/>
              <a:gd name="T74" fmla="*/ 69 w 176"/>
              <a:gd name="T75" fmla="*/ 22 h 174"/>
              <a:gd name="T76" fmla="*/ 54 w 176"/>
              <a:gd name="T77" fmla="*/ 32 h 174"/>
              <a:gd name="T78" fmla="*/ 57 w 176"/>
              <a:gd name="T79" fmla="*/ 4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4">
                <a:moveTo>
                  <a:pt x="64" y="118"/>
                </a:moveTo>
                <a:cubicBezTo>
                  <a:pt x="112" y="118"/>
                  <a:pt x="112" y="118"/>
                  <a:pt x="112" y="118"/>
                </a:cubicBezTo>
                <a:cubicBezTo>
                  <a:pt x="116" y="118"/>
                  <a:pt x="120" y="114"/>
                  <a:pt x="120" y="110"/>
                </a:cubicBezTo>
                <a:cubicBezTo>
                  <a:pt x="120" y="102"/>
                  <a:pt x="120" y="102"/>
                  <a:pt x="120" y="102"/>
                </a:cubicBezTo>
                <a:cubicBezTo>
                  <a:pt x="120" y="98"/>
                  <a:pt x="116" y="94"/>
                  <a:pt x="112" y="94"/>
                </a:cubicBezTo>
                <a:cubicBezTo>
                  <a:pt x="64" y="94"/>
                  <a:pt x="64" y="94"/>
                  <a:pt x="64" y="94"/>
                </a:cubicBezTo>
                <a:cubicBezTo>
                  <a:pt x="60" y="94"/>
                  <a:pt x="56" y="98"/>
                  <a:pt x="56" y="102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4"/>
                  <a:pt x="60" y="118"/>
                  <a:pt x="64" y="118"/>
                </a:cubicBezTo>
                <a:moveTo>
                  <a:pt x="64" y="102"/>
                </a:moveTo>
                <a:cubicBezTo>
                  <a:pt x="112" y="102"/>
                  <a:pt x="112" y="102"/>
                  <a:pt x="112" y="102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64" y="110"/>
                  <a:pt x="64" y="110"/>
                  <a:pt x="64" y="110"/>
                </a:cubicBezTo>
                <a:lnTo>
                  <a:pt x="64" y="102"/>
                </a:lnTo>
                <a:close/>
                <a:moveTo>
                  <a:pt x="168" y="46"/>
                </a:moveTo>
                <a:cubicBezTo>
                  <a:pt x="152" y="46"/>
                  <a:pt x="152" y="46"/>
                  <a:pt x="152" y="46"/>
                </a:cubicBezTo>
                <a:cubicBezTo>
                  <a:pt x="147" y="28"/>
                  <a:pt x="147" y="28"/>
                  <a:pt x="147" y="28"/>
                </a:cubicBezTo>
                <a:cubicBezTo>
                  <a:pt x="145" y="19"/>
                  <a:pt x="136" y="14"/>
                  <a:pt x="128" y="17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70" y="4"/>
                  <a:pt x="70" y="4"/>
                  <a:pt x="70" y="4"/>
                </a:cubicBezTo>
                <a:cubicBezTo>
                  <a:pt x="63" y="0"/>
                  <a:pt x="53" y="2"/>
                  <a:pt x="49" y="10"/>
                </a:cubicBezTo>
                <a:cubicBezTo>
                  <a:pt x="28" y="46"/>
                  <a:pt x="28" y="46"/>
                  <a:pt x="2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4" y="46"/>
                  <a:pt x="0" y="50"/>
                  <a:pt x="0" y="5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4" y="78"/>
                  <a:pt x="8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6" y="166"/>
                  <a:pt x="16" y="166"/>
                  <a:pt x="16" y="166"/>
                </a:cubicBezTo>
                <a:cubicBezTo>
                  <a:pt x="16" y="170"/>
                  <a:pt x="20" y="174"/>
                  <a:pt x="24" y="174"/>
                </a:cubicBezTo>
                <a:cubicBezTo>
                  <a:pt x="152" y="174"/>
                  <a:pt x="152" y="174"/>
                  <a:pt x="152" y="174"/>
                </a:cubicBezTo>
                <a:cubicBezTo>
                  <a:pt x="156" y="174"/>
                  <a:pt x="160" y="170"/>
                  <a:pt x="160" y="166"/>
                </a:cubicBezTo>
                <a:cubicBezTo>
                  <a:pt x="160" y="78"/>
                  <a:pt x="160" y="78"/>
                  <a:pt x="160" y="78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2" y="78"/>
                  <a:pt x="176" y="74"/>
                  <a:pt x="176" y="70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176" y="50"/>
                  <a:pt x="172" y="46"/>
                  <a:pt x="168" y="46"/>
                </a:cubicBezTo>
                <a:moveTo>
                  <a:pt x="130" y="24"/>
                </a:moveTo>
                <a:cubicBezTo>
                  <a:pt x="134" y="23"/>
                  <a:pt x="138" y="26"/>
                  <a:pt x="140" y="30"/>
                </a:cubicBezTo>
                <a:cubicBezTo>
                  <a:pt x="144" y="46"/>
                  <a:pt x="144" y="46"/>
                  <a:pt x="144" y="46"/>
                </a:cubicBezTo>
                <a:cubicBezTo>
                  <a:pt x="143" y="46"/>
                  <a:pt x="143" y="46"/>
                  <a:pt x="143" y="46"/>
                </a:cubicBezTo>
                <a:cubicBezTo>
                  <a:pt x="133" y="40"/>
                  <a:pt x="133" y="40"/>
                  <a:pt x="133" y="40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5"/>
                  <a:pt x="124" y="35"/>
                  <a:pt x="124" y="35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4" y="28"/>
                  <a:pt x="114" y="28"/>
                  <a:pt x="114" y="28"/>
                </a:cubicBezTo>
                <a:lnTo>
                  <a:pt x="130" y="24"/>
                </a:lnTo>
                <a:close/>
                <a:moveTo>
                  <a:pt x="127" y="46"/>
                </a:moveTo>
                <a:cubicBezTo>
                  <a:pt x="74" y="46"/>
                  <a:pt x="74" y="46"/>
                  <a:pt x="74" y="46"/>
                </a:cubicBezTo>
                <a:cubicBezTo>
                  <a:pt x="87" y="23"/>
                  <a:pt x="87" y="23"/>
                  <a:pt x="87" y="23"/>
                </a:cubicBezTo>
                <a:lnTo>
                  <a:pt x="127" y="46"/>
                </a:lnTo>
                <a:close/>
                <a:moveTo>
                  <a:pt x="56" y="14"/>
                </a:moveTo>
                <a:cubicBezTo>
                  <a:pt x="58" y="10"/>
                  <a:pt x="63" y="9"/>
                  <a:pt x="66" y="11"/>
                </a:cubicBezTo>
                <a:cubicBezTo>
                  <a:pt x="80" y="19"/>
                  <a:pt x="80" y="19"/>
                  <a:pt x="80" y="19"/>
                </a:cubicBezTo>
                <a:cubicBezTo>
                  <a:pt x="65" y="46"/>
                  <a:pt x="65" y="46"/>
                  <a:pt x="65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37" y="46"/>
                  <a:pt x="37" y="46"/>
                  <a:pt x="37" y="46"/>
                </a:cubicBezTo>
                <a:lnTo>
                  <a:pt x="56" y="14"/>
                </a:lnTo>
                <a:close/>
                <a:moveTo>
                  <a:pt x="152" y="166"/>
                </a:moveTo>
                <a:cubicBezTo>
                  <a:pt x="24" y="166"/>
                  <a:pt x="24" y="166"/>
                  <a:pt x="24" y="166"/>
                </a:cubicBezTo>
                <a:cubicBezTo>
                  <a:pt x="24" y="78"/>
                  <a:pt x="24" y="78"/>
                  <a:pt x="24" y="78"/>
                </a:cubicBezTo>
                <a:cubicBezTo>
                  <a:pt x="152" y="78"/>
                  <a:pt x="152" y="78"/>
                  <a:pt x="152" y="78"/>
                </a:cubicBezTo>
                <a:lnTo>
                  <a:pt x="152" y="166"/>
                </a:lnTo>
                <a:close/>
                <a:moveTo>
                  <a:pt x="168" y="70"/>
                </a:moveTo>
                <a:cubicBezTo>
                  <a:pt x="8" y="70"/>
                  <a:pt x="8" y="70"/>
                  <a:pt x="8" y="70"/>
                </a:cubicBezTo>
                <a:cubicBezTo>
                  <a:pt x="8" y="54"/>
                  <a:pt x="8" y="54"/>
                  <a:pt x="8" y="54"/>
                </a:cubicBezTo>
                <a:cubicBezTo>
                  <a:pt x="168" y="54"/>
                  <a:pt x="168" y="54"/>
                  <a:pt x="168" y="54"/>
                </a:cubicBezTo>
                <a:lnTo>
                  <a:pt x="168" y="70"/>
                </a:lnTo>
                <a:close/>
                <a:moveTo>
                  <a:pt x="69" y="22"/>
                </a:moveTo>
                <a:cubicBezTo>
                  <a:pt x="62" y="18"/>
                  <a:pt x="62" y="18"/>
                  <a:pt x="62" y="18"/>
                </a:cubicBezTo>
                <a:cubicBezTo>
                  <a:pt x="58" y="25"/>
                  <a:pt x="58" y="25"/>
                  <a:pt x="58" y="25"/>
                </a:cubicBezTo>
                <a:cubicBezTo>
                  <a:pt x="65" y="29"/>
                  <a:pt x="65" y="29"/>
                  <a:pt x="65" y="29"/>
                </a:cubicBezTo>
                <a:lnTo>
                  <a:pt x="69" y="22"/>
                </a:lnTo>
                <a:close/>
                <a:moveTo>
                  <a:pt x="61" y="36"/>
                </a:moveTo>
                <a:cubicBezTo>
                  <a:pt x="54" y="32"/>
                  <a:pt x="54" y="32"/>
                  <a:pt x="54" y="32"/>
                </a:cubicBezTo>
                <a:cubicBezTo>
                  <a:pt x="50" y="39"/>
                  <a:pt x="50" y="39"/>
                  <a:pt x="50" y="39"/>
                </a:cubicBezTo>
                <a:cubicBezTo>
                  <a:pt x="57" y="43"/>
                  <a:pt x="57" y="43"/>
                  <a:pt x="57" y="43"/>
                </a:cubicBezTo>
                <a:lnTo>
                  <a:pt x="61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Microservices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dirty="0" smtClean="0"/>
              <a:t>Introduction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051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/>
      <p:bldP spid="13" grpId="0"/>
      <p:bldP spid="18" grpId="0"/>
      <p:bldP spid="19" grpId="0"/>
      <p:bldP spid="22" grpId="0" animBg="1"/>
      <p:bldP spid="23" grpId="0" animBg="1"/>
      <p:bldP spid="2" grpId="0" animBg="1"/>
      <p:bldP spid="3" grpId="0" animBg="1"/>
      <p:bldP spid="8" grpId="0"/>
      <p:bldP spid="9" grpId="0"/>
      <p:bldP spid="14" grpId="0"/>
      <p:bldP spid="15" grpId="0"/>
      <p:bldP spid="21" grpId="0" animBg="1"/>
      <p:bldP spid="24" grpId="0" animBg="1"/>
      <p:bldP spid="4" grpId="0" animBg="1"/>
      <p:bldP spid="5" grpId="0" animBg="1"/>
      <p:bldP spid="10" grpId="0"/>
      <p:bldP spid="11" grpId="0"/>
      <p:bldP spid="16" grpId="0"/>
      <p:bldP spid="17" grpId="0"/>
      <p:bldP spid="20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Microservices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Componentization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566792" y="1613306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+mj-lt"/>
              </a:rPr>
              <a:t>01</a:t>
            </a:r>
          </a:p>
        </p:txBody>
      </p:sp>
      <p:sp>
        <p:nvSpPr>
          <p:cNvPr id="9" name="Rectangle 8"/>
          <p:cNvSpPr/>
          <p:nvPr/>
        </p:nvSpPr>
        <p:spPr>
          <a:xfrm>
            <a:off x="819305" y="2628969"/>
            <a:ext cx="2580529" cy="350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Cohérence et logique système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9304" y="3163846"/>
            <a:ext cx="2580529" cy="1001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Tout service doit répondre à une fonctionnalité précise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78815" y="1613306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+mj-lt"/>
              </a:rPr>
              <a:t>02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31328" y="2628969"/>
            <a:ext cx="2712022" cy="350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Spécificité des  fonctionnalités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7074" y="3163846"/>
            <a:ext cx="2580529" cy="1001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</a:rPr>
              <a:t>Faire une seule chose mais le faire très bien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90838" y="1613306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3"/>
                </a:solidFill>
                <a:latin typeface="+mj-lt"/>
              </a:rPr>
              <a:t>03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43351" y="2628969"/>
            <a:ext cx="2580529" cy="350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Autonomie des services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3351" y="3206787"/>
            <a:ext cx="2580529" cy="1639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Chaque service possède ses données et ne les partage pas (ou alors indirectement) avec un autre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02861" y="1613306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4"/>
                </a:solidFill>
                <a:latin typeface="+mj-lt"/>
              </a:rPr>
              <a:t>04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955374" y="2628969"/>
            <a:ext cx="2580529" cy="350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Indépendance des microservices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55374" y="3376605"/>
            <a:ext cx="2580529" cy="551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Couplage faible avec un autre microservice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  <p:bldP spid="15" grpId="0"/>
      <p:bldP spid="16" grpId="0"/>
      <p:bldP spid="19" grpId="0"/>
      <p:bldP spid="21" grpId="0"/>
      <p:bldP spid="22" grpId="0"/>
      <p:bldP spid="25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Microservices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dirty="0" smtClean="0"/>
              <a:t>Opposition monolithique et microservices</a:t>
            </a:r>
            <a:endParaRPr lang="en-US" sz="1800" dirty="0"/>
          </a:p>
        </p:txBody>
      </p:sp>
      <p:pic>
        <p:nvPicPr>
          <p:cNvPr id="2050" name="Picture 2" descr="La gestion de la base de données dans une architecture monolithique et dans une architecture microservices © Martin Fow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4" y="2022247"/>
            <a:ext cx="72199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Microservices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Communication entre microservices</a:t>
            </a:r>
            <a:endParaRPr lang="en-US" sz="20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71803711"/>
              </p:ext>
            </p:extLst>
          </p:nvPr>
        </p:nvGraphicFramePr>
        <p:xfrm>
          <a:off x="457200" y="1359388"/>
          <a:ext cx="11247120" cy="519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62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Microservices</a:t>
            </a:r>
            <a:endParaRPr lang="en-US" sz="37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Equi</a:t>
            </a:r>
            <a:r>
              <a:rPr lang="en-US" sz="2000" dirty="0" err="1" smtClean="0"/>
              <a:t>pe</a:t>
            </a:r>
            <a:r>
              <a:rPr lang="en-US" sz="2000" dirty="0" smtClean="0"/>
              <a:t> de développement</a:t>
            </a:r>
            <a:endParaRPr lang="en-US" sz="20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1207437" y="1990903"/>
            <a:ext cx="4643202" cy="3422650"/>
            <a:chOff x="1207437" y="1990903"/>
            <a:chExt cx="4643202" cy="3422650"/>
          </a:xfrm>
        </p:grpSpPr>
        <p:sp>
          <p:nvSpPr>
            <p:cNvPr id="46" name="Oval 22"/>
            <p:cNvSpPr>
              <a:spLocks noChangeArrowheads="1"/>
            </p:cNvSpPr>
            <p:nvPr/>
          </p:nvSpPr>
          <p:spPr bwMode="auto">
            <a:xfrm>
              <a:off x="5293986" y="2600668"/>
              <a:ext cx="346249" cy="349313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5085624" y="2992878"/>
              <a:ext cx="765015" cy="1299198"/>
            </a:xfrm>
            <a:custGeom>
              <a:avLst/>
              <a:gdLst>
                <a:gd name="T0" fmla="*/ 310 w 393"/>
                <a:gd name="T1" fmla="*/ 0 h 665"/>
                <a:gd name="T2" fmla="*/ 82 w 393"/>
                <a:gd name="T3" fmla="*/ 0 h 665"/>
                <a:gd name="T4" fmla="*/ 41 w 393"/>
                <a:gd name="T5" fmla="*/ 34 h 665"/>
                <a:gd name="T6" fmla="*/ 0 w 393"/>
                <a:gd name="T7" fmla="*/ 252 h 665"/>
                <a:gd name="T8" fmla="*/ 0 w 393"/>
                <a:gd name="T9" fmla="*/ 257 h 665"/>
                <a:gd name="T10" fmla="*/ 0 w 393"/>
                <a:gd name="T11" fmla="*/ 263 h 665"/>
                <a:gd name="T12" fmla="*/ 41 w 393"/>
                <a:gd name="T13" fmla="*/ 304 h 665"/>
                <a:gd name="T14" fmla="*/ 82 w 393"/>
                <a:gd name="T15" fmla="*/ 270 h 665"/>
                <a:gd name="T16" fmla="*/ 108 w 393"/>
                <a:gd name="T17" fmla="*/ 108 h 665"/>
                <a:gd name="T18" fmla="*/ 108 w 393"/>
                <a:gd name="T19" fmla="*/ 623 h 665"/>
                <a:gd name="T20" fmla="*/ 149 w 393"/>
                <a:gd name="T21" fmla="*/ 665 h 665"/>
                <a:gd name="T22" fmla="*/ 191 w 393"/>
                <a:gd name="T23" fmla="*/ 623 h 665"/>
                <a:gd name="T24" fmla="*/ 191 w 393"/>
                <a:gd name="T25" fmla="*/ 369 h 665"/>
                <a:gd name="T26" fmla="*/ 201 w 393"/>
                <a:gd name="T27" fmla="*/ 369 h 665"/>
                <a:gd name="T28" fmla="*/ 201 w 393"/>
                <a:gd name="T29" fmla="*/ 623 h 665"/>
                <a:gd name="T30" fmla="*/ 243 w 393"/>
                <a:gd name="T31" fmla="*/ 665 h 665"/>
                <a:gd name="T32" fmla="*/ 284 w 393"/>
                <a:gd name="T33" fmla="*/ 623 h 665"/>
                <a:gd name="T34" fmla="*/ 284 w 393"/>
                <a:gd name="T35" fmla="*/ 108 h 665"/>
                <a:gd name="T36" fmla="*/ 310 w 393"/>
                <a:gd name="T37" fmla="*/ 270 h 665"/>
                <a:gd name="T38" fmla="*/ 351 w 393"/>
                <a:gd name="T39" fmla="*/ 304 h 665"/>
                <a:gd name="T40" fmla="*/ 393 w 393"/>
                <a:gd name="T41" fmla="*/ 263 h 665"/>
                <a:gd name="T42" fmla="*/ 392 w 393"/>
                <a:gd name="T43" fmla="*/ 257 h 665"/>
                <a:gd name="T44" fmla="*/ 392 w 393"/>
                <a:gd name="T45" fmla="*/ 252 h 665"/>
                <a:gd name="T46" fmla="*/ 351 w 393"/>
                <a:gd name="T47" fmla="*/ 35 h 665"/>
                <a:gd name="T48" fmla="*/ 310 w 393"/>
                <a:gd name="T4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3" h="665">
                  <a:moveTo>
                    <a:pt x="31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61" y="0"/>
                    <a:pt x="44" y="14"/>
                    <a:pt x="41" y="34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5"/>
                    <a:pt x="0" y="257"/>
                  </a:cubicBezTo>
                  <a:cubicBezTo>
                    <a:pt x="0" y="259"/>
                    <a:pt x="0" y="261"/>
                    <a:pt x="0" y="263"/>
                  </a:cubicBezTo>
                  <a:cubicBezTo>
                    <a:pt x="0" y="286"/>
                    <a:pt x="18" y="304"/>
                    <a:pt x="41" y="304"/>
                  </a:cubicBezTo>
                  <a:cubicBezTo>
                    <a:pt x="61" y="304"/>
                    <a:pt x="79" y="290"/>
                    <a:pt x="82" y="270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8" y="623"/>
                    <a:pt x="108" y="623"/>
                    <a:pt x="108" y="623"/>
                  </a:cubicBezTo>
                  <a:cubicBezTo>
                    <a:pt x="108" y="646"/>
                    <a:pt x="126" y="665"/>
                    <a:pt x="149" y="665"/>
                  </a:cubicBezTo>
                  <a:cubicBezTo>
                    <a:pt x="172" y="665"/>
                    <a:pt x="191" y="646"/>
                    <a:pt x="191" y="623"/>
                  </a:cubicBezTo>
                  <a:cubicBezTo>
                    <a:pt x="191" y="369"/>
                    <a:pt x="191" y="369"/>
                    <a:pt x="191" y="369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623"/>
                    <a:pt x="201" y="623"/>
                    <a:pt x="201" y="623"/>
                  </a:cubicBezTo>
                  <a:cubicBezTo>
                    <a:pt x="201" y="646"/>
                    <a:pt x="220" y="665"/>
                    <a:pt x="243" y="665"/>
                  </a:cubicBezTo>
                  <a:cubicBezTo>
                    <a:pt x="266" y="665"/>
                    <a:pt x="284" y="646"/>
                    <a:pt x="284" y="623"/>
                  </a:cubicBezTo>
                  <a:cubicBezTo>
                    <a:pt x="284" y="108"/>
                    <a:pt x="284" y="108"/>
                    <a:pt x="284" y="108"/>
                  </a:cubicBezTo>
                  <a:cubicBezTo>
                    <a:pt x="310" y="270"/>
                    <a:pt x="310" y="270"/>
                    <a:pt x="310" y="270"/>
                  </a:cubicBezTo>
                  <a:cubicBezTo>
                    <a:pt x="314" y="290"/>
                    <a:pt x="331" y="304"/>
                    <a:pt x="351" y="304"/>
                  </a:cubicBezTo>
                  <a:cubicBezTo>
                    <a:pt x="374" y="304"/>
                    <a:pt x="393" y="286"/>
                    <a:pt x="393" y="263"/>
                  </a:cubicBezTo>
                  <a:cubicBezTo>
                    <a:pt x="392" y="261"/>
                    <a:pt x="392" y="259"/>
                    <a:pt x="392" y="257"/>
                  </a:cubicBezTo>
                  <a:cubicBezTo>
                    <a:pt x="393" y="255"/>
                    <a:pt x="393" y="253"/>
                    <a:pt x="392" y="252"/>
                  </a:cubicBezTo>
                  <a:cubicBezTo>
                    <a:pt x="351" y="35"/>
                    <a:pt x="351" y="35"/>
                    <a:pt x="351" y="35"/>
                  </a:cubicBezTo>
                  <a:cubicBezTo>
                    <a:pt x="348" y="14"/>
                    <a:pt x="331" y="0"/>
                    <a:pt x="310" y="0"/>
                  </a:cubicBezTo>
                </a:path>
              </a:pathLst>
            </a:custGeom>
            <a:solidFill>
              <a:schemeClr val="bg2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24"/>
            <p:cNvSpPr>
              <a:spLocks noChangeArrowheads="1"/>
            </p:cNvSpPr>
            <p:nvPr/>
          </p:nvSpPr>
          <p:spPr bwMode="auto">
            <a:xfrm>
              <a:off x="4026451" y="2600668"/>
              <a:ext cx="346249" cy="349313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25"/>
            <p:cNvSpPr>
              <a:spLocks/>
            </p:cNvSpPr>
            <p:nvPr/>
          </p:nvSpPr>
          <p:spPr bwMode="auto">
            <a:xfrm>
              <a:off x="3818089" y="2992878"/>
              <a:ext cx="765015" cy="1299198"/>
            </a:xfrm>
            <a:custGeom>
              <a:avLst/>
              <a:gdLst>
                <a:gd name="T0" fmla="*/ 310 w 393"/>
                <a:gd name="T1" fmla="*/ 0 h 665"/>
                <a:gd name="T2" fmla="*/ 82 w 393"/>
                <a:gd name="T3" fmla="*/ 0 h 665"/>
                <a:gd name="T4" fmla="*/ 41 w 393"/>
                <a:gd name="T5" fmla="*/ 34 h 665"/>
                <a:gd name="T6" fmla="*/ 0 w 393"/>
                <a:gd name="T7" fmla="*/ 252 h 665"/>
                <a:gd name="T8" fmla="*/ 0 w 393"/>
                <a:gd name="T9" fmla="*/ 257 h 665"/>
                <a:gd name="T10" fmla="*/ 0 w 393"/>
                <a:gd name="T11" fmla="*/ 263 h 665"/>
                <a:gd name="T12" fmla="*/ 41 w 393"/>
                <a:gd name="T13" fmla="*/ 304 h 665"/>
                <a:gd name="T14" fmla="*/ 82 w 393"/>
                <a:gd name="T15" fmla="*/ 270 h 665"/>
                <a:gd name="T16" fmla="*/ 108 w 393"/>
                <a:gd name="T17" fmla="*/ 108 h 665"/>
                <a:gd name="T18" fmla="*/ 108 w 393"/>
                <a:gd name="T19" fmla="*/ 623 h 665"/>
                <a:gd name="T20" fmla="*/ 150 w 393"/>
                <a:gd name="T21" fmla="*/ 665 h 665"/>
                <a:gd name="T22" fmla="*/ 191 w 393"/>
                <a:gd name="T23" fmla="*/ 623 h 665"/>
                <a:gd name="T24" fmla="*/ 191 w 393"/>
                <a:gd name="T25" fmla="*/ 369 h 665"/>
                <a:gd name="T26" fmla="*/ 201 w 393"/>
                <a:gd name="T27" fmla="*/ 369 h 665"/>
                <a:gd name="T28" fmla="*/ 201 w 393"/>
                <a:gd name="T29" fmla="*/ 623 h 665"/>
                <a:gd name="T30" fmla="*/ 243 w 393"/>
                <a:gd name="T31" fmla="*/ 665 h 665"/>
                <a:gd name="T32" fmla="*/ 284 w 393"/>
                <a:gd name="T33" fmla="*/ 623 h 665"/>
                <a:gd name="T34" fmla="*/ 284 w 393"/>
                <a:gd name="T35" fmla="*/ 108 h 665"/>
                <a:gd name="T36" fmla="*/ 310 w 393"/>
                <a:gd name="T37" fmla="*/ 270 h 665"/>
                <a:gd name="T38" fmla="*/ 351 w 393"/>
                <a:gd name="T39" fmla="*/ 304 h 665"/>
                <a:gd name="T40" fmla="*/ 393 w 393"/>
                <a:gd name="T41" fmla="*/ 263 h 665"/>
                <a:gd name="T42" fmla="*/ 392 w 393"/>
                <a:gd name="T43" fmla="*/ 257 h 665"/>
                <a:gd name="T44" fmla="*/ 392 w 393"/>
                <a:gd name="T45" fmla="*/ 252 h 665"/>
                <a:gd name="T46" fmla="*/ 351 w 393"/>
                <a:gd name="T47" fmla="*/ 35 h 665"/>
                <a:gd name="T48" fmla="*/ 310 w 393"/>
                <a:gd name="T4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3" h="665">
                  <a:moveTo>
                    <a:pt x="31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61" y="0"/>
                    <a:pt x="44" y="14"/>
                    <a:pt x="41" y="34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5"/>
                    <a:pt x="0" y="257"/>
                  </a:cubicBezTo>
                  <a:cubicBezTo>
                    <a:pt x="0" y="259"/>
                    <a:pt x="0" y="261"/>
                    <a:pt x="0" y="263"/>
                  </a:cubicBezTo>
                  <a:cubicBezTo>
                    <a:pt x="0" y="286"/>
                    <a:pt x="18" y="304"/>
                    <a:pt x="41" y="304"/>
                  </a:cubicBezTo>
                  <a:cubicBezTo>
                    <a:pt x="61" y="304"/>
                    <a:pt x="79" y="290"/>
                    <a:pt x="82" y="270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8" y="623"/>
                    <a:pt x="108" y="623"/>
                    <a:pt x="108" y="623"/>
                  </a:cubicBezTo>
                  <a:cubicBezTo>
                    <a:pt x="108" y="646"/>
                    <a:pt x="127" y="665"/>
                    <a:pt x="150" y="665"/>
                  </a:cubicBezTo>
                  <a:cubicBezTo>
                    <a:pt x="173" y="665"/>
                    <a:pt x="191" y="646"/>
                    <a:pt x="191" y="623"/>
                  </a:cubicBezTo>
                  <a:cubicBezTo>
                    <a:pt x="191" y="369"/>
                    <a:pt x="191" y="369"/>
                    <a:pt x="191" y="369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623"/>
                    <a:pt x="201" y="623"/>
                    <a:pt x="201" y="623"/>
                  </a:cubicBezTo>
                  <a:cubicBezTo>
                    <a:pt x="201" y="646"/>
                    <a:pt x="220" y="665"/>
                    <a:pt x="243" y="665"/>
                  </a:cubicBezTo>
                  <a:cubicBezTo>
                    <a:pt x="266" y="665"/>
                    <a:pt x="284" y="646"/>
                    <a:pt x="284" y="623"/>
                  </a:cubicBezTo>
                  <a:cubicBezTo>
                    <a:pt x="284" y="108"/>
                    <a:pt x="284" y="108"/>
                    <a:pt x="284" y="108"/>
                  </a:cubicBezTo>
                  <a:cubicBezTo>
                    <a:pt x="310" y="270"/>
                    <a:pt x="310" y="270"/>
                    <a:pt x="310" y="270"/>
                  </a:cubicBezTo>
                  <a:cubicBezTo>
                    <a:pt x="314" y="290"/>
                    <a:pt x="331" y="304"/>
                    <a:pt x="351" y="304"/>
                  </a:cubicBezTo>
                  <a:cubicBezTo>
                    <a:pt x="374" y="304"/>
                    <a:pt x="393" y="286"/>
                    <a:pt x="393" y="263"/>
                  </a:cubicBezTo>
                  <a:cubicBezTo>
                    <a:pt x="393" y="261"/>
                    <a:pt x="392" y="259"/>
                    <a:pt x="392" y="257"/>
                  </a:cubicBezTo>
                  <a:cubicBezTo>
                    <a:pt x="393" y="255"/>
                    <a:pt x="393" y="253"/>
                    <a:pt x="392" y="252"/>
                  </a:cubicBezTo>
                  <a:cubicBezTo>
                    <a:pt x="351" y="35"/>
                    <a:pt x="351" y="35"/>
                    <a:pt x="351" y="35"/>
                  </a:cubicBezTo>
                  <a:cubicBezTo>
                    <a:pt x="348" y="14"/>
                    <a:pt x="331" y="0"/>
                    <a:pt x="310" y="0"/>
                  </a:cubicBezTo>
                </a:path>
              </a:pathLst>
            </a:custGeom>
            <a:solidFill>
              <a:schemeClr val="bg2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26"/>
            <p:cNvSpPr>
              <a:spLocks noChangeArrowheads="1"/>
            </p:cNvSpPr>
            <p:nvPr/>
          </p:nvSpPr>
          <p:spPr bwMode="auto">
            <a:xfrm>
              <a:off x="2685377" y="2600668"/>
              <a:ext cx="346249" cy="349313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27"/>
            <p:cNvSpPr>
              <a:spLocks/>
            </p:cNvSpPr>
            <p:nvPr/>
          </p:nvSpPr>
          <p:spPr bwMode="auto">
            <a:xfrm>
              <a:off x="2474972" y="2992878"/>
              <a:ext cx="767058" cy="1299198"/>
            </a:xfrm>
            <a:custGeom>
              <a:avLst/>
              <a:gdLst>
                <a:gd name="T0" fmla="*/ 311 w 394"/>
                <a:gd name="T1" fmla="*/ 0 h 665"/>
                <a:gd name="T2" fmla="*/ 83 w 394"/>
                <a:gd name="T3" fmla="*/ 0 h 665"/>
                <a:gd name="T4" fmla="*/ 42 w 394"/>
                <a:gd name="T5" fmla="*/ 34 h 665"/>
                <a:gd name="T6" fmla="*/ 1 w 394"/>
                <a:gd name="T7" fmla="*/ 252 h 665"/>
                <a:gd name="T8" fmla="*/ 1 w 394"/>
                <a:gd name="T9" fmla="*/ 257 h 665"/>
                <a:gd name="T10" fmla="*/ 1 w 394"/>
                <a:gd name="T11" fmla="*/ 263 h 665"/>
                <a:gd name="T12" fmla="*/ 42 w 394"/>
                <a:gd name="T13" fmla="*/ 304 h 665"/>
                <a:gd name="T14" fmla="*/ 83 w 394"/>
                <a:gd name="T15" fmla="*/ 270 h 665"/>
                <a:gd name="T16" fmla="*/ 109 w 394"/>
                <a:gd name="T17" fmla="*/ 108 h 665"/>
                <a:gd name="T18" fmla="*/ 109 w 394"/>
                <a:gd name="T19" fmla="*/ 623 h 665"/>
                <a:gd name="T20" fmla="*/ 150 w 394"/>
                <a:gd name="T21" fmla="*/ 665 h 665"/>
                <a:gd name="T22" fmla="*/ 192 w 394"/>
                <a:gd name="T23" fmla="*/ 623 h 665"/>
                <a:gd name="T24" fmla="*/ 192 w 394"/>
                <a:gd name="T25" fmla="*/ 369 h 665"/>
                <a:gd name="T26" fmla="*/ 202 w 394"/>
                <a:gd name="T27" fmla="*/ 369 h 665"/>
                <a:gd name="T28" fmla="*/ 202 w 394"/>
                <a:gd name="T29" fmla="*/ 623 h 665"/>
                <a:gd name="T30" fmla="*/ 244 w 394"/>
                <a:gd name="T31" fmla="*/ 665 h 665"/>
                <a:gd name="T32" fmla="*/ 285 w 394"/>
                <a:gd name="T33" fmla="*/ 623 h 665"/>
                <a:gd name="T34" fmla="*/ 285 w 394"/>
                <a:gd name="T35" fmla="*/ 108 h 665"/>
                <a:gd name="T36" fmla="*/ 311 w 394"/>
                <a:gd name="T37" fmla="*/ 270 h 665"/>
                <a:gd name="T38" fmla="*/ 352 w 394"/>
                <a:gd name="T39" fmla="*/ 304 h 665"/>
                <a:gd name="T40" fmla="*/ 393 w 394"/>
                <a:gd name="T41" fmla="*/ 263 h 665"/>
                <a:gd name="T42" fmla="*/ 393 w 394"/>
                <a:gd name="T43" fmla="*/ 257 h 665"/>
                <a:gd name="T44" fmla="*/ 393 w 394"/>
                <a:gd name="T45" fmla="*/ 252 h 665"/>
                <a:gd name="T46" fmla="*/ 352 w 394"/>
                <a:gd name="T47" fmla="*/ 35 h 665"/>
                <a:gd name="T48" fmla="*/ 311 w 394"/>
                <a:gd name="T4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4" h="665">
                  <a:moveTo>
                    <a:pt x="311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62" y="0"/>
                    <a:pt x="45" y="14"/>
                    <a:pt x="42" y="3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53"/>
                    <a:pt x="0" y="255"/>
                    <a:pt x="1" y="257"/>
                  </a:cubicBezTo>
                  <a:cubicBezTo>
                    <a:pt x="1" y="259"/>
                    <a:pt x="1" y="261"/>
                    <a:pt x="1" y="263"/>
                  </a:cubicBezTo>
                  <a:cubicBezTo>
                    <a:pt x="1" y="286"/>
                    <a:pt x="19" y="304"/>
                    <a:pt x="42" y="304"/>
                  </a:cubicBezTo>
                  <a:cubicBezTo>
                    <a:pt x="62" y="304"/>
                    <a:pt x="79" y="290"/>
                    <a:pt x="83" y="270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623"/>
                    <a:pt x="109" y="623"/>
                    <a:pt x="109" y="623"/>
                  </a:cubicBezTo>
                  <a:cubicBezTo>
                    <a:pt x="109" y="646"/>
                    <a:pt x="127" y="665"/>
                    <a:pt x="150" y="665"/>
                  </a:cubicBezTo>
                  <a:cubicBezTo>
                    <a:pt x="173" y="665"/>
                    <a:pt x="192" y="646"/>
                    <a:pt x="192" y="623"/>
                  </a:cubicBezTo>
                  <a:cubicBezTo>
                    <a:pt x="192" y="369"/>
                    <a:pt x="192" y="369"/>
                    <a:pt x="192" y="369"/>
                  </a:cubicBezTo>
                  <a:cubicBezTo>
                    <a:pt x="202" y="369"/>
                    <a:pt x="202" y="369"/>
                    <a:pt x="202" y="369"/>
                  </a:cubicBezTo>
                  <a:cubicBezTo>
                    <a:pt x="202" y="623"/>
                    <a:pt x="202" y="623"/>
                    <a:pt x="202" y="623"/>
                  </a:cubicBezTo>
                  <a:cubicBezTo>
                    <a:pt x="202" y="646"/>
                    <a:pt x="221" y="665"/>
                    <a:pt x="244" y="665"/>
                  </a:cubicBezTo>
                  <a:cubicBezTo>
                    <a:pt x="267" y="665"/>
                    <a:pt x="285" y="646"/>
                    <a:pt x="285" y="623"/>
                  </a:cubicBezTo>
                  <a:cubicBezTo>
                    <a:pt x="285" y="108"/>
                    <a:pt x="285" y="108"/>
                    <a:pt x="285" y="108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14" y="290"/>
                    <a:pt x="332" y="304"/>
                    <a:pt x="352" y="304"/>
                  </a:cubicBezTo>
                  <a:cubicBezTo>
                    <a:pt x="375" y="304"/>
                    <a:pt x="393" y="286"/>
                    <a:pt x="393" y="263"/>
                  </a:cubicBezTo>
                  <a:cubicBezTo>
                    <a:pt x="393" y="261"/>
                    <a:pt x="393" y="259"/>
                    <a:pt x="393" y="257"/>
                  </a:cubicBezTo>
                  <a:cubicBezTo>
                    <a:pt x="393" y="255"/>
                    <a:pt x="394" y="253"/>
                    <a:pt x="393" y="252"/>
                  </a:cubicBezTo>
                  <a:cubicBezTo>
                    <a:pt x="352" y="35"/>
                    <a:pt x="352" y="35"/>
                    <a:pt x="352" y="35"/>
                  </a:cubicBezTo>
                  <a:cubicBezTo>
                    <a:pt x="349" y="14"/>
                    <a:pt x="332" y="0"/>
                    <a:pt x="311" y="0"/>
                  </a:cubicBezTo>
                </a:path>
              </a:pathLst>
            </a:custGeom>
            <a:solidFill>
              <a:schemeClr val="bg2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28"/>
            <p:cNvSpPr>
              <a:spLocks noChangeArrowheads="1"/>
            </p:cNvSpPr>
            <p:nvPr/>
          </p:nvSpPr>
          <p:spPr bwMode="auto">
            <a:xfrm>
              <a:off x="1417842" y="2600668"/>
              <a:ext cx="346249" cy="349313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29"/>
            <p:cNvSpPr>
              <a:spLocks/>
            </p:cNvSpPr>
            <p:nvPr/>
          </p:nvSpPr>
          <p:spPr bwMode="auto">
            <a:xfrm>
              <a:off x="1207437" y="2992878"/>
              <a:ext cx="767058" cy="1299198"/>
            </a:xfrm>
            <a:custGeom>
              <a:avLst/>
              <a:gdLst>
                <a:gd name="T0" fmla="*/ 311 w 394"/>
                <a:gd name="T1" fmla="*/ 0 h 665"/>
                <a:gd name="T2" fmla="*/ 83 w 394"/>
                <a:gd name="T3" fmla="*/ 0 h 665"/>
                <a:gd name="T4" fmla="*/ 42 w 394"/>
                <a:gd name="T5" fmla="*/ 34 h 665"/>
                <a:gd name="T6" fmla="*/ 1 w 394"/>
                <a:gd name="T7" fmla="*/ 252 h 665"/>
                <a:gd name="T8" fmla="*/ 1 w 394"/>
                <a:gd name="T9" fmla="*/ 257 h 665"/>
                <a:gd name="T10" fmla="*/ 1 w 394"/>
                <a:gd name="T11" fmla="*/ 263 h 665"/>
                <a:gd name="T12" fmla="*/ 42 w 394"/>
                <a:gd name="T13" fmla="*/ 304 h 665"/>
                <a:gd name="T14" fmla="*/ 83 w 394"/>
                <a:gd name="T15" fmla="*/ 270 h 665"/>
                <a:gd name="T16" fmla="*/ 109 w 394"/>
                <a:gd name="T17" fmla="*/ 108 h 665"/>
                <a:gd name="T18" fmla="*/ 109 w 394"/>
                <a:gd name="T19" fmla="*/ 623 h 665"/>
                <a:gd name="T20" fmla="*/ 150 w 394"/>
                <a:gd name="T21" fmla="*/ 665 h 665"/>
                <a:gd name="T22" fmla="*/ 192 w 394"/>
                <a:gd name="T23" fmla="*/ 623 h 665"/>
                <a:gd name="T24" fmla="*/ 192 w 394"/>
                <a:gd name="T25" fmla="*/ 369 h 665"/>
                <a:gd name="T26" fmla="*/ 202 w 394"/>
                <a:gd name="T27" fmla="*/ 369 h 665"/>
                <a:gd name="T28" fmla="*/ 202 w 394"/>
                <a:gd name="T29" fmla="*/ 623 h 665"/>
                <a:gd name="T30" fmla="*/ 244 w 394"/>
                <a:gd name="T31" fmla="*/ 665 h 665"/>
                <a:gd name="T32" fmla="*/ 285 w 394"/>
                <a:gd name="T33" fmla="*/ 623 h 665"/>
                <a:gd name="T34" fmla="*/ 285 w 394"/>
                <a:gd name="T35" fmla="*/ 108 h 665"/>
                <a:gd name="T36" fmla="*/ 311 w 394"/>
                <a:gd name="T37" fmla="*/ 270 h 665"/>
                <a:gd name="T38" fmla="*/ 352 w 394"/>
                <a:gd name="T39" fmla="*/ 304 h 665"/>
                <a:gd name="T40" fmla="*/ 393 w 394"/>
                <a:gd name="T41" fmla="*/ 263 h 665"/>
                <a:gd name="T42" fmla="*/ 393 w 394"/>
                <a:gd name="T43" fmla="*/ 257 h 665"/>
                <a:gd name="T44" fmla="*/ 393 w 394"/>
                <a:gd name="T45" fmla="*/ 252 h 665"/>
                <a:gd name="T46" fmla="*/ 352 w 394"/>
                <a:gd name="T47" fmla="*/ 35 h 665"/>
                <a:gd name="T48" fmla="*/ 311 w 394"/>
                <a:gd name="T4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4" h="665">
                  <a:moveTo>
                    <a:pt x="311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62" y="0"/>
                    <a:pt x="45" y="14"/>
                    <a:pt x="42" y="3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53"/>
                    <a:pt x="1" y="255"/>
                    <a:pt x="1" y="257"/>
                  </a:cubicBezTo>
                  <a:cubicBezTo>
                    <a:pt x="1" y="259"/>
                    <a:pt x="1" y="261"/>
                    <a:pt x="1" y="263"/>
                  </a:cubicBezTo>
                  <a:cubicBezTo>
                    <a:pt x="1" y="286"/>
                    <a:pt x="19" y="304"/>
                    <a:pt x="42" y="304"/>
                  </a:cubicBezTo>
                  <a:cubicBezTo>
                    <a:pt x="62" y="304"/>
                    <a:pt x="80" y="290"/>
                    <a:pt x="83" y="270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623"/>
                    <a:pt x="109" y="623"/>
                    <a:pt x="109" y="623"/>
                  </a:cubicBezTo>
                  <a:cubicBezTo>
                    <a:pt x="109" y="646"/>
                    <a:pt x="127" y="665"/>
                    <a:pt x="150" y="665"/>
                  </a:cubicBezTo>
                  <a:cubicBezTo>
                    <a:pt x="173" y="665"/>
                    <a:pt x="192" y="646"/>
                    <a:pt x="192" y="623"/>
                  </a:cubicBezTo>
                  <a:cubicBezTo>
                    <a:pt x="192" y="369"/>
                    <a:pt x="192" y="369"/>
                    <a:pt x="192" y="369"/>
                  </a:cubicBezTo>
                  <a:cubicBezTo>
                    <a:pt x="202" y="369"/>
                    <a:pt x="202" y="369"/>
                    <a:pt x="202" y="369"/>
                  </a:cubicBezTo>
                  <a:cubicBezTo>
                    <a:pt x="202" y="623"/>
                    <a:pt x="202" y="623"/>
                    <a:pt x="202" y="623"/>
                  </a:cubicBezTo>
                  <a:cubicBezTo>
                    <a:pt x="202" y="646"/>
                    <a:pt x="221" y="665"/>
                    <a:pt x="244" y="665"/>
                  </a:cubicBezTo>
                  <a:cubicBezTo>
                    <a:pt x="267" y="665"/>
                    <a:pt x="285" y="646"/>
                    <a:pt x="285" y="623"/>
                  </a:cubicBezTo>
                  <a:cubicBezTo>
                    <a:pt x="285" y="108"/>
                    <a:pt x="285" y="108"/>
                    <a:pt x="285" y="108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15" y="290"/>
                    <a:pt x="332" y="304"/>
                    <a:pt x="352" y="304"/>
                  </a:cubicBezTo>
                  <a:cubicBezTo>
                    <a:pt x="375" y="304"/>
                    <a:pt x="393" y="286"/>
                    <a:pt x="393" y="263"/>
                  </a:cubicBezTo>
                  <a:cubicBezTo>
                    <a:pt x="393" y="261"/>
                    <a:pt x="393" y="259"/>
                    <a:pt x="393" y="257"/>
                  </a:cubicBezTo>
                  <a:cubicBezTo>
                    <a:pt x="394" y="255"/>
                    <a:pt x="394" y="253"/>
                    <a:pt x="393" y="252"/>
                  </a:cubicBezTo>
                  <a:cubicBezTo>
                    <a:pt x="352" y="35"/>
                    <a:pt x="352" y="35"/>
                    <a:pt x="352" y="35"/>
                  </a:cubicBezTo>
                  <a:cubicBezTo>
                    <a:pt x="349" y="14"/>
                    <a:pt x="332" y="0"/>
                    <a:pt x="311" y="0"/>
                  </a:cubicBezTo>
                </a:path>
              </a:pathLst>
            </a:custGeom>
            <a:solidFill>
              <a:schemeClr val="bg2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30"/>
            <p:cNvSpPr>
              <a:spLocks noChangeArrowheads="1"/>
            </p:cNvSpPr>
            <p:nvPr/>
          </p:nvSpPr>
          <p:spPr bwMode="auto">
            <a:xfrm>
              <a:off x="4419683" y="2335108"/>
              <a:ext cx="513755" cy="515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1"/>
            <p:cNvSpPr>
              <a:spLocks/>
            </p:cNvSpPr>
            <p:nvPr/>
          </p:nvSpPr>
          <p:spPr bwMode="auto">
            <a:xfrm>
              <a:off x="4110204" y="2913210"/>
              <a:ext cx="1132713" cy="1926326"/>
            </a:xfrm>
            <a:custGeom>
              <a:avLst/>
              <a:gdLst>
                <a:gd name="T0" fmla="*/ 581 w 582"/>
                <a:gd name="T1" fmla="*/ 381 h 986"/>
                <a:gd name="T2" fmla="*/ 582 w 582"/>
                <a:gd name="T3" fmla="*/ 373 h 986"/>
                <a:gd name="T4" fmla="*/ 521 w 582"/>
                <a:gd name="T5" fmla="*/ 52 h 986"/>
                <a:gd name="T6" fmla="*/ 461 w 582"/>
                <a:gd name="T7" fmla="*/ 0 h 986"/>
                <a:gd name="T8" fmla="*/ 122 w 582"/>
                <a:gd name="T9" fmla="*/ 0 h 986"/>
                <a:gd name="T10" fmla="*/ 61 w 582"/>
                <a:gd name="T11" fmla="*/ 51 h 986"/>
                <a:gd name="T12" fmla="*/ 0 w 582"/>
                <a:gd name="T13" fmla="*/ 373 h 986"/>
                <a:gd name="T14" fmla="*/ 1 w 582"/>
                <a:gd name="T15" fmla="*/ 381 h 986"/>
                <a:gd name="T16" fmla="*/ 0 w 582"/>
                <a:gd name="T17" fmla="*/ 390 h 986"/>
                <a:gd name="T18" fmla="*/ 62 w 582"/>
                <a:gd name="T19" fmla="*/ 451 h 986"/>
                <a:gd name="T20" fmla="*/ 123 w 582"/>
                <a:gd name="T21" fmla="*/ 400 h 986"/>
                <a:gd name="T22" fmla="*/ 161 w 582"/>
                <a:gd name="T23" fmla="*/ 161 h 986"/>
                <a:gd name="T24" fmla="*/ 160 w 582"/>
                <a:gd name="T25" fmla="*/ 924 h 986"/>
                <a:gd name="T26" fmla="*/ 222 w 582"/>
                <a:gd name="T27" fmla="*/ 986 h 986"/>
                <a:gd name="T28" fmla="*/ 284 w 582"/>
                <a:gd name="T29" fmla="*/ 924 h 986"/>
                <a:gd name="T30" fmla="*/ 284 w 582"/>
                <a:gd name="T31" fmla="*/ 547 h 986"/>
                <a:gd name="T32" fmla="*/ 299 w 582"/>
                <a:gd name="T33" fmla="*/ 547 h 986"/>
                <a:gd name="T34" fmla="*/ 299 w 582"/>
                <a:gd name="T35" fmla="*/ 924 h 986"/>
                <a:gd name="T36" fmla="*/ 360 w 582"/>
                <a:gd name="T37" fmla="*/ 986 h 986"/>
                <a:gd name="T38" fmla="*/ 422 w 582"/>
                <a:gd name="T39" fmla="*/ 924 h 986"/>
                <a:gd name="T40" fmla="*/ 422 w 582"/>
                <a:gd name="T41" fmla="*/ 161 h 986"/>
                <a:gd name="T42" fmla="*/ 460 w 582"/>
                <a:gd name="T43" fmla="*/ 401 h 986"/>
                <a:gd name="T44" fmla="*/ 520 w 582"/>
                <a:gd name="T45" fmla="*/ 451 h 986"/>
                <a:gd name="T46" fmla="*/ 582 w 582"/>
                <a:gd name="T47" fmla="*/ 390 h 986"/>
                <a:gd name="T48" fmla="*/ 581 w 582"/>
                <a:gd name="T49" fmla="*/ 38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2" h="986">
                  <a:moveTo>
                    <a:pt x="581" y="381"/>
                  </a:moveTo>
                  <a:cubicBezTo>
                    <a:pt x="582" y="379"/>
                    <a:pt x="582" y="376"/>
                    <a:pt x="582" y="373"/>
                  </a:cubicBezTo>
                  <a:cubicBezTo>
                    <a:pt x="521" y="52"/>
                    <a:pt x="521" y="52"/>
                    <a:pt x="521" y="52"/>
                  </a:cubicBezTo>
                  <a:cubicBezTo>
                    <a:pt x="516" y="22"/>
                    <a:pt x="491" y="0"/>
                    <a:pt x="46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1" y="0"/>
                    <a:pt x="66" y="22"/>
                    <a:pt x="61" y="51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0" y="376"/>
                    <a:pt x="0" y="379"/>
                    <a:pt x="1" y="381"/>
                  </a:cubicBezTo>
                  <a:cubicBezTo>
                    <a:pt x="0" y="384"/>
                    <a:pt x="0" y="387"/>
                    <a:pt x="0" y="390"/>
                  </a:cubicBezTo>
                  <a:cubicBezTo>
                    <a:pt x="0" y="424"/>
                    <a:pt x="28" y="451"/>
                    <a:pt x="62" y="451"/>
                  </a:cubicBezTo>
                  <a:cubicBezTo>
                    <a:pt x="92" y="451"/>
                    <a:pt x="117" y="430"/>
                    <a:pt x="123" y="400"/>
                  </a:cubicBezTo>
                  <a:cubicBezTo>
                    <a:pt x="161" y="161"/>
                    <a:pt x="161" y="161"/>
                    <a:pt x="161" y="161"/>
                  </a:cubicBezTo>
                  <a:cubicBezTo>
                    <a:pt x="160" y="924"/>
                    <a:pt x="160" y="924"/>
                    <a:pt x="160" y="924"/>
                  </a:cubicBezTo>
                  <a:cubicBezTo>
                    <a:pt x="160" y="958"/>
                    <a:pt x="188" y="986"/>
                    <a:pt x="222" y="986"/>
                  </a:cubicBezTo>
                  <a:cubicBezTo>
                    <a:pt x="256" y="986"/>
                    <a:pt x="284" y="958"/>
                    <a:pt x="284" y="924"/>
                  </a:cubicBezTo>
                  <a:cubicBezTo>
                    <a:pt x="284" y="547"/>
                    <a:pt x="284" y="547"/>
                    <a:pt x="284" y="547"/>
                  </a:cubicBezTo>
                  <a:cubicBezTo>
                    <a:pt x="299" y="547"/>
                    <a:pt x="299" y="547"/>
                    <a:pt x="299" y="547"/>
                  </a:cubicBezTo>
                  <a:cubicBezTo>
                    <a:pt x="299" y="924"/>
                    <a:pt x="299" y="924"/>
                    <a:pt x="299" y="924"/>
                  </a:cubicBezTo>
                  <a:cubicBezTo>
                    <a:pt x="299" y="958"/>
                    <a:pt x="326" y="986"/>
                    <a:pt x="360" y="986"/>
                  </a:cubicBezTo>
                  <a:cubicBezTo>
                    <a:pt x="394" y="986"/>
                    <a:pt x="422" y="958"/>
                    <a:pt x="422" y="924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60" y="401"/>
                    <a:pt x="460" y="401"/>
                    <a:pt x="460" y="401"/>
                  </a:cubicBezTo>
                  <a:cubicBezTo>
                    <a:pt x="465" y="430"/>
                    <a:pt x="491" y="451"/>
                    <a:pt x="520" y="451"/>
                  </a:cubicBezTo>
                  <a:cubicBezTo>
                    <a:pt x="555" y="451"/>
                    <a:pt x="582" y="424"/>
                    <a:pt x="582" y="390"/>
                  </a:cubicBezTo>
                  <a:cubicBezTo>
                    <a:pt x="582" y="387"/>
                    <a:pt x="582" y="384"/>
                    <a:pt x="581" y="38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32"/>
            <p:cNvSpPr>
              <a:spLocks noChangeArrowheads="1"/>
            </p:cNvSpPr>
            <p:nvPr/>
          </p:nvSpPr>
          <p:spPr bwMode="auto">
            <a:xfrm>
              <a:off x="2095017" y="2335108"/>
              <a:ext cx="514776" cy="515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33"/>
            <p:cNvSpPr>
              <a:spLocks/>
            </p:cNvSpPr>
            <p:nvPr/>
          </p:nvSpPr>
          <p:spPr bwMode="auto">
            <a:xfrm>
              <a:off x="1785539" y="2913210"/>
              <a:ext cx="1133734" cy="1926326"/>
            </a:xfrm>
            <a:custGeom>
              <a:avLst/>
              <a:gdLst>
                <a:gd name="T0" fmla="*/ 582 w 582"/>
                <a:gd name="T1" fmla="*/ 381 h 986"/>
                <a:gd name="T2" fmla="*/ 582 w 582"/>
                <a:gd name="T3" fmla="*/ 373 h 986"/>
                <a:gd name="T4" fmla="*/ 521 w 582"/>
                <a:gd name="T5" fmla="*/ 52 h 986"/>
                <a:gd name="T6" fmla="*/ 461 w 582"/>
                <a:gd name="T7" fmla="*/ 0 h 986"/>
                <a:gd name="T8" fmla="*/ 122 w 582"/>
                <a:gd name="T9" fmla="*/ 0 h 986"/>
                <a:gd name="T10" fmla="*/ 61 w 582"/>
                <a:gd name="T11" fmla="*/ 51 h 986"/>
                <a:gd name="T12" fmla="*/ 1 w 582"/>
                <a:gd name="T13" fmla="*/ 373 h 986"/>
                <a:gd name="T14" fmla="*/ 1 w 582"/>
                <a:gd name="T15" fmla="*/ 381 h 986"/>
                <a:gd name="T16" fmla="*/ 0 w 582"/>
                <a:gd name="T17" fmla="*/ 390 h 986"/>
                <a:gd name="T18" fmla="*/ 62 w 582"/>
                <a:gd name="T19" fmla="*/ 451 h 986"/>
                <a:gd name="T20" fmla="*/ 123 w 582"/>
                <a:gd name="T21" fmla="*/ 400 h 986"/>
                <a:gd name="T22" fmla="*/ 161 w 582"/>
                <a:gd name="T23" fmla="*/ 161 h 986"/>
                <a:gd name="T24" fmla="*/ 160 w 582"/>
                <a:gd name="T25" fmla="*/ 924 h 986"/>
                <a:gd name="T26" fmla="*/ 222 w 582"/>
                <a:gd name="T27" fmla="*/ 986 h 986"/>
                <a:gd name="T28" fmla="*/ 284 w 582"/>
                <a:gd name="T29" fmla="*/ 924 h 986"/>
                <a:gd name="T30" fmla="*/ 284 w 582"/>
                <a:gd name="T31" fmla="*/ 547 h 986"/>
                <a:gd name="T32" fmla="*/ 299 w 582"/>
                <a:gd name="T33" fmla="*/ 547 h 986"/>
                <a:gd name="T34" fmla="*/ 299 w 582"/>
                <a:gd name="T35" fmla="*/ 924 h 986"/>
                <a:gd name="T36" fmla="*/ 360 w 582"/>
                <a:gd name="T37" fmla="*/ 986 h 986"/>
                <a:gd name="T38" fmla="*/ 422 w 582"/>
                <a:gd name="T39" fmla="*/ 924 h 986"/>
                <a:gd name="T40" fmla="*/ 422 w 582"/>
                <a:gd name="T41" fmla="*/ 161 h 986"/>
                <a:gd name="T42" fmla="*/ 460 w 582"/>
                <a:gd name="T43" fmla="*/ 401 h 986"/>
                <a:gd name="T44" fmla="*/ 521 w 582"/>
                <a:gd name="T45" fmla="*/ 451 h 986"/>
                <a:gd name="T46" fmla="*/ 582 w 582"/>
                <a:gd name="T47" fmla="*/ 390 h 986"/>
                <a:gd name="T48" fmla="*/ 582 w 582"/>
                <a:gd name="T49" fmla="*/ 38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2" h="986">
                  <a:moveTo>
                    <a:pt x="582" y="381"/>
                  </a:moveTo>
                  <a:cubicBezTo>
                    <a:pt x="582" y="379"/>
                    <a:pt x="582" y="376"/>
                    <a:pt x="582" y="373"/>
                  </a:cubicBezTo>
                  <a:cubicBezTo>
                    <a:pt x="521" y="52"/>
                    <a:pt x="521" y="52"/>
                    <a:pt x="521" y="52"/>
                  </a:cubicBezTo>
                  <a:cubicBezTo>
                    <a:pt x="516" y="22"/>
                    <a:pt x="491" y="0"/>
                    <a:pt x="46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0"/>
                    <a:pt x="66" y="22"/>
                    <a:pt x="61" y="51"/>
                  </a:cubicBez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9"/>
                    <a:pt x="1" y="381"/>
                  </a:cubicBezTo>
                  <a:cubicBezTo>
                    <a:pt x="0" y="384"/>
                    <a:pt x="0" y="387"/>
                    <a:pt x="0" y="390"/>
                  </a:cubicBezTo>
                  <a:cubicBezTo>
                    <a:pt x="0" y="424"/>
                    <a:pt x="28" y="451"/>
                    <a:pt x="62" y="451"/>
                  </a:cubicBezTo>
                  <a:cubicBezTo>
                    <a:pt x="92" y="451"/>
                    <a:pt x="117" y="430"/>
                    <a:pt x="123" y="400"/>
                  </a:cubicBezTo>
                  <a:cubicBezTo>
                    <a:pt x="161" y="161"/>
                    <a:pt x="161" y="161"/>
                    <a:pt x="161" y="161"/>
                  </a:cubicBezTo>
                  <a:cubicBezTo>
                    <a:pt x="160" y="924"/>
                    <a:pt x="160" y="924"/>
                    <a:pt x="160" y="924"/>
                  </a:cubicBezTo>
                  <a:cubicBezTo>
                    <a:pt x="160" y="958"/>
                    <a:pt x="188" y="986"/>
                    <a:pt x="222" y="986"/>
                  </a:cubicBezTo>
                  <a:cubicBezTo>
                    <a:pt x="256" y="986"/>
                    <a:pt x="284" y="958"/>
                    <a:pt x="284" y="924"/>
                  </a:cubicBezTo>
                  <a:cubicBezTo>
                    <a:pt x="284" y="547"/>
                    <a:pt x="284" y="547"/>
                    <a:pt x="284" y="547"/>
                  </a:cubicBezTo>
                  <a:cubicBezTo>
                    <a:pt x="299" y="547"/>
                    <a:pt x="299" y="547"/>
                    <a:pt x="299" y="547"/>
                  </a:cubicBezTo>
                  <a:cubicBezTo>
                    <a:pt x="299" y="924"/>
                    <a:pt x="299" y="924"/>
                    <a:pt x="299" y="924"/>
                  </a:cubicBezTo>
                  <a:cubicBezTo>
                    <a:pt x="299" y="958"/>
                    <a:pt x="326" y="986"/>
                    <a:pt x="360" y="986"/>
                  </a:cubicBezTo>
                  <a:cubicBezTo>
                    <a:pt x="394" y="986"/>
                    <a:pt x="422" y="958"/>
                    <a:pt x="422" y="924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60" y="401"/>
                    <a:pt x="460" y="401"/>
                    <a:pt x="460" y="401"/>
                  </a:cubicBezTo>
                  <a:cubicBezTo>
                    <a:pt x="465" y="430"/>
                    <a:pt x="491" y="451"/>
                    <a:pt x="521" y="451"/>
                  </a:cubicBezTo>
                  <a:cubicBezTo>
                    <a:pt x="555" y="451"/>
                    <a:pt x="582" y="424"/>
                    <a:pt x="582" y="390"/>
                  </a:cubicBezTo>
                  <a:cubicBezTo>
                    <a:pt x="582" y="387"/>
                    <a:pt x="582" y="384"/>
                    <a:pt x="582" y="38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34"/>
            <p:cNvSpPr>
              <a:spLocks noChangeArrowheads="1"/>
            </p:cNvSpPr>
            <p:nvPr/>
          </p:nvSpPr>
          <p:spPr bwMode="auto">
            <a:xfrm>
              <a:off x="3193003" y="1990903"/>
              <a:ext cx="702711" cy="7047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35"/>
            <p:cNvSpPr>
              <a:spLocks/>
            </p:cNvSpPr>
            <p:nvPr/>
          </p:nvSpPr>
          <p:spPr bwMode="auto">
            <a:xfrm>
              <a:off x="2769130" y="2782474"/>
              <a:ext cx="1549436" cy="2631079"/>
            </a:xfrm>
            <a:custGeom>
              <a:avLst/>
              <a:gdLst>
                <a:gd name="T0" fmla="*/ 795 w 796"/>
                <a:gd name="T1" fmla="*/ 520 h 1347"/>
                <a:gd name="T2" fmla="*/ 795 w 796"/>
                <a:gd name="T3" fmla="*/ 510 h 1347"/>
                <a:gd name="T4" fmla="*/ 713 w 796"/>
                <a:gd name="T5" fmla="*/ 71 h 1347"/>
                <a:gd name="T6" fmla="*/ 630 w 796"/>
                <a:gd name="T7" fmla="*/ 0 h 1347"/>
                <a:gd name="T8" fmla="*/ 167 w 796"/>
                <a:gd name="T9" fmla="*/ 0 h 1347"/>
                <a:gd name="T10" fmla="*/ 84 w 796"/>
                <a:gd name="T11" fmla="*/ 70 h 1347"/>
                <a:gd name="T12" fmla="*/ 1 w 796"/>
                <a:gd name="T13" fmla="*/ 510 h 1347"/>
                <a:gd name="T14" fmla="*/ 1 w 796"/>
                <a:gd name="T15" fmla="*/ 520 h 1347"/>
                <a:gd name="T16" fmla="*/ 0 w 796"/>
                <a:gd name="T17" fmla="*/ 532 h 1347"/>
                <a:gd name="T18" fmla="*/ 85 w 796"/>
                <a:gd name="T19" fmla="*/ 616 h 1347"/>
                <a:gd name="T20" fmla="*/ 168 w 796"/>
                <a:gd name="T21" fmla="*/ 547 h 1347"/>
                <a:gd name="T22" fmla="*/ 220 w 796"/>
                <a:gd name="T23" fmla="*/ 220 h 1347"/>
                <a:gd name="T24" fmla="*/ 219 w 796"/>
                <a:gd name="T25" fmla="*/ 1263 h 1347"/>
                <a:gd name="T26" fmla="*/ 304 w 796"/>
                <a:gd name="T27" fmla="*/ 1347 h 1347"/>
                <a:gd name="T28" fmla="*/ 388 w 796"/>
                <a:gd name="T29" fmla="*/ 1263 h 1347"/>
                <a:gd name="T30" fmla="*/ 388 w 796"/>
                <a:gd name="T31" fmla="*/ 747 h 1347"/>
                <a:gd name="T32" fmla="*/ 408 w 796"/>
                <a:gd name="T33" fmla="*/ 747 h 1347"/>
                <a:gd name="T34" fmla="*/ 408 w 796"/>
                <a:gd name="T35" fmla="*/ 1263 h 1347"/>
                <a:gd name="T36" fmla="*/ 493 w 796"/>
                <a:gd name="T37" fmla="*/ 1347 h 1347"/>
                <a:gd name="T38" fmla="*/ 577 w 796"/>
                <a:gd name="T39" fmla="*/ 1263 h 1347"/>
                <a:gd name="T40" fmla="*/ 576 w 796"/>
                <a:gd name="T41" fmla="*/ 220 h 1347"/>
                <a:gd name="T42" fmla="*/ 629 w 796"/>
                <a:gd name="T43" fmla="*/ 547 h 1347"/>
                <a:gd name="T44" fmla="*/ 711 w 796"/>
                <a:gd name="T45" fmla="*/ 616 h 1347"/>
                <a:gd name="T46" fmla="*/ 796 w 796"/>
                <a:gd name="T47" fmla="*/ 532 h 1347"/>
                <a:gd name="T48" fmla="*/ 795 w 796"/>
                <a:gd name="T49" fmla="*/ 52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6" h="1347">
                  <a:moveTo>
                    <a:pt x="795" y="520"/>
                  </a:moveTo>
                  <a:cubicBezTo>
                    <a:pt x="796" y="517"/>
                    <a:pt x="796" y="514"/>
                    <a:pt x="795" y="510"/>
                  </a:cubicBezTo>
                  <a:cubicBezTo>
                    <a:pt x="713" y="71"/>
                    <a:pt x="713" y="71"/>
                    <a:pt x="713" y="71"/>
                  </a:cubicBezTo>
                  <a:cubicBezTo>
                    <a:pt x="706" y="30"/>
                    <a:pt x="671" y="0"/>
                    <a:pt x="630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25" y="0"/>
                    <a:pt x="90" y="30"/>
                    <a:pt x="84" y="70"/>
                  </a:cubicBezTo>
                  <a:cubicBezTo>
                    <a:pt x="1" y="510"/>
                    <a:pt x="1" y="510"/>
                    <a:pt x="1" y="510"/>
                  </a:cubicBezTo>
                  <a:cubicBezTo>
                    <a:pt x="0" y="514"/>
                    <a:pt x="0" y="517"/>
                    <a:pt x="1" y="520"/>
                  </a:cubicBezTo>
                  <a:cubicBezTo>
                    <a:pt x="1" y="524"/>
                    <a:pt x="0" y="528"/>
                    <a:pt x="0" y="532"/>
                  </a:cubicBezTo>
                  <a:cubicBezTo>
                    <a:pt x="0" y="579"/>
                    <a:pt x="38" y="616"/>
                    <a:pt x="85" y="616"/>
                  </a:cubicBezTo>
                  <a:cubicBezTo>
                    <a:pt x="126" y="616"/>
                    <a:pt x="160" y="587"/>
                    <a:pt x="168" y="547"/>
                  </a:cubicBezTo>
                  <a:cubicBezTo>
                    <a:pt x="220" y="220"/>
                    <a:pt x="220" y="220"/>
                    <a:pt x="220" y="220"/>
                  </a:cubicBezTo>
                  <a:cubicBezTo>
                    <a:pt x="219" y="1263"/>
                    <a:pt x="219" y="1263"/>
                    <a:pt x="219" y="1263"/>
                  </a:cubicBezTo>
                  <a:cubicBezTo>
                    <a:pt x="219" y="1309"/>
                    <a:pt x="257" y="1347"/>
                    <a:pt x="304" y="1347"/>
                  </a:cubicBezTo>
                  <a:cubicBezTo>
                    <a:pt x="350" y="1347"/>
                    <a:pt x="388" y="1309"/>
                    <a:pt x="388" y="1263"/>
                  </a:cubicBezTo>
                  <a:cubicBezTo>
                    <a:pt x="388" y="747"/>
                    <a:pt x="388" y="747"/>
                    <a:pt x="388" y="747"/>
                  </a:cubicBezTo>
                  <a:cubicBezTo>
                    <a:pt x="408" y="747"/>
                    <a:pt x="408" y="747"/>
                    <a:pt x="408" y="747"/>
                  </a:cubicBezTo>
                  <a:cubicBezTo>
                    <a:pt x="408" y="1263"/>
                    <a:pt x="408" y="1263"/>
                    <a:pt x="408" y="1263"/>
                  </a:cubicBezTo>
                  <a:cubicBezTo>
                    <a:pt x="408" y="1309"/>
                    <a:pt x="446" y="1347"/>
                    <a:pt x="493" y="1347"/>
                  </a:cubicBezTo>
                  <a:cubicBezTo>
                    <a:pt x="539" y="1347"/>
                    <a:pt x="577" y="1309"/>
                    <a:pt x="577" y="1263"/>
                  </a:cubicBezTo>
                  <a:cubicBezTo>
                    <a:pt x="576" y="220"/>
                    <a:pt x="576" y="220"/>
                    <a:pt x="576" y="220"/>
                  </a:cubicBezTo>
                  <a:cubicBezTo>
                    <a:pt x="629" y="547"/>
                    <a:pt x="629" y="547"/>
                    <a:pt x="629" y="547"/>
                  </a:cubicBezTo>
                  <a:cubicBezTo>
                    <a:pt x="636" y="587"/>
                    <a:pt x="671" y="616"/>
                    <a:pt x="711" y="616"/>
                  </a:cubicBezTo>
                  <a:cubicBezTo>
                    <a:pt x="758" y="616"/>
                    <a:pt x="796" y="579"/>
                    <a:pt x="796" y="532"/>
                  </a:cubicBezTo>
                  <a:cubicBezTo>
                    <a:pt x="796" y="528"/>
                    <a:pt x="795" y="524"/>
                    <a:pt x="795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2" name="Freeform 5"/>
          <p:cNvSpPr>
            <a:spLocks/>
          </p:cNvSpPr>
          <p:nvPr/>
        </p:nvSpPr>
        <p:spPr bwMode="auto">
          <a:xfrm>
            <a:off x="6312367" y="2199731"/>
            <a:ext cx="713232" cy="71323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7026167" y="2158422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Fonctionnalités métier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026167" y="2711486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</a:rPr>
              <a:t>L’équipe s’organise </a:t>
            </a:r>
            <a:r>
              <a:rPr lang="en-US" sz="1600" dirty="0" err="1" smtClean="0">
                <a:solidFill>
                  <a:schemeClr val="bg2">
                    <a:lumMod val="65000"/>
                  </a:schemeClr>
                </a:solidFill>
              </a:rPr>
              <a:t>autour</a:t>
            </a:r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</a:rPr>
              <a:t> des fonctionnalités métiers et non sur la </a:t>
            </a:r>
            <a:r>
              <a:rPr lang="en-US" sz="1600" dirty="0" err="1" smtClean="0">
                <a:solidFill>
                  <a:schemeClr val="bg2">
                    <a:lumMod val="65000"/>
                  </a:schemeClr>
                </a:solidFill>
              </a:rPr>
              <a:t>technicité</a:t>
            </a:r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85" name="Freeform 521"/>
          <p:cNvSpPr>
            <a:spLocks noEditPoints="1"/>
          </p:cNvSpPr>
          <p:nvPr/>
        </p:nvSpPr>
        <p:spPr bwMode="auto">
          <a:xfrm>
            <a:off x="6450555" y="2342545"/>
            <a:ext cx="436856" cy="427604"/>
          </a:xfrm>
          <a:custGeom>
            <a:avLst/>
            <a:gdLst>
              <a:gd name="T0" fmla="*/ 168 w 180"/>
              <a:gd name="T1" fmla="*/ 0 h 176"/>
              <a:gd name="T2" fmla="*/ 55 w 180"/>
              <a:gd name="T3" fmla="*/ 64 h 176"/>
              <a:gd name="T4" fmla="*/ 40 w 180"/>
              <a:gd name="T5" fmla="*/ 98 h 176"/>
              <a:gd name="T6" fmla="*/ 72 w 180"/>
              <a:gd name="T7" fmla="*/ 136 h 176"/>
              <a:gd name="T8" fmla="*/ 89 w 180"/>
              <a:gd name="T9" fmla="*/ 166 h 176"/>
              <a:gd name="T10" fmla="*/ 140 w 180"/>
              <a:gd name="T11" fmla="*/ 92 h 176"/>
              <a:gd name="T12" fmla="*/ 104 w 180"/>
              <a:gd name="T13" fmla="*/ 119 h 176"/>
              <a:gd name="T14" fmla="*/ 85 w 180"/>
              <a:gd name="T15" fmla="*/ 131 h 176"/>
              <a:gd name="T16" fmla="*/ 77 w 180"/>
              <a:gd name="T17" fmla="*/ 128 h 176"/>
              <a:gd name="T18" fmla="*/ 55 w 180"/>
              <a:gd name="T19" fmla="*/ 121 h 176"/>
              <a:gd name="T20" fmla="*/ 45 w 180"/>
              <a:gd name="T21" fmla="*/ 91 h 176"/>
              <a:gd name="T22" fmla="*/ 57 w 180"/>
              <a:gd name="T23" fmla="*/ 72 h 176"/>
              <a:gd name="T24" fmla="*/ 104 w 180"/>
              <a:gd name="T25" fmla="*/ 118 h 176"/>
              <a:gd name="T26" fmla="*/ 134 w 180"/>
              <a:gd name="T27" fmla="*/ 87 h 176"/>
              <a:gd name="T28" fmla="*/ 110 w 180"/>
              <a:gd name="T29" fmla="*/ 112 h 176"/>
              <a:gd name="T30" fmla="*/ 82 w 180"/>
              <a:gd name="T31" fmla="*/ 49 h 176"/>
              <a:gd name="T32" fmla="*/ 168 w 180"/>
              <a:gd name="T33" fmla="*/ 8 h 176"/>
              <a:gd name="T34" fmla="*/ 31 w 180"/>
              <a:gd name="T35" fmla="*/ 98 h 176"/>
              <a:gd name="T36" fmla="*/ 78 w 180"/>
              <a:gd name="T37" fmla="*/ 145 h 176"/>
              <a:gd name="T38" fmla="*/ 31 w 180"/>
              <a:gd name="T39" fmla="*/ 98 h 176"/>
              <a:gd name="T40" fmla="*/ 29 w 180"/>
              <a:gd name="T41" fmla="*/ 125 h 176"/>
              <a:gd name="T42" fmla="*/ 51 w 180"/>
              <a:gd name="T43" fmla="*/ 147 h 176"/>
              <a:gd name="T44" fmla="*/ 84 w 180"/>
              <a:gd name="T45" fmla="*/ 64 h 176"/>
              <a:gd name="T46" fmla="*/ 84 w 180"/>
              <a:gd name="T47" fmla="*/ 72 h 176"/>
              <a:gd name="T48" fmla="*/ 84 w 180"/>
              <a:gd name="T49" fmla="*/ 64 h 176"/>
              <a:gd name="T50" fmla="*/ 112 w 180"/>
              <a:gd name="T51" fmla="*/ 92 h 176"/>
              <a:gd name="T52" fmla="*/ 104 w 180"/>
              <a:gd name="T53" fmla="*/ 92 h 176"/>
              <a:gd name="T54" fmla="*/ 132 w 180"/>
              <a:gd name="T55" fmla="*/ 56 h 176"/>
              <a:gd name="T56" fmla="*/ 132 w 180"/>
              <a:gd name="T57" fmla="*/ 32 h 176"/>
              <a:gd name="T58" fmla="*/ 132 w 180"/>
              <a:gd name="T59" fmla="*/ 56 h 176"/>
              <a:gd name="T60" fmla="*/ 136 w 180"/>
              <a:gd name="T61" fmla="*/ 44 h 176"/>
              <a:gd name="T62" fmla="*/ 128 w 180"/>
              <a:gd name="T63" fmla="*/ 44 h 176"/>
              <a:gd name="T64" fmla="*/ 96 w 180"/>
              <a:gd name="T65" fmla="*/ 84 h 176"/>
              <a:gd name="T66" fmla="*/ 96 w 180"/>
              <a:gd name="T67" fmla="*/ 76 h 176"/>
              <a:gd name="T68" fmla="*/ 96 w 180"/>
              <a:gd name="T69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0" h="176">
                <a:moveTo>
                  <a:pt x="175" y="1"/>
                </a:moveTo>
                <a:cubicBezTo>
                  <a:pt x="174" y="0"/>
                  <a:pt x="171" y="0"/>
                  <a:pt x="168" y="0"/>
                </a:cubicBezTo>
                <a:cubicBezTo>
                  <a:pt x="151" y="0"/>
                  <a:pt x="107" y="12"/>
                  <a:pt x="84" y="36"/>
                </a:cubicBezTo>
                <a:cubicBezTo>
                  <a:pt x="78" y="41"/>
                  <a:pt x="60" y="58"/>
                  <a:pt x="55" y="64"/>
                </a:cubicBezTo>
                <a:cubicBezTo>
                  <a:pt x="41" y="68"/>
                  <a:pt x="21" y="76"/>
                  <a:pt x="10" y="87"/>
                </a:cubicBezTo>
                <a:cubicBezTo>
                  <a:pt x="10" y="87"/>
                  <a:pt x="24" y="87"/>
                  <a:pt x="40" y="98"/>
                </a:cubicBezTo>
                <a:cubicBezTo>
                  <a:pt x="38" y="107"/>
                  <a:pt x="41" y="118"/>
                  <a:pt x="50" y="126"/>
                </a:cubicBezTo>
                <a:cubicBezTo>
                  <a:pt x="56" y="133"/>
                  <a:pt x="64" y="136"/>
                  <a:pt x="72" y="136"/>
                </a:cubicBezTo>
                <a:cubicBezTo>
                  <a:pt x="74" y="136"/>
                  <a:pt x="76" y="136"/>
                  <a:pt x="79" y="136"/>
                </a:cubicBezTo>
                <a:cubicBezTo>
                  <a:pt x="89" y="152"/>
                  <a:pt x="89" y="166"/>
                  <a:pt x="89" y="166"/>
                </a:cubicBezTo>
                <a:cubicBezTo>
                  <a:pt x="100" y="155"/>
                  <a:pt x="108" y="135"/>
                  <a:pt x="112" y="121"/>
                </a:cubicBezTo>
                <a:cubicBezTo>
                  <a:pt x="118" y="116"/>
                  <a:pt x="135" y="98"/>
                  <a:pt x="140" y="92"/>
                </a:cubicBezTo>
                <a:cubicBezTo>
                  <a:pt x="168" y="64"/>
                  <a:pt x="180" y="7"/>
                  <a:pt x="175" y="1"/>
                </a:cubicBezTo>
                <a:moveTo>
                  <a:pt x="104" y="119"/>
                </a:moveTo>
                <a:cubicBezTo>
                  <a:pt x="101" y="129"/>
                  <a:pt x="97" y="139"/>
                  <a:pt x="93" y="147"/>
                </a:cubicBezTo>
                <a:cubicBezTo>
                  <a:pt x="91" y="142"/>
                  <a:pt x="89" y="137"/>
                  <a:pt x="85" y="131"/>
                </a:cubicBezTo>
                <a:cubicBezTo>
                  <a:pt x="84" y="129"/>
                  <a:pt x="81" y="128"/>
                  <a:pt x="79" y="128"/>
                </a:cubicBezTo>
                <a:cubicBezTo>
                  <a:pt x="78" y="128"/>
                  <a:pt x="77" y="128"/>
                  <a:pt x="77" y="128"/>
                </a:cubicBezTo>
                <a:cubicBezTo>
                  <a:pt x="75" y="128"/>
                  <a:pt x="73" y="128"/>
                  <a:pt x="72" y="128"/>
                </a:cubicBezTo>
                <a:cubicBezTo>
                  <a:pt x="66" y="128"/>
                  <a:pt x="60" y="126"/>
                  <a:pt x="55" y="121"/>
                </a:cubicBezTo>
                <a:cubicBezTo>
                  <a:pt x="49" y="114"/>
                  <a:pt x="46" y="107"/>
                  <a:pt x="48" y="99"/>
                </a:cubicBezTo>
                <a:cubicBezTo>
                  <a:pt x="49" y="96"/>
                  <a:pt x="48" y="93"/>
                  <a:pt x="45" y="91"/>
                </a:cubicBezTo>
                <a:cubicBezTo>
                  <a:pt x="39" y="87"/>
                  <a:pt x="34" y="85"/>
                  <a:pt x="29" y="83"/>
                </a:cubicBezTo>
                <a:cubicBezTo>
                  <a:pt x="37" y="79"/>
                  <a:pt x="47" y="75"/>
                  <a:pt x="57" y="72"/>
                </a:cubicBezTo>
                <a:cubicBezTo>
                  <a:pt x="58" y="72"/>
                  <a:pt x="58" y="72"/>
                  <a:pt x="58" y="72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4" y="118"/>
                  <a:pt x="104" y="118"/>
                  <a:pt x="104" y="119"/>
                </a:cubicBezTo>
                <a:moveTo>
                  <a:pt x="134" y="87"/>
                </a:moveTo>
                <a:cubicBezTo>
                  <a:pt x="133" y="88"/>
                  <a:pt x="130" y="91"/>
                  <a:pt x="128" y="94"/>
                </a:cubicBezTo>
                <a:cubicBezTo>
                  <a:pt x="122" y="99"/>
                  <a:pt x="114" y="108"/>
                  <a:pt x="110" y="112"/>
                </a:cubicBezTo>
                <a:cubicBezTo>
                  <a:pt x="64" y="66"/>
                  <a:pt x="64" y="66"/>
                  <a:pt x="64" y="66"/>
                </a:cubicBezTo>
                <a:cubicBezTo>
                  <a:pt x="68" y="62"/>
                  <a:pt x="77" y="54"/>
                  <a:pt x="82" y="49"/>
                </a:cubicBezTo>
                <a:cubicBezTo>
                  <a:pt x="85" y="46"/>
                  <a:pt x="88" y="43"/>
                  <a:pt x="89" y="42"/>
                </a:cubicBezTo>
                <a:cubicBezTo>
                  <a:pt x="111" y="20"/>
                  <a:pt x="152" y="8"/>
                  <a:pt x="168" y="8"/>
                </a:cubicBezTo>
                <a:cubicBezTo>
                  <a:pt x="168" y="21"/>
                  <a:pt x="157" y="64"/>
                  <a:pt x="134" y="87"/>
                </a:cubicBezTo>
                <a:moveTo>
                  <a:pt x="31" y="98"/>
                </a:moveTo>
                <a:cubicBezTo>
                  <a:pt x="0" y="176"/>
                  <a:pt x="0" y="176"/>
                  <a:pt x="0" y="176"/>
                </a:cubicBezTo>
                <a:cubicBezTo>
                  <a:pt x="78" y="145"/>
                  <a:pt x="78" y="145"/>
                  <a:pt x="78" y="145"/>
                </a:cubicBezTo>
                <a:cubicBezTo>
                  <a:pt x="76" y="145"/>
                  <a:pt x="75" y="145"/>
                  <a:pt x="74" y="145"/>
                </a:cubicBezTo>
                <a:cubicBezTo>
                  <a:pt x="50" y="145"/>
                  <a:pt x="28" y="122"/>
                  <a:pt x="31" y="98"/>
                </a:cubicBezTo>
                <a:moveTo>
                  <a:pt x="14" y="162"/>
                </a:moveTo>
                <a:cubicBezTo>
                  <a:pt x="29" y="125"/>
                  <a:pt x="29" y="125"/>
                  <a:pt x="29" y="125"/>
                </a:cubicBezTo>
                <a:cubicBezTo>
                  <a:pt x="31" y="129"/>
                  <a:pt x="33" y="132"/>
                  <a:pt x="36" y="136"/>
                </a:cubicBezTo>
                <a:cubicBezTo>
                  <a:pt x="40" y="140"/>
                  <a:pt x="45" y="144"/>
                  <a:pt x="51" y="147"/>
                </a:cubicBezTo>
                <a:lnTo>
                  <a:pt x="14" y="162"/>
                </a:lnTo>
                <a:close/>
                <a:moveTo>
                  <a:pt x="84" y="64"/>
                </a:moveTo>
                <a:cubicBezTo>
                  <a:pt x="82" y="64"/>
                  <a:pt x="80" y="66"/>
                  <a:pt x="80" y="68"/>
                </a:cubicBezTo>
                <a:cubicBezTo>
                  <a:pt x="80" y="70"/>
                  <a:pt x="82" y="72"/>
                  <a:pt x="84" y="72"/>
                </a:cubicBezTo>
                <a:cubicBezTo>
                  <a:pt x="86" y="72"/>
                  <a:pt x="88" y="70"/>
                  <a:pt x="88" y="68"/>
                </a:cubicBezTo>
                <a:cubicBezTo>
                  <a:pt x="88" y="66"/>
                  <a:pt x="86" y="64"/>
                  <a:pt x="84" y="64"/>
                </a:cubicBezTo>
                <a:moveTo>
                  <a:pt x="108" y="96"/>
                </a:move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cubicBezTo>
                  <a:pt x="106" y="88"/>
                  <a:pt x="104" y="90"/>
                  <a:pt x="104" y="92"/>
                </a:cubicBezTo>
                <a:cubicBezTo>
                  <a:pt x="104" y="94"/>
                  <a:pt x="106" y="96"/>
                  <a:pt x="108" y="96"/>
                </a:cubicBezTo>
                <a:moveTo>
                  <a:pt x="132" y="56"/>
                </a:moveTo>
                <a:cubicBezTo>
                  <a:pt x="139" y="56"/>
                  <a:pt x="144" y="51"/>
                  <a:pt x="144" y="44"/>
                </a:cubicBezTo>
                <a:cubicBezTo>
                  <a:pt x="144" y="37"/>
                  <a:pt x="139" y="32"/>
                  <a:pt x="132" y="32"/>
                </a:cubicBezTo>
                <a:cubicBezTo>
                  <a:pt x="125" y="32"/>
                  <a:pt x="120" y="37"/>
                  <a:pt x="120" y="44"/>
                </a:cubicBezTo>
                <a:cubicBezTo>
                  <a:pt x="120" y="51"/>
                  <a:pt x="125" y="56"/>
                  <a:pt x="132" y="56"/>
                </a:cubicBezTo>
                <a:moveTo>
                  <a:pt x="132" y="40"/>
                </a:moveTo>
                <a:cubicBezTo>
                  <a:pt x="134" y="40"/>
                  <a:pt x="136" y="42"/>
                  <a:pt x="136" y="44"/>
                </a:cubicBezTo>
                <a:cubicBezTo>
                  <a:pt x="136" y="46"/>
                  <a:pt x="134" y="48"/>
                  <a:pt x="132" y="48"/>
                </a:cubicBezTo>
                <a:cubicBezTo>
                  <a:pt x="130" y="48"/>
                  <a:pt x="128" y="46"/>
                  <a:pt x="128" y="44"/>
                </a:cubicBezTo>
                <a:cubicBezTo>
                  <a:pt x="128" y="42"/>
                  <a:pt x="130" y="40"/>
                  <a:pt x="132" y="40"/>
                </a:cubicBezTo>
                <a:moveTo>
                  <a:pt x="96" y="84"/>
                </a:moveTo>
                <a:cubicBezTo>
                  <a:pt x="98" y="84"/>
                  <a:pt x="100" y="82"/>
                  <a:pt x="100" y="80"/>
                </a:cubicBezTo>
                <a:cubicBezTo>
                  <a:pt x="100" y="78"/>
                  <a:pt x="98" y="76"/>
                  <a:pt x="96" y="76"/>
                </a:cubicBezTo>
                <a:cubicBezTo>
                  <a:pt x="94" y="76"/>
                  <a:pt x="92" y="78"/>
                  <a:pt x="92" y="80"/>
                </a:cubicBezTo>
                <a:cubicBezTo>
                  <a:pt x="92" y="82"/>
                  <a:pt x="94" y="84"/>
                  <a:pt x="96" y="84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6312367" y="3605923"/>
            <a:ext cx="713232" cy="71323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026167" y="3564614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Un service : un </a:t>
            </a:r>
            <a:r>
              <a:rPr lang="en-US" sz="2000" b="1" dirty="0" err="1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produit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26167" y="4104615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Chaque service </a:t>
            </a:r>
            <a:r>
              <a:rPr lang="en-US" sz="1600" dirty="0" err="1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réponds</a:t>
            </a:r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donc</a:t>
            </a:r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à un </a:t>
            </a:r>
            <a:r>
              <a:rPr lang="en-US" sz="1600" dirty="0" err="1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besoin</a:t>
            </a:r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commercial, </a:t>
            </a:r>
            <a:r>
              <a:rPr lang="en-US" sz="1600" dirty="0" err="1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il</a:t>
            </a:r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deviant un </a:t>
            </a:r>
            <a:r>
              <a:rPr lang="en-US" sz="1600" dirty="0" err="1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produit</a:t>
            </a:r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accompagné</a:t>
            </a:r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par </a:t>
            </a:r>
            <a:r>
              <a:rPr lang="en-US" sz="1600" dirty="0" err="1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l’équipe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89" name="Freeform 504"/>
          <p:cNvSpPr>
            <a:spLocks noEditPoints="1"/>
          </p:cNvSpPr>
          <p:nvPr/>
        </p:nvSpPr>
        <p:spPr bwMode="auto">
          <a:xfrm>
            <a:off x="6455180" y="3749251"/>
            <a:ext cx="427606" cy="426576"/>
          </a:xfrm>
          <a:custGeom>
            <a:avLst/>
            <a:gdLst>
              <a:gd name="T0" fmla="*/ 168 w 176"/>
              <a:gd name="T1" fmla="*/ 8 h 176"/>
              <a:gd name="T2" fmla="*/ 96 w 176"/>
              <a:gd name="T3" fmla="*/ 8 h 176"/>
              <a:gd name="T4" fmla="*/ 88 w 176"/>
              <a:gd name="T5" fmla="*/ 0 h 176"/>
              <a:gd name="T6" fmla="*/ 80 w 176"/>
              <a:gd name="T7" fmla="*/ 8 h 176"/>
              <a:gd name="T8" fmla="*/ 8 w 176"/>
              <a:gd name="T9" fmla="*/ 8 h 176"/>
              <a:gd name="T10" fmla="*/ 0 w 176"/>
              <a:gd name="T11" fmla="*/ 16 h 176"/>
              <a:gd name="T12" fmla="*/ 0 w 176"/>
              <a:gd name="T13" fmla="*/ 24 h 176"/>
              <a:gd name="T14" fmla="*/ 8 w 176"/>
              <a:gd name="T15" fmla="*/ 32 h 176"/>
              <a:gd name="T16" fmla="*/ 8 w 176"/>
              <a:gd name="T17" fmla="*/ 128 h 176"/>
              <a:gd name="T18" fmla="*/ 16 w 176"/>
              <a:gd name="T19" fmla="*/ 136 h 176"/>
              <a:gd name="T20" fmla="*/ 84 w 176"/>
              <a:gd name="T21" fmla="*/ 136 h 176"/>
              <a:gd name="T22" fmla="*/ 84 w 176"/>
              <a:gd name="T23" fmla="*/ 146 h 176"/>
              <a:gd name="T24" fmla="*/ 61 w 176"/>
              <a:gd name="T25" fmla="*/ 169 h 176"/>
              <a:gd name="T26" fmla="*/ 60 w 176"/>
              <a:gd name="T27" fmla="*/ 172 h 176"/>
              <a:gd name="T28" fmla="*/ 64 w 176"/>
              <a:gd name="T29" fmla="*/ 176 h 176"/>
              <a:gd name="T30" fmla="*/ 67 w 176"/>
              <a:gd name="T31" fmla="*/ 175 h 176"/>
              <a:gd name="T32" fmla="*/ 88 w 176"/>
              <a:gd name="T33" fmla="*/ 154 h 176"/>
              <a:gd name="T34" fmla="*/ 109 w 176"/>
              <a:gd name="T35" fmla="*/ 175 h 176"/>
              <a:gd name="T36" fmla="*/ 112 w 176"/>
              <a:gd name="T37" fmla="*/ 176 h 176"/>
              <a:gd name="T38" fmla="*/ 116 w 176"/>
              <a:gd name="T39" fmla="*/ 172 h 176"/>
              <a:gd name="T40" fmla="*/ 115 w 176"/>
              <a:gd name="T41" fmla="*/ 169 h 176"/>
              <a:gd name="T42" fmla="*/ 92 w 176"/>
              <a:gd name="T43" fmla="*/ 146 h 176"/>
              <a:gd name="T44" fmla="*/ 92 w 176"/>
              <a:gd name="T45" fmla="*/ 136 h 176"/>
              <a:gd name="T46" fmla="*/ 160 w 176"/>
              <a:gd name="T47" fmla="*/ 136 h 176"/>
              <a:gd name="T48" fmla="*/ 168 w 176"/>
              <a:gd name="T49" fmla="*/ 128 h 176"/>
              <a:gd name="T50" fmla="*/ 168 w 176"/>
              <a:gd name="T51" fmla="*/ 32 h 176"/>
              <a:gd name="T52" fmla="*/ 176 w 176"/>
              <a:gd name="T53" fmla="*/ 24 h 176"/>
              <a:gd name="T54" fmla="*/ 176 w 176"/>
              <a:gd name="T55" fmla="*/ 16 h 176"/>
              <a:gd name="T56" fmla="*/ 168 w 176"/>
              <a:gd name="T57" fmla="*/ 8 h 176"/>
              <a:gd name="T58" fmla="*/ 160 w 176"/>
              <a:gd name="T59" fmla="*/ 128 h 176"/>
              <a:gd name="T60" fmla="*/ 16 w 176"/>
              <a:gd name="T61" fmla="*/ 128 h 176"/>
              <a:gd name="T62" fmla="*/ 16 w 176"/>
              <a:gd name="T63" fmla="*/ 32 h 176"/>
              <a:gd name="T64" fmla="*/ 160 w 176"/>
              <a:gd name="T65" fmla="*/ 32 h 176"/>
              <a:gd name="T66" fmla="*/ 160 w 176"/>
              <a:gd name="T67" fmla="*/ 128 h 176"/>
              <a:gd name="T68" fmla="*/ 168 w 176"/>
              <a:gd name="T69" fmla="*/ 24 h 176"/>
              <a:gd name="T70" fmla="*/ 8 w 176"/>
              <a:gd name="T71" fmla="*/ 24 h 176"/>
              <a:gd name="T72" fmla="*/ 8 w 176"/>
              <a:gd name="T73" fmla="*/ 16 h 176"/>
              <a:gd name="T74" fmla="*/ 168 w 176"/>
              <a:gd name="T75" fmla="*/ 16 h 176"/>
              <a:gd name="T76" fmla="*/ 168 w 176"/>
              <a:gd name="T77" fmla="*/ 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76"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5"/>
          <p:cNvSpPr>
            <a:spLocks/>
          </p:cNvSpPr>
          <p:nvPr/>
        </p:nvSpPr>
        <p:spPr bwMode="auto">
          <a:xfrm>
            <a:off x="6312367" y="5046693"/>
            <a:ext cx="713232" cy="71323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7026167" y="5005384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Equipe</a:t>
            </a:r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réduite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026167" y="5349440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5 à 7 </a:t>
            </a:r>
            <a:r>
              <a:rPr lang="en-US" sz="1600" dirty="0" err="1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personnes</a:t>
            </a:r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maximum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97" name="Freeform 84"/>
          <p:cNvSpPr>
            <a:spLocks/>
          </p:cNvSpPr>
          <p:nvPr/>
        </p:nvSpPr>
        <p:spPr bwMode="auto">
          <a:xfrm>
            <a:off x="6455180" y="5257862"/>
            <a:ext cx="427606" cy="290894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/>
      <p:bldP spid="84" grpId="0"/>
      <p:bldP spid="85" grpId="0" animBg="1"/>
      <p:bldP spid="86" grpId="0" animBg="1"/>
      <p:bldP spid="87" grpId="0"/>
      <p:bldP spid="88" grpId="0"/>
      <p:bldP spid="89" grpId="0" animBg="1"/>
      <p:bldP spid="94" grpId="0" animBg="1"/>
      <p:bldP spid="95" grpId="0"/>
      <p:bldP spid="96" grpId="0"/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66800" y="294839"/>
            <a:ext cx="10058399" cy="508861"/>
          </a:xfrm>
        </p:spPr>
        <p:txBody>
          <a:bodyPr>
            <a:noAutofit/>
          </a:bodyPr>
          <a:lstStyle/>
          <a:p>
            <a:r>
              <a:rPr lang="en-US" sz="3700" dirty="0" smtClean="0"/>
              <a:t>Microservices</a:t>
            </a:r>
            <a:endParaRPr lang="en-US" sz="37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Avantages &amp; inconvénients</a:t>
            </a:r>
            <a:endParaRPr lang="en-US" sz="180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Rectangle 5"/>
          <p:cNvSpPr/>
          <p:nvPr/>
        </p:nvSpPr>
        <p:spPr>
          <a:xfrm>
            <a:off x="0" y="3432516"/>
            <a:ext cx="12192000" cy="3425483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2500" y="1924333"/>
            <a:ext cx="5029200" cy="4489529"/>
          </a:xfrm>
          <a:prstGeom prst="rect">
            <a:avLst/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6223948" y="1924334"/>
            <a:ext cx="5029200" cy="4487090"/>
          </a:xfrm>
          <a:prstGeom prst="rect">
            <a:avLst/>
          </a:prstGeom>
          <a:solidFill>
            <a:schemeClr val="bg2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449282" y="2010245"/>
            <a:ext cx="4078061" cy="34239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Développement et déploiement indépendan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Développé par une petite équipe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Différents languages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Isolation des pannes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Facile à intégrer au sein de services tiers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2500" y="5638805"/>
            <a:ext cx="5029200" cy="772622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6237596" y="5638799"/>
            <a:ext cx="5029200" cy="772622"/>
          </a:xfrm>
          <a:prstGeom prst="rect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952500" y="5638801"/>
            <a:ext cx="5029200" cy="772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Avantages</a:t>
            </a:r>
            <a:endParaRPr lang="en-US" sz="2000" b="1" dirty="0">
              <a:solidFill>
                <a:schemeClr val="bg2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10300" y="5638801"/>
            <a:ext cx="5029200" cy="772623"/>
          </a:xfrm>
          <a:prstGeom prst="rect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6196652" y="5638798"/>
            <a:ext cx="5029200" cy="772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Inconvénients</a:t>
            </a:r>
            <a:endParaRPr lang="en-US" sz="2000" b="1" dirty="0">
              <a:solidFill>
                <a:schemeClr val="bg2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6685869" y="2467450"/>
            <a:ext cx="4078061" cy="16374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6722332" y="1978019"/>
            <a:ext cx="4078061" cy="345612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Tests fastidieux (déploiement distribué)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Risque de double emplois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Mécanisme de communication entre services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Consommation de mémoire accrue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Fractionnement de l’application globale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Intégration de nombreux microservices complexe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4" grpId="0" animBg="1"/>
      <p:bldP spid="15" grpId="0" animBg="1"/>
      <p:bldP spid="17" grpId="0"/>
      <p:bldP spid="18" grpId="0" animBg="1"/>
      <p:bldP spid="19" grpId="0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6" b="7826"/>
          <a:stretch>
            <a:fillRect/>
          </a:stretch>
        </p:blipFill>
        <p:spPr/>
      </p:pic>
      <p:sp>
        <p:nvSpPr>
          <p:cNvPr id="30" name="Rectangle 29"/>
          <p:cNvSpPr/>
          <p:nvPr/>
        </p:nvSpPr>
        <p:spPr>
          <a:xfrm>
            <a:off x="6096011" y="0"/>
            <a:ext cx="6096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407284" y="5075700"/>
            <a:ext cx="4026320" cy="1462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0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Roy Fielding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329568" y="1308514"/>
            <a:ext cx="713232" cy="71323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43368" y="1258045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Client / Serveur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43368" y="1706605"/>
            <a:ext cx="4821855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fr-FR" sz="14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Responsabilités séparées - Serveur : logique métier, structuration des données. Client : interface utilisateur. Portabilité et scalabilité++ </a:t>
            </a:r>
            <a:endParaRPr 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50" name="Freeform 521"/>
          <p:cNvSpPr>
            <a:spLocks noEditPoints="1"/>
          </p:cNvSpPr>
          <p:nvPr/>
        </p:nvSpPr>
        <p:spPr bwMode="auto">
          <a:xfrm>
            <a:off x="467756" y="1451328"/>
            <a:ext cx="436856" cy="427604"/>
          </a:xfrm>
          <a:custGeom>
            <a:avLst/>
            <a:gdLst>
              <a:gd name="T0" fmla="*/ 168 w 180"/>
              <a:gd name="T1" fmla="*/ 0 h 176"/>
              <a:gd name="T2" fmla="*/ 55 w 180"/>
              <a:gd name="T3" fmla="*/ 64 h 176"/>
              <a:gd name="T4" fmla="*/ 40 w 180"/>
              <a:gd name="T5" fmla="*/ 98 h 176"/>
              <a:gd name="T6" fmla="*/ 72 w 180"/>
              <a:gd name="T7" fmla="*/ 136 h 176"/>
              <a:gd name="T8" fmla="*/ 89 w 180"/>
              <a:gd name="T9" fmla="*/ 166 h 176"/>
              <a:gd name="T10" fmla="*/ 140 w 180"/>
              <a:gd name="T11" fmla="*/ 92 h 176"/>
              <a:gd name="T12" fmla="*/ 104 w 180"/>
              <a:gd name="T13" fmla="*/ 119 h 176"/>
              <a:gd name="T14" fmla="*/ 85 w 180"/>
              <a:gd name="T15" fmla="*/ 131 h 176"/>
              <a:gd name="T16" fmla="*/ 77 w 180"/>
              <a:gd name="T17" fmla="*/ 128 h 176"/>
              <a:gd name="T18" fmla="*/ 55 w 180"/>
              <a:gd name="T19" fmla="*/ 121 h 176"/>
              <a:gd name="T20" fmla="*/ 45 w 180"/>
              <a:gd name="T21" fmla="*/ 91 h 176"/>
              <a:gd name="T22" fmla="*/ 57 w 180"/>
              <a:gd name="T23" fmla="*/ 72 h 176"/>
              <a:gd name="T24" fmla="*/ 104 w 180"/>
              <a:gd name="T25" fmla="*/ 118 h 176"/>
              <a:gd name="T26" fmla="*/ 134 w 180"/>
              <a:gd name="T27" fmla="*/ 87 h 176"/>
              <a:gd name="T28" fmla="*/ 110 w 180"/>
              <a:gd name="T29" fmla="*/ 112 h 176"/>
              <a:gd name="T30" fmla="*/ 82 w 180"/>
              <a:gd name="T31" fmla="*/ 49 h 176"/>
              <a:gd name="T32" fmla="*/ 168 w 180"/>
              <a:gd name="T33" fmla="*/ 8 h 176"/>
              <a:gd name="T34" fmla="*/ 31 w 180"/>
              <a:gd name="T35" fmla="*/ 98 h 176"/>
              <a:gd name="T36" fmla="*/ 78 w 180"/>
              <a:gd name="T37" fmla="*/ 145 h 176"/>
              <a:gd name="T38" fmla="*/ 31 w 180"/>
              <a:gd name="T39" fmla="*/ 98 h 176"/>
              <a:gd name="T40" fmla="*/ 29 w 180"/>
              <a:gd name="T41" fmla="*/ 125 h 176"/>
              <a:gd name="T42" fmla="*/ 51 w 180"/>
              <a:gd name="T43" fmla="*/ 147 h 176"/>
              <a:gd name="T44" fmla="*/ 84 w 180"/>
              <a:gd name="T45" fmla="*/ 64 h 176"/>
              <a:gd name="T46" fmla="*/ 84 w 180"/>
              <a:gd name="T47" fmla="*/ 72 h 176"/>
              <a:gd name="T48" fmla="*/ 84 w 180"/>
              <a:gd name="T49" fmla="*/ 64 h 176"/>
              <a:gd name="T50" fmla="*/ 112 w 180"/>
              <a:gd name="T51" fmla="*/ 92 h 176"/>
              <a:gd name="T52" fmla="*/ 104 w 180"/>
              <a:gd name="T53" fmla="*/ 92 h 176"/>
              <a:gd name="T54" fmla="*/ 132 w 180"/>
              <a:gd name="T55" fmla="*/ 56 h 176"/>
              <a:gd name="T56" fmla="*/ 132 w 180"/>
              <a:gd name="T57" fmla="*/ 32 h 176"/>
              <a:gd name="T58" fmla="*/ 132 w 180"/>
              <a:gd name="T59" fmla="*/ 56 h 176"/>
              <a:gd name="T60" fmla="*/ 136 w 180"/>
              <a:gd name="T61" fmla="*/ 44 h 176"/>
              <a:gd name="T62" fmla="*/ 128 w 180"/>
              <a:gd name="T63" fmla="*/ 44 h 176"/>
              <a:gd name="T64" fmla="*/ 96 w 180"/>
              <a:gd name="T65" fmla="*/ 84 h 176"/>
              <a:gd name="T66" fmla="*/ 96 w 180"/>
              <a:gd name="T67" fmla="*/ 76 h 176"/>
              <a:gd name="T68" fmla="*/ 96 w 180"/>
              <a:gd name="T69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0" h="176">
                <a:moveTo>
                  <a:pt x="175" y="1"/>
                </a:moveTo>
                <a:cubicBezTo>
                  <a:pt x="174" y="0"/>
                  <a:pt x="171" y="0"/>
                  <a:pt x="168" y="0"/>
                </a:cubicBezTo>
                <a:cubicBezTo>
                  <a:pt x="151" y="0"/>
                  <a:pt x="107" y="12"/>
                  <a:pt x="84" y="36"/>
                </a:cubicBezTo>
                <a:cubicBezTo>
                  <a:pt x="78" y="41"/>
                  <a:pt x="60" y="58"/>
                  <a:pt x="55" y="64"/>
                </a:cubicBezTo>
                <a:cubicBezTo>
                  <a:pt x="41" y="68"/>
                  <a:pt x="21" y="76"/>
                  <a:pt x="10" y="87"/>
                </a:cubicBezTo>
                <a:cubicBezTo>
                  <a:pt x="10" y="87"/>
                  <a:pt x="24" y="87"/>
                  <a:pt x="40" y="98"/>
                </a:cubicBezTo>
                <a:cubicBezTo>
                  <a:pt x="38" y="107"/>
                  <a:pt x="41" y="118"/>
                  <a:pt x="50" y="126"/>
                </a:cubicBezTo>
                <a:cubicBezTo>
                  <a:pt x="56" y="133"/>
                  <a:pt x="64" y="136"/>
                  <a:pt x="72" y="136"/>
                </a:cubicBezTo>
                <a:cubicBezTo>
                  <a:pt x="74" y="136"/>
                  <a:pt x="76" y="136"/>
                  <a:pt x="79" y="136"/>
                </a:cubicBezTo>
                <a:cubicBezTo>
                  <a:pt x="89" y="152"/>
                  <a:pt x="89" y="166"/>
                  <a:pt x="89" y="166"/>
                </a:cubicBezTo>
                <a:cubicBezTo>
                  <a:pt x="100" y="155"/>
                  <a:pt x="108" y="135"/>
                  <a:pt x="112" y="121"/>
                </a:cubicBezTo>
                <a:cubicBezTo>
                  <a:pt x="118" y="116"/>
                  <a:pt x="135" y="98"/>
                  <a:pt x="140" y="92"/>
                </a:cubicBezTo>
                <a:cubicBezTo>
                  <a:pt x="168" y="64"/>
                  <a:pt x="180" y="7"/>
                  <a:pt x="175" y="1"/>
                </a:cubicBezTo>
                <a:moveTo>
                  <a:pt x="104" y="119"/>
                </a:moveTo>
                <a:cubicBezTo>
                  <a:pt x="101" y="129"/>
                  <a:pt x="97" y="139"/>
                  <a:pt x="93" y="147"/>
                </a:cubicBezTo>
                <a:cubicBezTo>
                  <a:pt x="91" y="142"/>
                  <a:pt x="89" y="137"/>
                  <a:pt x="85" y="131"/>
                </a:cubicBezTo>
                <a:cubicBezTo>
                  <a:pt x="84" y="129"/>
                  <a:pt x="81" y="128"/>
                  <a:pt x="79" y="128"/>
                </a:cubicBezTo>
                <a:cubicBezTo>
                  <a:pt x="78" y="128"/>
                  <a:pt x="77" y="128"/>
                  <a:pt x="77" y="128"/>
                </a:cubicBezTo>
                <a:cubicBezTo>
                  <a:pt x="75" y="128"/>
                  <a:pt x="73" y="128"/>
                  <a:pt x="72" y="128"/>
                </a:cubicBezTo>
                <a:cubicBezTo>
                  <a:pt x="66" y="128"/>
                  <a:pt x="60" y="126"/>
                  <a:pt x="55" y="121"/>
                </a:cubicBezTo>
                <a:cubicBezTo>
                  <a:pt x="49" y="114"/>
                  <a:pt x="46" y="107"/>
                  <a:pt x="48" y="99"/>
                </a:cubicBezTo>
                <a:cubicBezTo>
                  <a:pt x="49" y="96"/>
                  <a:pt x="48" y="93"/>
                  <a:pt x="45" y="91"/>
                </a:cubicBezTo>
                <a:cubicBezTo>
                  <a:pt x="39" y="87"/>
                  <a:pt x="34" y="85"/>
                  <a:pt x="29" y="83"/>
                </a:cubicBezTo>
                <a:cubicBezTo>
                  <a:pt x="37" y="79"/>
                  <a:pt x="47" y="75"/>
                  <a:pt x="57" y="72"/>
                </a:cubicBezTo>
                <a:cubicBezTo>
                  <a:pt x="58" y="72"/>
                  <a:pt x="58" y="72"/>
                  <a:pt x="58" y="72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4" y="118"/>
                  <a:pt x="104" y="118"/>
                  <a:pt x="104" y="119"/>
                </a:cubicBezTo>
                <a:moveTo>
                  <a:pt x="134" y="87"/>
                </a:moveTo>
                <a:cubicBezTo>
                  <a:pt x="133" y="88"/>
                  <a:pt x="130" y="91"/>
                  <a:pt x="128" y="94"/>
                </a:cubicBezTo>
                <a:cubicBezTo>
                  <a:pt x="122" y="99"/>
                  <a:pt x="114" y="108"/>
                  <a:pt x="110" y="112"/>
                </a:cubicBezTo>
                <a:cubicBezTo>
                  <a:pt x="64" y="66"/>
                  <a:pt x="64" y="66"/>
                  <a:pt x="64" y="66"/>
                </a:cubicBezTo>
                <a:cubicBezTo>
                  <a:pt x="68" y="62"/>
                  <a:pt x="77" y="54"/>
                  <a:pt x="82" y="49"/>
                </a:cubicBezTo>
                <a:cubicBezTo>
                  <a:pt x="85" y="46"/>
                  <a:pt x="88" y="43"/>
                  <a:pt x="89" y="42"/>
                </a:cubicBezTo>
                <a:cubicBezTo>
                  <a:pt x="111" y="20"/>
                  <a:pt x="152" y="8"/>
                  <a:pt x="168" y="8"/>
                </a:cubicBezTo>
                <a:cubicBezTo>
                  <a:pt x="168" y="21"/>
                  <a:pt x="157" y="64"/>
                  <a:pt x="134" y="87"/>
                </a:cubicBezTo>
                <a:moveTo>
                  <a:pt x="31" y="98"/>
                </a:moveTo>
                <a:cubicBezTo>
                  <a:pt x="0" y="176"/>
                  <a:pt x="0" y="176"/>
                  <a:pt x="0" y="176"/>
                </a:cubicBezTo>
                <a:cubicBezTo>
                  <a:pt x="78" y="145"/>
                  <a:pt x="78" y="145"/>
                  <a:pt x="78" y="145"/>
                </a:cubicBezTo>
                <a:cubicBezTo>
                  <a:pt x="76" y="145"/>
                  <a:pt x="75" y="145"/>
                  <a:pt x="74" y="145"/>
                </a:cubicBezTo>
                <a:cubicBezTo>
                  <a:pt x="50" y="145"/>
                  <a:pt x="28" y="122"/>
                  <a:pt x="31" y="98"/>
                </a:cubicBezTo>
                <a:moveTo>
                  <a:pt x="14" y="162"/>
                </a:moveTo>
                <a:cubicBezTo>
                  <a:pt x="29" y="125"/>
                  <a:pt x="29" y="125"/>
                  <a:pt x="29" y="125"/>
                </a:cubicBezTo>
                <a:cubicBezTo>
                  <a:pt x="31" y="129"/>
                  <a:pt x="33" y="132"/>
                  <a:pt x="36" y="136"/>
                </a:cubicBezTo>
                <a:cubicBezTo>
                  <a:pt x="40" y="140"/>
                  <a:pt x="45" y="144"/>
                  <a:pt x="51" y="147"/>
                </a:cubicBezTo>
                <a:lnTo>
                  <a:pt x="14" y="162"/>
                </a:lnTo>
                <a:close/>
                <a:moveTo>
                  <a:pt x="84" y="64"/>
                </a:moveTo>
                <a:cubicBezTo>
                  <a:pt x="82" y="64"/>
                  <a:pt x="80" y="66"/>
                  <a:pt x="80" y="68"/>
                </a:cubicBezTo>
                <a:cubicBezTo>
                  <a:pt x="80" y="70"/>
                  <a:pt x="82" y="72"/>
                  <a:pt x="84" y="72"/>
                </a:cubicBezTo>
                <a:cubicBezTo>
                  <a:pt x="86" y="72"/>
                  <a:pt x="88" y="70"/>
                  <a:pt x="88" y="68"/>
                </a:cubicBezTo>
                <a:cubicBezTo>
                  <a:pt x="88" y="66"/>
                  <a:pt x="86" y="64"/>
                  <a:pt x="84" y="64"/>
                </a:cubicBezTo>
                <a:moveTo>
                  <a:pt x="108" y="96"/>
                </a:move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cubicBezTo>
                  <a:pt x="106" y="88"/>
                  <a:pt x="104" y="90"/>
                  <a:pt x="104" y="92"/>
                </a:cubicBezTo>
                <a:cubicBezTo>
                  <a:pt x="104" y="94"/>
                  <a:pt x="106" y="96"/>
                  <a:pt x="108" y="96"/>
                </a:cubicBezTo>
                <a:moveTo>
                  <a:pt x="132" y="56"/>
                </a:moveTo>
                <a:cubicBezTo>
                  <a:pt x="139" y="56"/>
                  <a:pt x="144" y="51"/>
                  <a:pt x="144" y="44"/>
                </a:cubicBezTo>
                <a:cubicBezTo>
                  <a:pt x="144" y="37"/>
                  <a:pt x="139" y="32"/>
                  <a:pt x="132" y="32"/>
                </a:cubicBezTo>
                <a:cubicBezTo>
                  <a:pt x="125" y="32"/>
                  <a:pt x="120" y="37"/>
                  <a:pt x="120" y="44"/>
                </a:cubicBezTo>
                <a:cubicBezTo>
                  <a:pt x="120" y="51"/>
                  <a:pt x="125" y="56"/>
                  <a:pt x="132" y="56"/>
                </a:cubicBezTo>
                <a:moveTo>
                  <a:pt x="132" y="40"/>
                </a:moveTo>
                <a:cubicBezTo>
                  <a:pt x="134" y="40"/>
                  <a:pt x="136" y="42"/>
                  <a:pt x="136" y="44"/>
                </a:cubicBezTo>
                <a:cubicBezTo>
                  <a:pt x="136" y="46"/>
                  <a:pt x="134" y="48"/>
                  <a:pt x="132" y="48"/>
                </a:cubicBezTo>
                <a:cubicBezTo>
                  <a:pt x="130" y="48"/>
                  <a:pt x="128" y="46"/>
                  <a:pt x="128" y="44"/>
                </a:cubicBezTo>
                <a:cubicBezTo>
                  <a:pt x="128" y="42"/>
                  <a:pt x="130" y="40"/>
                  <a:pt x="132" y="40"/>
                </a:cubicBezTo>
                <a:moveTo>
                  <a:pt x="96" y="84"/>
                </a:moveTo>
                <a:cubicBezTo>
                  <a:pt x="98" y="84"/>
                  <a:pt x="100" y="82"/>
                  <a:pt x="100" y="80"/>
                </a:cubicBezTo>
                <a:cubicBezTo>
                  <a:pt x="100" y="78"/>
                  <a:pt x="98" y="76"/>
                  <a:pt x="96" y="76"/>
                </a:cubicBezTo>
                <a:cubicBezTo>
                  <a:pt x="94" y="76"/>
                  <a:pt x="92" y="78"/>
                  <a:pt x="92" y="80"/>
                </a:cubicBezTo>
                <a:cubicBezTo>
                  <a:pt x="92" y="82"/>
                  <a:pt x="94" y="84"/>
                  <a:pt x="96" y="84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>
            <a:off x="329568" y="2414258"/>
            <a:ext cx="713232" cy="71323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043368" y="2363789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Stateless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43368" y="2825412"/>
            <a:ext cx="4821855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4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 transmission d’informations s’effectuent sans contexte lié au serveur. Une requête contient toutes les informations pour être traitée</a:t>
            </a:r>
            <a:endParaRPr 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54" name="Freeform 504"/>
          <p:cNvSpPr>
            <a:spLocks noEditPoints="1"/>
          </p:cNvSpPr>
          <p:nvPr/>
        </p:nvSpPr>
        <p:spPr bwMode="auto">
          <a:xfrm>
            <a:off x="472381" y="2557586"/>
            <a:ext cx="427606" cy="426576"/>
          </a:xfrm>
          <a:custGeom>
            <a:avLst/>
            <a:gdLst>
              <a:gd name="T0" fmla="*/ 168 w 176"/>
              <a:gd name="T1" fmla="*/ 8 h 176"/>
              <a:gd name="T2" fmla="*/ 96 w 176"/>
              <a:gd name="T3" fmla="*/ 8 h 176"/>
              <a:gd name="T4" fmla="*/ 88 w 176"/>
              <a:gd name="T5" fmla="*/ 0 h 176"/>
              <a:gd name="T6" fmla="*/ 80 w 176"/>
              <a:gd name="T7" fmla="*/ 8 h 176"/>
              <a:gd name="T8" fmla="*/ 8 w 176"/>
              <a:gd name="T9" fmla="*/ 8 h 176"/>
              <a:gd name="T10" fmla="*/ 0 w 176"/>
              <a:gd name="T11" fmla="*/ 16 h 176"/>
              <a:gd name="T12" fmla="*/ 0 w 176"/>
              <a:gd name="T13" fmla="*/ 24 h 176"/>
              <a:gd name="T14" fmla="*/ 8 w 176"/>
              <a:gd name="T15" fmla="*/ 32 h 176"/>
              <a:gd name="T16" fmla="*/ 8 w 176"/>
              <a:gd name="T17" fmla="*/ 128 h 176"/>
              <a:gd name="T18" fmla="*/ 16 w 176"/>
              <a:gd name="T19" fmla="*/ 136 h 176"/>
              <a:gd name="T20" fmla="*/ 84 w 176"/>
              <a:gd name="T21" fmla="*/ 136 h 176"/>
              <a:gd name="T22" fmla="*/ 84 w 176"/>
              <a:gd name="T23" fmla="*/ 146 h 176"/>
              <a:gd name="T24" fmla="*/ 61 w 176"/>
              <a:gd name="T25" fmla="*/ 169 h 176"/>
              <a:gd name="T26" fmla="*/ 60 w 176"/>
              <a:gd name="T27" fmla="*/ 172 h 176"/>
              <a:gd name="T28" fmla="*/ 64 w 176"/>
              <a:gd name="T29" fmla="*/ 176 h 176"/>
              <a:gd name="T30" fmla="*/ 67 w 176"/>
              <a:gd name="T31" fmla="*/ 175 h 176"/>
              <a:gd name="T32" fmla="*/ 88 w 176"/>
              <a:gd name="T33" fmla="*/ 154 h 176"/>
              <a:gd name="T34" fmla="*/ 109 w 176"/>
              <a:gd name="T35" fmla="*/ 175 h 176"/>
              <a:gd name="T36" fmla="*/ 112 w 176"/>
              <a:gd name="T37" fmla="*/ 176 h 176"/>
              <a:gd name="T38" fmla="*/ 116 w 176"/>
              <a:gd name="T39" fmla="*/ 172 h 176"/>
              <a:gd name="T40" fmla="*/ 115 w 176"/>
              <a:gd name="T41" fmla="*/ 169 h 176"/>
              <a:gd name="T42" fmla="*/ 92 w 176"/>
              <a:gd name="T43" fmla="*/ 146 h 176"/>
              <a:gd name="T44" fmla="*/ 92 w 176"/>
              <a:gd name="T45" fmla="*/ 136 h 176"/>
              <a:gd name="T46" fmla="*/ 160 w 176"/>
              <a:gd name="T47" fmla="*/ 136 h 176"/>
              <a:gd name="T48" fmla="*/ 168 w 176"/>
              <a:gd name="T49" fmla="*/ 128 h 176"/>
              <a:gd name="T50" fmla="*/ 168 w 176"/>
              <a:gd name="T51" fmla="*/ 32 h 176"/>
              <a:gd name="T52" fmla="*/ 176 w 176"/>
              <a:gd name="T53" fmla="*/ 24 h 176"/>
              <a:gd name="T54" fmla="*/ 176 w 176"/>
              <a:gd name="T55" fmla="*/ 16 h 176"/>
              <a:gd name="T56" fmla="*/ 168 w 176"/>
              <a:gd name="T57" fmla="*/ 8 h 176"/>
              <a:gd name="T58" fmla="*/ 160 w 176"/>
              <a:gd name="T59" fmla="*/ 128 h 176"/>
              <a:gd name="T60" fmla="*/ 16 w 176"/>
              <a:gd name="T61" fmla="*/ 128 h 176"/>
              <a:gd name="T62" fmla="*/ 16 w 176"/>
              <a:gd name="T63" fmla="*/ 32 h 176"/>
              <a:gd name="T64" fmla="*/ 160 w 176"/>
              <a:gd name="T65" fmla="*/ 32 h 176"/>
              <a:gd name="T66" fmla="*/ 160 w 176"/>
              <a:gd name="T67" fmla="*/ 128 h 176"/>
              <a:gd name="T68" fmla="*/ 168 w 176"/>
              <a:gd name="T69" fmla="*/ 24 h 176"/>
              <a:gd name="T70" fmla="*/ 8 w 176"/>
              <a:gd name="T71" fmla="*/ 24 h 176"/>
              <a:gd name="T72" fmla="*/ 8 w 176"/>
              <a:gd name="T73" fmla="*/ 16 h 176"/>
              <a:gd name="T74" fmla="*/ 168 w 176"/>
              <a:gd name="T75" fmla="*/ 16 h 176"/>
              <a:gd name="T76" fmla="*/ 168 w 176"/>
              <a:gd name="T77" fmla="*/ 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76"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329568" y="3585317"/>
            <a:ext cx="713232" cy="71323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043368" y="3534848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Cache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43368" y="3878904"/>
            <a:ext cx="4821855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4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Amélioration des performances via un système de mise en cache des réponses</a:t>
            </a:r>
            <a:endParaRPr 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58" name="Freeform 511"/>
          <p:cNvSpPr>
            <a:spLocks noEditPoints="1"/>
          </p:cNvSpPr>
          <p:nvPr/>
        </p:nvSpPr>
        <p:spPr bwMode="auto">
          <a:xfrm>
            <a:off x="530972" y="3728645"/>
            <a:ext cx="310424" cy="426576"/>
          </a:xfrm>
          <a:custGeom>
            <a:avLst/>
            <a:gdLst>
              <a:gd name="T0" fmla="*/ 34 w 128"/>
              <a:gd name="T1" fmla="*/ 112 h 176"/>
              <a:gd name="T2" fmla="*/ 64 w 128"/>
              <a:gd name="T3" fmla="*/ 90 h 176"/>
              <a:gd name="T4" fmla="*/ 94 w 128"/>
              <a:gd name="T5" fmla="*/ 112 h 176"/>
              <a:gd name="T6" fmla="*/ 82 w 128"/>
              <a:gd name="T7" fmla="*/ 76 h 176"/>
              <a:gd name="T8" fmla="*/ 108 w 128"/>
              <a:gd name="T9" fmla="*/ 56 h 176"/>
              <a:gd name="T10" fmla="*/ 76 w 128"/>
              <a:gd name="T11" fmla="*/ 56 h 176"/>
              <a:gd name="T12" fmla="*/ 64 w 128"/>
              <a:gd name="T13" fmla="*/ 24 h 176"/>
              <a:gd name="T14" fmla="*/ 52 w 128"/>
              <a:gd name="T15" fmla="*/ 56 h 176"/>
              <a:gd name="T16" fmla="*/ 20 w 128"/>
              <a:gd name="T17" fmla="*/ 56 h 176"/>
              <a:gd name="T18" fmla="*/ 46 w 128"/>
              <a:gd name="T19" fmla="*/ 76 h 176"/>
              <a:gd name="T20" fmla="*/ 34 w 128"/>
              <a:gd name="T21" fmla="*/ 112 h 176"/>
              <a:gd name="T22" fmla="*/ 43 w 128"/>
              <a:gd name="T23" fmla="*/ 64 h 176"/>
              <a:gd name="T24" fmla="*/ 58 w 128"/>
              <a:gd name="T25" fmla="*/ 64 h 176"/>
              <a:gd name="T26" fmla="*/ 59 w 128"/>
              <a:gd name="T27" fmla="*/ 59 h 176"/>
              <a:gd name="T28" fmla="*/ 64 w 128"/>
              <a:gd name="T29" fmla="*/ 47 h 176"/>
              <a:gd name="T30" fmla="*/ 69 w 128"/>
              <a:gd name="T31" fmla="*/ 59 h 176"/>
              <a:gd name="T32" fmla="*/ 70 w 128"/>
              <a:gd name="T33" fmla="*/ 64 h 176"/>
              <a:gd name="T34" fmla="*/ 85 w 128"/>
              <a:gd name="T35" fmla="*/ 64 h 176"/>
              <a:gd name="T36" fmla="*/ 77 w 128"/>
              <a:gd name="T37" fmla="*/ 70 h 176"/>
              <a:gd name="T38" fmla="*/ 73 w 128"/>
              <a:gd name="T39" fmla="*/ 73 h 176"/>
              <a:gd name="T40" fmla="*/ 74 w 128"/>
              <a:gd name="T41" fmla="*/ 79 h 176"/>
              <a:gd name="T42" fmla="*/ 78 w 128"/>
              <a:gd name="T43" fmla="*/ 91 h 176"/>
              <a:gd name="T44" fmla="*/ 69 w 128"/>
              <a:gd name="T45" fmla="*/ 84 h 176"/>
              <a:gd name="T46" fmla="*/ 64 w 128"/>
              <a:gd name="T47" fmla="*/ 80 h 176"/>
              <a:gd name="T48" fmla="*/ 59 w 128"/>
              <a:gd name="T49" fmla="*/ 84 h 176"/>
              <a:gd name="T50" fmla="*/ 50 w 128"/>
              <a:gd name="T51" fmla="*/ 91 h 176"/>
              <a:gd name="T52" fmla="*/ 54 w 128"/>
              <a:gd name="T53" fmla="*/ 79 h 176"/>
              <a:gd name="T54" fmla="*/ 55 w 128"/>
              <a:gd name="T55" fmla="*/ 73 h 176"/>
              <a:gd name="T56" fmla="*/ 51 w 128"/>
              <a:gd name="T57" fmla="*/ 70 h 176"/>
              <a:gd name="T58" fmla="*/ 43 w 128"/>
              <a:gd name="T59" fmla="*/ 64 h 176"/>
              <a:gd name="T60" fmla="*/ 124 w 128"/>
              <a:gd name="T61" fmla="*/ 0 h 176"/>
              <a:gd name="T62" fmla="*/ 4 w 128"/>
              <a:gd name="T63" fmla="*/ 0 h 176"/>
              <a:gd name="T64" fmla="*/ 0 w 128"/>
              <a:gd name="T65" fmla="*/ 4 h 176"/>
              <a:gd name="T66" fmla="*/ 0 w 128"/>
              <a:gd name="T67" fmla="*/ 172 h 176"/>
              <a:gd name="T68" fmla="*/ 4 w 128"/>
              <a:gd name="T69" fmla="*/ 176 h 176"/>
              <a:gd name="T70" fmla="*/ 7 w 128"/>
              <a:gd name="T71" fmla="*/ 175 h 176"/>
              <a:gd name="T72" fmla="*/ 7 w 128"/>
              <a:gd name="T73" fmla="*/ 175 h 176"/>
              <a:gd name="T74" fmla="*/ 64 w 128"/>
              <a:gd name="T75" fmla="*/ 129 h 176"/>
              <a:gd name="T76" fmla="*/ 121 w 128"/>
              <a:gd name="T77" fmla="*/ 175 h 176"/>
              <a:gd name="T78" fmla="*/ 121 w 128"/>
              <a:gd name="T79" fmla="*/ 175 h 176"/>
              <a:gd name="T80" fmla="*/ 124 w 128"/>
              <a:gd name="T81" fmla="*/ 176 h 176"/>
              <a:gd name="T82" fmla="*/ 128 w 128"/>
              <a:gd name="T83" fmla="*/ 172 h 176"/>
              <a:gd name="T84" fmla="*/ 128 w 128"/>
              <a:gd name="T85" fmla="*/ 4 h 176"/>
              <a:gd name="T86" fmla="*/ 124 w 128"/>
              <a:gd name="T87" fmla="*/ 0 h 176"/>
              <a:gd name="T88" fmla="*/ 120 w 128"/>
              <a:gd name="T89" fmla="*/ 164 h 176"/>
              <a:gd name="T90" fmla="*/ 67 w 128"/>
              <a:gd name="T91" fmla="*/ 121 h 176"/>
              <a:gd name="T92" fmla="*/ 67 w 128"/>
              <a:gd name="T93" fmla="*/ 121 h 176"/>
              <a:gd name="T94" fmla="*/ 64 w 128"/>
              <a:gd name="T95" fmla="*/ 120 h 176"/>
              <a:gd name="T96" fmla="*/ 61 w 128"/>
              <a:gd name="T97" fmla="*/ 121 h 176"/>
              <a:gd name="T98" fmla="*/ 61 w 128"/>
              <a:gd name="T99" fmla="*/ 121 h 176"/>
              <a:gd name="T100" fmla="*/ 8 w 128"/>
              <a:gd name="T101" fmla="*/ 164 h 176"/>
              <a:gd name="T102" fmla="*/ 8 w 128"/>
              <a:gd name="T103" fmla="*/ 8 h 176"/>
              <a:gd name="T104" fmla="*/ 120 w 128"/>
              <a:gd name="T105" fmla="*/ 8 h 176"/>
              <a:gd name="T106" fmla="*/ 120 w 128"/>
              <a:gd name="T107" fmla="*/ 1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" h="176">
                <a:moveTo>
                  <a:pt x="34" y="112"/>
                </a:moveTo>
                <a:cubicBezTo>
                  <a:pt x="64" y="90"/>
                  <a:pt x="64" y="90"/>
                  <a:pt x="64" y="90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82" y="76"/>
                  <a:pt x="82" y="76"/>
                  <a:pt x="82" y="76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76" y="56"/>
                  <a:pt x="76" y="56"/>
                  <a:pt x="76" y="56"/>
                </a:cubicBezTo>
                <a:cubicBezTo>
                  <a:pt x="64" y="24"/>
                  <a:pt x="64" y="24"/>
                  <a:pt x="64" y="24"/>
                </a:cubicBezTo>
                <a:cubicBezTo>
                  <a:pt x="52" y="56"/>
                  <a:pt x="52" y="56"/>
                  <a:pt x="52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46" y="76"/>
                  <a:pt x="46" y="76"/>
                  <a:pt x="46" y="76"/>
                </a:cubicBezTo>
                <a:lnTo>
                  <a:pt x="34" y="112"/>
                </a:lnTo>
                <a:close/>
                <a:moveTo>
                  <a:pt x="43" y="64"/>
                </a:moveTo>
                <a:cubicBezTo>
                  <a:pt x="58" y="64"/>
                  <a:pt x="58" y="64"/>
                  <a:pt x="58" y="64"/>
                </a:cubicBezTo>
                <a:cubicBezTo>
                  <a:pt x="59" y="59"/>
                  <a:pt x="59" y="59"/>
                  <a:pt x="59" y="59"/>
                </a:cubicBezTo>
                <a:cubicBezTo>
                  <a:pt x="64" y="47"/>
                  <a:pt x="64" y="47"/>
                  <a:pt x="64" y="47"/>
                </a:cubicBezTo>
                <a:cubicBezTo>
                  <a:pt x="69" y="59"/>
                  <a:pt x="69" y="59"/>
                  <a:pt x="69" y="59"/>
                </a:cubicBezTo>
                <a:cubicBezTo>
                  <a:pt x="70" y="64"/>
                  <a:pt x="70" y="64"/>
                  <a:pt x="70" y="64"/>
                </a:cubicBezTo>
                <a:cubicBezTo>
                  <a:pt x="85" y="64"/>
                  <a:pt x="85" y="64"/>
                  <a:pt x="85" y="64"/>
                </a:cubicBezTo>
                <a:cubicBezTo>
                  <a:pt x="77" y="70"/>
                  <a:pt x="77" y="70"/>
                  <a:pt x="77" y="70"/>
                </a:cubicBezTo>
                <a:cubicBezTo>
                  <a:pt x="73" y="73"/>
                  <a:pt x="73" y="73"/>
                  <a:pt x="73" y="73"/>
                </a:cubicBezTo>
                <a:cubicBezTo>
                  <a:pt x="74" y="79"/>
                  <a:pt x="74" y="79"/>
                  <a:pt x="74" y="79"/>
                </a:cubicBezTo>
                <a:cubicBezTo>
                  <a:pt x="78" y="91"/>
                  <a:pt x="78" y="91"/>
                  <a:pt x="78" y="91"/>
                </a:cubicBezTo>
                <a:cubicBezTo>
                  <a:pt x="69" y="84"/>
                  <a:pt x="69" y="84"/>
                  <a:pt x="69" y="84"/>
                </a:cubicBezTo>
                <a:cubicBezTo>
                  <a:pt x="64" y="80"/>
                  <a:pt x="64" y="80"/>
                  <a:pt x="64" y="80"/>
                </a:cubicBezTo>
                <a:cubicBezTo>
                  <a:pt x="59" y="84"/>
                  <a:pt x="59" y="84"/>
                  <a:pt x="59" y="84"/>
                </a:cubicBezTo>
                <a:cubicBezTo>
                  <a:pt x="50" y="91"/>
                  <a:pt x="50" y="91"/>
                  <a:pt x="50" y="91"/>
                </a:cubicBezTo>
                <a:cubicBezTo>
                  <a:pt x="54" y="79"/>
                  <a:pt x="54" y="79"/>
                  <a:pt x="54" y="79"/>
                </a:cubicBezTo>
                <a:cubicBezTo>
                  <a:pt x="55" y="73"/>
                  <a:pt x="55" y="73"/>
                  <a:pt x="55" y="73"/>
                </a:cubicBezTo>
                <a:cubicBezTo>
                  <a:pt x="51" y="70"/>
                  <a:pt x="51" y="70"/>
                  <a:pt x="51" y="70"/>
                </a:cubicBezTo>
                <a:lnTo>
                  <a:pt x="43" y="64"/>
                </a:lnTo>
                <a:close/>
                <a:moveTo>
                  <a:pt x="124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5"/>
                  <a:pt x="7" y="175"/>
                </a:cubicBezTo>
                <a:cubicBezTo>
                  <a:pt x="7" y="175"/>
                  <a:pt x="7" y="175"/>
                  <a:pt x="7" y="175"/>
                </a:cubicBezTo>
                <a:cubicBezTo>
                  <a:pt x="64" y="129"/>
                  <a:pt x="64" y="129"/>
                  <a:pt x="64" y="129"/>
                </a:cubicBezTo>
                <a:cubicBezTo>
                  <a:pt x="121" y="175"/>
                  <a:pt x="121" y="175"/>
                  <a:pt x="121" y="175"/>
                </a:cubicBezTo>
                <a:cubicBezTo>
                  <a:pt x="121" y="175"/>
                  <a:pt x="121" y="175"/>
                  <a:pt x="121" y="175"/>
                </a:cubicBezTo>
                <a:cubicBezTo>
                  <a:pt x="122" y="175"/>
                  <a:pt x="123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4" y="0"/>
                </a:cubicBezTo>
                <a:moveTo>
                  <a:pt x="120" y="164"/>
                </a:moveTo>
                <a:cubicBezTo>
                  <a:pt x="67" y="121"/>
                  <a:pt x="6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6" y="121"/>
                  <a:pt x="65" y="120"/>
                  <a:pt x="64" y="120"/>
                </a:cubicBezTo>
                <a:cubicBezTo>
                  <a:pt x="63" y="120"/>
                  <a:pt x="62" y="121"/>
                  <a:pt x="61" y="121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8" y="164"/>
                  <a:pt x="8" y="164"/>
                  <a:pt x="8" y="164"/>
                </a:cubicBezTo>
                <a:cubicBezTo>
                  <a:pt x="8" y="8"/>
                  <a:pt x="8" y="8"/>
                  <a:pt x="8" y="8"/>
                </a:cubicBezTo>
                <a:cubicBezTo>
                  <a:pt x="120" y="8"/>
                  <a:pt x="120" y="8"/>
                  <a:pt x="120" y="8"/>
                </a:cubicBezTo>
                <a:lnTo>
                  <a:pt x="120" y="1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329568" y="4560430"/>
            <a:ext cx="713232" cy="71323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043368" y="4509961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Interface uniforme</a:t>
            </a:r>
            <a:endParaRPr lang="en-US" sz="2000" b="1" dirty="0">
              <a:solidFill>
                <a:schemeClr val="tx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43368" y="5077310"/>
            <a:ext cx="4821855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400" dirty="0" smtClean="0">
                <a:solidFill>
                  <a:schemeClr val="bg2">
                    <a:lumMod val="65000"/>
                  </a:schemeClr>
                </a:solidFill>
              </a:rPr>
              <a:t>4 contraintes d’interface</a:t>
            </a:r>
            <a:r>
              <a:rPr lang="en-US" sz="1400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2">
                    <a:lumMod val="65000"/>
                  </a:schemeClr>
                </a:solidFill>
              </a:rPr>
              <a:t>: identification unique des ressources, interaction via des representations, messages/requêtes auto-descriptives et hypermedia listant les différentes interactions possibles entre client et serveur</a:t>
            </a:r>
            <a:endParaRPr 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62" name="Freeform 84"/>
          <p:cNvSpPr>
            <a:spLocks/>
          </p:cNvSpPr>
          <p:nvPr/>
        </p:nvSpPr>
        <p:spPr bwMode="auto">
          <a:xfrm>
            <a:off x="472381" y="4771599"/>
            <a:ext cx="427606" cy="290894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133967" y="561703"/>
            <a:ext cx="4196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RE</a:t>
            </a:r>
            <a:r>
              <a:rPr lang="fr-FR" sz="2400" dirty="0" smtClean="0"/>
              <a:t>presentational </a:t>
            </a:r>
            <a:r>
              <a:rPr lang="fr-FR" sz="2400" dirty="0" smtClean="0">
                <a:solidFill>
                  <a:srgbClr val="FF0000"/>
                </a:solidFill>
              </a:rPr>
              <a:t>S</a:t>
            </a:r>
            <a:r>
              <a:rPr lang="fr-FR" sz="2400" dirty="0" smtClean="0"/>
              <a:t>tate </a:t>
            </a:r>
            <a:r>
              <a:rPr lang="fr-FR" sz="2400" dirty="0" smtClean="0">
                <a:solidFill>
                  <a:srgbClr val="FF0000"/>
                </a:solidFill>
              </a:rPr>
              <a:t>T</a:t>
            </a:r>
            <a:r>
              <a:rPr lang="fr-FR" sz="2400" dirty="0" smtClean="0"/>
              <a:t>ransfert</a:t>
            </a:r>
            <a:endParaRPr lang="fr-FR" sz="2400" dirty="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329568" y="5993150"/>
            <a:ext cx="713232" cy="71323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368" y="5942681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>
                <a:solidFill>
                  <a:schemeClr val="tx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Organisation en couches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3368" y="6327149"/>
            <a:ext cx="4821855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fr-FR" sz="1400" dirty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Isolation des différents composants en couches (Layered System) – Chaque couche traite une problématique</a:t>
            </a:r>
            <a:endParaRPr lang="en-US" sz="14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6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/>
      <p:bldP spid="47" grpId="0" animBg="1"/>
      <p:bldP spid="48" grpId="0"/>
      <p:bldP spid="49" grpId="0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22" grpId="0" animBg="1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7" name="Rectangle 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66800" y="320675"/>
            <a:ext cx="10058400" cy="5095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Spécifications REST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66800" y="839788"/>
            <a:ext cx="10058400" cy="252412"/>
          </a:xfrm>
        </p:spPr>
        <p:txBody>
          <a:bodyPr>
            <a:noAutofit/>
          </a:bodyPr>
          <a:lstStyle/>
          <a:p>
            <a:r>
              <a:rPr lang="en-US" sz="1600" dirty="0" smtClean="0"/>
              <a:t>5 </a:t>
            </a:r>
            <a:r>
              <a:rPr lang="en-US" sz="1600" dirty="0" smtClean="0"/>
              <a:t>règles </a:t>
            </a:r>
            <a:r>
              <a:rPr lang="en-US" sz="1600" dirty="0" smtClean="0"/>
              <a:t>REST</a:t>
            </a:r>
            <a:endParaRPr lang="en-US" sz="1600" dirty="0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978064" y="2178094"/>
            <a:ext cx="713232" cy="71323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" name="Freeform 5"/>
          <p:cNvSpPr>
            <a:spLocks/>
          </p:cNvSpPr>
          <p:nvPr/>
        </p:nvSpPr>
        <p:spPr bwMode="auto">
          <a:xfrm>
            <a:off x="6557736" y="2178094"/>
            <a:ext cx="713232" cy="713232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788866" y="2157605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2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L’URI, identifiant des ressources</a:t>
            </a:r>
            <a:endParaRPr lang="en-US" sz="2000" b="1" dirty="0">
              <a:solidFill>
                <a:schemeClr val="tx2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788866" y="2501661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</a:rPr>
              <a:t>https://api.begone.ovh/tcl/lignes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23130" y="2157605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2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Jeton d’authentification</a:t>
            </a:r>
            <a:endParaRPr lang="en-US" sz="2000" b="1" dirty="0">
              <a:solidFill>
                <a:schemeClr val="tx2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423130" y="2501661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Chaque requête contient un token d’authentification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75634" y="2273100"/>
            <a:ext cx="518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01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55306" y="2273100"/>
            <a:ext cx="518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02</a:t>
            </a: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978064" y="3177544"/>
            <a:ext cx="713232" cy="71323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6557736" y="3177544"/>
            <a:ext cx="713232" cy="713232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1788866" y="3157055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2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Type d’opération via verbe HTTP</a:t>
            </a:r>
            <a:endParaRPr lang="en-US" sz="2000" b="1" dirty="0">
              <a:solidFill>
                <a:schemeClr val="tx2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788866" y="3501111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</a:rPr>
              <a:t>GET, PUT, POST, DELETE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423130" y="3157055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2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Réponses HTTP/S</a:t>
            </a:r>
            <a:endParaRPr lang="en-US" sz="2000" b="1" dirty="0">
              <a:solidFill>
                <a:schemeClr val="tx2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423130" y="3501111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Les réponses donnent une representation de la ressource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75634" y="3272550"/>
            <a:ext cx="518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03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55306" y="3272550"/>
            <a:ext cx="518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04</a:t>
            </a:r>
          </a:p>
        </p:txBody>
      </p:sp>
      <p:sp>
        <p:nvSpPr>
          <p:cNvPr id="118" name="Freeform 5"/>
          <p:cNvSpPr>
            <a:spLocks/>
          </p:cNvSpPr>
          <p:nvPr/>
        </p:nvSpPr>
        <p:spPr bwMode="auto">
          <a:xfrm>
            <a:off x="978064" y="4176994"/>
            <a:ext cx="713232" cy="71323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1788866" y="4156505"/>
            <a:ext cx="3991957" cy="34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2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Relations entre ressources</a:t>
            </a:r>
            <a:endParaRPr lang="en-US" sz="2000" b="1" dirty="0">
              <a:solidFill>
                <a:schemeClr val="tx2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788866" y="4500561"/>
            <a:ext cx="3991957" cy="38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dirty="0" smtClean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Les réponses donnent une representation de la ressource</a:t>
            </a:r>
            <a:endParaRPr lang="en-US" sz="160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75634" y="4272000"/>
            <a:ext cx="518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+mj-lt"/>
              </a:rPr>
              <a:t>05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482149" y="1141949"/>
            <a:ext cx="1243200" cy="45719"/>
            <a:chOff x="1192147" y="1402941"/>
            <a:chExt cx="1243200" cy="45719"/>
          </a:xfrm>
          <a:solidFill>
            <a:schemeClr val="bg2">
              <a:lumMod val="85000"/>
            </a:schemeClr>
          </a:solidFill>
        </p:grpSpPr>
        <p:sp>
          <p:nvSpPr>
            <p:cNvPr id="42" name="Rectangle 41"/>
            <p:cNvSpPr/>
            <p:nvPr userDrawn="1"/>
          </p:nvSpPr>
          <p:spPr>
            <a:xfrm>
              <a:off x="1192147" y="1402941"/>
              <a:ext cx="27432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1515107" y="1402941"/>
              <a:ext cx="27432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1838067" y="1402941"/>
              <a:ext cx="27432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2161027" y="1402941"/>
              <a:ext cx="27432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327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 animBg="1"/>
      <p:bldP spid="111" grpId="0" animBg="1"/>
      <p:bldP spid="112" grpId="0"/>
      <p:bldP spid="113" grpId="0"/>
      <p:bldP spid="114" grpId="0"/>
      <p:bldP spid="115" grpId="0"/>
      <p:bldP spid="116" grpId="0"/>
      <p:bldP spid="117" grpId="0"/>
      <p:bldP spid="118" grpId="0" animBg="1"/>
      <p:bldP spid="120" grpId="0"/>
      <p:bldP spid="121" grpId="0"/>
      <p:bldP spid="124" grpId="0"/>
    </p:bldLst>
  </p:timing>
</p:sld>
</file>

<file path=ppt/theme/theme1.xml><?xml version="1.0" encoding="utf-8"?>
<a:theme xmlns:a="http://schemas.openxmlformats.org/drawingml/2006/main" name="Thèm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693</Words>
  <Application>Microsoft Office PowerPoint</Application>
  <PresentationFormat>Grand écran</PresentationFormat>
  <Paragraphs>184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Open Sans</vt:lpstr>
      <vt:lpstr>Open Sans Extrabold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40</cp:revision>
  <dcterms:created xsi:type="dcterms:W3CDTF">2018-03-05T13:27:31Z</dcterms:created>
  <dcterms:modified xsi:type="dcterms:W3CDTF">2018-03-08T14:07:45Z</dcterms:modified>
</cp:coreProperties>
</file>