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8" r:id="rId2"/>
    <p:sldId id="280" r:id="rId3"/>
    <p:sldId id="268" r:id="rId4"/>
    <p:sldId id="279" r:id="rId5"/>
    <p:sldId id="281" r:id="rId6"/>
    <p:sldId id="270" r:id="rId7"/>
    <p:sldId id="271" r:id="rId8"/>
    <p:sldId id="273" r:id="rId9"/>
    <p:sldId id="274" r:id="rId10"/>
    <p:sldId id="277" r:id="rId11"/>
    <p:sldId id="272" r:id="rId12"/>
    <p:sldId id="275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99FF33"/>
    <a:srgbClr val="0080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 autoAdjust="0"/>
    <p:restoredTop sz="94718" autoAdjust="0"/>
  </p:normalViewPr>
  <p:slideViewPr>
    <p:cSldViewPr>
      <p:cViewPr varScale="1">
        <p:scale>
          <a:sx n="127" d="100"/>
          <a:sy n="127" d="100"/>
        </p:scale>
        <p:origin x="116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8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15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41946-98F4-491F-9102-DD45D4166C8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695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17BF4-7B0A-4C8E-A1FC-82DE3A4FFEF0}" type="datetimeFigureOut">
              <a:rPr lang="fr-FR" smtClean="0"/>
              <a:pPr/>
              <a:t>03/09/2018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9E37F-3684-454A-9739-EDCB24652A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7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grpSp>
        <p:nvGrpSpPr>
          <p:cNvPr id="10" name="Groupe 9"/>
          <p:cNvGrpSpPr/>
          <p:nvPr userDrawn="1"/>
        </p:nvGrpSpPr>
        <p:grpSpPr>
          <a:xfrm>
            <a:off x="1071538" y="1857364"/>
            <a:ext cx="7142400" cy="1643074"/>
            <a:chOff x="1071538" y="1857364"/>
            <a:chExt cx="7142400" cy="1643074"/>
          </a:xfrm>
        </p:grpSpPr>
        <p:pic>
          <p:nvPicPr>
            <p:cNvPr id="2050" name="Picture 2"/>
            <p:cNvPicPr preferRelativeResize="0">
              <a:picLocks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1538" y="1858838"/>
              <a:ext cx="7142400" cy="164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itre 1"/>
            <p:cNvSpPr txBox="1">
              <a:spLocks/>
            </p:cNvSpPr>
            <p:nvPr userDrawn="1"/>
          </p:nvSpPr>
          <p:spPr>
            <a:xfrm>
              <a:off x="1071538" y="1857364"/>
              <a:ext cx="7142400" cy="16430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14282" y="1071546"/>
            <a:ext cx="8643998" cy="5214974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rgbClr val="CC3300"/>
              </a:buClr>
              <a:buSzPct val="200000"/>
              <a:buFontTx/>
              <a:buBlip>
                <a:blip r:embed="rId2"/>
              </a:buBlip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lnSpc>
                <a:spcPct val="150000"/>
              </a:lnSpc>
              <a:buClr>
                <a:srgbClr val="FF3300"/>
              </a:buClr>
              <a:buSzPct val="200000"/>
              <a:buFontTx/>
              <a:buBlip>
                <a:blip r:embed="rId3"/>
              </a:buBlip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lnSpc>
                <a:spcPct val="150000"/>
              </a:lnSpc>
              <a:buClr>
                <a:srgbClr val="FFCC00"/>
              </a:buClr>
              <a:buSzPct val="200000"/>
              <a:buFontTx/>
              <a:buBlip>
                <a:blip r:embed="rId4"/>
              </a:buBlip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lnSpc>
                <a:spcPct val="150000"/>
              </a:lnSpc>
              <a:buClrTx/>
              <a:buSzPct val="200000"/>
              <a:buFontTx/>
              <a:buBlip>
                <a:blip r:embed="rId5"/>
              </a:buBlip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buFont typeface="Calibri" pitchFamily="34" charset="0"/>
              <a:buChar char="−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fr-FR" dirty="0"/>
              <a:t> Cliquez pour modifier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 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5889625" y="5575320"/>
            <a:ext cx="3146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buFont typeface="Wingdings" pitchFamily="2" charset="2"/>
              <a:buNone/>
            </a:pPr>
            <a:r>
              <a:rPr lang="fr-FR" sz="1800" dirty="0">
                <a:latin typeface="Tahoma" pitchFamily="34" charset="0"/>
              </a:rPr>
              <a:t>7 - Vos questions sont les bienvenues. N’hésitez pas…</a:t>
            </a:r>
          </a:p>
        </p:txBody>
      </p:sp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5932520" y="1156459"/>
            <a:ext cx="3211480" cy="147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fr-FR" sz="1800" dirty="0">
                <a:latin typeface="Tahoma" pitchFamily="34" charset="0"/>
              </a:rPr>
              <a:t>4 - Les conversations en aparté « brouillent » notre</a:t>
            </a:r>
            <a:r>
              <a:rPr lang="fr-FR" sz="1800" baseline="0" dirty="0">
                <a:latin typeface="Tahoma" pitchFamily="34" charset="0"/>
              </a:rPr>
              <a:t>  </a:t>
            </a:r>
            <a:r>
              <a:rPr lang="fr-FR" sz="1800" dirty="0">
                <a:latin typeface="Tahoma" pitchFamily="34" charset="0"/>
              </a:rPr>
              <a:t>communication. Respectez le  travail du groupe ou bien       quittez la salle.</a:t>
            </a: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1142976" y="5500702"/>
            <a:ext cx="3571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fr-FR" sz="1800" dirty="0">
                <a:latin typeface="Tahoma" pitchFamily="34" charset="0"/>
              </a:rPr>
              <a:t>3 - Rangez votre journal gratuit à sa place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5921375" y="2849565"/>
            <a:ext cx="31019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fr-FR" sz="1800" dirty="0">
                <a:latin typeface="Tahoma" pitchFamily="34" charset="0"/>
              </a:rPr>
              <a:t>5 - Commodités : sortez et revenez en silence, sans nous déranger</a:t>
            </a:r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1071538" y="3614744"/>
            <a:ext cx="3705752" cy="92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fr-FR" sz="1800" dirty="0">
                <a:latin typeface="Tahoma" pitchFamily="34" charset="0"/>
              </a:rPr>
              <a:t>2 - Toute « vie électrique » de votre </a:t>
            </a:r>
            <a:r>
              <a:rPr lang="fr-FR" sz="1800" b="1" dirty="0">
                <a:latin typeface="Tahoma" pitchFamily="34" charset="0"/>
              </a:rPr>
              <a:t>PC</a:t>
            </a:r>
            <a:r>
              <a:rPr lang="fr-FR" sz="1800" dirty="0">
                <a:latin typeface="Tahoma" pitchFamily="34" charset="0"/>
              </a:rPr>
              <a:t> ou de votre </a:t>
            </a:r>
            <a:r>
              <a:rPr lang="fr-FR" sz="1800" b="1" dirty="0">
                <a:latin typeface="Tahoma" pitchFamily="34" charset="0"/>
              </a:rPr>
              <a:t>téléphone</a:t>
            </a:r>
            <a:r>
              <a:rPr lang="fr-FR" sz="1800" b="1" baseline="0" dirty="0">
                <a:latin typeface="Tahoma" pitchFamily="34" charset="0"/>
              </a:rPr>
              <a:t> </a:t>
            </a:r>
            <a:r>
              <a:rPr lang="fr-FR" sz="1800" b="0" baseline="0" dirty="0">
                <a:latin typeface="Tahoma" pitchFamily="34" charset="0"/>
              </a:rPr>
              <a:t>est proscrite…</a:t>
            </a:r>
            <a:endParaRPr lang="fr-FR" sz="1600" b="0" i="1" dirty="0">
              <a:latin typeface="Tahoma" pitchFamily="34" charset="0"/>
            </a:endParaRPr>
          </a:p>
        </p:txBody>
      </p:sp>
      <p:grpSp>
        <p:nvGrpSpPr>
          <p:cNvPr id="9" name="Group 9"/>
          <p:cNvGrpSpPr>
            <a:grpSpLocks/>
          </p:cNvGrpSpPr>
          <p:nvPr userDrawn="1"/>
        </p:nvGrpSpPr>
        <p:grpSpPr bwMode="auto">
          <a:xfrm>
            <a:off x="5105412" y="2928934"/>
            <a:ext cx="752472" cy="773112"/>
            <a:chOff x="626" y="3122"/>
            <a:chExt cx="488" cy="487"/>
          </a:xfrm>
        </p:grpSpPr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626" y="3122"/>
              <a:ext cx="488" cy="487"/>
            </a:xfrm>
            <a:prstGeom prst="roundRect">
              <a:avLst>
                <a:gd name="adj" fmla="val 12407"/>
              </a:avLst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670" y="3165"/>
              <a:ext cx="409" cy="398"/>
              <a:chOff x="670" y="3165"/>
              <a:chExt cx="409" cy="398"/>
            </a:xfrm>
          </p:grpSpPr>
          <p:grpSp>
            <p:nvGrpSpPr>
              <p:cNvPr id="12" name="Group 12"/>
              <p:cNvGrpSpPr>
                <a:grpSpLocks/>
              </p:cNvGrpSpPr>
              <p:nvPr/>
            </p:nvGrpSpPr>
            <p:grpSpPr bwMode="auto">
              <a:xfrm>
                <a:off x="670" y="3170"/>
                <a:ext cx="153" cy="393"/>
                <a:chOff x="670" y="3170"/>
                <a:chExt cx="153" cy="393"/>
              </a:xfrm>
            </p:grpSpPr>
            <p:sp>
              <p:nvSpPr>
                <p:cNvPr id="17" name="Freeform 13"/>
                <p:cNvSpPr>
                  <a:spLocks/>
                </p:cNvSpPr>
                <p:nvPr/>
              </p:nvSpPr>
              <p:spPr bwMode="auto">
                <a:xfrm>
                  <a:off x="670" y="3244"/>
                  <a:ext cx="153" cy="319"/>
                </a:xfrm>
                <a:custGeom>
                  <a:avLst/>
                  <a:gdLst>
                    <a:gd name="T0" fmla="*/ 0 w 765"/>
                    <a:gd name="T1" fmla="*/ 0 h 1596"/>
                    <a:gd name="T2" fmla="*/ 0 w 765"/>
                    <a:gd name="T3" fmla="*/ 0 h 1596"/>
                    <a:gd name="T4" fmla="*/ 0 w 765"/>
                    <a:gd name="T5" fmla="*/ 0 h 1596"/>
                    <a:gd name="T6" fmla="*/ 0 w 765"/>
                    <a:gd name="T7" fmla="*/ 0 h 1596"/>
                    <a:gd name="T8" fmla="*/ 0 w 765"/>
                    <a:gd name="T9" fmla="*/ 0 h 1596"/>
                    <a:gd name="T10" fmla="*/ 0 w 765"/>
                    <a:gd name="T11" fmla="*/ 0 h 1596"/>
                    <a:gd name="T12" fmla="*/ 0 w 765"/>
                    <a:gd name="T13" fmla="*/ 0 h 1596"/>
                    <a:gd name="T14" fmla="*/ 0 w 765"/>
                    <a:gd name="T15" fmla="*/ 0 h 1596"/>
                    <a:gd name="T16" fmla="*/ 0 w 765"/>
                    <a:gd name="T17" fmla="*/ 0 h 1596"/>
                    <a:gd name="T18" fmla="*/ 0 w 765"/>
                    <a:gd name="T19" fmla="*/ 0 h 1596"/>
                    <a:gd name="T20" fmla="*/ 0 w 765"/>
                    <a:gd name="T21" fmla="*/ 0 h 1596"/>
                    <a:gd name="T22" fmla="*/ 0 w 765"/>
                    <a:gd name="T23" fmla="*/ 0 h 1596"/>
                    <a:gd name="T24" fmla="*/ 0 w 765"/>
                    <a:gd name="T25" fmla="*/ 0 h 1596"/>
                    <a:gd name="T26" fmla="*/ 0 w 765"/>
                    <a:gd name="T27" fmla="*/ 0 h 1596"/>
                    <a:gd name="T28" fmla="*/ 0 w 765"/>
                    <a:gd name="T29" fmla="*/ 0 h 1596"/>
                    <a:gd name="T30" fmla="*/ 0 w 765"/>
                    <a:gd name="T31" fmla="*/ 0 h 1596"/>
                    <a:gd name="T32" fmla="*/ 0 w 765"/>
                    <a:gd name="T33" fmla="*/ 0 h 1596"/>
                    <a:gd name="T34" fmla="*/ 0 w 765"/>
                    <a:gd name="T35" fmla="*/ 0 h 1596"/>
                    <a:gd name="T36" fmla="*/ 0 w 765"/>
                    <a:gd name="T37" fmla="*/ 0 h 1596"/>
                    <a:gd name="T38" fmla="*/ 0 w 765"/>
                    <a:gd name="T39" fmla="*/ 0 h 1596"/>
                    <a:gd name="T40" fmla="*/ 0 w 765"/>
                    <a:gd name="T41" fmla="*/ 0 h 1596"/>
                    <a:gd name="T42" fmla="*/ 0 w 765"/>
                    <a:gd name="T43" fmla="*/ 0 h 1596"/>
                    <a:gd name="T44" fmla="*/ 0 w 765"/>
                    <a:gd name="T45" fmla="*/ 0 h 1596"/>
                    <a:gd name="T46" fmla="*/ 0 w 765"/>
                    <a:gd name="T47" fmla="*/ 0 h 1596"/>
                    <a:gd name="T48" fmla="*/ 0 w 765"/>
                    <a:gd name="T49" fmla="*/ 0 h 1596"/>
                    <a:gd name="T50" fmla="*/ 0 w 765"/>
                    <a:gd name="T51" fmla="*/ 0 h 1596"/>
                    <a:gd name="T52" fmla="*/ 0 w 765"/>
                    <a:gd name="T53" fmla="*/ 0 h 1596"/>
                    <a:gd name="T54" fmla="*/ 0 w 765"/>
                    <a:gd name="T55" fmla="*/ 0 h 1596"/>
                    <a:gd name="T56" fmla="*/ 0 w 765"/>
                    <a:gd name="T57" fmla="*/ 0 h 1596"/>
                    <a:gd name="T58" fmla="*/ 0 w 765"/>
                    <a:gd name="T59" fmla="*/ 0 h 1596"/>
                    <a:gd name="T60" fmla="*/ 0 w 765"/>
                    <a:gd name="T61" fmla="*/ 0 h 1596"/>
                    <a:gd name="T62" fmla="*/ 0 w 765"/>
                    <a:gd name="T63" fmla="*/ 0 h 1596"/>
                    <a:gd name="T64" fmla="*/ 0 w 765"/>
                    <a:gd name="T65" fmla="*/ 0 h 1596"/>
                    <a:gd name="T66" fmla="*/ 0 w 765"/>
                    <a:gd name="T67" fmla="*/ 0 h 1596"/>
                    <a:gd name="T68" fmla="*/ 0 w 765"/>
                    <a:gd name="T69" fmla="*/ 0 h 1596"/>
                    <a:gd name="T70" fmla="*/ 0 w 765"/>
                    <a:gd name="T71" fmla="*/ 0 h 1596"/>
                    <a:gd name="T72" fmla="*/ 0 w 765"/>
                    <a:gd name="T73" fmla="*/ 0 h 1596"/>
                    <a:gd name="T74" fmla="*/ 0 w 765"/>
                    <a:gd name="T75" fmla="*/ 0 h 1596"/>
                    <a:gd name="T76" fmla="*/ 0 w 765"/>
                    <a:gd name="T77" fmla="*/ 0 h 1596"/>
                    <a:gd name="T78" fmla="*/ 0 w 765"/>
                    <a:gd name="T79" fmla="*/ 0 h 1596"/>
                    <a:gd name="T80" fmla="*/ 0 w 765"/>
                    <a:gd name="T81" fmla="*/ 0 h 1596"/>
                    <a:gd name="T82" fmla="*/ 0 w 765"/>
                    <a:gd name="T83" fmla="*/ 0 h 1596"/>
                    <a:gd name="T84" fmla="*/ 0 w 765"/>
                    <a:gd name="T85" fmla="*/ 0 h 1596"/>
                    <a:gd name="T86" fmla="*/ 0 w 765"/>
                    <a:gd name="T87" fmla="*/ 0 h 1596"/>
                    <a:gd name="T88" fmla="*/ 0 w 765"/>
                    <a:gd name="T89" fmla="*/ 0 h 1596"/>
                    <a:gd name="T90" fmla="*/ 0 w 765"/>
                    <a:gd name="T91" fmla="*/ 0 h 1596"/>
                    <a:gd name="T92" fmla="*/ 0 w 765"/>
                    <a:gd name="T93" fmla="*/ 0 h 1596"/>
                    <a:gd name="T94" fmla="*/ 0 w 765"/>
                    <a:gd name="T95" fmla="*/ 0 h 1596"/>
                    <a:gd name="T96" fmla="*/ 0 w 765"/>
                    <a:gd name="T97" fmla="*/ 0 h 159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765"/>
                    <a:gd name="T148" fmla="*/ 0 h 1596"/>
                    <a:gd name="T149" fmla="*/ 765 w 765"/>
                    <a:gd name="T150" fmla="*/ 1596 h 159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765" h="1596">
                      <a:moveTo>
                        <a:pt x="184" y="0"/>
                      </a:moveTo>
                      <a:lnTo>
                        <a:pt x="586" y="0"/>
                      </a:lnTo>
                      <a:lnTo>
                        <a:pt x="599" y="0"/>
                      </a:lnTo>
                      <a:lnTo>
                        <a:pt x="609" y="2"/>
                      </a:lnTo>
                      <a:lnTo>
                        <a:pt x="618" y="4"/>
                      </a:lnTo>
                      <a:lnTo>
                        <a:pt x="630" y="5"/>
                      </a:lnTo>
                      <a:lnTo>
                        <a:pt x="640" y="8"/>
                      </a:lnTo>
                      <a:lnTo>
                        <a:pt x="649" y="10"/>
                      </a:lnTo>
                      <a:lnTo>
                        <a:pt x="661" y="13"/>
                      </a:lnTo>
                      <a:lnTo>
                        <a:pt x="670" y="18"/>
                      </a:lnTo>
                      <a:lnTo>
                        <a:pt x="679" y="22"/>
                      </a:lnTo>
                      <a:lnTo>
                        <a:pt x="688" y="26"/>
                      </a:lnTo>
                      <a:lnTo>
                        <a:pt x="700" y="32"/>
                      </a:lnTo>
                      <a:lnTo>
                        <a:pt x="709" y="40"/>
                      </a:lnTo>
                      <a:lnTo>
                        <a:pt x="720" y="48"/>
                      </a:lnTo>
                      <a:lnTo>
                        <a:pt x="731" y="57"/>
                      </a:lnTo>
                      <a:lnTo>
                        <a:pt x="739" y="67"/>
                      </a:lnTo>
                      <a:lnTo>
                        <a:pt x="747" y="76"/>
                      </a:lnTo>
                      <a:lnTo>
                        <a:pt x="756" y="89"/>
                      </a:lnTo>
                      <a:lnTo>
                        <a:pt x="759" y="99"/>
                      </a:lnTo>
                      <a:lnTo>
                        <a:pt x="765" y="112"/>
                      </a:lnTo>
                      <a:lnTo>
                        <a:pt x="765" y="124"/>
                      </a:lnTo>
                      <a:lnTo>
                        <a:pt x="765" y="134"/>
                      </a:lnTo>
                      <a:lnTo>
                        <a:pt x="765" y="725"/>
                      </a:lnTo>
                      <a:lnTo>
                        <a:pt x="763" y="732"/>
                      </a:lnTo>
                      <a:lnTo>
                        <a:pt x="760" y="739"/>
                      </a:lnTo>
                      <a:lnTo>
                        <a:pt x="758" y="746"/>
                      </a:lnTo>
                      <a:lnTo>
                        <a:pt x="754" y="753"/>
                      </a:lnTo>
                      <a:lnTo>
                        <a:pt x="749" y="760"/>
                      </a:lnTo>
                      <a:lnTo>
                        <a:pt x="743" y="767"/>
                      </a:lnTo>
                      <a:lnTo>
                        <a:pt x="733" y="773"/>
                      </a:lnTo>
                      <a:lnTo>
                        <a:pt x="724" y="779"/>
                      </a:lnTo>
                      <a:lnTo>
                        <a:pt x="715" y="782"/>
                      </a:lnTo>
                      <a:lnTo>
                        <a:pt x="706" y="784"/>
                      </a:lnTo>
                      <a:lnTo>
                        <a:pt x="696" y="784"/>
                      </a:lnTo>
                      <a:lnTo>
                        <a:pt x="687" y="783"/>
                      </a:lnTo>
                      <a:lnTo>
                        <a:pt x="678" y="781"/>
                      </a:lnTo>
                      <a:lnTo>
                        <a:pt x="669" y="778"/>
                      </a:lnTo>
                      <a:lnTo>
                        <a:pt x="662" y="776"/>
                      </a:lnTo>
                      <a:lnTo>
                        <a:pt x="655" y="770"/>
                      </a:lnTo>
                      <a:lnTo>
                        <a:pt x="649" y="765"/>
                      </a:lnTo>
                      <a:lnTo>
                        <a:pt x="644" y="759"/>
                      </a:lnTo>
                      <a:lnTo>
                        <a:pt x="640" y="753"/>
                      </a:lnTo>
                      <a:lnTo>
                        <a:pt x="636" y="747"/>
                      </a:lnTo>
                      <a:lnTo>
                        <a:pt x="635" y="743"/>
                      </a:lnTo>
                      <a:lnTo>
                        <a:pt x="633" y="737"/>
                      </a:lnTo>
                      <a:lnTo>
                        <a:pt x="631" y="732"/>
                      </a:lnTo>
                      <a:lnTo>
                        <a:pt x="630" y="724"/>
                      </a:lnTo>
                      <a:lnTo>
                        <a:pt x="631" y="270"/>
                      </a:lnTo>
                      <a:lnTo>
                        <a:pt x="586" y="270"/>
                      </a:lnTo>
                      <a:lnTo>
                        <a:pt x="586" y="1506"/>
                      </a:lnTo>
                      <a:lnTo>
                        <a:pt x="586" y="1518"/>
                      </a:lnTo>
                      <a:lnTo>
                        <a:pt x="583" y="1532"/>
                      </a:lnTo>
                      <a:lnTo>
                        <a:pt x="577" y="1545"/>
                      </a:lnTo>
                      <a:lnTo>
                        <a:pt x="571" y="1557"/>
                      </a:lnTo>
                      <a:lnTo>
                        <a:pt x="564" y="1566"/>
                      </a:lnTo>
                      <a:lnTo>
                        <a:pt x="556" y="1576"/>
                      </a:lnTo>
                      <a:lnTo>
                        <a:pt x="546" y="1581"/>
                      </a:lnTo>
                      <a:lnTo>
                        <a:pt x="535" y="1588"/>
                      </a:lnTo>
                      <a:lnTo>
                        <a:pt x="526" y="1590"/>
                      </a:lnTo>
                      <a:lnTo>
                        <a:pt x="517" y="1594"/>
                      </a:lnTo>
                      <a:lnTo>
                        <a:pt x="508" y="1595"/>
                      </a:lnTo>
                      <a:lnTo>
                        <a:pt x="498" y="1596"/>
                      </a:lnTo>
                      <a:lnTo>
                        <a:pt x="488" y="1596"/>
                      </a:lnTo>
                      <a:lnTo>
                        <a:pt x="477" y="1594"/>
                      </a:lnTo>
                      <a:lnTo>
                        <a:pt x="464" y="1590"/>
                      </a:lnTo>
                      <a:lnTo>
                        <a:pt x="454" y="1585"/>
                      </a:lnTo>
                      <a:lnTo>
                        <a:pt x="444" y="1581"/>
                      </a:lnTo>
                      <a:lnTo>
                        <a:pt x="437" y="1575"/>
                      </a:lnTo>
                      <a:lnTo>
                        <a:pt x="430" y="1568"/>
                      </a:lnTo>
                      <a:lnTo>
                        <a:pt x="423" y="1559"/>
                      </a:lnTo>
                      <a:lnTo>
                        <a:pt x="417" y="1550"/>
                      </a:lnTo>
                      <a:lnTo>
                        <a:pt x="412" y="1543"/>
                      </a:lnTo>
                      <a:lnTo>
                        <a:pt x="410" y="1535"/>
                      </a:lnTo>
                      <a:lnTo>
                        <a:pt x="408" y="1527"/>
                      </a:lnTo>
                      <a:lnTo>
                        <a:pt x="406" y="1517"/>
                      </a:lnTo>
                      <a:lnTo>
                        <a:pt x="406" y="764"/>
                      </a:lnTo>
                      <a:lnTo>
                        <a:pt x="360" y="764"/>
                      </a:lnTo>
                      <a:lnTo>
                        <a:pt x="359" y="1512"/>
                      </a:lnTo>
                      <a:lnTo>
                        <a:pt x="358" y="1523"/>
                      </a:lnTo>
                      <a:lnTo>
                        <a:pt x="356" y="1533"/>
                      </a:lnTo>
                      <a:lnTo>
                        <a:pt x="350" y="1545"/>
                      </a:lnTo>
                      <a:lnTo>
                        <a:pt x="344" y="1556"/>
                      </a:lnTo>
                      <a:lnTo>
                        <a:pt x="335" y="1568"/>
                      </a:lnTo>
                      <a:lnTo>
                        <a:pt x="326" y="1576"/>
                      </a:lnTo>
                      <a:lnTo>
                        <a:pt x="315" y="1584"/>
                      </a:lnTo>
                      <a:lnTo>
                        <a:pt x="303" y="1590"/>
                      </a:lnTo>
                      <a:lnTo>
                        <a:pt x="290" y="1594"/>
                      </a:lnTo>
                      <a:lnTo>
                        <a:pt x="277" y="1596"/>
                      </a:lnTo>
                      <a:lnTo>
                        <a:pt x="264" y="1596"/>
                      </a:lnTo>
                      <a:lnTo>
                        <a:pt x="253" y="1594"/>
                      </a:lnTo>
                      <a:lnTo>
                        <a:pt x="243" y="1593"/>
                      </a:lnTo>
                      <a:lnTo>
                        <a:pt x="232" y="1589"/>
                      </a:lnTo>
                      <a:lnTo>
                        <a:pt x="224" y="1584"/>
                      </a:lnTo>
                      <a:lnTo>
                        <a:pt x="215" y="1577"/>
                      </a:lnTo>
                      <a:lnTo>
                        <a:pt x="205" y="1570"/>
                      </a:lnTo>
                      <a:lnTo>
                        <a:pt x="199" y="1563"/>
                      </a:lnTo>
                      <a:lnTo>
                        <a:pt x="192" y="1553"/>
                      </a:lnTo>
                      <a:lnTo>
                        <a:pt x="187" y="1545"/>
                      </a:lnTo>
                      <a:lnTo>
                        <a:pt x="184" y="1536"/>
                      </a:lnTo>
                      <a:lnTo>
                        <a:pt x="183" y="1529"/>
                      </a:lnTo>
                      <a:lnTo>
                        <a:pt x="179" y="1514"/>
                      </a:lnTo>
                      <a:lnTo>
                        <a:pt x="180" y="270"/>
                      </a:lnTo>
                      <a:lnTo>
                        <a:pt x="135" y="270"/>
                      </a:lnTo>
                      <a:lnTo>
                        <a:pt x="135" y="724"/>
                      </a:lnTo>
                      <a:lnTo>
                        <a:pt x="134" y="732"/>
                      </a:lnTo>
                      <a:lnTo>
                        <a:pt x="132" y="740"/>
                      </a:lnTo>
                      <a:lnTo>
                        <a:pt x="127" y="750"/>
                      </a:lnTo>
                      <a:lnTo>
                        <a:pt x="124" y="756"/>
                      </a:lnTo>
                      <a:lnTo>
                        <a:pt x="121" y="759"/>
                      </a:lnTo>
                      <a:lnTo>
                        <a:pt x="116" y="763"/>
                      </a:lnTo>
                      <a:lnTo>
                        <a:pt x="112" y="767"/>
                      </a:lnTo>
                      <a:lnTo>
                        <a:pt x="108" y="772"/>
                      </a:lnTo>
                      <a:lnTo>
                        <a:pt x="101" y="777"/>
                      </a:lnTo>
                      <a:lnTo>
                        <a:pt x="96" y="778"/>
                      </a:lnTo>
                      <a:lnTo>
                        <a:pt x="90" y="781"/>
                      </a:lnTo>
                      <a:lnTo>
                        <a:pt x="84" y="783"/>
                      </a:lnTo>
                      <a:lnTo>
                        <a:pt x="79" y="784"/>
                      </a:lnTo>
                      <a:lnTo>
                        <a:pt x="73" y="784"/>
                      </a:lnTo>
                      <a:lnTo>
                        <a:pt x="61" y="784"/>
                      </a:lnTo>
                      <a:lnTo>
                        <a:pt x="56" y="783"/>
                      </a:lnTo>
                      <a:lnTo>
                        <a:pt x="49" y="781"/>
                      </a:lnTo>
                      <a:lnTo>
                        <a:pt x="42" y="779"/>
                      </a:lnTo>
                      <a:lnTo>
                        <a:pt x="37" y="777"/>
                      </a:lnTo>
                      <a:lnTo>
                        <a:pt x="32" y="773"/>
                      </a:lnTo>
                      <a:lnTo>
                        <a:pt x="26" y="770"/>
                      </a:lnTo>
                      <a:lnTo>
                        <a:pt x="23" y="766"/>
                      </a:lnTo>
                      <a:lnTo>
                        <a:pt x="17" y="760"/>
                      </a:lnTo>
                      <a:lnTo>
                        <a:pt x="13" y="756"/>
                      </a:lnTo>
                      <a:lnTo>
                        <a:pt x="10" y="750"/>
                      </a:lnTo>
                      <a:lnTo>
                        <a:pt x="8" y="746"/>
                      </a:lnTo>
                      <a:lnTo>
                        <a:pt x="5" y="739"/>
                      </a:lnTo>
                      <a:lnTo>
                        <a:pt x="3" y="733"/>
                      </a:lnTo>
                      <a:lnTo>
                        <a:pt x="0" y="726"/>
                      </a:lnTo>
                      <a:lnTo>
                        <a:pt x="0" y="131"/>
                      </a:lnTo>
                      <a:lnTo>
                        <a:pt x="4" y="112"/>
                      </a:lnTo>
                      <a:lnTo>
                        <a:pt x="10" y="94"/>
                      </a:lnTo>
                      <a:lnTo>
                        <a:pt x="18" y="80"/>
                      </a:lnTo>
                      <a:lnTo>
                        <a:pt x="26" y="68"/>
                      </a:lnTo>
                      <a:lnTo>
                        <a:pt x="36" y="58"/>
                      </a:lnTo>
                      <a:lnTo>
                        <a:pt x="47" y="49"/>
                      </a:lnTo>
                      <a:lnTo>
                        <a:pt x="63" y="36"/>
                      </a:lnTo>
                      <a:lnTo>
                        <a:pt x="81" y="26"/>
                      </a:lnTo>
                      <a:lnTo>
                        <a:pt x="95" y="19"/>
                      </a:lnTo>
                      <a:lnTo>
                        <a:pt x="108" y="15"/>
                      </a:lnTo>
                      <a:lnTo>
                        <a:pt x="128" y="9"/>
                      </a:lnTo>
                      <a:lnTo>
                        <a:pt x="147" y="5"/>
                      </a:lnTo>
                      <a:lnTo>
                        <a:pt x="166" y="2"/>
                      </a:lnTo>
                      <a:lnTo>
                        <a:pt x="1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8" name="Oval 14"/>
                <p:cNvSpPr>
                  <a:spLocks noChangeArrowheads="1"/>
                </p:cNvSpPr>
                <p:nvPr/>
              </p:nvSpPr>
              <p:spPr bwMode="auto">
                <a:xfrm>
                  <a:off x="712" y="3170"/>
                  <a:ext cx="64" cy="6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3" name="Group 15"/>
              <p:cNvGrpSpPr>
                <a:grpSpLocks/>
              </p:cNvGrpSpPr>
              <p:nvPr/>
            </p:nvGrpSpPr>
            <p:grpSpPr bwMode="auto">
              <a:xfrm>
                <a:off x="896" y="3170"/>
                <a:ext cx="183" cy="393"/>
                <a:chOff x="896" y="3170"/>
                <a:chExt cx="183" cy="393"/>
              </a:xfrm>
            </p:grpSpPr>
            <p:sp>
              <p:nvSpPr>
                <p:cNvPr id="15" name="Freeform 16"/>
                <p:cNvSpPr>
                  <a:spLocks/>
                </p:cNvSpPr>
                <p:nvPr/>
              </p:nvSpPr>
              <p:spPr bwMode="auto">
                <a:xfrm>
                  <a:off x="896" y="3244"/>
                  <a:ext cx="183" cy="319"/>
                </a:xfrm>
                <a:custGeom>
                  <a:avLst/>
                  <a:gdLst>
                    <a:gd name="T0" fmla="*/ 0 w 915"/>
                    <a:gd name="T1" fmla="*/ 0 h 1593"/>
                    <a:gd name="T2" fmla="*/ 0 w 915"/>
                    <a:gd name="T3" fmla="*/ 0 h 1593"/>
                    <a:gd name="T4" fmla="*/ 0 w 915"/>
                    <a:gd name="T5" fmla="*/ 0 h 1593"/>
                    <a:gd name="T6" fmla="*/ 0 w 915"/>
                    <a:gd name="T7" fmla="*/ 0 h 1593"/>
                    <a:gd name="T8" fmla="*/ 0 w 915"/>
                    <a:gd name="T9" fmla="*/ 0 h 1593"/>
                    <a:gd name="T10" fmla="*/ 0 w 915"/>
                    <a:gd name="T11" fmla="*/ 0 h 1593"/>
                    <a:gd name="T12" fmla="*/ 0 w 915"/>
                    <a:gd name="T13" fmla="*/ 0 h 1593"/>
                    <a:gd name="T14" fmla="*/ 0 w 915"/>
                    <a:gd name="T15" fmla="*/ 0 h 1593"/>
                    <a:gd name="T16" fmla="*/ 0 w 915"/>
                    <a:gd name="T17" fmla="*/ 0 h 1593"/>
                    <a:gd name="T18" fmla="*/ 0 w 915"/>
                    <a:gd name="T19" fmla="*/ 0 h 1593"/>
                    <a:gd name="T20" fmla="*/ 0 w 915"/>
                    <a:gd name="T21" fmla="*/ 0 h 1593"/>
                    <a:gd name="T22" fmla="*/ 0 w 915"/>
                    <a:gd name="T23" fmla="*/ 0 h 1593"/>
                    <a:gd name="T24" fmla="*/ 0 w 915"/>
                    <a:gd name="T25" fmla="*/ 0 h 1593"/>
                    <a:gd name="T26" fmla="*/ 0 w 915"/>
                    <a:gd name="T27" fmla="*/ 0 h 1593"/>
                    <a:gd name="T28" fmla="*/ 0 w 915"/>
                    <a:gd name="T29" fmla="*/ 0 h 1593"/>
                    <a:gd name="T30" fmla="*/ 0 w 915"/>
                    <a:gd name="T31" fmla="*/ 0 h 1593"/>
                    <a:gd name="T32" fmla="*/ 0 w 915"/>
                    <a:gd name="T33" fmla="*/ 0 h 1593"/>
                    <a:gd name="T34" fmla="*/ 0 w 915"/>
                    <a:gd name="T35" fmla="*/ 0 h 1593"/>
                    <a:gd name="T36" fmla="*/ 0 w 915"/>
                    <a:gd name="T37" fmla="*/ 0 h 1593"/>
                    <a:gd name="T38" fmla="*/ 0 w 915"/>
                    <a:gd name="T39" fmla="*/ 0 h 1593"/>
                    <a:gd name="T40" fmla="*/ 0 w 915"/>
                    <a:gd name="T41" fmla="*/ 0 h 1593"/>
                    <a:gd name="T42" fmla="*/ 0 w 915"/>
                    <a:gd name="T43" fmla="*/ 0 h 1593"/>
                    <a:gd name="T44" fmla="*/ 0 w 915"/>
                    <a:gd name="T45" fmla="*/ 0 h 1593"/>
                    <a:gd name="T46" fmla="*/ 0 w 915"/>
                    <a:gd name="T47" fmla="*/ 0 h 1593"/>
                    <a:gd name="T48" fmla="*/ 0 w 915"/>
                    <a:gd name="T49" fmla="*/ 0 h 1593"/>
                    <a:gd name="T50" fmla="*/ 0 w 915"/>
                    <a:gd name="T51" fmla="*/ 0 h 1593"/>
                    <a:gd name="T52" fmla="*/ 0 w 915"/>
                    <a:gd name="T53" fmla="*/ 0 h 1593"/>
                    <a:gd name="T54" fmla="*/ 0 w 915"/>
                    <a:gd name="T55" fmla="*/ 0 h 1593"/>
                    <a:gd name="T56" fmla="*/ 0 w 915"/>
                    <a:gd name="T57" fmla="*/ 0 h 1593"/>
                    <a:gd name="T58" fmla="*/ 0 w 915"/>
                    <a:gd name="T59" fmla="*/ 0 h 1593"/>
                    <a:gd name="T60" fmla="*/ 0 w 915"/>
                    <a:gd name="T61" fmla="*/ 0 h 1593"/>
                    <a:gd name="T62" fmla="*/ 0 w 915"/>
                    <a:gd name="T63" fmla="*/ 0 h 1593"/>
                    <a:gd name="T64" fmla="*/ 0 w 915"/>
                    <a:gd name="T65" fmla="*/ 0 h 1593"/>
                    <a:gd name="T66" fmla="*/ 0 w 915"/>
                    <a:gd name="T67" fmla="*/ 0 h 1593"/>
                    <a:gd name="T68" fmla="*/ 0 w 915"/>
                    <a:gd name="T69" fmla="*/ 0 h 1593"/>
                    <a:gd name="T70" fmla="*/ 0 w 915"/>
                    <a:gd name="T71" fmla="*/ 0 h 1593"/>
                    <a:gd name="T72" fmla="*/ 0 w 915"/>
                    <a:gd name="T73" fmla="*/ 0 h 1593"/>
                    <a:gd name="T74" fmla="*/ 0 w 915"/>
                    <a:gd name="T75" fmla="*/ 0 h 1593"/>
                    <a:gd name="T76" fmla="*/ 0 w 915"/>
                    <a:gd name="T77" fmla="*/ 0 h 1593"/>
                    <a:gd name="T78" fmla="*/ 0 w 915"/>
                    <a:gd name="T79" fmla="*/ 0 h 1593"/>
                    <a:gd name="T80" fmla="*/ 0 w 915"/>
                    <a:gd name="T81" fmla="*/ 0 h 1593"/>
                    <a:gd name="T82" fmla="*/ 0 w 915"/>
                    <a:gd name="T83" fmla="*/ 0 h 1593"/>
                    <a:gd name="T84" fmla="*/ 0 w 915"/>
                    <a:gd name="T85" fmla="*/ 0 h 1593"/>
                    <a:gd name="T86" fmla="*/ 0 w 915"/>
                    <a:gd name="T87" fmla="*/ 0 h 1593"/>
                    <a:gd name="T88" fmla="*/ 0 w 915"/>
                    <a:gd name="T89" fmla="*/ 0 h 1593"/>
                    <a:gd name="T90" fmla="*/ 0 w 915"/>
                    <a:gd name="T91" fmla="*/ 0 h 1593"/>
                    <a:gd name="T92" fmla="*/ 0 w 915"/>
                    <a:gd name="T93" fmla="*/ 0 h 1593"/>
                    <a:gd name="T94" fmla="*/ 0 w 915"/>
                    <a:gd name="T95" fmla="*/ 0 h 1593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915"/>
                    <a:gd name="T145" fmla="*/ 0 h 1593"/>
                    <a:gd name="T146" fmla="*/ 915 w 915"/>
                    <a:gd name="T147" fmla="*/ 1593 h 1593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915" h="1593">
                      <a:moveTo>
                        <a:pt x="250" y="0"/>
                      </a:moveTo>
                      <a:lnTo>
                        <a:pt x="671" y="0"/>
                      </a:lnTo>
                      <a:lnTo>
                        <a:pt x="682" y="3"/>
                      </a:lnTo>
                      <a:lnTo>
                        <a:pt x="691" y="5"/>
                      </a:lnTo>
                      <a:lnTo>
                        <a:pt x="701" y="8"/>
                      </a:lnTo>
                      <a:lnTo>
                        <a:pt x="710" y="11"/>
                      </a:lnTo>
                      <a:lnTo>
                        <a:pt x="721" y="17"/>
                      </a:lnTo>
                      <a:lnTo>
                        <a:pt x="729" y="23"/>
                      </a:lnTo>
                      <a:lnTo>
                        <a:pt x="739" y="30"/>
                      </a:lnTo>
                      <a:lnTo>
                        <a:pt x="747" y="37"/>
                      </a:lnTo>
                      <a:lnTo>
                        <a:pt x="754" y="45"/>
                      </a:lnTo>
                      <a:lnTo>
                        <a:pt x="760" y="54"/>
                      </a:lnTo>
                      <a:lnTo>
                        <a:pt x="766" y="61"/>
                      </a:lnTo>
                      <a:lnTo>
                        <a:pt x="770" y="70"/>
                      </a:lnTo>
                      <a:lnTo>
                        <a:pt x="775" y="80"/>
                      </a:lnTo>
                      <a:lnTo>
                        <a:pt x="779" y="87"/>
                      </a:lnTo>
                      <a:lnTo>
                        <a:pt x="781" y="99"/>
                      </a:lnTo>
                      <a:lnTo>
                        <a:pt x="786" y="113"/>
                      </a:lnTo>
                      <a:lnTo>
                        <a:pt x="787" y="125"/>
                      </a:lnTo>
                      <a:lnTo>
                        <a:pt x="791" y="139"/>
                      </a:lnTo>
                      <a:lnTo>
                        <a:pt x="913" y="599"/>
                      </a:lnTo>
                      <a:lnTo>
                        <a:pt x="915" y="610"/>
                      </a:lnTo>
                      <a:lnTo>
                        <a:pt x="915" y="621"/>
                      </a:lnTo>
                      <a:lnTo>
                        <a:pt x="914" y="631"/>
                      </a:lnTo>
                      <a:lnTo>
                        <a:pt x="911" y="641"/>
                      </a:lnTo>
                      <a:lnTo>
                        <a:pt x="907" y="649"/>
                      </a:lnTo>
                      <a:lnTo>
                        <a:pt x="901" y="659"/>
                      </a:lnTo>
                      <a:lnTo>
                        <a:pt x="892" y="667"/>
                      </a:lnTo>
                      <a:lnTo>
                        <a:pt x="883" y="673"/>
                      </a:lnTo>
                      <a:lnTo>
                        <a:pt x="875" y="678"/>
                      </a:lnTo>
                      <a:lnTo>
                        <a:pt x="865" y="680"/>
                      </a:lnTo>
                      <a:lnTo>
                        <a:pt x="856" y="682"/>
                      </a:lnTo>
                      <a:lnTo>
                        <a:pt x="846" y="682"/>
                      </a:lnTo>
                      <a:lnTo>
                        <a:pt x="837" y="681"/>
                      </a:lnTo>
                      <a:lnTo>
                        <a:pt x="827" y="679"/>
                      </a:lnTo>
                      <a:lnTo>
                        <a:pt x="820" y="676"/>
                      </a:lnTo>
                      <a:lnTo>
                        <a:pt x="812" y="672"/>
                      </a:lnTo>
                      <a:lnTo>
                        <a:pt x="804" y="666"/>
                      </a:lnTo>
                      <a:lnTo>
                        <a:pt x="797" y="660"/>
                      </a:lnTo>
                      <a:lnTo>
                        <a:pt x="791" y="650"/>
                      </a:lnTo>
                      <a:lnTo>
                        <a:pt x="786" y="641"/>
                      </a:lnTo>
                      <a:lnTo>
                        <a:pt x="782" y="633"/>
                      </a:lnTo>
                      <a:lnTo>
                        <a:pt x="664" y="225"/>
                      </a:lnTo>
                      <a:lnTo>
                        <a:pt x="624" y="225"/>
                      </a:lnTo>
                      <a:lnTo>
                        <a:pt x="831" y="985"/>
                      </a:lnTo>
                      <a:lnTo>
                        <a:pt x="663" y="985"/>
                      </a:lnTo>
                      <a:lnTo>
                        <a:pt x="665" y="1519"/>
                      </a:lnTo>
                      <a:lnTo>
                        <a:pt x="663" y="1531"/>
                      </a:lnTo>
                      <a:lnTo>
                        <a:pt x="660" y="1540"/>
                      </a:lnTo>
                      <a:lnTo>
                        <a:pt x="656" y="1550"/>
                      </a:lnTo>
                      <a:lnTo>
                        <a:pt x="650" y="1559"/>
                      </a:lnTo>
                      <a:lnTo>
                        <a:pt x="643" y="1566"/>
                      </a:lnTo>
                      <a:lnTo>
                        <a:pt x="637" y="1574"/>
                      </a:lnTo>
                      <a:lnTo>
                        <a:pt x="626" y="1581"/>
                      </a:lnTo>
                      <a:lnTo>
                        <a:pt x="618" y="1585"/>
                      </a:lnTo>
                      <a:lnTo>
                        <a:pt x="608" y="1589"/>
                      </a:lnTo>
                      <a:lnTo>
                        <a:pt x="599" y="1590"/>
                      </a:lnTo>
                      <a:lnTo>
                        <a:pt x="589" y="1593"/>
                      </a:lnTo>
                      <a:lnTo>
                        <a:pt x="581" y="1593"/>
                      </a:lnTo>
                      <a:lnTo>
                        <a:pt x="572" y="1591"/>
                      </a:lnTo>
                      <a:lnTo>
                        <a:pt x="561" y="1590"/>
                      </a:lnTo>
                      <a:lnTo>
                        <a:pt x="550" y="1585"/>
                      </a:lnTo>
                      <a:lnTo>
                        <a:pt x="542" y="1582"/>
                      </a:lnTo>
                      <a:lnTo>
                        <a:pt x="535" y="1577"/>
                      </a:lnTo>
                      <a:lnTo>
                        <a:pt x="527" y="1571"/>
                      </a:lnTo>
                      <a:lnTo>
                        <a:pt x="521" y="1564"/>
                      </a:lnTo>
                      <a:lnTo>
                        <a:pt x="515" y="1558"/>
                      </a:lnTo>
                      <a:lnTo>
                        <a:pt x="510" y="1550"/>
                      </a:lnTo>
                      <a:lnTo>
                        <a:pt x="508" y="1543"/>
                      </a:lnTo>
                      <a:lnTo>
                        <a:pt x="504" y="1536"/>
                      </a:lnTo>
                      <a:lnTo>
                        <a:pt x="502" y="1526"/>
                      </a:lnTo>
                      <a:lnTo>
                        <a:pt x="501" y="1519"/>
                      </a:lnTo>
                      <a:lnTo>
                        <a:pt x="501" y="989"/>
                      </a:lnTo>
                      <a:lnTo>
                        <a:pt x="419" y="989"/>
                      </a:lnTo>
                      <a:lnTo>
                        <a:pt x="419" y="1519"/>
                      </a:lnTo>
                      <a:lnTo>
                        <a:pt x="418" y="1527"/>
                      </a:lnTo>
                      <a:lnTo>
                        <a:pt x="415" y="1536"/>
                      </a:lnTo>
                      <a:lnTo>
                        <a:pt x="413" y="1543"/>
                      </a:lnTo>
                      <a:lnTo>
                        <a:pt x="408" y="1551"/>
                      </a:lnTo>
                      <a:lnTo>
                        <a:pt x="402" y="1559"/>
                      </a:lnTo>
                      <a:lnTo>
                        <a:pt x="396" y="1568"/>
                      </a:lnTo>
                      <a:lnTo>
                        <a:pt x="391" y="1574"/>
                      </a:lnTo>
                      <a:lnTo>
                        <a:pt x="381" y="1580"/>
                      </a:lnTo>
                      <a:lnTo>
                        <a:pt x="373" y="1584"/>
                      </a:lnTo>
                      <a:lnTo>
                        <a:pt x="363" y="1589"/>
                      </a:lnTo>
                      <a:lnTo>
                        <a:pt x="354" y="1590"/>
                      </a:lnTo>
                      <a:lnTo>
                        <a:pt x="344" y="1593"/>
                      </a:lnTo>
                      <a:lnTo>
                        <a:pt x="335" y="1593"/>
                      </a:lnTo>
                      <a:lnTo>
                        <a:pt x="325" y="1591"/>
                      </a:lnTo>
                      <a:lnTo>
                        <a:pt x="316" y="1590"/>
                      </a:lnTo>
                      <a:lnTo>
                        <a:pt x="308" y="1587"/>
                      </a:lnTo>
                      <a:lnTo>
                        <a:pt x="298" y="1583"/>
                      </a:lnTo>
                      <a:lnTo>
                        <a:pt x="290" y="1578"/>
                      </a:lnTo>
                      <a:lnTo>
                        <a:pt x="283" y="1574"/>
                      </a:lnTo>
                      <a:lnTo>
                        <a:pt x="276" y="1568"/>
                      </a:lnTo>
                      <a:lnTo>
                        <a:pt x="272" y="1562"/>
                      </a:lnTo>
                      <a:lnTo>
                        <a:pt x="266" y="1553"/>
                      </a:lnTo>
                      <a:lnTo>
                        <a:pt x="261" y="1545"/>
                      </a:lnTo>
                      <a:lnTo>
                        <a:pt x="258" y="1536"/>
                      </a:lnTo>
                      <a:lnTo>
                        <a:pt x="256" y="1527"/>
                      </a:lnTo>
                      <a:lnTo>
                        <a:pt x="254" y="1519"/>
                      </a:lnTo>
                      <a:lnTo>
                        <a:pt x="254" y="989"/>
                      </a:lnTo>
                      <a:lnTo>
                        <a:pt x="92" y="989"/>
                      </a:lnTo>
                      <a:lnTo>
                        <a:pt x="296" y="224"/>
                      </a:lnTo>
                      <a:lnTo>
                        <a:pt x="254" y="224"/>
                      </a:lnTo>
                      <a:lnTo>
                        <a:pt x="135" y="638"/>
                      </a:lnTo>
                      <a:lnTo>
                        <a:pt x="130" y="651"/>
                      </a:lnTo>
                      <a:lnTo>
                        <a:pt x="125" y="662"/>
                      </a:lnTo>
                      <a:lnTo>
                        <a:pt x="119" y="672"/>
                      </a:lnTo>
                      <a:lnTo>
                        <a:pt x="112" y="679"/>
                      </a:lnTo>
                      <a:lnTo>
                        <a:pt x="105" y="685"/>
                      </a:lnTo>
                      <a:lnTo>
                        <a:pt x="97" y="688"/>
                      </a:lnTo>
                      <a:lnTo>
                        <a:pt x="85" y="692"/>
                      </a:lnTo>
                      <a:lnTo>
                        <a:pt x="76" y="694"/>
                      </a:lnTo>
                      <a:lnTo>
                        <a:pt x="61" y="693"/>
                      </a:lnTo>
                      <a:lnTo>
                        <a:pt x="53" y="692"/>
                      </a:lnTo>
                      <a:lnTo>
                        <a:pt x="46" y="691"/>
                      </a:lnTo>
                      <a:lnTo>
                        <a:pt x="35" y="687"/>
                      </a:lnTo>
                      <a:lnTo>
                        <a:pt x="27" y="682"/>
                      </a:lnTo>
                      <a:lnTo>
                        <a:pt x="19" y="674"/>
                      </a:lnTo>
                      <a:lnTo>
                        <a:pt x="13" y="668"/>
                      </a:lnTo>
                      <a:lnTo>
                        <a:pt x="8" y="660"/>
                      </a:lnTo>
                      <a:lnTo>
                        <a:pt x="5" y="651"/>
                      </a:lnTo>
                      <a:lnTo>
                        <a:pt x="2" y="643"/>
                      </a:lnTo>
                      <a:lnTo>
                        <a:pt x="0" y="634"/>
                      </a:lnTo>
                      <a:lnTo>
                        <a:pt x="0" y="625"/>
                      </a:lnTo>
                      <a:lnTo>
                        <a:pt x="1" y="620"/>
                      </a:lnTo>
                      <a:lnTo>
                        <a:pt x="3" y="611"/>
                      </a:lnTo>
                      <a:lnTo>
                        <a:pt x="131" y="134"/>
                      </a:lnTo>
                      <a:lnTo>
                        <a:pt x="132" y="121"/>
                      </a:lnTo>
                      <a:lnTo>
                        <a:pt x="134" y="112"/>
                      </a:lnTo>
                      <a:lnTo>
                        <a:pt x="136" y="103"/>
                      </a:lnTo>
                      <a:lnTo>
                        <a:pt x="138" y="94"/>
                      </a:lnTo>
                      <a:lnTo>
                        <a:pt x="142" y="83"/>
                      </a:lnTo>
                      <a:lnTo>
                        <a:pt x="145" y="76"/>
                      </a:lnTo>
                      <a:lnTo>
                        <a:pt x="151" y="63"/>
                      </a:lnTo>
                      <a:lnTo>
                        <a:pt x="157" y="54"/>
                      </a:lnTo>
                      <a:lnTo>
                        <a:pt x="164" y="45"/>
                      </a:lnTo>
                      <a:lnTo>
                        <a:pt x="172" y="37"/>
                      </a:lnTo>
                      <a:lnTo>
                        <a:pt x="181" y="30"/>
                      </a:lnTo>
                      <a:lnTo>
                        <a:pt x="189" y="23"/>
                      </a:lnTo>
                      <a:lnTo>
                        <a:pt x="196" y="18"/>
                      </a:lnTo>
                      <a:lnTo>
                        <a:pt x="209" y="11"/>
                      </a:lnTo>
                      <a:lnTo>
                        <a:pt x="219" y="8"/>
                      </a:lnTo>
                      <a:lnTo>
                        <a:pt x="233" y="4"/>
                      </a:lnTo>
                      <a:lnTo>
                        <a:pt x="25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" name="Oval 17"/>
                <p:cNvSpPr>
                  <a:spLocks noChangeArrowheads="1"/>
                </p:cNvSpPr>
                <p:nvPr/>
              </p:nvSpPr>
              <p:spPr bwMode="auto">
                <a:xfrm>
                  <a:off x="955" y="3170"/>
                  <a:ext cx="63" cy="6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851" y="3165"/>
                <a:ext cx="21" cy="39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19" name="Group 19"/>
          <p:cNvGrpSpPr>
            <a:grpSpLocks/>
          </p:cNvGrpSpPr>
          <p:nvPr userDrawn="1"/>
        </p:nvGrpSpPr>
        <p:grpSpPr bwMode="auto">
          <a:xfrm>
            <a:off x="142846" y="2103433"/>
            <a:ext cx="928365" cy="754063"/>
            <a:chOff x="2789" y="1912"/>
            <a:chExt cx="651" cy="475"/>
          </a:xfrm>
        </p:grpSpPr>
        <p:pic>
          <p:nvPicPr>
            <p:cNvPr id="20" name="Picture 2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89" y="1951"/>
              <a:ext cx="651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2873" y="1912"/>
              <a:ext cx="517" cy="475"/>
            </a:xfrm>
            <a:prstGeom prst="roundRect">
              <a:avLst>
                <a:gd name="adj" fmla="val 12431"/>
              </a:avLst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3" name="AutoShape 23"/>
          <p:cNvSpPr>
            <a:spLocks noChangeArrowheads="1"/>
          </p:cNvSpPr>
          <p:nvPr userDrawn="1"/>
        </p:nvSpPr>
        <p:spPr bwMode="auto">
          <a:xfrm>
            <a:off x="5129212" y="5500702"/>
            <a:ext cx="728672" cy="756000"/>
          </a:xfrm>
          <a:prstGeom prst="roundRect">
            <a:avLst>
              <a:gd name="adj" fmla="val 12375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5294438" y="5654249"/>
            <a:ext cx="420570" cy="549114"/>
            <a:chOff x="4215" y="547"/>
            <a:chExt cx="344" cy="560"/>
          </a:xfrm>
        </p:grpSpPr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215" y="547"/>
              <a:ext cx="344" cy="404"/>
            </a:xfrm>
            <a:custGeom>
              <a:avLst/>
              <a:gdLst>
                <a:gd name="T0" fmla="*/ 102 w 344"/>
                <a:gd name="T1" fmla="*/ 0 h 404"/>
                <a:gd name="T2" fmla="*/ 251 w 344"/>
                <a:gd name="T3" fmla="*/ 0 h 404"/>
                <a:gd name="T4" fmla="*/ 344 w 344"/>
                <a:gd name="T5" fmla="*/ 93 h 404"/>
                <a:gd name="T6" fmla="*/ 344 w 344"/>
                <a:gd name="T7" fmla="*/ 279 h 404"/>
                <a:gd name="T8" fmla="*/ 242 w 344"/>
                <a:gd name="T9" fmla="*/ 370 h 404"/>
                <a:gd name="T10" fmla="*/ 242 w 344"/>
                <a:gd name="T11" fmla="*/ 404 h 404"/>
                <a:gd name="T12" fmla="*/ 96 w 344"/>
                <a:gd name="T13" fmla="*/ 404 h 404"/>
                <a:gd name="T14" fmla="*/ 96 w 344"/>
                <a:gd name="T15" fmla="*/ 344 h 404"/>
                <a:gd name="T16" fmla="*/ 211 w 344"/>
                <a:gd name="T17" fmla="*/ 251 h 404"/>
                <a:gd name="T18" fmla="*/ 211 w 344"/>
                <a:gd name="T19" fmla="*/ 130 h 404"/>
                <a:gd name="T20" fmla="*/ 127 w 344"/>
                <a:gd name="T21" fmla="*/ 130 h 404"/>
                <a:gd name="T22" fmla="*/ 127 w 344"/>
                <a:gd name="T23" fmla="*/ 203 h 404"/>
                <a:gd name="T24" fmla="*/ 0 w 344"/>
                <a:gd name="T25" fmla="*/ 203 h 404"/>
                <a:gd name="T26" fmla="*/ 0 w 344"/>
                <a:gd name="T27" fmla="*/ 96 h 404"/>
                <a:gd name="T28" fmla="*/ 102 w 344"/>
                <a:gd name="T29" fmla="*/ 0 h 40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44"/>
                <a:gd name="T46" fmla="*/ 0 h 404"/>
                <a:gd name="T47" fmla="*/ 344 w 344"/>
                <a:gd name="T48" fmla="*/ 404 h 40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44" h="404">
                  <a:moveTo>
                    <a:pt x="102" y="0"/>
                  </a:moveTo>
                  <a:lnTo>
                    <a:pt x="251" y="0"/>
                  </a:lnTo>
                  <a:lnTo>
                    <a:pt x="344" y="93"/>
                  </a:lnTo>
                  <a:lnTo>
                    <a:pt x="344" y="279"/>
                  </a:lnTo>
                  <a:lnTo>
                    <a:pt x="242" y="370"/>
                  </a:lnTo>
                  <a:lnTo>
                    <a:pt x="242" y="404"/>
                  </a:lnTo>
                  <a:lnTo>
                    <a:pt x="96" y="404"/>
                  </a:lnTo>
                  <a:lnTo>
                    <a:pt x="96" y="344"/>
                  </a:lnTo>
                  <a:lnTo>
                    <a:pt x="211" y="251"/>
                  </a:lnTo>
                  <a:lnTo>
                    <a:pt x="211" y="130"/>
                  </a:lnTo>
                  <a:lnTo>
                    <a:pt x="127" y="130"/>
                  </a:lnTo>
                  <a:lnTo>
                    <a:pt x="127" y="203"/>
                  </a:lnTo>
                  <a:lnTo>
                    <a:pt x="0" y="203"/>
                  </a:lnTo>
                  <a:lnTo>
                    <a:pt x="0" y="96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312" y="972"/>
              <a:ext cx="149" cy="13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7" name="Group 27"/>
          <p:cNvGrpSpPr>
            <a:grpSpLocks/>
          </p:cNvGrpSpPr>
          <p:nvPr userDrawn="1"/>
        </p:nvGrpSpPr>
        <p:grpSpPr bwMode="auto">
          <a:xfrm>
            <a:off x="261929" y="5500702"/>
            <a:ext cx="762000" cy="742950"/>
            <a:chOff x="593" y="1921"/>
            <a:chExt cx="480" cy="468"/>
          </a:xfrm>
        </p:grpSpPr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593" y="1921"/>
              <a:ext cx="480" cy="468"/>
            </a:xfrm>
            <a:prstGeom prst="roundRect">
              <a:avLst>
                <a:gd name="adj" fmla="val 12375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pic>
          <p:nvPicPr>
            <p:cNvPr id="29" name="Picture 2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" y="1979"/>
              <a:ext cx="34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" name="Group 30"/>
          <p:cNvGrpSpPr>
            <a:grpSpLocks/>
          </p:cNvGrpSpPr>
          <p:nvPr userDrawn="1"/>
        </p:nvGrpSpPr>
        <p:grpSpPr bwMode="auto">
          <a:xfrm>
            <a:off x="5072066" y="1214422"/>
            <a:ext cx="823913" cy="773113"/>
            <a:chOff x="2860" y="3034"/>
            <a:chExt cx="519" cy="487"/>
          </a:xfrm>
        </p:grpSpPr>
        <p:pic>
          <p:nvPicPr>
            <p:cNvPr id="31" name="Picture 3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60" y="3034"/>
              <a:ext cx="519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AutoShape 32"/>
            <p:cNvSpPr>
              <a:spLocks noChangeArrowheads="1"/>
            </p:cNvSpPr>
            <p:nvPr/>
          </p:nvSpPr>
          <p:spPr bwMode="auto">
            <a:xfrm>
              <a:off x="2880" y="3045"/>
              <a:ext cx="466" cy="476"/>
            </a:xfrm>
            <a:prstGeom prst="roundRect">
              <a:avLst>
                <a:gd name="adj" fmla="val 12440"/>
              </a:avLst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34" name="Picture 34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3231406"/>
            <a:ext cx="792163" cy="758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Freeform 35"/>
          <p:cNvSpPr>
            <a:spLocks/>
          </p:cNvSpPr>
          <p:nvPr userDrawn="1"/>
        </p:nvSpPr>
        <p:spPr bwMode="auto">
          <a:xfrm>
            <a:off x="250825" y="3163008"/>
            <a:ext cx="733425" cy="837496"/>
          </a:xfrm>
          <a:custGeom>
            <a:avLst/>
            <a:gdLst>
              <a:gd name="T0" fmla="*/ 0 w 1848"/>
              <a:gd name="T1" fmla="*/ 0 h 2204"/>
              <a:gd name="T2" fmla="*/ 0 w 1848"/>
              <a:gd name="T3" fmla="*/ 0 h 2204"/>
              <a:gd name="T4" fmla="*/ 0 w 1848"/>
              <a:gd name="T5" fmla="*/ 0 h 2204"/>
              <a:gd name="T6" fmla="*/ 0 w 1848"/>
              <a:gd name="T7" fmla="*/ 0 h 2204"/>
              <a:gd name="T8" fmla="*/ 0 w 1848"/>
              <a:gd name="T9" fmla="*/ 0 h 2204"/>
              <a:gd name="T10" fmla="*/ 0 w 1848"/>
              <a:gd name="T11" fmla="*/ 0 h 2204"/>
              <a:gd name="T12" fmla="*/ 0 w 1848"/>
              <a:gd name="T13" fmla="*/ 0 h 2204"/>
              <a:gd name="T14" fmla="*/ 0 w 1848"/>
              <a:gd name="T15" fmla="*/ 0 h 2204"/>
              <a:gd name="T16" fmla="*/ 0 w 1848"/>
              <a:gd name="T17" fmla="*/ 0 h 2204"/>
              <a:gd name="T18" fmla="*/ 0 w 1848"/>
              <a:gd name="T19" fmla="*/ 0 h 2204"/>
              <a:gd name="T20" fmla="*/ 0 w 1848"/>
              <a:gd name="T21" fmla="*/ 0 h 2204"/>
              <a:gd name="T22" fmla="*/ 0 w 1848"/>
              <a:gd name="T23" fmla="*/ 0 h 2204"/>
              <a:gd name="T24" fmla="*/ 0 w 1848"/>
              <a:gd name="T25" fmla="*/ 0 h 2204"/>
              <a:gd name="T26" fmla="*/ 0 w 1848"/>
              <a:gd name="T27" fmla="*/ 0 h 2204"/>
              <a:gd name="T28" fmla="*/ 0 w 1848"/>
              <a:gd name="T29" fmla="*/ 0 h 2204"/>
              <a:gd name="T30" fmla="*/ 0 w 1848"/>
              <a:gd name="T31" fmla="*/ 0 h 2204"/>
              <a:gd name="T32" fmla="*/ 0 w 1848"/>
              <a:gd name="T33" fmla="*/ 0 h 2204"/>
              <a:gd name="T34" fmla="*/ 0 w 1848"/>
              <a:gd name="T35" fmla="*/ 0 h 2204"/>
              <a:gd name="T36" fmla="*/ 0 w 1848"/>
              <a:gd name="T37" fmla="*/ 0 h 2204"/>
              <a:gd name="T38" fmla="*/ 0 w 1848"/>
              <a:gd name="T39" fmla="*/ 0 h 2204"/>
              <a:gd name="T40" fmla="*/ 0 w 1848"/>
              <a:gd name="T41" fmla="*/ 0 h 2204"/>
              <a:gd name="T42" fmla="*/ 0 w 1848"/>
              <a:gd name="T43" fmla="*/ 0 h 2204"/>
              <a:gd name="T44" fmla="*/ 0 w 1848"/>
              <a:gd name="T45" fmla="*/ 0 h 2204"/>
              <a:gd name="T46" fmla="*/ 0 w 1848"/>
              <a:gd name="T47" fmla="*/ 0 h 2204"/>
              <a:gd name="T48" fmla="*/ 0 w 1848"/>
              <a:gd name="T49" fmla="*/ 0 h 2204"/>
              <a:gd name="T50" fmla="*/ 0 w 1848"/>
              <a:gd name="T51" fmla="*/ 0 h 2204"/>
              <a:gd name="T52" fmla="*/ 0 w 1848"/>
              <a:gd name="T53" fmla="*/ 0 h 2204"/>
              <a:gd name="T54" fmla="*/ 0 w 1848"/>
              <a:gd name="T55" fmla="*/ 0 h 2204"/>
              <a:gd name="T56" fmla="*/ 0 w 1848"/>
              <a:gd name="T57" fmla="*/ 0 h 2204"/>
              <a:gd name="T58" fmla="*/ 0 w 1848"/>
              <a:gd name="T59" fmla="*/ 0 h 2204"/>
              <a:gd name="T60" fmla="*/ 0 w 1848"/>
              <a:gd name="T61" fmla="*/ 0 h 2204"/>
              <a:gd name="T62" fmla="*/ 0 w 1848"/>
              <a:gd name="T63" fmla="*/ 0 h 2204"/>
              <a:gd name="T64" fmla="*/ 0 w 1848"/>
              <a:gd name="T65" fmla="*/ 0 h 2204"/>
              <a:gd name="T66" fmla="*/ 0 w 1848"/>
              <a:gd name="T67" fmla="*/ 0 h 2204"/>
              <a:gd name="T68" fmla="*/ 0 w 1848"/>
              <a:gd name="T69" fmla="*/ 0 h 2204"/>
              <a:gd name="T70" fmla="*/ 0 w 1848"/>
              <a:gd name="T71" fmla="*/ 0 h 2204"/>
              <a:gd name="T72" fmla="*/ 0 w 1848"/>
              <a:gd name="T73" fmla="*/ 0 h 2204"/>
              <a:gd name="T74" fmla="*/ 0 w 1848"/>
              <a:gd name="T75" fmla="*/ 0 h 2204"/>
              <a:gd name="T76" fmla="*/ 0 w 1848"/>
              <a:gd name="T77" fmla="*/ 0 h 2204"/>
              <a:gd name="T78" fmla="*/ 0 w 1848"/>
              <a:gd name="T79" fmla="*/ 0 h 2204"/>
              <a:gd name="T80" fmla="*/ 0 w 1848"/>
              <a:gd name="T81" fmla="*/ 0 h 2204"/>
              <a:gd name="T82" fmla="*/ 0 w 1848"/>
              <a:gd name="T83" fmla="*/ 0 h 2204"/>
              <a:gd name="T84" fmla="*/ 0 w 1848"/>
              <a:gd name="T85" fmla="*/ 0 h 2204"/>
              <a:gd name="T86" fmla="*/ 0 w 1848"/>
              <a:gd name="T87" fmla="*/ 0 h 2204"/>
              <a:gd name="T88" fmla="*/ 0 w 1848"/>
              <a:gd name="T89" fmla="*/ 0 h 2204"/>
              <a:gd name="T90" fmla="*/ 0 w 1848"/>
              <a:gd name="T91" fmla="*/ 0 h 220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848"/>
              <a:gd name="T139" fmla="*/ 0 h 2204"/>
              <a:gd name="T140" fmla="*/ 1848 w 1848"/>
              <a:gd name="T141" fmla="*/ 2204 h 2204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848" h="2204">
                <a:moveTo>
                  <a:pt x="934" y="1178"/>
                </a:moveTo>
                <a:lnTo>
                  <a:pt x="647" y="1520"/>
                </a:lnTo>
                <a:lnTo>
                  <a:pt x="416" y="1802"/>
                </a:lnTo>
                <a:lnTo>
                  <a:pt x="236" y="2027"/>
                </a:lnTo>
                <a:lnTo>
                  <a:pt x="110" y="2191"/>
                </a:lnTo>
                <a:lnTo>
                  <a:pt x="106" y="2197"/>
                </a:lnTo>
                <a:lnTo>
                  <a:pt x="100" y="2201"/>
                </a:lnTo>
                <a:lnTo>
                  <a:pt x="91" y="2203"/>
                </a:lnTo>
                <a:lnTo>
                  <a:pt x="80" y="2204"/>
                </a:lnTo>
                <a:lnTo>
                  <a:pt x="64" y="2200"/>
                </a:lnTo>
                <a:lnTo>
                  <a:pt x="51" y="2189"/>
                </a:lnTo>
                <a:lnTo>
                  <a:pt x="38" y="2173"/>
                </a:lnTo>
                <a:lnTo>
                  <a:pt x="30" y="2161"/>
                </a:lnTo>
                <a:lnTo>
                  <a:pt x="25" y="2149"/>
                </a:lnTo>
                <a:lnTo>
                  <a:pt x="14" y="2122"/>
                </a:lnTo>
                <a:lnTo>
                  <a:pt x="6" y="2094"/>
                </a:lnTo>
                <a:lnTo>
                  <a:pt x="1" y="2064"/>
                </a:lnTo>
                <a:lnTo>
                  <a:pt x="0" y="2035"/>
                </a:lnTo>
                <a:lnTo>
                  <a:pt x="3" y="2018"/>
                </a:lnTo>
                <a:lnTo>
                  <a:pt x="11" y="2006"/>
                </a:lnTo>
                <a:lnTo>
                  <a:pt x="243" y="1754"/>
                </a:lnTo>
                <a:lnTo>
                  <a:pt x="461" y="1510"/>
                </a:lnTo>
                <a:lnTo>
                  <a:pt x="666" y="1277"/>
                </a:lnTo>
                <a:lnTo>
                  <a:pt x="855" y="1055"/>
                </a:lnTo>
                <a:lnTo>
                  <a:pt x="701" y="828"/>
                </a:lnTo>
                <a:lnTo>
                  <a:pt x="551" y="612"/>
                </a:lnTo>
                <a:lnTo>
                  <a:pt x="403" y="410"/>
                </a:lnTo>
                <a:lnTo>
                  <a:pt x="258" y="217"/>
                </a:lnTo>
                <a:lnTo>
                  <a:pt x="161" y="86"/>
                </a:lnTo>
                <a:lnTo>
                  <a:pt x="164" y="73"/>
                </a:lnTo>
                <a:lnTo>
                  <a:pt x="176" y="58"/>
                </a:lnTo>
                <a:lnTo>
                  <a:pt x="193" y="45"/>
                </a:lnTo>
                <a:lnTo>
                  <a:pt x="218" y="30"/>
                </a:lnTo>
                <a:lnTo>
                  <a:pt x="245" y="17"/>
                </a:lnTo>
                <a:lnTo>
                  <a:pt x="273" y="7"/>
                </a:lnTo>
                <a:lnTo>
                  <a:pt x="299" y="2"/>
                </a:lnTo>
                <a:lnTo>
                  <a:pt x="325" y="0"/>
                </a:lnTo>
                <a:lnTo>
                  <a:pt x="347" y="2"/>
                </a:lnTo>
                <a:lnTo>
                  <a:pt x="366" y="6"/>
                </a:lnTo>
                <a:lnTo>
                  <a:pt x="399" y="45"/>
                </a:lnTo>
                <a:lnTo>
                  <a:pt x="429" y="88"/>
                </a:lnTo>
                <a:lnTo>
                  <a:pt x="468" y="147"/>
                </a:lnTo>
                <a:lnTo>
                  <a:pt x="691" y="485"/>
                </a:lnTo>
                <a:lnTo>
                  <a:pt x="838" y="701"/>
                </a:lnTo>
                <a:lnTo>
                  <a:pt x="1014" y="949"/>
                </a:lnTo>
                <a:lnTo>
                  <a:pt x="1113" y="827"/>
                </a:lnTo>
                <a:lnTo>
                  <a:pt x="1208" y="701"/>
                </a:lnTo>
                <a:lnTo>
                  <a:pt x="1300" y="572"/>
                </a:lnTo>
                <a:lnTo>
                  <a:pt x="1389" y="441"/>
                </a:lnTo>
                <a:lnTo>
                  <a:pt x="1469" y="315"/>
                </a:lnTo>
                <a:lnTo>
                  <a:pt x="1535" y="206"/>
                </a:lnTo>
                <a:lnTo>
                  <a:pt x="1586" y="111"/>
                </a:lnTo>
                <a:lnTo>
                  <a:pt x="1626" y="32"/>
                </a:lnTo>
                <a:lnTo>
                  <a:pt x="1631" y="18"/>
                </a:lnTo>
                <a:lnTo>
                  <a:pt x="1639" y="8"/>
                </a:lnTo>
                <a:lnTo>
                  <a:pt x="1652" y="0"/>
                </a:lnTo>
                <a:lnTo>
                  <a:pt x="1668" y="3"/>
                </a:lnTo>
                <a:lnTo>
                  <a:pt x="1684" y="15"/>
                </a:lnTo>
                <a:lnTo>
                  <a:pt x="1699" y="32"/>
                </a:lnTo>
                <a:lnTo>
                  <a:pt x="1707" y="45"/>
                </a:lnTo>
                <a:lnTo>
                  <a:pt x="1714" y="58"/>
                </a:lnTo>
                <a:lnTo>
                  <a:pt x="1726" y="88"/>
                </a:lnTo>
                <a:lnTo>
                  <a:pt x="1734" y="117"/>
                </a:lnTo>
                <a:lnTo>
                  <a:pt x="1739" y="148"/>
                </a:lnTo>
                <a:lnTo>
                  <a:pt x="1741" y="181"/>
                </a:lnTo>
                <a:lnTo>
                  <a:pt x="1740" y="195"/>
                </a:lnTo>
                <a:lnTo>
                  <a:pt x="1739" y="210"/>
                </a:lnTo>
                <a:lnTo>
                  <a:pt x="1733" y="222"/>
                </a:lnTo>
                <a:lnTo>
                  <a:pt x="1727" y="235"/>
                </a:lnTo>
                <a:lnTo>
                  <a:pt x="1664" y="322"/>
                </a:lnTo>
                <a:lnTo>
                  <a:pt x="1500" y="542"/>
                </a:lnTo>
                <a:lnTo>
                  <a:pt x="1290" y="815"/>
                </a:lnTo>
                <a:lnTo>
                  <a:pt x="1090" y="1065"/>
                </a:lnTo>
                <a:lnTo>
                  <a:pt x="1207" y="1239"/>
                </a:lnTo>
                <a:lnTo>
                  <a:pt x="1348" y="1439"/>
                </a:lnTo>
                <a:lnTo>
                  <a:pt x="1512" y="1665"/>
                </a:lnTo>
                <a:lnTo>
                  <a:pt x="1700" y="1919"/>
                </a:lnTo>
                <a:lnTo>
                  <a:pt x="1848" y="2116"/>
                </a:lnTo>
                <a:lnTo>
                  <a:pt x="1833" y="2136"/>
                </a:lnTo>
                <a:lnTo>
                  <a:pt x="1815" y="2150"/>
                </a:lnTo>
                <a:lnTo>
                  <a:pt x="1791" y="2168"/>
                </a:lnTo>
                <a:lnTo>
                  <a:pt x="1762" y="2182"/>
                </a:lnTo>
                <a:lnTo>
                  <a:pt x="1733" y="2194"/>
                </a:lnTo>
                <a:lnTo>
                  <a:pt x="1705" y="2201"/>
                </a:lnTo>
                <a:lnTo>
                  <a:pt x="1676" y="2204"/>
                </a:lnTo>
                <a:lnTo>
                  <a:pt x="1661" y="2199"/>
                </a:lnTo>
                <a:lnTo>
                  <a:pt x="1642" y="2186"/>
                </a:lnTo>
                <a:lnTo>
                  <a:pt x="1621" y="2164"/>
                </a:lnTo>
                <a:lnTo>
                  <a:pt x="1608" y="2149"/>
                </a:lnTo>
                <a:lnTo>
                  <a:pt x="1596" y="2132"/>
                </a:lnTo>
                <a:lnTo>
                  <a:pt x="1460" y="1941"/>
                </a:lnTo>
                <a:lnTo>
                  <a:pt x="1163" y="1512"/>
                </a:lnTo>
                <a:lnTo>
                  <a:pt x="934" y="1178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grpSp>
        <p:nvGrpSpPr>
          <p:cNvPr id="57" name="Groupe 56"/>
          <p:cNvGrpSpPr/>
          <p:nvPr userDrawn="1"/>
        </p:nvGrpSpPr>
        <p:grpSpPr>
          <a:xfrm>
            <a:off x="214282" y="1246178"/>
            <a:ext cx="760443" cy="714379"/>
            <a:chOff x="214282" y="1357299"/>
            <a:chExt cx="760443" cy="714379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14282" y="1423678"/>
              <a:ext cx="696665" cy="6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250825" y="1357299"/>
              <a:ext cx="723900" cy="6991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37" name="Group 37"/>
          <p:cNvGrpSpPr>
            <a:grpSpLocks/>
          </p:cNvGrpSpPr>
          <p:nvPr userDrawn="1"/>
        </p:nvGrpSpPr>
        <p:grpSpPr bwMode="auto">
          <a:xfrm>
            <a:off x="250825" y="4197362"/>
            <a:ext cx="755650" cy="874712"/>
            <a:chOff x="158" y="3469"/>
            <a:chExt cx="476" cy="551"/>
          </a:xfrm>
        </p:grpSpPr>
        <p:sp>
          <p:nvSpPr>
            <p:cNvPr id="38" name="AutoShape 38"/>
            <p:cNvSpPr>
              <a:spLocks noChangeArrowheads="1"/>
            </p:cNvSpPr>
            <p:nvPr/>
          </p:nvSpPr>
          <p:spPr bwMode="auto">
            <a:xfrm>
              <a:off x="158" y="3521"/>
              <a:ext cx="476" cy="461"/>
            </a:xfrm>
            <a:prstGeom prst="roundRect">
              <a:avLst>
                <a:gd name="adj" fmla="val 12421"/>
              </a:avLst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9" name="Group 39"/>
            <p:cNvGrpSpPr>
              <a:grpSpLocks/>
            </p:cNvGrpSpPr>
            <p:nvPr/>
          </p:nvGrpSpPr>
          <p:grpSpPr bwMode="auto">
            <a:xfrm>
              <a:off x="316" y="3558"/>
              <a:ext cx="161" cy="385"/>
              <a:chOff x="3374" y="3228"/>
              <a:chExt cx="161" cy="385"/>
            </a:xfrm>
          </p:grpSpPr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3374" y="3228"/>
                <a:ext cx="96" cy="385"/>
              </a:xfrm>
              <a:custGeom>
                <a:avLst/>
                <a:gdLst>
                  <a:gd name="T0" fmla="*/ 0 w 479"/>
                  <a:gd name="T1" fmla="*/ 0 h 1921"/>
                  <a:gd name="T2" fmla="*/ 0 w 479"/>
                  <a:gd name="T3" fmla="*/ 0 h 1921"/>
                  <a:gd name="T4" fmla="*/ 0 w 479"/>
                  <a:gd name="T5" fmla="*/ 0 h 1921"/>
                  <a:gd name="T6" fmla="*/ 0 w 479"/>
                  <a:gd name="T7" fmla="*/ 0 h 1921"/>
                  <a:gd name="T8" fmla="*/ 0 w 479"/>
                  <a:gd name="T9" fmla="*/ 0 h 1921"/>
                  <a:gd name="T10" fmla="*/ 0 w 479"/>
                  <a:gd name="T11" fmla="*/ 0 h 1921"/>
                  <a:gd name="T12" fmla="*/ 0 w 479"/>
                  <a:gd name="T13" fmla="*/ 0 h 1921"/>
                  <a:gd name="T14" fmla="*/ 0 w 479"/>
                  <a:gd name="T15" fmla="*/ 0 h 1921"/>
                  <a:gd name="T16" fmla="*/ 0 w 479"/>
                  <a:gd name="T17" fmla="*/ 0 h 1921"/>
                  <a:gd name="T18" fmla="*/ 0 w 479"/>
                  <a:gd name="T19" fmla="*/ 0 h 1921"/>
                  <a:gd name="T20" fmla="*/ 0 w 479"/>
                  <a:gd name="T21" fmla="*/ 0 h 1921"/>
                  <a:gd name="T22" fmla="*/ 0 w 479"/>
                  <a:gd name="T23" fmla="*/ 0 h 1921"/>
                  <a:gd name="T24" fmla="*/ 0 w 479"/>
                  <a:gd name="T25" fmla="*/ 0 h 1921"/>
                  <a:gd name="T26" fmla="*/ 0 w 479"/>
                  <a:gd name="T27" fmla="*/ 0 h 1921"/>
                  <a:gd name="T28" fmla="*/ 0 w 479"/>
                  <a:gd name="T29" fmla="*/ 0 h 1921"/>
                  <a:gd name="T30" fmla="*/ 0 w 479"/>
                  <a:gd name="T31" fmla="*/ 0 h 1921"/>
                  <a:gd name="T32" fmla="*/ 0 w 479"/>
                  <a:gd name="T33" fmla="*/ 0 h 1921"/>
                  <a:gd name="T34" fmla="*/ 0 w 479"/>
                  <a:gd name="T35" fmla="*/ 0 h 1921"/>
                  <a:gd name="T36" fmla="*/ 0 w 479"/>
                  <a:gd name="T37" fmla="*/ 0 h 1921"/>
                  <a:gd name="T38" fmla="*/ 0 w 479"/>
                  <a:gd name="T39" fmla="*/ 0 h 1921"/>
                  <a:gd name="T40" fmla="*/ 0 w 479"/>
                  <a:gd name="T41" fmla="*/ 0 h 1921"/>
                  <a:gd name="T42" fmla="*/ 0 w 479"/>
                  <a:gd name="T43" fmla="*/ 0 h 1921"/>
                  <a:gd name="T44" fmla="*/ 0 w 479"/>
                  <a:gd name="T45" fmla="*/ 0 h 1921"/>
                  <a:gd name="T46" fmla="*/ 0 w 479"/>
                  <a:gd name="T47" fmla="*/ 0 h 1921"/>
                  <a:gd name="T48" fmla="*/ 0 w 479"/>
                  <a:gd name="T49" fmla="*/ 0 h 1921"/>
                  <a:gd name="T50" fmla="*/ 0 w 479"/>
                  <a:gd name="T51" fmla="*/ 0 h 1921"/>
                  <a:gd name="T52" fmla="*/ 0 w 479"/>
                  <a:gd name="T53" fmla="*/ 0 h 1921"/>
                  <a:gd name="T54" fmla="*/ 0 w 479"/>
                  <a:gd name="T55" fmla="*/ 0 h 1921"/>
                  <a:gd name="T56" fmla="*/ 0 w 479"/>
                  <a:gd name="T57" fmla="*/ 0 h 1921"/>
                  <a:gd name="T58" fmla="*/ 0 w 479"/>
                  <a:gd name="T59" fmla="*/ 0 h 1921"/>
                  <a:gd name="T60" fmla="*/ 0 w 479"/>
                  <a:gd name="T61" fmla="*/ 0 h 1921"/>
                  <a:gd name="T62" fmla="*/ 0 w 479"/>
                  <a:gd name="T63" fmla="*/ 0 h 1921"/>
                  <a:gd name="T64" fmla="*/ 0 w 479"/>
                  <a:gd name="T65" fmla="*/ 0 h 1921"/>
                  <a:gd name="T66" fmla="*/ 0 w 479"/>
                  <a:gd name="T67" fmla="*/ 0 h 1921"/>
                  <a:gd name="T68" fmla="*/ 0 w 479"/>
                  <a:gd name="T69" fmla="*/ 0 h 1921"/>
                  <a:gd name="T70" fmla="*/ 0 w 479"/>
                  <a:gd name="T71" fmla="*/ 0 h 1921"/>
                  <a:gd name="T72" fmla="*/ 0 w 479"/>
                  <a:gd name="T73" fmla="*/ 0 h 1921"/>
                  <a:gd name="T74" fmla="*/ 0 w 479"/>
                  <a:gd name="T75" fmla="*/ 0 h 1921"/>
                  <a:gd name="T76" fmla="*/ 0 w 479"/>
                  <a:gd name="T77" fmla="*/ 0 h 1921"/>
                  <a:gd name="T78" fmla="*/ 0 w 479"/>
                  <a:gd name="T79" fmla="*/ 0 h 1921"/>
                  <a:gd name="T80" fmla="*/ 0 w 479"/>
                  <a:gd name="T81" fmla="*/ 0 h 1921"/>
                  <a:gd name="T82" fmla="*/ 0 w 479"/>
                  <a:gd name="T83" fmla="*/ 0 h 1921"/>
                  <a:gd name="T84" fmla="*/ 0 w 479"/>
                  <a:gd name="T85" fmla="*/ 0 h 1921"/>
                  <a:gd name="T86" fmla="*/ 0 w 479"/>
                  <a:gd name="T87" fmla="*/ 0 h 1921"/>
                  <a:gd name="T88" fmla="*/ 0 w 479"/>
                  <a:gd name="T89" fmla="*/ 0 h 192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79"/>
                  <a:gd name="T136" fmla="*/ 0 h 1921"/>
                  <a:gd name="T137" fmla="*/ 479 w 479"/>
                  <a:gd name="T138" fmla="*/ 1921 h 192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79" h="1921">
                    <a:moveTo>
                      <a:pt x="479" y="528"/>
                    </a:moveTo>
                    <a:lnTo>
                      <a:pt x="467" y="532"/>
                    </a:lnTo>
                    <a:lnTo>
                      <a:pt x="456" y="537"/>
                    </a:lnTo>
                    <a:lnTo>
                      <a:pt x="447" y="542"/>
                    </a:lnTo>
                    <a:lnTo>
                      <a:pt x="441" y="547"/>
                    </a:lnTo>
                    <a:lnTo>
                      <a:pt x="435" y="553"/>
                    </a:lnTo>
                    <a:lnTo>
                      <a:pt x="428" y="560"/>
                    </a:lnTo>
                    <a:lnTo>
                      <a:pt x="418" y="571"/>
                    </a:lnTo>
                    <a:lnTo>
                      <a:pt x="409" y="583"/>
                    </a:lnTo>
                    <a:lnTo>
                      <a:pt x="400" y="596"/>
                    </a:lnTo>
                    <a:lnTo>
                      <a:pt x="393" y="608"/>
                    </a:lnTo>
                    <a:lnTo>
                      <a:pt x="387" y="620"/>
                    </a:lnTo>
                    <a:lnTo>
                      <a:pt x="380" y="635"/>
                    </a:lnTo>
                    <a:lnTo>
                      <a:pt x="375" y="646"/>
                    </a:lnTo>
                    <a:lnTo>
                      <a:pt x="370" y="661"/>
                    </a:lnTo>
                    <a:lnTo>
                      <a:pt x="362" y="684"/>
                    </a:lnTo>
                    <a:lnTo>
                      <a:pt x="355" y="708"/>
                    </a:lnTo>
                    <a:lnTo>
                      <a:pt x="347" y="744"/>
                    </a:lnTo>
                    <a:lnTo>
                      <a:pt x="340" y="777"/>
                    </a:lnTo>
                    <a:lnTo>
                      <a:pt x="335" y="807"/>
                    </a:lnTo>
                    <a:lnTo>
                      <a:pt x="332" y="839"/>
                    </a:lnTo>
                    <a:lnTo>
                      <a:pt x="328" y="868"/>
                    </a:lnTo>
                    <a:lnTo>
                      <a:pt x="327" y="894"/>
                    </a:lnTo>
                    <a:lnTo>
                      <a:pt x="325" y="923"/>
                    </a:lnTo>
                    <a:lnTo>
                      <a:pt x="325" y="951"/>
                    </a:lnTo>
                    <a:lnTo>
                      <a:pt x="325" y="995"/>
                    </a:lnTo>
                    <a:lnTo>
                      <a:pt x="326" y="1020"/>
                    </a:lnTo>
                    <a:lnTo>
                      <a:pt x="328" y="1049"/>
                    </a:lnTo>
                    <a:lnTo>
                      <a:pt x="330" y="1076"/>
                    </a:lnTo>
                    <a:lnTo>
                      <a:pt x="333" y="1095"/>
                    </a:lnTo>
                    <a:lnTo>
                      <a:pt x="335" y="1117"/>
                    </a:lnTo>
                    <a:lnTo>
                      <a:pt x="339" y="1140"/>
                    </a:lnTo>
                    <a:lnTo>
                      <a:pt x="342" y="1162"/>
                    </a:lnTo>
                    <a:lnTo>
                      <a:pt x="348" y="1182"/>
                    </a:lnTo>
                    <a:lnTo>
                      <a:pt x="352" y="1201"/>
                    </a:lnTo>
                    <a:lnTo>
                      <a:pt x="357" y="1221"/>
                    </a:lnTo>
                    <a:lnTo>
                      <a:pt x="362" y="1239"/>
                    </a:lnTo>
                    <a:lnTo>
                      <a:pt x="367" y="1255"/>
                    </a:lnTo>
                    <a:lnTo>
                      <a:pt x="373" y="1273"/>
                    </a:lnTo>
                    <a:lnTo>
                      <a:pt x="380" y="1288"/>
                    </a:lnTo>
                    <a:lnTo>
                      <a:pt x="388" y="1304"/>
                    </a:lnTo>
                    <a:lnTo>
                      <a:pt x="396" y="1319"/>
                    </a:lnTo>
                    <a:lnTo>
                      <a:pt x="404" y="1332"/>
                    </a:lnTo>
                    <a:lnTo>
                      <a:pt x="412" y="1345"/>
                    </a:lnTo>
                    <a:lnTo>
                      <a:pt x="420" y="1356"/>
                    </a:lnTo>
                    <a:lnTo>
                      <a:pt x="429" y="1366"/>
                    </a:lnTo>
                    <a:lnTo>
                      <a:pt x="438" y="1374"/>
                    </a:lnTo>
                    <a:lnTo>
                      <a:pt x="448" y="1382"/>
                    </a:lnTo>
                    <a:lnTo>
                      <a:pt x="457" y="1387"/>
                    </a:lnTo>
                    <a:lnTo>
                      <a:pt x="464" y="1390"/>
                    </a:lnTo>
                    <a:lnTo>
                      <a:pt x="476" y="1393"/>
                    </a:lnTo>
                    <a:lnTo>
                      <a:pt x="476" y="1921"/>
                    </a:lnTo>
                    <a:lnTo>
                      <a:pt x="467" y="1920"/>
                    </a:lnTo>
                    <a:lnTo>
                      <a:pt x="454" y="1920"/>
                    </a:lnTo>
                    <a:lnTo>
                      <a:pt x="439" y="1918"/>
                    </a:lnTo>
                    <a:lnTo>
                      <a:pt x="426" y="1915"/>
                    </a:lnTo>
                    <a:lnTo>
                      <a:pt x="413" y="1912"/>
                    </a:lnTo>
                    <a:lnTo>
                      <a:pt x="400" y="1908"/>
                    </a:lnTo>
                    <a:lnTo>
                      <a:pt x="388" y="1904"/>
                    </a:lnTo>
                    <a:lnTo>
                      <a:pt x="375" y="1899"/>
                    </a:lnTo>
                    <a:lnTo>
                      <a:pt x="362" y="1893"/>
                    </a:lnTo>
                    <a:lnTo>
                      <a:pt x="348" y="1885"/>
                    </a:lnTo>
                    <a:lnTo>
                      <a:pt x="336" y="1879"/>
                    </a:lnTo>
                    <a:lnTo>
                      <a:pt x="325" y="1871"/>
                    </a:lnTo>
                    <a:lnTo>
                      <a:pt x="313" y="1861"/>
                    </a:lnTo>
                    <a:lnTo>
                      <a:pt x="300" y="1852"/>
                    </a:lnTo>
                    <a:lnTo>
                      <a:pt x="290" y="1844"/>
                    </a:lnTo>
                    <a:lnTo>
                      <a:pt x="277" y="1834"/>
                    </a:lnTo>
                    <a:lnTo>
                      <a:pt x="266" y="1822"/>
                    </a:lnTo>
                    <a:lnTo>
                      <a:pt x="255" y="1811"/>
                    </a:lnTo>
                    <a:lnTo>
                      <a:pt x="244" y="1801"/>
                    </a:lnTo>
                    <a:lnTo>
                      <a:pt x="234" y="1788"/>
                    </a:lnTo>
                    <a:lnTo>
                      <a:pt x="225" y="1776"/>
                    </a:lnTo>
                    <a:lnTo>
                      <a:pt x="214" y="1763"/>
                    </a:lnTo>
                    <a:lnTo>
                      <a:pt x="205" y="1751"/>
                    </a:lnTo>
                    <a:lnTo>
                      <a:pt x="192" y="1732"/>
                    </a:lnTo>
                    <a:lnTo>
                      <a:pt x="171" y="1696"/>
                    </a:lnTo>
                    <a:lnTo>
                      <a:pt x="149" y="1659"/>
                    </a:lnTo>
                    <a:lnTo>
                      <a:pt x="130" y="1619"/>
                    </a:lnTo>
                    <a:lnTo>
                      <a:pt x="109" y="1571"/>
                    </a:lnTo>
                    <a:lnTo>
                      <a:pt x="94" y="1531"/>
                    </a:lnTo>
                    <a:lnTo>
                      <a:pt x="79" y="1491"/>
                    </a:lnTo>
                    <a:lnTo>
                      <a:pt x="67" y="1455"/>
                    </a:lnTo>
                    <a:lnTo>
                      <a:pt x="58" y="1421"/>
                    </a:lnTo>
                    <a:lnTo>
                      <a:pt x="49" y="1384"/>
                    </a:lnTo>
                    <a:lnTo>
                      <a:pt x="43" y="1355"/>
                    </a:lnTo>
                    <a:lnTo>
                      <a:pt x="37" y="1331"/>
                    </a:lnTo>
                    <a:lnTo>
                      <a:pt x="33" y="1309"/>
                    </a:lnTo>
                    <a:lnTo>
                      <a:pt x="28" y="1285"/>
                    </a:lnTo>
                    <a:lnTo>
                      <a:pt x="7" y="1120"/>
                    </a:lnTo>
                    <a:lnTo>
                      <a:pt x="3" y="1080"/>
                    </a:lnTo>
                    <a:lnTo>
                      <a:pt x="2" y="1043"/>
                    </a:lnTo>
                    <a:lnTo>
                      <a:pt x="1" y="1000"/>
                    </a:lnTo>
                    <a:lnTo>
                      <a:pt x="0" y="951"/>
                    </a:lnTo>
                    <a:lnTo>
                      <a:pt x="1" y="902"/>
                    </a:lnTo>
                    <a:lnTo>
                      <a:pt x="2" y="862"/>
                    </a:lnTo>
                    <a:lnTo>
                      <a:pt x="5" y="823"/>
                    </a:lnTo>
                    <a:lnTo>
                      <a:pt x="8" y="786"/>
                    </a:lnTo>
                    <a:lnTo>
                      <a:pt x="12" y="745"/>
                    </a:lnTo>
                    <a:lnTo>
                      <a:pt x="18" y="701"/>
                    </a:lnTo>
                    <a:lnTo>
                      <a:pt x="25" y="653"/>
                    </a:lnTo>
                    <a:lnTo>
                      <a:pt x="32" y="613"/>
                    </a:lnTo>
                    <a:lnTo>
                      <a:pt x="40" y="575"/>
                    </a:lnTo>
                    <a:lnTo>
                      <a:pt x="49" y="535"/>
                    </a:lnTo>
                    <a:lnTo>
                      <a:pt x="59" y="495"/>
                    </a:lnTo>
                    <a:lnTo>
                      <a:pt x="72" y="450"/>
                    </a:lnTo>
                    <a:lnTo>
                      <a:pt x="83" y="415"/>
                    </a:lnTo>
                    <a:lnTo>
                      <a:pt x="96" y="383"/>
                    </a:lnTo>
                    <a:lnTo>
                      <a:pt x="110" y="344"/>
                    </a:lnTo>
                    <a:lnTo>
                      <a:pt x="124" y="311"/>
                    </a:lnTo>
                    <a:lnTo>
                      <a:pt x="139" y="283"/>
                    </a:lnTo>
                    <a:lnTo>
                      <a:pt x="150" y="260"/>
                    </a:lnTo>
                    <a:lnTo>
                      <a:pt x="163" y="238"/>
                    </a:lnTo>
                    <a:lnTo>
                      <a:pt x="173" y="220"/>
                    </a:lnTo>
                    <a:lnTo>
                      <a:pt x="184" y="203"/>
                    </a:lnTo>
                    <a:lnTo>
                      <a:pt x="195" y="186"/>
                    </a:lnTo>
                    <a:lnTo>
                      <a:pt x="207" y="168"/>
                    </a:lnTo>
                    <a:lnTo>
                      <a:pt x="220" y="150"/>
                    </a:lnTo>
                    <a:lnTo>
                      <a:pt x="234" y="132"/>
                    </a:lnTo>
                    <a:lnTo>
                      <a:pt x="246" y="118"/>
                    </a:lnTo>
                    <a:lnTo>
                      <a:pt x="262" y="102"/>
                    </a:lnTo>
                    <a:lnTo>
                      <a:pt x="277" y="87"/>
                    </a:lnTo>
                    <a:lnTo>
                      <a:pt x="293" y="73"/>
                    </a:lnTo>
                    <a:lnTo>
                      <a:pt x="308" y="62"/>
                    </a:lnTo>
                    <a:lnTo>
                      <a:pt x="325" y="49"/>
                    </a:lnTo>
                    <a:lnTo>
                      <a:pt x="341" y="39"/>
                    </a:lnTo>
                    <a:lnTo>
                      <a:pt x="360" y="28"/>
                    </a:lnTo>
                    <a:lnTo>
                      <a:pt x="371" y="23"/>
                    </a:lnTo>
                    <a:lnTo>
                      <a:pt x="390" y="15"/>
                    </a:lnTo>
                    <a:lnTo>
                      <a:pt x="404" y="10"/>
                    </a:lnTo>
                    <a:lnTo>
                      <a:pt x="416" y="7"/>
                    </a:lnTo>
                    <a:lnTo>
                      <a:pt x="429" y="3"/>
                    </a:lnTo>
                    <a:lnTo>
                      <a:pt x="439" y="2"/>
                    </a:lnTo>
                    <a:lnTo>
                      <a:pt x="451" y="1"/>
                    </a:lnTo>
                    <a:lnTo>
                      <a:pt x="465" y="0"/>
                    </a:lnTo>
                    <a:lnTo>
                      <a:pt x="479" y="0"/>
                    </a:lnTo>
                    <a:lnTo>
                      <a:pt x="479" y="5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42" name="Group 41"/>
              <p:cNvGrpSpPr>
                <a:grpSpLocks/>
              </p:cNvGrpSpPr>
              <p:nvPr/>
            </p:nvGrpSpPr>
            <p:grpSpPr bwMode="auto">
              <a:xfrm>
                <a:off x="3477" y="3228"/>
                <a:ext cx="44" cy="106"/>
                <a:chOff x="3477" y="3228"/>
                <a:chExt cx="44" cy="106"/>
              </a:xfrm>
            </p:grpSpPr>
            <p:sp>
              <p:nvSpPr>
                <p:cNvPr id="46" name="AutoShape 42"/>
                <p:cNvSpPr>
                  <a:spLocks noChangeArrowheads="1"/>
                </p:cNvSpPr>
                <p:nvPr/>
              </p:nvSpPr>
              <p:spPr bwMode="auto">
                <a:xfrm>
                  <a:off x="3492" y="3228"/>
                  <a:ext cx="29" cy="106"/>
                </a:xfrm>
                <a:prstGeom prst="roundRect">
                  <a:avLst>
                    <a:gd name="adj" fmla="val 16398"/>
                  </a:avLst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" name="Rectangle 43"/>
                <p:cNvSpPr>
                  <a:spLocks noChangeArrowheads="1"/>
                </p:cNvSpPr>
                <p:nvPr/>
              </p:nvSpPr>
              <p:spPr bwMode="auto">
                <a:xfrm>
                  <a:off x="3477" y="3228"/>
                  <a:ext cx="19" cy="10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43" name="Group 44"/>
              <p:cNvGrpSpPr>
                <a:grpSpLocks/>
              </p:cNvGrpSpPr>
              <p:nvPr/>
            </p:nvGrpSpPr>
            <p:grpSpPr bwMode="auto">
              <a:xfrm>
                <a:off x="3476" y="3506"/>
                <a:ext cx="59" cy="107"/>
                <a:chOff x="3476" y="3506"/>
                <a:chExt cx="59" cy="107"/>
              </a:xfrm>
            </p:grpSpPr>
            <p:sp>
              <p:nvSpPr>
                <p:cNvPr id="44" name="AutoShape 45"/>
                <p:cNvSpPr>
                  <a:spLocks noChangeArrowheads="1"/>
                </p:cNvSpPr>
                <p:nvPr/>
              </p:nvSpPr>
              <p:spPr bwMode="auto">
                <a:xfrm>
                  <a:off x="3505" y="3506"/>
                  <a:ext cx="30" cy="107"/>
                </a:xfrm>
                <a:prstGeom prst="roundRect">
                  <a:avLst>
                    <a:gd name="adj" fmla="val 16144"/>
                  </a:avLst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5" name="Rectangle 46"/>
                <p:cNvSpPr>
                  <a:spLocks noChangeArrowheads="1"/>
                </p:cNvSpPr>
                <p:nvPr/>
              </p:nvSpPr>
              <p:spPr bwMode="auto">
                <a:xfrm>
                  <a:off x="3476" y="3506"/>
                  <a:ext cx="41" cy="10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40" name="Freeform 47"/>
            <p:cNvSpPr>
              <a:spLocks/>
            </p:cNvSpPr>
            <p:nvPr/>
          </p:nvSpPr>
          <p:spPr bwMode="auto">
            <a:xfrm>
              <a:off x="158" y="3469"/>
              <a:ext cx="462" cy="551"/>
            </a:xfrm>
            <a:custGeom>
              <a:avLst/>
              <a:gdLst>
                <a:gd name="T0" fmla="*/ 0 w 1848"/>
                <a:gd name="T1" fmla="*/ 0 h 2204"/>
                <a:gd name="T2" fmla="*/ 0 w 1848"/>
                <a:gd name="T3" fmla="*/ 0 h 2204"/>
                <a:gd name="T4" fmla="*/ 0 w 1848"/>
                <a:gd name="T5" fmla="*/ 0 h 2204"/>
                <a:gd name="T6" fmla="*/ 0 w 1848"/>
                <a:gd name="T7" fmla="*/ 0 h 2204"/>
                <a:gd name="T8" fmla="*/ 0 w 1848"/>
                <a:gd name="T9" fmla="*/ 0 h 2204"/>
                <a:gd name="T10" fmla="*/ 0 w 1848"/>
                <a:gd name="T11" fmla="*/ 0 h 2204"/>
                <a:gd name="T12" fmla="*/ 0 w 1848"/>
                <a:gd name="T13" fmla="*/ 0 h 2204"/>
                <a:gd name="T14" fmla="*/ 0 w 1848"/>
                <a:gd name="T15" fmla="*/ 0 h 2204"/>
                <a:gd name="T16" fmla="*/ 0 w 1848"/>
                <a:gd name="T17" fmla="*/ 0 h 2204"/>
                <a:gd name="T18" fmla="*/ 0 w 1848"/>
                <a:gd name="T19" fmla="*/ 0 h 2204"/>
                <a:gd name="T20" fmla="*/ 0 w 1848"/>
                <a:gd name="T21" fmla="*/ 0 h 2204"/>
                <a:gd name="T22" fmla="*/ 0 w 1848"/>
                <a:gd name="T23" fmla="*/ 0 h 2204"/>
                <a:gd name="T24" fmla="*/ 0 w 1848"/>
                <a:gd name="T25" fmla="*/ 0 h 2204"/>
                <a:gd name="T26" fmla="*/ 0 w 1848"/>
                <a:gd name="T27" fmla="*/ 0 h 2204"/>
                <a:gd name="T28" fmla="*/ 0 w 1848"/>
                <a:gd name="T29" fmla="*/ 0 h 2204"/>
                <a:gd name="T30" fmla="*/ 0 w 1848"/>
                <a:gd name="T31" fmla="*/ 0 h 2204"/>
                <a:gd name="T32" fmla="*/ 0 w 1848"/>
                <a:gd name="T33" fmla="*/ 0 h 2204"/>
                <a:gd name="T34" fmla="*/ 0 w 1848"/>
                <a:gd name="T35" fmla="*/ 0 h 2204"/>
                <a:gd name="T36" fmla="*/ 0 w 1848"/>
                <a:gd name="T37" fmla="*/ 0 h 2204"/>
                <a:gd name="T38" fmla="*/ 0 w 1848"/>
                <a:gd name="T39" fmla="*/ 0 h 2204"/>
                <a:gd name="T40" fmla="*/ 0 w 1848"/>
                <a:gd name="T41" fmla="*/ 0 h 2204"/>
                <a:gd name="T42" fmla="*/ 0 w 1848"/>
                <a:gd name="T43" fmla="*/ 0 h 2204"/>
                <a:gd name="T44" fmla="*/ 0 w 1848"/>
                <a:gd name="T45" fmla="*/ 0 h 2204"/>
                <a:gd name="T46" fmla="*/ 0 w 1848"/>
                <a:gd name="T47" fmla="*/ 0 h 2204"/>
                <a:gd name="T48" fmla="*/ 0 w 1848"/>
                <a:gd name="T49" fmla="*/ 0 h 2204"/>
                <a:gd name="T50" fmla="*/ 0 w 1848"/>
                <a:gd name="T51" fmla="*/ 0 h 2204"/>
                <a:gd name="T52" fmla="*/ 0 w 1848"/>
                <a:gd name="T53" fmla="*/ 0 h 2204"/>
                <a:gd name="T54" fmla="*/ 0 w 1848"/>
                <a:gd name="T55" fmla="*/ 0 h 2204"/>
                <a:gd name="T56" fmla="*/ 0 w 1848"/>
                <a:gd name="T57" fmla="*/ 0 h 2204"/>
                <a:gd name="T58" fmla="*/ 0 w 1848"/>
                <a:gd name="T59" fmla="*/ 0 h 2204"/>
                <a:gd name="T60" fmla="*/ 0 w 1848"/>
                <a:gd name="T61" fmla="*/ 0 h 2204"/>
                <a:gd name="T62" fmla="*/ 0 w 1848"/>
                <a:gd name="T63" fmla="*/ 0 h 2204"/>
                <a:gd name="T64" fmla="*/ 0 w 1848"/>
                <a:gd name="T65" fmla="*/ 0 h 2204"/>
                <a:gd name="T66" fmla="*/ 0 w 1848"/>
                <a:gd name="T67" fmla="*/ 0 h 2204"/>
                <a:gd name="T68" fmla="*/ 0 w 1848"/>
                <a:gd name="T69" fmla="*/ 0 h 2204"/>
                <a:gd name="T70" fmla="*/ 0 w 1848"/>
                <a:gd name="T71" fmla="*/ 0 h 2204"/>
                <a:gd name="T72" fmla="*/ 0 w 1848"/>
                <a:gd name="T73" fmla="*/ 0 h 2204"/>
                <a:gd name="T74" fmla="*/ 0 w 1848"/>
                <a:gd name="T75" fmla="*/ 0 h 2204"/>
                <a:gd name="T76" fmla="*/ 0 w 1848"/>
                <a:gd name="T77" fmla="*/ 0 h 2204"/>
                <a:gd name="T78" fmla="*/ 0 w 1848"/>
                <a:gd name="T79" fmla="*/ 0 h 2204"/>
                <a:gd name="T80" fmla="*/ 0 w 1848"/>
                <a:gd name="T81" fmla="*/ 0 h 2204"/>
                <a:gd name="T82" fmla="*/ 0 w 1848"/>
                <a:gd name="T83" fmla="*/ 0 h 2204"/>
                <a:gd name="T84" fmla="*/ 0 w 1848"/>
                <a:gd name="T85" fmla="*/ 0 h 2204"/>
                <a:gd name="T86" fmla="*/ 0 w 1848"/>
                <a:gd name="T87" fmla="*/ 0 h 2204"/>
                <a:gd name="T88" fmla="*/ 0 w 1848"/>
                <a:gd name="T89" fmla="*/ 0 h 2204"/>
                <a:gd name="T90" fmla="*/ 0 w 1848"/>
                <a:gd name="T91" fmla="*/ 0 h 22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848"/>
                <a:gd name="T139" fmla="*/ 0 h 2204"/>
                <a:gd name="T140" fmla="*/ 1848 w 1848"/>
                <a:gd name="T141" fmla="*/ 2204 h 22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848" h="2204">
                  <a:moveTo>
                    <a:pt x="934" y="1178"/>
                  </a:moveTo>
                  <a:lnTo>
                    <a:pt x="647" y="1520"/>
                  </a:lnTo>
                  <a:lnTo>
                    <a:pt x="416" y="1802"/>
                  </a:lnTo>
                  <a:lnTo>
                    <a:pt x="236" y="2027"/>
                  </a:lnTo>
                  <a:lnTo>
                    <a:pt x="110" y="2191"/>
                  </a:lnTo>
                  <a:lnTo>
                    <a:pt x="106" y="2197"/>
                  </a:lnTo>
                  <a:lnTo>
                    <a:pt x="100" y="2201"/>
                  </a:lnTo>
                  <a:lnTo>
                    <a:pt x="91" y="2203"/>
                  </a:lnTo>
                  <a:lnTo>
                    <a:pt x="80" y="2204"/>
                  </a:lnTo>
                  <a:lnTo>
                    <a:pt x="64" y="2200"/>
                  </a:lnTo>
                  <a:lnTo>
                    <a:pt x="51" y="2189"/>
                  </a:lnTo>
                  <a:lnTo>
                    <a:pt x="38" y="2173"/>
                  </a:lnTo>
                  <a:lnTo>
                    <a:pt x="30" y="2161"/>
                  </a:lnTo>
                  <a:lnTo>
                    <a:pt x="25" y="2149"/>
                  </a:lnTo>
                  <a:lnTo>
                    <a:pt x="14" y="2122"/>
                  </a:lnTo>
                  <a:lnTo>
                    <a:pt x="6" y="2094"/>
                  </a:lnTo>
                  <a:lnTo>
                    <a:pt x="1" y="2064"/>
                  </a:lnTo>
                  <a:lnTo>
                    <a:pt x="0" y="2035"/>
                  </a:lnTo>
                  <a:lnTo>
                    <a:pt x="3" y="2018"/>
                  </a:lnTo>
                  <a:lnTo>
                    <a:pt x="11" y="2006"/>
                  </a:lnTo>
                  <a:lnTo>
                    <a:pt x="243" y="1754"/>
                  </a:lnTo>
                  <a:lnTo>
                    <a:pt x="461" y="1510"/>
                  </a:lnTo>
                  <a:lnTo>
                    <a:pt x="666" y="1277"/>
                  </a:lnTo>
                  <a:lnTo>
                    <a:pt x="855" y="1055"/>
                  </a:lnTo>
                  <a:lnTo>
                    <a:pt x="701" y="828"/>
                  </a:lnTo>
                  <a:lnTo>
                    <a:pt x="551" y="612"/>
                  </a:lnTo>
                  <a:lnTo>
                    <a:pt x="403" y="410"/>
                  </a:lnTo>
                  <a:lnTo>
                    <a:pt x="258" y="217"/>
                  </a:lnTo>
                  <a:lnTo>
                    <a:pt x="161" y="86"/>
                  </a:lnTo>
                  <a:lnTo>
                    <a:pt x="164" y="73"/>
                  </a:lnTo>
                  <a:lnTo>
                    <a:pt x="176" y="58"/>
                  </a:lnTo>
                  <a:lnTo>
                    <a:pt x="193" y="45"/>
                  </a:lnTo>
                  <a:lnTo>
                    <a:pt x="218" y="30"/>
                  </a:lnTo>
                  <a:lnTo>
                    <a:pt x="245" y="17"/>
                  </a:lnTo>
                  <a:lnTo>
                    <a:pt x="273" y="7"/>
                  </a:lnTo>
                  <a:lnTo>
                    <a:pt x="299" y="2"/>
                  </a:lnTo>
                  <a:lnTo>
                    <a:pt x="325" y="0"/>
                  </a:lnTo>
                  <a:lnTo>
                    <a:pt x="347" y="2"/>
                  </a:lnTo>
                  <a:lnTo>
                    <a:pt x="366" y="6"/>
                  </a:lnTo>
                  <a:lnTo>
                    <a:pt x="399" y="45"/>
                  </a:lnTo>
                  <a:lnTo>
                    <a:pt x="429" y="88"/>
                  </a:lnTo>
                  <a:lnTo>
                    <a:pt x="468" y="147"/>
                  </a:lnTo>
                  <a:lnTo>
                    <a:pt x="691" y="485"/>
                  </a:lnTo>
                  <a:lnTo>
                    <a:pt x="838" y="701"/>
                  </a:lnTo>
                  <a:lnTo>
                    <a:pt x="1014" y="949"/>
                  </a:lnTo>
                  <a:lnTo>
                    <a:pt x="1113" y="827"/>
                  </a:lnTo>
                  <a:lnTo>
                    <a:pt x="1208" y="701"/>
                  </a:lnTo>
                  <a:lnTo>
                    <a:pt x="1300" y="572"/>
                  </a:lnTo>
                  <a:lnTo>
                    <a:pt x="1389" y="441"/>
                  </a:lnTo>
                  <a:lnTo>
                    <a:pt x="1469" y="315"/>
                  </a:lnTo>
                  <a:lnTo>
                    <a:pt x="1535" y="206"/>
                  </a:lnTo>
                  <a:lnTo>
                    <a:pt x="1586" y="111"/>
                  </a:lnTo>
                  <a:lnTo>
                    <a:pt x="1626" y="32"/>
                  </a:lnTo>
                  <a:lnTo>
                    <a:pt x="1631" y="18"/>
                  </a:lnTo>
                  <a:lnTo>
                    <a:pt x="1639" y="8"/>
                  </a:lnTo>
                  <a:lnTo>
                    <a:pt x="1652" y="0"/>
                  </a:lnTo>
                  <a:lnTo>
                    <a:pt x="1668" y="3"/>
                  </a:lnTo>
                  <a:lnTo>
                    <a:pt x="1684" y="15"/>
                  </a:lnTo>
                  <a:lnTo>
                    <a:pt x="1699" y="32"/>
                  </a:lnTo>
                  <a:lnTo>
                    <a:pt x="1707" y="45"/>
                  </a:lnTo>
                  <a:lnTo>
                    <a:pt x="1714" y="58"/>
                  </a:lnTo>
                  <a:lnTo>
                    <a:pt x="1726" y="88"/>
                  </a:lnTo>
                  <a:lnTo>
                    <a:pt x="1734" y="117"/>
                  </a:lnTo>
                  <a:lnTo>
                    <a:pt x="1739" y="148"/>
                  </a:lnTo>
                  <a:lnTo>
                    <a:pt x="1741" y="181"/>
                  </a:lnTo>
                  <a:lnTo>
                    <a:pt x="1740" y="195"/>
                  </a:lnTo>
                  <a:lnTo>
                    <a:pt x="1739" y="210"/>
                  </a:lnTo>
                  <a:lnTo>
                    <a:pt x="1733" y="222"/>
                  </a:lnTo>
                  <a:lnTo>
                    <a:pt x="1727" y="235"/>
                  </a:lnTo>
                  <a:lnTo>
                    <a:pt x="1664" y="322"/>
                  </a:lnTo>
                  <a:lnTo>
                    <a:pt x="1500" y="542"/>
                  </a:lnTo>
                  <a:lnTo>
                    <a:pt x="1290" y="815"/>
                  </a:lnTo>
                  <a:lnTo>
                    <a:pt x="1090" y="1065"/>
                  </a:lnTo>
                  <a:lnTo>
                    <a:pt x="1207" y="1239"/>
                  </a:lnTo>
                  <a:lnTo>
                    <a:pt x="1348" y="1439"/>
                  </a:lnTo>
                  <a:lnTo>
                    <a:pt x="1512" y="1665"/>
                  </a:lnTo>
                  <a:lnTo>
                    <a:pt x="1700" y="1919"/>
                  </a:lnTo>
                  <a:lnTo>
                    <a:pt x="1848" y="2116"/>
                  </a:lnTo>
                  <a:lnTo>
                    <a:pt x="1833" y="2136"/>
                  </a:lnTo>
                  <a:lnTo>
                    <a:pt x="1815" y="2150"/>
                  </a:lnTo>
                  <a:lnTo>
                    <a:pt x="1791" y="2168"/>
                  </a:lnTo>
                  <a:lnTo>
                    <a:pt x="1762" y="2182"/>
                  </a:lnTo>
                  <a:lnTo>
                    <a:pt x="1733" y="2194"/>
                  </a:lnTo>
                  <a:lnTo>
                    <a:pt x="1705" y="2201"/>
                  </a:lnTo>
                  <a:lnTo>
                    <a:pt x="1676" y="2204"/>
                  </a:lnTo>
                  <a:lnTo>
                    <a:pt x="1661" y="2199"/>
                  </a:lnTo>
                  <a:lnTo>
                    <a:pt x="1642" y="2186"/>
                  </a:lnTo>
                  <a:lnTo>
                    <a:pt x="1621" y="2164"/>
                  </a:lnTo>
                  <a:lnTo>
                    <a:pt x="1608" y="2149"/>
                  </a:lnTo>
                  <a:lnTo>
                    <a:pt x="1596" y="2132"/>
                  </a:lnTo>
                  <a:lnTo>
                    <a:pt x="1460" y="1941"/>
                  </a:lnTo>
                  <a:lnTo>
                    <a:pt x="1163" y="1512"/>
                  </a:lnTo>
                  <a:lnTo>
                    <a:pt x="934" y="117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52" name="Rectangle 5"/>
          <p:cNvSpPr>
            <a:spLocks noChangeArrowheads="1"/>
          </p:cNvSpPr>
          <p:nvPr userDrawn="1"/>
        </p:nvSpPr>
        <p:spPr bwMode="auto">
          <a:xfrm>
            <a:off x="1071538" y="1142984"/>
            <a:ext cx="3929090" cy="181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fr-FR" sz="1800" dirty="0">
                <a:latin typeface="Tahoma" pitchFamily="34" charset="0"/>
              </a:rPr>
              <a:t>1 - Les séances de travail </a:t>
            </a:r>
            <a:r>
              <a:rPr lang="fr-FR" sz="1800" b="0" dirty="0">
                <a:latin typeface="Tahoma" pitchFamily="34" charset="0"/>
              </a:rPr>
              <a:t>débutent</a:t>
            </a:r>
            <a:r>
              <a:rPr lang="fr-FR" sz="1800" b="0" baseline="0" dirty="0">
                <a:latin typeface="Tahoma" pitchFamily="34" charset="0"/>
              </a:rPr>
              <a:t> </a:t>
            </a:r>
            <a:r>
              <a:rPr lang="fr-FR" sz="1800" b="1" baseline="0" dirty="0">
                <a:latin typeface="Tahoma" pitchFamily="34" charset="0"/>
              </a:rPr>
              <a:t>pile</a:t>
            </a:r>
            <a:r>
              <a:rPr lang="fr-FR" sz="1800" b="1" dirty="0">
                <a:latin typeface="Tahoma" pitchFamily="34" charset="0"/>
              </a:rPr>
              <a:t> à l’heure</a:t>
            </a:r>
            <a:r>
              <a:rPr lang="fr-FR" sz="1800" dirty="0">
                <a:latin typeface="Tahoma" pitchFamily="34" charset="0"/>
              </a:rPr>
              <a:t>.</a:t>
            </a:r>
            <a:r>
              <a:rPr lang="fr-FR" sz="1800" baseline="0" dirty="0">
                <a:latin typeface="Tahoma" pitchFamily="34" charset="0"/>
              </a:rPr>
              <a:t> Prévoyez avant       5 minutes pour vous installer physiquement et mentalement.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fr-FR" sz="1800" dirty="0">
                <a:latin typeface="Tahoma" pitchFamily="34" charset="0"/>
              </a:rPr>
              <a:t>La pause sera</a:t>
            </a:r>
            <a:r>
              <a:rPr lang="fr-FR" sz="1800" baseline="0" dirty="0">
                <a:latin typeface="Tahoma" pitchFamily="34" charset="0"/>
              </a:rPr>
              <a:t> </a:t>
            </a:r>
            <a:r>
              <a:rPr lang="fr-FR" sz="1800" dirty="0">
                <a:latin typeface="Tahoma" pitchFamily="34" charset="0"/>
              </a:rPr>
              <a:t>gérée par notre </a:t>
            </a:r>
            <a:r>
              <a:rPr lang="fr-FR" sz="1800" b="1" dirty="0">
                <a:latin typeface="Tahoma" pitchFamily="34" charset="0"/>
              </a:rPr>
              <a:t>Maître du Temps</a:t>
            </a:r>
          </a:p>
        </p:txBody>
      </p:sp>
      <p:sp>
        <p:nvSpPr>
          <p:cNvPr id="56" name="AutoShape 36"/>
          <p:cNvSpPr>
            <a:spLocks noChangeArrowheads="1"/>
          </p:cNvSpPr>
          <p:nvPr userDrawn="1"/>
        </p:nvSpPr>
        <p:spPr bwMode="auto">
          <a:xfrm>
            <a:off x="276200" y="3286124"/>
            <a:ext cx="723900" cy="73025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4" name="Rectangle 53"/>
          <p:cNvSpPr>
            <a:spLocks noChangeArrowheads="1"/>
          </p:cNvSpPr>
          <p:nvPr userDrawn="1"/>
        </p:nvSpPr>
        <p:spPr bwMode="auto">
          <a:xfrm>
            <a:off x="5921375" y="3951294"/>
            <a:ext cx="3068638" cy="147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buFont typeface="Wingdings" pitchFamily="2" charset="2"/>
              <a:buNone/>
            </a:pPr>
            <a:r>
              <a:rPr lang="fr-FR" sz="1800" dirty="0">
                <a:latin typeface="Tahoma" pitchFamily="34" charset="0"/>
              </a:rPr>
              <a:t>6 – Les transgressions aux règles </a:t>
            </a:r>
            <a:r>
              <a:rPr lang="fr-FR" sz="1800" b="1" dirty="0">
                <a:latin typeface="Tahoma" pitchFamily="34" charset="0"/>
              </a:rPr>
              <a:t>1</a:t>
            </a:r>
            <a:r>
              <a:rPr lang="fr-FR" sz="1800" dirty="0">
                <a:latin typeface="Tahoma" pitchFamily="34" charset="0"/>
              </a:rPr>
              <a:t> et</a:t>
            </a:r>
            <a:r>
              <a:rPr lang="fr-FR" sz="1800" b="1" dirty="0">
                <a:latin typeface="Tahoma" pitchFamily="34" charset="0"/>
              </a:rPr>
              <a:t> 2</a:t>
            </a:r>
            <a:r>
              <a:rPr lang="fr-FR" sz="1800" dirty="0">
                <a:latin typeface="Tahoma" pitchFamily="34" charset="0"/>
              </a:rPr>
              <a:t> seront gérées, comme le veut la tradition, par notre </a:t>
            </a:r>
            <a:r>
              <a:rPr lang="fr-FR" sz="1800" b="1" dirty="0">
                <a:latin typeface="Tahoma" pitchFamily="34" charset="0"/>
              </a:rPr>
              <a:t>Maître des Traditions.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 rot="19590767">
            <a:off x="5119413" y="4214776"/>
            <a:ext cx="666748" cy="890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AutoShape 10"/>
          <p:cNvSpPr>
            <a:spLocks noChangeArrowheads="1"/>
          </p:cNvSpPr>
          <p:nvPr userDrawn="1"/>
        </p:nvSpPr>
        <p:spPr bwMode="auto">
          <a:xfrm>
            <a:off x="5105412" y="4286256"/>
            <a:ext cx="752472" cy="785818"/>
          </a:xfrm>
          <a:prstGeom prst="roundRect">
            <a:avLst>
              <a:gd name="adj" fmla="val 12407"/>
            </a:avLst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1" name="ZoneTexte 50"/>
          <p:cNvSpPr txBox="1"/>
          <p:nvPr userDrawn="1"/>
        </p:nvSpPr>
        <p:spPr>
          <a:xfrm>
            <a:off x="251520" y="258332"/>
            <a:ext cx="864096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Rappel des règles de vie</a:t>
            </a:r>
            <a:r>
              <a:rPr lang="fr-FR" sz="2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de nos séances de travail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Mes Images\vnj17me3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0595" y="2417646"/>
            <a:ext cx="2142000" cy="2520000"/>
          </a:xfrm>
          <a:prstGeom prst="rect">
            <a:avLst/>
          </a:prstGeom>
          <a:noFill/>
        </p:spPr>
      </p:pic>
      <p:pic>
        <p:nvPicPr>
          <p:cNvPr id="1027" name="Picture 3" descr="E:\Mes Images\Masque vénitien 3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6859" y="2417646"/>
            <a:ext cx="2230200" cy="2520000"/>
          </a:xfrm>
          <a:prstGeom prst="rect">
            <a:avLst/>
          </a:prstGeom>
          <a:noFill/>
        </p:spPr>
      </p:pic>
      <p:pic>
        <p:nvPicPr>
          <p:cNvPr id="1028" name="Picture 4" descr="E:\Mes Images\Masque vénitien 4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05131" y="2417646"/>
            <a:ext cx="1756546" cy="2520000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2493176"/>
            <a:ext cx="1646182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 userDrawn="1"/>
        </p:nvSpPr>
        <p:spPr>
          <a:xfrm>
            <a:off x="251520" y="129165"/>
            <a:ext cx="8640960" cy="7200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Rappel de nos règles de vie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388" y="80963"/>
            <a:ext cx="8816975" cy="719137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995738" y="6453188"/>
            <a:ext cx="1179512" cy="404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35991-47B1-43B4-902C-6BB97071F17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388" y="80963"/>
            <a:ext cx="8816975" cy="719137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250825" y="1052513"/>
            <a:ext cx="8642350" cy="5113337"/>
          </a:xfrm>
        </p:spPr>
        <p:txBody>
          <a:bodyPr/>
          <a:lstStyle/>
          <a:p>
            <a:pPr lvl="0"/>
            <a:endParaRPr lang="fr-FR" noProof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995738" y="6453188"/>
            <a:ext cx="1179512" cy="404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D837E-3D48-4D6A-948D-984DDA66730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Relationship Id="rId1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 userDrawn="1"/>
        </p:nvGrpSpPr>
        <p:grpSpPr>
          <a:xfrm>
            <a:off x="214282" y="116712"/>
            <a:ext cx="8715436" cy="720000"/>
            <a:chOff x="289718" y="142876"/>
            <a:chExt cx="8640000" cy="720000"/>
          </a:xfrm>
        </p:grpSpPr>
        <p:pic>
          <p:nvPicPr>
            <p:cNvPr id="1028" name="Picture 4"/>
            <p:cNvPicPr>
              <a:picLocks noChangeAspect="1" noChangeArrowheads="1"/>
            </p:cNvPicPr>
            <p:nvPr userDrawn="1"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89718" y="156146"/>
              <a:ext cx="8640000" cy="706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" name="Titre 1"/>
            <p:cNvSpPr txBox="1">
              <a:spLocks/>
            </p:cNvSpPr>
            <p:nvPr userDrawn="1"/>
          </p:nvSpPr>
          <p:spPr>
            <a:xfrm>
              <a:off x="289718" y="142876"/>
              <a:ext cx="864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normAutofit/>
            </a:bodyPr>
            <a:lstStyle>
              <a:lvl1pPr algn="l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6" name="Espace réservé du texte 15"/>
          <p:cNvSpPr>
            <a:spLocks noGrp="1"/>
          </p:cNvSpPr>
          <p:nvPr userDrawn="1">
            <p:ph type="body" idx="1"/>
          </p:nvPr>
        </p:nvSpPr>
        <p:spPr>
          <a:xfrm>
            <a:off x="214282" y="1000108"/>
            <a:ext cx="8643998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 Troisième niveau</a:t>
            </a:r>
          </a:p>
          <a:p>
            <a:pPr lvl="3"/>
            <a:r>
              <a:rPr lang="fr-FR" dirty="0"/>
              <a:t> Quatrième niveau</a:t>
            </a:r>
          </a:p>
          <a:p>
            <a:pPr lvl="4"/>
            <a:r>
              <a:rPr lang="fr-FR" dirty="0"/>
              <a:t> Cinquième niveau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143648" y="6581025"/>
            <a:ext cx="12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Patrick NOGRET</a:t>
            </a:r>
          </a:p>
        </p:txBody>
      </p:sp>
      <p:pic>
        <p:nvPicPr>
          <p:cNvPr id="12" name="Picture 2"/>
          <p:cNvPicPr preferRelativeResize="0">
            <a:picLocks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84368" y="6381328"/>
            <a:ext cx="1116000" cy="45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Espace réservé du numéro de diapositive 5"/>
          <p:cNvSpPr txBox="1">
            <a:spLocks/>
          </p:cNvSpPr>
          <p:nvPr userDrawn="1"/>
        </p:nvSpPr>
        <p:spPr>
          <a:xfrm>
            <a:off x="4245190" y="6498024"/>
            <a:ext cx="7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EEC1BA-A923-4D64-976F-1678B2C55D51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67" r:id="rId6"/>
    <p:sldLayoutId id="2147483668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Clr>
          <a:srgbClr val="CC3300"/>
        </a:buClr>
        <a:buSzPct val="200000"/>
        <a:buFontTx/>
        <a:buBlip>
          <a:blip r:embed="rId11"/>
        </a:buBlip>
        <a:defRPr sz="2400" kern="1200" baseline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Clr>
          <a:srgbClr val="FF6600"/>
        </a:buClr>
        <a:buSzPct val="200000"/>
        <a:buFontTx/>
        <a:buBlip>
          <a:blip r:embed="rId12"/>
        </a:buBlip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Clr>
          <a:srgbClr val="FFC000"/>
        </a:buClr>
        <a:buSzPct val="200000"/>
        <a:buFontTx/>
        <a:buBlip>
          <a:blip r:embed="rId13"/>
        </a:buBlip>
        <a:defRPr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200000"/>
        <a:buFontTx/>
        <a:buBlip>
          <a:blip r:embed="rId14"/>
        </a:buBlip>
        <a:defRPr sz="1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Clr>
          <a:srgbClr val="000099"/>
        </a:buClr>
        <a:buFont typeface="Calibri" pitchFamily="34" charset="0"/>
        <a:buChar char="−"/>
        <a:defRPr sz="1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43608" y="1844824"/>
            <a:ext cx="7128792" cy="1656184"/>
          </a:xfrm>
        </p:spPr>
        <p:txBody>
          <a:bodyPr anchor="ctr" anchorCtr="0">
            <a:normAutofit/>
          </a:bodyPr>
          <a:lstStyle/>
          <a:p>
            <a:r>
              <a:rPr lang="fr-F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79512" y="116632"/>
            <a:ext cx="8712968" cy="72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CC3300"/>
              </a:buClr>
              <a:buSzPct val="200000"/>
              <a:tabLst/>
              <a:defRPr/>
            </a:pPr>
            <a:r>
              <a:rPr kumimoji="0" lang="fr-FR" sz="24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43608" y="1844824"/>
            <a:ext cx="7200800" cy="170136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C3300"/>
              </a:buClr>
              <a:buSzPct val="200000"/>
              <a:buFontTx/>
              <a:buNone/>
              <a:defRPr sz="28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SzPct val="20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SzPct val="200000"/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200000"/>
              <a:buFontTx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286000" indent="0" algn="ctr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Calibri" panose="020F050202020403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fr-FR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Structures et dynamique des Organisations </a:t>
            </a:r>
          </a:p>
          <a:p>
            <a:pPr>
              <a:defRPr/>
            </a:pPr>
            <a:r>
              <a:rPr lang="fr-FR" sz="2600" i="1" dirty="0"/>
              <a:t>Dossier de fin d’études E2I</a:t>
            </a: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79512" y="116632"/>
            <a:ext cx="8712968" cy="72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CC3300"/>
              </a:buClr>
              <a:buSzPct val="200000"/>
              <a:tabLst/>
              <a:defRPr/>
            </a:pPr>
            <a:r>
              <a:rPr kumimoji="0" lang="fr-FR" sz="24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Experts en Ingénierie Informatique 2019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Picture 4" descr="logo_sciences-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975820"/>
            <a:ext cx="9525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1231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8642350" cy="647700"/>
          </a:xfrm>
        </p:spPr>
        <p:txBody>
          <a:bodyPr anchor="ctr" anchorCtr="0"/>
          <a:lstStyle/>
          <a:p>
            <a:pPr algn="l"/>
            <a:r>
              <a:rPr lang="fr-CA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Bureaucratiques versus Evolutives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250825" y="1709738"/>
            <a:ext cx="1800225" cy="6477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fr-FR" altLang="en-US" sz="1400">
                <a:latin typeface="Tahoma" pitchFamily="34" charset="0"/>
                <a:cs typeface="Tahoma" pitchFamily="34" charset="0"/>
              </a:rPr>
              <a:t>Centralisée</a:t>
            </a:r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250825" y="2500313"/>
            <a:ext cx="1800225" cy="6477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fr-FR" altLang="en-US" sz="1400">
                <a:latin typeface="Tahoma" pitchFamily="34" charset="0"/>
                <a:cs typeface="Tahoma" pitchFamily="34" charset="0"/>
              </a:rPr>
              <a:t>Nombreuses</a:t>
            </a:r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250825" y="3289300"/>
            <a:ext cx="1800225" cy="6477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fr-FR" altLang="en-US" sz="1400">
                <a:latin typeface="Tahoma" pitchFamily="34" charset="0"/>
                <a:cs typeface="Tahoma" pitchFamily="34" charset="0"/>
              </a:rPr>
              <a:t>Restreint</a:t>
            </a:r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250825" y="4079875"/>
            <a:ext cx="1800225" cy="6477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fr-FR" altLang="en-US" sz="1400">
                <a:latin typeface="Tahoma" pitchFamily="34" charset="0"/>
                <a:cs typeface="Tahoma" pitchFamily="34" charset="0"/>
              </a:rPr>
              <a:t>Spécialisées</a:t>
            </a:r>
          </a:p>
        </p:txBody>
      </p:sp>
      <p:sp>
        <p:nvSpPr>
          <p:cNvPr id="37896" name="Rectangle 9"/>
          <p:cNvSpPr>
            <a:spLocks noChangeArrowheads="1"/>
          </p:cNvSpPr>
          <p:nvPr/>
        </p:nvSpPr>
        <p:spPr bwMode="auto">
          <a:xfrm>
            <a:off x="250825" y="4870450"/>
            <a:ext cx="1800225" cy="6477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fr-FR" altLang="en-US" sz="1400">
                <a:latin typeface="Tahoma" pitchFamily="34" charset="0"/>
                <a:cs typeface="Tahoma" pitchFamily="34" charset="0"/>
              </a:rPr>
              <a:t>Peu nombreux</a:t>
            </a:r>
          </a:p>
        </p:txBody>
      </p:sp>
      <p:sp>
        <p:nvSpPr>
          <p:cNvPr id="37897" name="Rectangle 10"/>
          <p:cNvSpPr>
            <a:spLocks noChangeArrowheads="1"/>
          </p:cNvSpPr>
          <p:nvPr/>
        </p:nvSpPr>
        <p:spPr bwMode="auto">
          <a:xfrm>
            <a:off x="250825" y="5661025"/>
            <a:ext cx="1800225" cy="6477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fr-FR" altLang="en-US" sz="1400">
                <a:latin typeface="Tahoma" pitchFamily="34" charset="0"/>
                <a:cs typeface="Tahoma" pitchFamily="34" charset="0"/>
              </a:rPr>
              <a:t>Formelle et </a:t>
            </a:r>
          </a:p>
          <a:p>
            <a:pPr algn="ctr"/>
            <a:r>
              <a:rPr lang="fr-FR" altLang="en-US" sz="1400">
                <a:latin typeface="Tahoma" pitchFamily="34" charset="0"/>
                <a:cs typeface="Tahoma" pitchFamily="34" charset="0"/>
              </a:rPr>
              <a:t>impersonnelle</a:t>
            </a:r>
          </a:p>
        </p:txBody>
      </p:sp>
      <p:sp>
        <p:nvSpPr>
          <p:cNvPr id="37898" name="Text Box 12"/>
          <p:cNvSpPr txBox="1">
            <a:spLocks noChangeArrowheads="1"/>
          </p:cNvSpPr>
          <p:nvPr/>
        </p:nvSpPr>
        <p:spPr bwMode="auto">
          <a:xfrm>
            <a:off x="179388" y="1036638"/>
            <a:ext cx="2952750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fr-FR" altLang="en-US" sz="1600" b="1">
                <a:latin typeface="Tahoma" pitchFamily="34" charset="0"/>
                <a:cs typeface="Tahoma" pitchFamily="34" charset="0"/>
              </a:rPr>
              <a:t>Le modèle mécaniste</a:t>
            </a:r>
          </a:p>
          <a:p>
            <a:pPr>
              <a:spcBef>
                <a:spcPct val="20000"/>
              </a:spcBef>
            </a:pPr>
            <a:r>
              <a:rPr lang="fr-FR" altLang="en-US" sz="1400" i="1">
                <a:latin typeface="Tahoma" pitchFamily="34" charset="0"/>
                <a:cs typeface="Tahoma" pitchFamily="34" charset="0"/>
              </a:rPr>
              <a:t>Les organisations bureaucratiques</a:t>
            </a:r>
          </a:p>
        </p:txBody>
      </p:sp>
      <p:sp>
        <p:nvSpPr>
          <p:cNvPr id="37899" name="Rectangle 13"/>
          <p:cNvSpPr>
            <a:spLocks noChangeArrowheads="1"/>
          </p:cNvSpPr>
          <p:nvPr/>
        </p:nvSpPr>
        <p:spPr bwMode="auto">
          <a:xfrm>
            <a:off x="7019925" y="1700213"/>
            <a:ext cx="1800225" cy="64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fr-FR" altLang="en-US" sz="1400">
                <a:latin typeface="Tahoma" pitchFamily="34" charset="0"/>
                <a:cs typeface="Tahoma" pitchFamily="34" charset="0"/>
              </a:rPr>
              <a:t>Décentralisée</a:t>
            </a:r>
          </a:p>
        </p:txBody>
      </p:sp>
      <p:sp>
        <p:nvSpPr>
          <p:cNvPr id="37900" name="Rectangle 14"/>
          <p:cNvSpPr>
            <a:spLocks noChangeArrowheads="1"/>
          </p:cNvSpPr>
          <p:nvPr/>
        </p:nvSpPr>
        <p:spPr bwMode="auto">
          <a:xfrm>
            <a:off x="7019925" y="2492375"/>
            <a:ext cx="1800225" cy="64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fr-FR" altLang="en-US" sz="1400">
                <a:latin typeface="Tahoma" pitchFamily="34" charset="0"/>
                <a:cs typeface="Tahoma" pitchFamily="34" charset="0"/>
              </a:rPr>
              <a:t>Peu nombreuses</a:t>
            </a:r>
          </a:p>
        </p:txBody>
      </p:sp>
      <p:sp>
        <p:nvSpPr>
          <p:cNvPr id="37901" name="Rectangle 15"/>
          <p:cNvSpPr>
            <a:spLocks noChangeArrowheads="1"/>
          </p:cNvSpPr>
          <p:nvPr/>
        </p:nvSpPr>
        <p:spPr bwMode="auto">
          <a:xfrm>
            <a:off x="7019925" y="3279775"/>
            <a:ext cx="1800225" cy="64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fr-FR" altLang="en-US" sz="1400">
                <a:latin typeface="Tahoma" pitchFamily="34" charset="0"/>
                <a:cs typeface="Tahoma" pitchFamily="34" charset="0"/>
              </a:rPr>
              <a:t>Large</a:t>
            </a:r>
          </a:p>
        </p:txBody>
      </p:sp>
      <p:sp>
        <p:nvSpPr>
          <p:cNvPr id="37902" name="Rectangle 16"/>
          <p:cNvSpPr>
            <a:spLocks noChangeArrowheads="1"/>
          </p:cNvSpPr>
          <p:nvPr/>
        </p:nvSpPr>
        <p:spPr bwMode="auto">
          <a:xfrm>
            <a:off x="7019925" y="4070350"/>
            <a:ext cx="1800225" cy="64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fr-FR" altLang="en-US" sz="1400">
                <a:latin typeface="Tahoma" pitchFamily="34" charset="0"/>
                <a:cs typeface="Tahoma" pitchFamily="34" charset="0"/>
              </a:rPr>
              <a:t>Diversifiées</a:t>
            </a:r>
          </a:p>
        </p:txBody>
      </p:sp>
      <p:sp>
        <p:nvSpPr>
          <p:cNvPr id="37903" name="Rectangle 17"/>
          <p:cNvSpPr>
            <a:spLocks noChangeArrowheads="1"/>
          </p:cNvSpPr>
          <p:nvPr/>
        </p:nvSpPr>
        <p:spPr bwMode="auto">
          <a:xfrm>
            <a:off x="7019925" y="4860925"/>
            <a:ext cx="1800225" cy="64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fr-FR" altLang="en-US" sz="1400">
                <a:latin typeface="Tahoma" pitchFamily="34" charset="0"/>
                <a:cs typeface="Tahoma" pitchFamily="34" charset="0"/>
              </a:rPr>
              <a:t>Nombreux</a:t>
            </a:r>
          </a:p>
        </p:txBody>
      </p:sp>
      <p:sp>
        <p:nvSpPr>
          <p:cNvPr id="37904" name="Rectangle 18"/>
          <p:cNvSpPr>
            <a:spLocks noChangeArrowheads="1"/>
          </p:cNvSpPr>
          <p:nvPr/>
        </p:nvSpPr>
        <p:spPr bwMode="auto">
          <a:xfrm>
            <a:off x="7019925" y="5651500"/>
            <a:ext cx="1800225" cy="64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fr-FR" altLang="en-US" sz="1400">
                <a:latin typeface="Tahoma" pitchFamily="34" charset="0"/>
                <a:cs typeface="Tahoma" pitchFamily="34" charset="0"/>
              </a:rPr>
              <a:t>Informelle et </a:t>
            </a:r>
          </a:p>
          <a:p>
            <a:pPr algn="ctr"/>
            <a:r>
              <a:rPr lang="fr-FR" altLang="en-US" sz="1400">
                <a:latin typeface="Tahoma" pitchFamily="34" charset="0"/>
                <a:cs typeface="Tahoma" pitchFamily="34" charset="0"/>
              </a:rPr>
              <a:t>personnelle</a:t>
            </a:r>
          </a:p>
        </p:txBody>
      </p:sp>
      <p:sp>
        <p:nvSpPr>
          <p:cNvPr id="37905" name="Text Box 19"/>
          <p:cNvSpPr txBox="1">
            <a:spLocks noChangeArrowheads="1"/>
          </p:cNvSpPr>
          <p:nvPr/>
        </p:nvSpPr>
        <p:spPr bwMode="auto">
          <a:xfrm>
            <a:off x="5867400" y="1052513"/>
            <a:ext cx="2952750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fr-FR" altLang="en-US" sz="1600" b="1">
                <a:latin typeface="Tahoma" pitchFamily="34" charset="0"/>
                <a:cs typeface="Tahoma" pitchFamily="34" charset="0"/>
              </a:rPr>
              <a:t>Le modèle organique</a:t>
            </a:r>
          </a:p>
          <a:p>
            <a:pPr algn="r">
              <a:spcBef>
                <a:spcPct val="20000"/>
              </a:spcBef>
            </a:pPr>
            <a:r>
              <a:rPr lang="fr-FR" altLang="en-US" sz="1400" i="1">
                <a:latin typeface="Tahoma" pitchFamily="34" charset="0"/>
                <a:cs typeface="Tahoma" pitchFamily="34" charset="0"/>
              </a:rPr>
              <a:t>Les organisations évolutives</a:t>
            </a:r>
          </a:p>
        </p:txBody>
      </p:sp>
      <p:sp>
        <p:nvSpPr>
          <p:cNvPr id="37906" name="Text Box 20"/>
          <p:cNvSpPr txBox="1">
            <a:spLocks noChangeArrowheads="1"/>
          </p:cNvSpPr>
          <p:nvPr/>
        </p:nvSpPr>
        <p:spPr bwMode="auto">
          <a:xfrm>
            <a:off x="3851275" y="1844675"/>
            <a:ext cx="1368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r-FR" altLang="en-US" sz="1800" b="1">
                <a:latin typeface="Tahoma" pitchFamily="34" charset="0"/>
                <a:cs typeface="Tahoma" pitchFamily="34" charset="0"/>
              </a:rPr>
              <a:t>Autorité</a:t>
            </a:r>
          </a:p>
        </p:txBody>
      </p:sp>
      <p:sp>
        <p:nvSpPr>
          <p:cNvPr id="37907" name="Text Box 21"/>
          <p:cNvSpPr txBox="1">
            <a:spLocks noChangeArrowheads="1"/>
          </p:cNvSpPr>
          <p:nvPr/>
        </p:nvSpPr>
        <p:spPr bwMode="auto">
          <a:xfrm>
            <a:off x="3275013" y="2565400"/>
            <a:ext cx="2592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r-FR" altLang="en-US" sz="1800" b="1">
                <a:latin typeface="Tahoma" pitchFamily="34" charset="0"/>
                <a:cs typeface="Tahoma" pitchFamily="34" charset="0"/>
              </a:rPr>
              <a:t>Règles et procédure</a:t>
            </a:r>
          </a:p>
        </p:txBody>
      </p:sp>
      <p:sp>
        <p:nvSpPr>
          <p:cNvPr id="37908" name="Text Box 22"/>
          <p:cNvSpPr txBox="1">
            <a:spLocks noChangeArrowheads="1"/>
          </p:cNvSpPr>
          <p:nvPr/>
        </p:nvSpPr>
        <p:spPr bwMode="auto">
          <a:xfrm>
            <a:off x="2987675" y="3357563"/>
            <a:ext cx="316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r-FR" altLang="en-US" sz="1800" b="1">
                <a:latin typeface="Tahoma" pitchFamily="34" charset="0"/>
                <a:cs typeface="Tahoma" pitchFamily="34" charset="0"/>
              </a:rPr>
              <a:t>Eventail de subordination</a:t>
            </a:r>
          </a:p>
        </p:txBody>
      </p:sp>
      <p:sp>
        <p:nvSpPr>
          <p:cNvPr id="37909" name="Text Box 23"/>
          <p:cNvSpPr txBox="1">
            <a:spLocks noChangeArrowheads="1"/>
          </p:cNvSpPr>
          <p:nvPr/>
        </p:nvSpPr>
        <p:spPr bwMode="auto">
          <a:xfrm>
            <a:off x="3924300" y="4221163"/>
            <a:ext cx="129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r-FR" altLang="en-US" sz="1800" b="1">
                <a:latin typeface="Tahoma" pitchFamily="34" charset="0"/>
                <a:cs typeface="Tahoma" pitchFamily="34" charset="0"/>
              </a:rPr>
              <a:t>Tâches</a:t>
            </a:r>
          </a:p>
        </p:txBody>
      </p:sp>
      <p:sp>
        <p:nvSpPr>
          <p:cNvPr id="37910" name="Text Box 24"/>
          <p:cNvSpPr txBox="1">
            <a:spLocks noChangeArrowheads="1"/>
          </p:cNvSpPr>
          <p:nvPr/>
        </p:nvSpPr>
        <p:spPr bwMode="auto">
          <a:xfrm>
            <a:off x="2771775" y="4941888"/>
            <a:ext cx="3600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r-FR" altLang="en-US" sz="1800" b="1">
                <a:latin typeface="Tahoma" pitchFamily="34" charset="0"/>
                <a:cs typeface="Tahoma" pitchFamily="34" charset="0"/>
              </a:rPr>
              <a:t>Equipes et groupes de travail</a:t>
            </a:r>
          </a:p>
        </p:txBody>
      </p:sp>
      <p:sp>
        <p:nvSpPr>
          <p:cNvPr id="37911" name="Line 25"/>
          <p:cNvSpPr>
            <a:spLocks noChangeShapeType="1"/>
          </p:cNvSpPr>
          <p:nvPr/>
        </p:nvSpPr>
        <p:spPr bwMode="auto">
          <a:xfrm>
            <a:off x="2411413" y="2060575"/>
            <a:ext cx="1368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2" name="Line 26"/>
          <p:cNvSpPr>
            <a:spLocks noChangeShapeType="1"/>
          </p:cNvSpPr>
          <p:nvPr/>
        </p:nvSpPr>
        <p:spPr bwMode="auto">
          <a:xfrm>
            <a:off x="2411413" y="2781300"/>
            <a:ext cx="9001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Line 27"/>
          <p:cNvSpPr>
            <a:spLocks noChangeShapeType="1"/>
          </p:cNvSpPr>
          <p:nvPr/>
        </p:nvSpPr>
        <p:spPr bwMode="auto">
          <a:xfrm>
            <a:off x="2411413" y="3573463"/>
            <a:ext cx="5762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4" name="Line 28"/>
          <p:cNvSpPr>
            <a:spLocks noChangeShapeType="1"/>
          </p:cNvSpPr>
          <p:nvPr/>
        </p:nvSpPr>
        <p:spPr bwMode="auto">
          <a:xfrm>
            <a:off x="2411413" y="4437063"/>
            <a:ext cx="1619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5" name="Line 29"/>
          <p:cNvSpPr>
            <a:spLocks noChangeShapeType="1"/>
          </p:cNvSpPr>
          <p:nvPr/>
        </p:nvSpPr>
        <p:spPr bwMode="auto">
          <a:xfrm>
            <a:off x="2411413" y="515778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6" name="Text Box 30"/>
          <p:cNvSpPr txBox="1">
            <a:spLocks noChangeArrowheads="1"/>
          </p:cNvSpPr>
          <p:nvPr/>
        </p:nvSpPr>
        <p:spPr bwMode="auto">
          <a:xfrm>
            <a:off x="3635375" y="5799138"/>
            <a:ext cx="1800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r-FR" altLang="en-US" sz="1800" b="1">
                <a:latin typeface="Tahoma" pitchFamily="34" charset="0"/>
                <a:cs typeface="Tahoma" pitchFamily="34" charset="0"/>
              </a:rPr>
              <a:t>Coordination</a:t>
            </a:r>
          </a:p>
        </p:txBody>
      </p:sp>
      <p:sp>
        <p:nvSpPr>
          <p:cNvPr id="37917" name="Line 31"/>
          <p:cNvSpPr>
            <a:spLocks noChangeShapeType="1"/>
          </p:cNvSpPr>
          <p:nvPr/>
        </p:nvSpPr>
        <p:spPr bwMode="auto">
          <a:xfrm>
            <a:off x="2447925" y="6021388"/>
            <a:ext cx="12588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8" name="Line 32"/>
          <p:cNvSpPr>
            <a:spLocks noChangeShapeType="1"/>
          </p:cNvSpPr>
          <p:nvPr/>
        </p:nvSpPr>
        <p:spPr bwMode="auto">
          <a:xfrm>
            <a:off x="5364163" y="2060575"/>
            <a:ext cx="1368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9" name="Line 33"/>
          <p:cNvSpPr>
            <a:spLocks noChangeShapeType="1"/>
          </p:cNvSpPr>
          <p:nvPr/>
        </p:nvSpPr>
        <p:spPr bwMode="auto">
          <a:xfrm>
            <a:off x="5832475" y="2781300"/>
            <a:ext cx="9001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0" name="Line 34"/>
          <p:cNvSpPr>
            <a:spLocks noChangeShapeType="1"/>
          </p:cNvSpPr>
          <p:nvPr/>
        </p:nvSpPr>
        <p:spPr bwMode="auto">
          <a:xfrm>
            <a:off x="6156325" y="3573463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1" name="Line 35"/>
          <p:cNvSpPr>
            <a:spLocks noChangeShapeType="1"/>
          </p:cNvSpPr>
          <p:nvPr/>
        </p:nvSpPr>
        <p:spPr bwMode="auto">
          <a:xfrm>
            <a:off x="5113338" y="4437063"/>
            <a:ext cx="1619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2" name="Line 36"/>
          <p:cNvSpPr>
            <a:spLocks noChangeShapeType="1"/>
          </p:cNvSpPr>
          <p:nvPr/>
        </p:nvSpPr>
        <p:spPr bwMode="auto">
          <a:xfrm>
            <a:off x="6300788" y="515778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3" name="Line 37"/>
          <p:cNvSpPr>
            <a:spLocks noChangeShapeType="1"/>
          </p:cNvSpPr>
          <p:nvPr/>
        </p:nvSpPr>
        <p:spPr bwMode="auto">
          <a:xfrm>
            <a:off x="5435600" y="6021388"/>
            <a:ext cx="12588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Connecteur droit 2"/>
          <p:cNvCxnSpPr>
            <a:endCxn id="37919" idx="0"/>
          </p:cNvCxnSpPr>
          <p:nvPr/>
        </p:nvCxnSpPr>
        <p:spPr>
          <a:xfrm>
            <a:off x="3347864" y="2060575"/>
            <a:ext cx="2484611" cy="7207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37921" idx="0"/>
            <a:endCxn id="37919" idx="0"/>
          </p:cNvCxnSpPr>
          <p:nvPr/>
        </p:nvCxnSpPr>
        <p:spPr>
          <a:xfrm flipV="1">
            <a:off x="5113338" y="2781300"/>
            <a:ext cx="719137" cy="165576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3851275" y="4437063"/>
            <a:ext cx="1262063" cy="68818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3924300" y="5125244"/>
            <a:ext cx="2520156" cy="85963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>
            <a:off x="2411413" y="1844675"/>
            <a:ext cx="0" cy="18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3347864" y="1844824"/>
            <a:ext cx="0" cy="18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4572000" y="1844824"/>
            <a:ext cx="0" cy="18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5580112" y="1844824"/>
            <a:ext cx="0" cy="18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706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 algn="l"/>
            <a:r>
              <a:rPr lang="fr-FR" sz="24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Méthodologie (suite)</a:t>
            </a:r>
            <a:endParaRPr lang="fr-FR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48300"/>
          </a:xfrm>
        </p:spPr>
        <p:txBody>
          <a:bodyPr/>
          <a:lstStyle/>
          <a:p>
            <a:pPr lvl="1"/>
            <a:r>
              <a:rPr lang="fr-FR" dirty="0"/>
              <a:t> Conclusion : </a:t>
            </a:r>
          </a:p>
          <a:p>
            <a:pPr lvl="1"/>
            <a:endParaRPr lang="fr-FR" sz="1200" dirty="0"/>
          </a:p>
          <a:p>
            <a:pPr lvl="2"/>
            <a:r>
              <a:rPr lang="fr-FR" dirty="0"/>
              <a:t> A quelle configuration de base ou structure d’organisation (selon </a:t>
            </a:r>
            <a:r>
              <a:rPr lang="fr-FR" dirty="0" err="1"/>
              <a:t>Mintzberg</a:t>
            </a:r>
            <a:r>
              <a:rPr lang="fr-FR" dirty="0"/>
              <a:t>) peut-être comparée votre entreprise ? Pourquoi ?</a:t>
            </a:r>
          </a:p>
          <a:p>
            <a:pPr lvl="2">
              <a:buFont typeface="Monotype Sorts" pitchFamily="2" charset="2"/>
              <a:buNone/>
            </a:pPr>
            <a:endParaRPr lang="fr-FR" dirty="0"/>
          </a:p>
          <a:p>
            <a:pPr lvl="2"/>
            <a:r>
              <a:rPr lang="fr-FR" dirty="0"/>
              <a:t> Est-ce que toutes les conditions d’efficacité sont réunies ? Développez.</a:t>
            </a:r>
          </a:p>
          <a:p>
            <a:pPr lvl="2"/>
            <a:endParaRPr lang="fr-FR" dirty="0"/>
          </a:p>
          <a:p>
            <a:pPr lvl="2"/>
            <a:r>
              <a:rPr lang="fr-FR" dirty="0"/>
              <a:t> Que pourriez vous imaginer et mettre en place, si vous aviez </a:t>
            </a:r>
          </a:p>
          <a:p>
            <a:pPr lvl="2">
              <a:buFont typeface="Monotype Sorts" pitchFamily="2" charset="2"/>
              <a:buNone/>
            </a:pPr>
            <a:r>
              <a:rPr lang="fr-FR" dirty="0"/>
              <a:t>l’écoute des décideurs, pour accroître l’efficacité de votre entreprise ? </a:t>
            </a:r>
          </a:p>
        </p:txBody>
      </p:sp>
    </p:spTree>
    <p:extLst>
      <p:ext uri="{BB962C8B-B14F-4D97-AF65-F5344CB8AC3E}">
        <p14:creationId xmlns:p14="http://schemas.microsoft.com/office/powerpoint/2010/main" val="1354425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Conseils pour réaliser votre travail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0728"/>
            <a:ext cx="8642350" cy="5877272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 Tous vos termes métiers doivent être définis (expliqués). </a:t>
            </a:r>
          </a:p>
          <a:p>
            <a:pPr lvl="1">
              <a:buNone/>
            </a:pPr>
            <a:r>
              <a:rPr lang="fr-FR" sz="1800" dirty="0"/>
              <a:t>Faites la chasse au discours « implicite ». Votre interlocuteur ne sait rien…</a:t>
            </a:r>
          </a:p>
          <a:p>
            <a:pPr lvl="1"/>
            <a:endParaRPr lang="fr-FR" sz="400" dirty="0"/>
          </a:p>
          <a:p>
            <a:pPr lvl="1"/>
            <a:r>
              <a:rPr lang="fr-FR" dirty="0"/>
              <a:t> Vous devez systématiquement justifier votre analyse et la démontrer. Pour cela aidez-vous du cours et faire des schémas.</a:t>
            </a:r>
          </a:p>
          <a:p>
            <a:pPr lvl="1"/>
            <a:endParaRPr lang="fr-FR" sz="400" dirty="0"/>
          </a:p>
          <a:p>
            <a:pPr lvl="1"/>
            <a:r>
              <a:rPr lang="fr-FR" dirty="0"/>
              <a:t> Ne vous contentez pas de constater mais également analysez (avantages, risques) et donnez votre avis (votre valeur ajoutée).</a:t>
            </a:r>
          </a:p>
          <a:p>
            <a:pPr lvl="1"/>
            <a:endParaRPr lang="fr-FR" sz="400" dirty="0"/>
          </a:p>
          <a:p>
            <a:pPr lvl="1"/>
            <a:r>
              <a:rPr lang="fr-FR" dirty="0"/>
              <a:t> Ce dossier doit être mené de manière incrémentale (au fur et à mesure), prenez des notes sur ce que vous observez dans l’entreprise.</a:t>
            </a:r>
          </a:p>
          <a:p>
            <a:pPr lvl="1">
              <a:buFont typeface="Monotype Sorts" pitchFamily="2" charset="2"/>
              <a:buNone/>
            </a:pPr>
            <a:endParaRPr lang="fr-FR" sz="400" dirty="0"/>
          </a:p>
          <a:p>
            <a:pPr lvl="1"/>
            <a:r>
              <a:rPr lang="fr-FR" dirty="0"/>
              <a:t> Votre dossier doit être réalisé en format compatible </a:t>
            </a:r>
            <a:r>
              <a:rPr lang="fr-FR" b="1" dirty="0"/>
              <a:t>Word</a:t>
            </a:r>
            <a:r>
              <a:rPr lang="fr-FR" dirty="0"/>
              <a:t> (2016)</a:t>
            </a:r>
          </a:p>
          <a:p>
            <a:pPr lvl="1"/>
            <a:r>
              <a:rPr lang="fr-FR" dirty="0"/>
              <a:t> En annexe vous devez joindre l’inventaire de vos observations.</a:t>
            </a:r>
            <a:endParaRPr lang="fr-FR" sz="18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fr-FR" sz="1800" dirty="0"/>
          </a:p>
          <a:p>
            <a:pPr>
              <a:lnSpc>
                <a:spcPct val="80000"/>
              </a:lnSpc>
            </a:pPr>
            <a:endParaRPr lang="fr-FR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r>
              <a:rPr lang="fr-FR" dirty="0"/>
              <a:t> Travail à réaliser en fichier numérisé sous format </a:t>
            </a:r>
            <a:r>
              <a:rPr lang="fr-FR" b="1" dirty="0"/>
              <a:t>.docx</a:t>
            </a:r>
          </a:p>
          <a:p>
            <a:pPr marL="1371600" lvl="3" indent="0">
              <a:buNone/>
            </a:pPr>
            <a:endParaRPr lang="fr-FR" b="1" dirty="0"/>
          </a:p>
          <a:p>
            <a:pPr lvl="3"/>
            <a:r>
              <a:rPr lang="fr-FR" dirty="0"/>
              <a:t>Merci de renommer votre fichier au moment de l’enregistrement en </a:t>
            </a:r>
          </a:p>
          <a:p>
            <a:pPr marL="1371600" lvl="3" indent="0">
              <a:buNone/>
            </a:pPr>
            <a:r>
              <a:rPr lang="fr-FR" dirty="0"/>
              <a:t>respectant la règle suivante :</a:t>
            </a:r>
            <a:r>
              <a:rPr lang="fr-FR" b="1" dirty="0"/>
              <a:t>  SG1_NOM_Prénom.Docx </a:t>
            </a:r>
          </a:p>
          <a:p>
            <a:pPr marL="1371600" lvl="3" indent="0">
              <a:buNone/>
            </a:pPr>
            <a:endParaRPr lang="fr-FR" dirty="0"/>
          </a:p>
          <a:p>
            <a:pPr lvl="3"/>
            <a:r>
              <a:rPr lang="fr-FR" b="1" dirty="0"/>
              <a:t> </a:t>
            </a:r>
            <a:r>
              <a:rPr lang="fr-FR" dirty="0"/>
              <a:t>Importance du travail : 20 pages minimum</a:t>
            </a:r>
          </a:p>
          <a:p>
            <a:pPr lvl="3"/>
            <a:endParaRPr lang="fr-FR" dirty="0"/>
          </a:p>
          <a:p>
            <a:pPr lvl="3"/>
            <a:r>
              <a:rPr lang="fr-FR" dirty="0"/>
              <a:t> Rendre votre travail lors de la séance du </a:t>
            </a:r>
            <a:r>
              <a:rPr lang="fr-FR" b="1" dirty="0"/>
              <a:t>lundi 17 juin 2019</a:t>
            </a:r>
          </a:p>
          <a:p>
            <a:pPr marL="1371600" lvl="3" indent="0">
              <a:buNone/>
            </a:pPr>
            <a:endParaRPr lang="fr-FR" b="1" dirty="0"/>
          </a:p>
          <a:p>
            <a:pPr lvl="3"/>
            <a:r>
              <a:rPr lang="fr-FR" b="1" dirty="0"/>
              <a:t> </a:t>
            </a:r>
            <a:r>
              <a:rPr lang="fr-FR" dirty="0"/>
              <a:t>Les étudiants n’ayant pas rendu leur travail dans les délais ou n’ayant pas </a:t>
            </a:r>
          </a:p>
          <a:p>
            <a:pPr marL="1371600" lvl="3" indent="0">
              <a:buNone/>
            </a:pPr>
            <a:r>
              <a:rPr lang="fr-FR" dirty="0"/>
              <a:t>validé le module Structure &amp; Dynamique des Organisations se verront proposé un nouveau travail dont l’analyse sera à rendre pour le 5 septembre 2019.</a:t>
            </a:r>
          </a:p>
          <a:p>
            <a:pPr marL="1371600" lvl="3" indent="0">
              <a:buNone/>
            </a:pPr>
            <a:endParaRPr lang="fr-FR" dirty="0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179388" y="116632"/>
            <a:ext cx="8816975" cy="7200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defRPr/>
            </a:pPr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Consignes</a:t>
            </a:r>
            <a:endParaRPr lang="fr-FR" sz="2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6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 algn="l"/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Votre travail à réaliser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2"/>
            <a:ext cx="8642350" cy="5472831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/>
              <a:t>Objectif de ce travail :</a:t>
            </a:r>
          </a:p>
          <a:p>
            <a:pPr>
              <a:buFont typeface="Monotype Sorts" pitchFamily="2" charset="2"/>
              <a:buNone/>
            </a:pPr>
            <a:r>
              <a:rPr lang="fr-FR" dirty="0"/>
              <a:t>Réalisez une étude d’au moins 20 pages (20 concepts : définition, analyse </a:t>
            </a:r>
          </a:p>
          <a:p>
            <a:pPr>
              <a:buFont typeface="Monotype Sorts" pitchFamily="2" charset="2"/>
              <a:buNone/>
            </a:pPr>
            <a:r>
              <a:rPr lang="fr-FR"/>
              <a:t>dans votre entreprise</a:t>
            </a:r>
            <a:r>
              <a:rPr lang="fr-FR" dirty="0"/>
              <a:t>, axe d’amélioration suggéré), où </a:t>
            </a:r>
            <a:r>
              <a:rPr lang="fr-FR"/>
              <a:t>vous allez analyser </a:t>
            </a:r>
          </a:p>
          <a:p>
            <a:pPr>
              <a:buFont typeface="Monotype Sorts" pitchFamily="2" charset="2"/>
              <a:buNone/>
            </a:pPr>
            <a:r>
              <a:rPr lang="fr-FR"/>
              <a:t>l’organisation </a:t>
            </a:r>
            <a:r>
              <a:rPr lang="fr-FR" dirty="0"/>
              <a:t>de l’entreprise dans laquelle vous </a:t>
            </a:r>
            <a:r>
              <a:rPr lang="fr-FR"/>
              <a:t>êtes employé</a:t>
            </a:r>
            <a:r>
              <a:rPr lang="fr-FR" dirty="0"/>
              <a:t>.</a:t>
            </a:r>
          </a:p>
          <a:p>
            <a:pPr>
              <a:buFont typeface="Monotype Sorts" pitchFamily="2" charset="2"/>
              <a:buNone/>
            </a:pPr>
            <a:endParaRPr lang="fr-FR" sz="1000" dirty="0"/>
          </a:p>
          <a:p>
            <a:r>
              <a:rPr lang="fr-FR" b="1" dirty="0"/>
              <a:t>Méthodologie :</a:t>
            </a:r>
          </a:p>
          <a:p>
            <a:endParaRPr lang="fr-FR" sz="1000" dirty="0"/>
          </a:p>
          <a:p>
            <a:pPr lvl="1"/>
            <a:r>
              <a:rPr lang="fr-FR" dirty="0"/>
              <a:t> Le contexte : présentation de l’entreprise </a:t>
            </a:r>
          </a:p>
          <a:p>
            <a:pPr lvl="2"/>
            <a:r>
              <a:rPr lang="fr-FR" dirty="0"/>
              <a:t> Le métier(s), </a:t>
            </a:r>
          </a:p>
          <a:p>
            <a:pPr lvl="2"/>
            <a:r>
              <a:rPr lang="fr-FR" dirty="0"/>
              <a:t> Le secteur d’activité, </a:t>
            </a:r>
          </a:p>
          <a:p>
            <a:pPr lvl="2"/>
            <a:r>
              <a:rPr lang="fr-FR" dirty="0"/>
              <a:t> Les principaux intervenants sur son (ses) marché(s).</a:t>
            </a:r>
          </a:p>
          <a:p>
            <a:pPr lvl="2"/>
            <a:r>
              <a:rPr lang="fr-FR" dirty="0"/>
              <a:t> Les concurrents</a:t>
            </a:r>
          </a:p>
          <a:p>
            <a:pPr lvl="2"/>
            <a:r>
              <a:rPr lang="fr-FR" dirty="0"/>
              <a:t> La problématique de l’entreprise pour réussir sur son secteur ?</a:t>
            </a:r>
          </a:p>
          <a:p>
            <a:pPr lvl="2"/>
            <a:r>
              <a:rPr lang="fr-FR" dirty="0"/>
              <a:t> Les conditions de votre présence dans l’entreprise :</a:t>
            </a:r>
          </a:p>
          <a:p>
            <a:pPr lvl="2">
              <a:buFont typeface="Monotype Sorts" pitchFamily="2" charset="2"/>
              <a:buNone/>
            </a:pPr>
            <a:r>
              <a:rPr lang="fr-FR" dirty="0"/>
              <a:t>Depuis combien de temps, évolution de vos responsabilités et de vos missions 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80963"/>
            <a:ext cx="8816975" cy="827757"/>
          </a:xfrm>
        </p:spPr>
        <p:txBody>
          <a:bodyPr anchor="ctr" anchorCtr="0"/>
          <a:lstStyle/>
          <a:p>
            <a:pPr algn="l"/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Méthodologie (suite)</a:t>
            </a:r>
            <a:endParaRPr lang="fr-F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4830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fr-FR" dirty="0"/>
              <a:t> Analyse interne : </a:t>
            </a:r>
          </a:p>
          <a:p>
            <a:pPr lvl="2">
              <a:buNone/>
            </a:pPr>
            <a:endParaRPr lang="fr-FR" sz="1000" dirty="0"/>
          </a:p>
          <a:p>
            <a:pPr lvl="2"/>
            <a:r>
              <a:rPr lang="fr-FR" dirty="0"/>
              <a:t> La répartition des tâches et la spécialisation des tâches par poste  ?</a:t>
            </a:r>
          </a:p>
          <a:p>
            <a:pPr lvl="3">
              <a:buClr>
                <a:srgbClr val="000099"/>
              </a:buClr>
              <a:buSzPct val="100000"/>
              <a:buFont typeface="Tahoma" pitchFamily="34" charset="0"/>
              <a:buChar char="−"/>
            </a:pPr>
            <a:r>
              <a:rPr lang="fr-FR" b="1" dirty="0"/>
              <a:t>Schéma (logigramme ?) des processus </a:t>
            </a:r>
            <a:r>
              <a:rPr lang="fr-FR" dirty="0"/>
              <a:t>de travail entre les services et </a:t>
            </a:r>
          </a:p>
          <a:p>
            <a:pPr lvl="3">
              <a:buFont typeface="Monotype Sorts" pitchFamily="2" charset="2"/>
              <a:buNone/>
            </a:pPr>
            <a:r>
              <a:rPr lang="fr-FR" dirty="0"/>
              <a:t>si nécessaire entre des collaborateurs</a:t>
            </a:r>
          </a:p>
          <a:p>
            <a:pPr lvl="3">
              <a:buSzPct val="100000"/>
              <a:buFont typeface="Tahoma" pitchFamily="34" charset="0"/>
              <a:buChar char="−"/>
            </a:pPr>
            <a:r>
              <a:rPr lang="fr-FR" dirty="0"/>
              <a:t> Exemples de quête de rationalité</a:t>
            </a:r>
          </a:p>
          <a:p>
            <a:pPr lvl="2">
              <a:buFont typeface="Monotype Sorts" pitchFamily="2" charset="2"/>
              <a:buNone/>
            </a:pPr>
            <a:endParaRPr lang="fr-FR" sz="1000" dirty="0"/>
          </a:p>
          <a:p>
            <a:pPr lvl="2"/>
            <a:r>
              <a:rPr lang="fr-FR" dirty="0"/>
              <a:t> La distribution des rôles au sein de l’entreprise et la coordination des </a:t>
            </a:r>
          </a:p>
          <a:p>
            <a:pPr lvl="2">
              <a:buFont typeface="Monotype Sorts" pitchFamily="2" charset="2"/>
              <a:buNone/>
            </a:pPr>
            <a:r>
              <a:rPr lang="fr-FR" dirty="0"/>
              <a:t>tâches ? </a:t>
            </a:r>
            <a:r>
              <a:rPr lang="fr-FR" b="1" dirty="0"/>
              <a:t>Schémas explicatifs</a:t>
            </a:r>
          </a:p>
          <a:p>
            <a:pPr lvl="2">
              <a:buFont typeface="Monotype Sorts" pitchFamily="2" charset="2"/>
              <a:buNone/>
            </a:pPr>
            <a:endParaRPr lang="fr-FR" sz="1000" dirty="0"/>
          </a:p>
          <a:p>
            <a:pPr lvl="2"/>
            <a:r>
              <a:rPr lang="fr-FR" dirty="0"/>
              <a:t> La chaîne hiérarchique ? </a:t>
            </a:r>
            <a:r>
              <a:rPr lang="fr-FR" b="1" dirty="0"/>
              <a:t>Schémas explicatifs</a:t>
            </a:r>
          </a:p>
          <a:p>
            <a:pPr lvl="2"/>
            <a:endParaRPr lang="fr-FR" sz="1000" dirty="0"/>
          </a:p>
          <a:p>
            <a:pPr lvl="2"/>
            <a:r>
              <a:rPr lang="fr-FR" dirty="0"/>
              <a:t> La culture actuelle de l’entreprise : son origine, ses principales </a:t>
            </a:r>
          </a:p>
          <a:p>
            <a:pPr lvl="2">
              <a:buFont typeface="Monotype Sorts" pitchFamily="2" charset="2"/>
              <a:buNone/>
            </a:pPr>
            <a:r>
              <a:rPr lang="fr-FR" dirty="0"/>
              <a:t>caractéristiques</a:t>
            </a:r>
          </a:p>
          <a:p>
            <a:pPr lvl="2">
              <a:buFont typeface="Monotype Sorts" pitchFamily="2" charset="2"/>
              <a:buNone/>
            </a:pPr>
            <a:endParaRPr lang="fr-FR" dirty="0"/>
          </a:p>
          <a:p>
            <a:pPr lvl="2"/>
            <a:r>
              <a:rPr lang="fr-FR" dirty="0"/>
              <a:t> Les dysfonctionnements et les champs de progrès…</a:t>
            </a:r>
          </a:p>
        </p:txBody>
      </p:sp>
    </p:spTree>
    <p:extLst>
      <p:ext uri="{BB962C8B-B14F-4D97-AF65-F5344CB8AC3E}">
        <p14:creationId xmlns:p14="http://schemas.microsoft.com/office/powerpoint/2010/main" val="138737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21" y="116632"/>
            <a:ext cx="8816975" cy="755749"/>
          </a:xfrm>
        </p:spPr>
        <p:txBody>
          <a:bodyPr anchor="ctr" anchorCtr="0"/>
          <a:lstStyle/>
          <a:p>
            <a:pPr algn="l"/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Management par </a:t>
            </a:r>
            <a:r>
              <a:rPr lang="fr-FR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les flux</a:t>
            </a:r>
            <a:endParaRPr lang="fr-F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9268" name="Oval 4"/>
          <p:cNvSpPr>
            <a:spLocks noChangeArrowheads="1"/>
          </p:cNvSpPr>
          <p:nvPr/>
        </p:nvSpPr>
        <p:spPr bwMode="auto">
          <a:xfrm>
            <a:off x="107950" y="1447106"/>
            <a:ext cx="1439863" cy="504825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400" b="1" dirty="0">
                <a:latin typeface="Tahoma" pitchFamily="34" charset="0"/>
              </a:rPr>
              <a:t>Fournisseur </a:t>
            </a:r>
          </a:p>
          <a:p>
            <a:pPr algn="ctr"/>
            <a:r>
              <a:rPr lang="fr-FR" sz="1200" dirty="0">
                <a:latin typeface="Tahoma" pitchFamily="34" charset="0"/>
              </a:rPr>
              <a:t>du fournisseur</a:t>
            </a:r>
          </a:p>
        </p:txBody>
      </p:sp>
      <p:sp>
        <p:nvSpPr>
          <p:cNvPr id="139269" name="Oval 5"/>
          <p:cNvSpPr>
            <a:spLocks noChangeArrowheads="1"/>
          </p:cNvSpPr>
          <p:nvPr/>
        </p:nvSpPr>
        <p:spPr bwMode="auto">
          <a:xfrm>
            <a:off x="1330325" y="1447106"/>
            <a:ext cx="2305050" cy="504825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400" b="1" dirty="0">
                <a:latin typeface="Tahoma" pitchFamily="34" charset="0"/>
              </a:rPr>
              <a:t>Fournisseur </a:t>
            </a:r>
          </a:p>
          <a:p>
            <a:pPr algn="ctr"/>
            <a:r>
              <a:rPr lang="fr-FR" sz="1200" dirty="0">
                <a:latin typeface="Tahoma" pitchFamily="34" charset="0"/>
              </a:rPr>
              <a:t>(interne ou externe)</a:t>
            </a:r>
          </a:p>
        </p:txBody>
      </p:sp>
      <p:sp>
        <p:nvSpPr>
          <p:cNvPr id="139272" name="Line 8"/>
          <p:cNvSpPr>
            <a:spLocks noChangeShapeType="1"/>
          </p:cNvSpPr>
          <p:nvPr/>
        </p:nvSpPr>
        <p:spPr bwMode="auto">
          <a:xfrm>
            <a:off x="5867400" y="1285891"/>
            <a:ext cx="0" cy="21605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  <p:sp>
        <p:nvSpPr>
          <p:cNvPr id="139273" name="Oval 9"/>
          <p:cNvSpPr>
            <a:spLocks noChangeArrowheads="1"/>
          </p:cNvSpPr>
          <p:nvPr/>
        </p:nvSpPr>
        <p:spPr bwMode="auto">
          <a:xfrm>
            <a:off x="3276600" y="1447106"/>
            <a:ext cx="2808288" cy="504825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400" b="1" dirty="0">
                <a:latin typeface="Tahoma" pitchFamily="34" charset="0"/>
              </a:rPr>
              <a:t>Entreprise</a:t>
            </a:r>
          </a:p>
        </p:txBody>
      </p:sp>
      <p:sp>
        <p:nvSpPr>
          <p:cNvPr id="139274" name="Oval 10"/>
          <p:cNvSpPr>
            <a:spLocks noChangeArrowheads="1"/>
          </p:cNvSpPr>
          <p:nvPr/>
        </p:nvSpPr>
        <p:spPr bwMode="auto">
          <a:xfrm>
            <a:off x="5651500" y="1447106"/>
            <a:ext cx="2376488" cy="504825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400" b="1" dirty="0">
                <a:latin typeface="Tahoma" pitchFamily="34" charset="0"/>
              </a:rPr>
              <a:t>Client</a:t>
            </a:r>
          </a:p>
          <a:p>
            <a:pPr algn="ctr"/>
            <a:r>
              <a:rPr lang="fr-FR" sz="1200" dirty="0">
                <a:latin typeface="Tahoma" pitchFamily="34" charset="0"/>
              </a:rPr>
              <a:t>(interne ou externe)</a:t>
            </a:r>
          </a:p>
        </p:txBody>
      </p:sp>
      <p:sp>
        <p:nvSpPr>
          <p:cNvPr id="139275" name="Oval 11"/>
          <p:cNvSpPr>
            <a:spLocks noChangeArrowheads="1"/>
          </p:cNvSpPr>
          <p:nvPr/>
        </p:nvSpPr>
        <p:spPr bwMode="auto">
          <a:xfrm>
            <a:off x="7669213" y="1447106"/>
            <a:ext cx="1439862" cy="504825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400" b="1" dirty="0">
                <a:latin typeface="Tahoma" pitchFamily="34" charset="0"/>
              </a:rPr>
              <a:t>Client </a:t>
            </a:r>
          </a:p>
          <a:p>
            <a:pPr algn="ctr"/>
            <a:r>
              <a:rPr lang="fr-FR" sz="1200" dirty="0">
                <a:latin typeface="Tahoma" pitchFamily="34" charset="0"/>
              </a:rPr>
              <a:t>du client</a:t>
            </a:r>
          </a:p>
        </p:txBody>
      </p:sp>
      <p:sp>
        <p:nvSpPr>
          <p:cNvPr id="139277" name="AutoShape 13"/>
          <p:cNvSpPr>
            <a:spLocks noChangeArrowheads="1"/>
          </p:cNvSpPr>
          <p:nvPr/>
        </p:nvSpPr>
        <p:spPr bwMode="auto">
          <a:xfrm>
            <a:off x="323850" y="2024956"/>
            <a:ext cx="1152525" cy="1096962"/>
          </a:xfrm>
          <a:prstGeom prst="notchedRightArrow">
            <a:avLst>
              <a:gd name="adj1" fmla="val 50000"/>
              <a:gd name="adj2" fmla="val 26266"/>
            </a:avLst>
          </a:prstGeom>
          <a:solidFill>
            <a:srgbClr val="FFFFCC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400" b="1" dirty="0">
                <a:latin typeface="Tahoma" pitchFamily="34" charset="0"/>
              </a:rPr>
              <a:t>Livraison</a:t>
            </a:r>
          </a:p>
        </p:txBody>
      </p:sp>
      <p:sp>
        <p:nvSpPr>
          <p:cNvPr id="139278" name="AutoShape 14"/>
          <p:cNvSpPr>
            <a:spLocks noChangeArrowheads="1"/>
          </p:cNvSpPr>
          <p:nvPr/>
        </p:nvSpPr>
        <p:spPr bwMode="auto">
          <a:xfrm>
            <a:off x="2736850" y="2024956"/>
            <a:ext cx="755650" cy="1096962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FFFF99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400" b="1" dirty="0">
                <a:latin typeface="Tahoma" pitchFamily="34" charset="0"/>
              </a:rPr>
              <a:t>Livr</a:t>
            </a:r>
          </a:p>
        </p:txBody>
      </p:sp>
      <p:sp>
        <p:nvSpPr>
          <p:cNvPr id="139279" name="AutoShape 15"/>
          <p:cNvSpPr>
            <a:spLocks noChangeArrowheads="1"/>
          </p:cNvSpPr>
          <p:nvPr/>
        </p:nvSpPr>
        <p:spPr bwMode="auto">
          <a:xfrm>
            <a:off x="2051050" y="2024956"/>
            <a:ext cx="755650" cy="1096962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FFFF99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400" b="1" dirty="0">
                <a:latin typeface="Tahoma" pitchFamily="34" charset="0"/>
              </a:rPr>
              <a:t>Fab</a:t>
            </a:r>
          </a:p>
        </p:txBody>
      </p:sp>
      <p:sp>
        <p:nvSpPr>
          <p:cNvPr id="139280" name="AutoShape 16"/>
          <p:cNvSpPr>
            <a:spLocks noChangeArrowheads="1"/>
          </p:cNvSpPr>
          <p:nvPr/>
        </p:nvSpPr>
        <p:spPr bwMode="auto">
          <a:xfrm>
            <a:off x="1368425" y="2024956"/>
            <a:ext cx="755650" cy="1096962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FFFF99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400" b="1" dirty="0">
                <a:latin typeface="Tahoma" pitchFamily="34" charset="0"/>
              </a:rPr>
              <a:t>Appro</a:t>
            </a:r>
          </a:p>
        </p:txBody>
      </p:sp>
      <p:sp>
        <p:nvSpPr>
          <p:cNvPr id="139270" name="Line 6"/>
          <p:cNvSpPr>
            <a:spLocks noChangeShapeType="1"/>
          </p:cNvSpPr>
          <p:nvPr/>
        </p:nvSpPr>
        <p:spPr bwMode="auto">
          <a:xfrm>
            <a:off x="1476375" y="1285891"/>
            <a:ext cx="0" cy="21605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  <p:sp>
        <p:nvSpPr>
          <p:cNvPr id="139281" name="AutoShape 17"/>
          <p:cNvSpPr>
            <a:spLocks noChangeArrowheads="1"/>
          </p:cNvSpPr>
          <p:nvPr/>
        </p:nvSpPr>
        <p:spPr bwMode="auto">
          <a:xfrm>
            <a:off x="5003800" y="2044006"/>
            <a:ext cx="863600" cy="1096962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FFFF6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400" b="1" dirty="0">
                <a:latin typeface="Tahoma" pitchFamily="34" charset="0"/>
              </a:rPr>
              <a:t>Livr</a:t>
            </a:r>
          </a:p>
        </p:txBody>
      </p:sp>
      <p:sp>
        <p:nvSpPr>
          <p:cNvPr id="139282" name="AutoShape 18"/>
          <p:cNvSpPr>
            <a:spLocks noChangeArrowheads="1"/>
          </p:cNvSpPr>
          <p:nvPr/>
        </p:nvSpPr>
        <p:spPr bwMode="auto">
          <a:xfrm>
            <a:off x="4211638" y="2044006"/>
            <a:ext cx="863600" cy="1096962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FFFF6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400" b="1" dirty="0">
                <a:latin typeface="Tahoma" pitchFamily="34" charset="0"/>
              </a:rPr>
              <a:t>Fab</a:t>
            </a:r>
          </a:p>
        </p:txBody>
      </p:sp>
      <p:sp>
        <p:nvSpPr>
          <p:cNvPr id="139283" name="AutoShape 19"/>
          <p:cNvSpPr>
            <a:spLocks noChangeArrowheads="1"/>
          </p:cNvSpPr>
          <p:nvPr/>
        </p:nvSpPr>
        <p:spPr bwMode="auto">
          <a:xfrm>
            <a:off x="3421063" y="2044006"/>
            <a:ext cx="863600" cy="1096962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FFFF6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400" b="1" dirty="0">
                <a:latin typeface="Tahoma" pitchFamily="34" charset="0"/>
              </a:rPr>
              <a:t>Appro</a:t>
            </a:r>
          </a:p>
        </p:txBody>
      </p:sp>
      <p:sp>
        <p:nvSpPr>
          <p:cNvPr id="139271" name="Line 7"/>
          <p:cNvSpPr>
            <a:spLocks noChangeShapeType="1"/>
          </p:cNvSpPr>
          <p:nvPr/>
        </p:nvSpPr>
        <p:spPr bwMode="auto">
          <a:xfrm>
            <a:off x="3492500" y="1285891"/>
            <a:ext cx="0" cy="21605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  <p:sp>
        <p:nvSpPr>
          <p:cNvPr id="139284" name="AutoShape 20"/>
          <p:cNvSpPr>
            <a:spLocks noChangeArrowheads="1"/>
          </p:cNvSpPr>
          <p:nvPr/>
        </p:nvSpPr>
        <p:spPr bwMode="auto">
          <a:xfrm>
            <a:off x="7164388" y="2024956"/>
            <a:ext cx="755650" cy="1096962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FFCC00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400" b="1" dirty="0">
                <a:latin typeface="Tahoma" pitchFamily="34" charset="0"/>
              </a:rPr>
              <a:t>Livr</a:t>
            </a:r>
          </a:p>
        </p:txBody>
      </p:sp>
      <p:sp>
        <p:nvSpPr>
          <p:cNvPr id="139285" name="AutoShape 21"/>
          <p:cNvSpPr>
            <a:spLocks noChangeArrowheads="1"/>
          </p:cNvSpPr>
          <p:nvPr/>
        </p:nvSpPr>
        <p:spPr bwMode="auto">
          <a:xfrm>
            <a:off x="6478588" y="2024956"/>
            <a:ext cx="755650" cy="1096962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FFCC00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400" b="1" dirty="0">
                <a:latin typeface="Tahoma" pitchFamily="34" charset="0"/>
              </a:rPr>
              <a:t>Fab</a:t>
            </a:r>
          </a:p>
        </p:txBody>
      </p:sp>
      <p:sp>
        <p:nvSpPr>
          <p:cNvPr id="139286" name="AutoShape 22"/>
          <p:cNvSpPr>
            <a:spLocks noChangeArrowheads="1"/>
          </p:cNvSpPr>
          <p:nvPr/>
        </p:nvSpPr>
        <p:spPr bwMode="auto">
          <a:xfrm>
            <a:off x="5795963" y="2024956"/>
            <a:ext cx="755650" cy="1096962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FFCC00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400" b="1" dirty="0">
                <a:latin typeface="Tahoma" pitchFamily="34" charset="0"/>
              </a:rPr>
              <a:t>Appro</a:t>
            </a:r>
          </a:p>
        </p:txBody>
      </p:sp>
      <p:sp>
        <p:nvSpPr>
          <p:cNvPr id="139287" name="AutoShape 23"/>
          <p:cNvSpPr>
            <a:spLocks noChangeArrowheads="1"/>
          </p:cNvSpPr>
          <p:nvPr/>
        </p:nvSpPr>
        <p:spPr bwMode="auto">
          <a:xfrm>
            <a:off x="7812088" y="2024956"/>
            <a:ext cx="1152525" cy="1096962"/>
          </a:xfrm>
          <a:prstGeom prst="notchedRightArrow">
            <a:avLst>
              <a:gd name="adj1" fmla="val 50000"/>
              <a:gd name="adj2" fmla="val 26266"/>
            </a:avLst>
          </a:prstGeom>
          <a:solidFill>
            <a:srgbClr val="FFFFCC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400" b="1" dirty="0">
                <a:latin typeface="Tahoma" pitchFamily="34" charset="0"/>
              </a:rPr>
              <a:t>Appro</a:t>
            </a:r>
          </a:p>
        </p:txBody>
      </p:sp>
      <p:sp>
        <p:nvSpPr>
          <p:cNvPr id="139276" name="Line 12"/>
          <p:cNvSpPr>
            <a:spLocks noChangeShapeType="1"/>
          </p:cNvSpPr>
          <p:nvPr/>
        </p:nvSpPr>
        <p:spPr bwMode="auto">
          <a:xfrm>
            <a:off x="7885113" y="1285891"/>
            <a:ext cx="0" cy="21605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50825" y="4127516"/>
            <a:ext cx="8713788" cy="830263"/>
            <a:chOff x="158" y="1933"/>
            <a:chExt cx="5489" cy="523"/>
          </a:xfrm>
        </p:grpSpPr>
        <p:sp>
          <p:nvSpPr>
            <p:cNvPr id="139293" name="AutoShape 29"/>
            <p:cNvSpPr>
              <a:spLocks noChangeArrowheads="1"/>
            </p:cNvSpPr>
            <p:nvPr/>
          </p:nvSpPr>
          <p:spPr bwMode="auto">
            <a:xfrm>
              <a:off x="158" y="2072"/>
              <a:ext cx="5489" cy="384"/>
            </a:xfrm>
            <a:custGeom>
              <a:avLst/>
              <a:gdLst>
                <a:gd name="G0" fmla="+- 18600 0 0"/>
                <a:gd name="G1" fmla="+- 5400 0 0"/>
                <a:gd name="G2" fmla="+- 21600 0 5400"/>
                <a:gd name="G3" fmla="+- 10800 0 5400"/>
                <a:gd name="G4" fmla="+- 21600 0 18600"/>
                <a:gd name="G5" fmla="*/ G4 G3 10800"/>
                <a:gd name="G6" fmla="+- 21600 0 G5"/>
                <a:gd name="T0" fmla="*/ 18600 w 21600"/>
                <a:gd name="T1" fmla="*/ 0 h 21600"/>
                <a:gd name="T2" fmla="*/ 0 w 21600"/>
                <a:gd name="T3" fmla="*/ 10800 h 21600"/>
                <a:gd name="T4" fmla="*/ 186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8600" y="0"/>
                  </a:moveTo>
                  <a:lnTo>
                    <a:pt x="186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8600" y="16200"/>
                  </a:lnTo>
                  <a:lnTo>
                    <a:pt x="186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39294" name="Text Box 30"/>
            <p:cNvSpPr txBox="1">
              <a:spLocks noChangeArrowheads="1"/>
            </p:cNvSpPr>
            <p:nvPr/>
          </p:nvSpPr>
          <p:spPr bwMode="auto">
            <a:xfrm>
              <a:off x="2426" y="1933"/>
              <a:ext cx="11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fr-FR" sz="1600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</a:rPr>
                <a:t>Flux des matières</a:t>
              </a:r>
            </a:p>
          </p:txBody>
        </p:sp>
        <p:sp>
          <p:nvSpPr>
            <p:cNvPr id="139295" name="Text Box 31"/>
            <p:cNvSpPr txBox="1">
              <a:spLocks noChangeArrowheads="1"/>
            </p:cNvSpPr>
            <p:nvPr/>
          </p:nvSpPr>
          <p:spPr bwMode="auto">
            <a:xfrm>
              <a:off x="3864" y="2177"/>
              <a:ext cx="135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 sz="1200" b="1" dirty="0">
                  <a:latin typeface="Tahoma" pitchFamily="34" charset="0"/>
                </a:rPr>
                <a:t>Flux physiques vers l’aval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50825" y="3373454"/>
            <a:ext cx="8642350" cy="841375"/>
            <a:chOff x="158" y="2492"/>
            <a:chExt cx="5444" cy="530"/>
          </a:xfrm>
        </p:grpSpPr>
        <p:sp>
          <p:nvSpPr>
            <p:cNvPr id="139297" name="AutoShape 33"/>
            <p:cNvSpPr>
              <a:spLocks noChangeArrowheads="1"/>
            </p:cNvSpPr>
            <p:nvPr/>
          </p:nvSpPr>
          <p:spPr bwMode="auto">
            <a:xfrm flipH="1">
              <a:off x="158" y="2638"/>
              <a:ext cx="5444" cy="384"/>
            </a:xfrm>
            <a:custGeom>
              <a:avLst/>
              <a:gdLst>
                <a:gd name="G0" fmla="+- 18600 0 0"/>
                <a:gd name="G1" fmla="+- 5400 0 0"/>
                <a:gd name="G2" fmla="+- 21600 0 5400"/>
                <a:gd name="G3" fmla="+- 10800 0 5400"/>
                <a:gd name="G4" fmla="+- 21600 0 18600"/>
                <a:gd name="G5" fmla="*/ G4 G3 10800"/>
                <a:gd name="G6" fmla="+- 21600 0 G5"/>
                <a:gd name="T0" fmla="*/ 18600 w 21600"/>
                <a:gd name="T1" fmla="*/ 0 h 21600"/>
                <a:gd name="T2" fmla="*/ 0 w 21600"/>
                <a:gd name="T3" fmla="*/ 10800 h 21600"/>
                <a:gd name="T4" fmla="*/ 186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8600" y="0"/>
                  </a:moveTo>
                  <a:lnTo>
                    <a:pt x="186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8600" y="16200"/>
                  </a:lnTo>
                  <a:lnTo>
                    <a:pt x="186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0">
              <a:gsLst>
                <a:gs pos="0">
                  <a:srgbClr val="FF0000">
                    <a:gamma/>
                    <a:tint val="20000"/>
                    <a:invGamma/>
                  </a:srgbClr>
                </a:gs>
                <a:gs pos="100000">
                  <a:srgbClr val="FF00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39298" name="Text Box 34"/>
            <p:cNvSpPr txBox="1">
              <a:spLocks noChangeArrowheads="1"/>
            </p:cNvSpPr>
            <p:nvPr/>
          </p:nvSpPr>
          <p:spPr bwMode="auto">
            <a:xfrm>
              <a:off x="1658" y="2492"/>
              <a:ext cx="27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 sz="16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</a:rPr>
                <a:t>Flux d’informations liées aux besoins</a:t>
              </a:r>
            </a:p>
          </p:txBody>
        </p:sp>
        <p:sp>
          <p:nvSpPr>
            <p:cNvPr id="139299" name="Text Box 35"/>
            <p:cNvSpPr txBox="1">
              <a:spLocks noChangeArrowheads="1"/>
            </p:cNvSpPr>
            <p:nvPr/>
          </p:nvSpPr>
          <p:spPr bwMode="auto">
            <a:xfrm>
              <a:off x="946" y="2713"/>
              <a:ext cx="75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 sz="1200" b="1" dirty="0">
                  <a:latin typeface="Tahoma" pitchFamily="34" charset="0"/>
                </a:rPr>
                <a:t>Flux logiques</a:t>
              </a:r>
            </a:p>
          </p:txBody>
        </p:sp>
      </p:grpSp>
      <p:sp>
        <p:nvSpPr>
          <p:cNvPr id="139302" name="AutoShape 38"/>
          <p:cNvSpPr>
            <a:spLocks noChangeArrowheads="1"/>
          </p:cNvSpPr>
          <p:nvPr/>
        </p:nvSpPr>
        <p:spPr bwMode="auto">
          <a:xfrm>
            <a:off x="395288" y="5856288"/>
            <a:ext cx="8569325" cy="596900"/>
          </a:xfrm>
          <a:prstGeom prst="leftRightArrow">
            <a:avLst>
              <a:gd name="adj1" fmla="val 50000"/>
              <a:gd name="adj2" fmla="val 53504"/>
            </a:avLst>
          </a:prstGeom>
          <a:gradFill rotWithShape="0">
            <a:gsLst>
              <a:gs pos="0">
                <a:srgbClr val="C0C0C0"/>
              </a:gs>
              <a:gs pos="50000">
                <a:srgbClr val="C0C0C0">
                  <a:gamma/>
                  <a:tint val="0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200" b="1" dirty="0">
                <a:latin typeface="Tahoma" pitchFamily="34" charset="0"/>
              </a:rPr>
              <a:t>                     Flux financiers vers l’amont (règlements) et vers l’aval (avoirs) </a:t>
            </a:r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50825" y="4886341"/>
            <a:ext cx="8713788" cy="828675"/>
            <a:chOff x="158" y="3022"/>
            <a:chExt cx="5489" cy="522"/>
          </a:xfrm>
        </p:grpSpPr>
        <p:sp>
          <p:nvSpPr>
            <p:cNvPr id="139305" name="AutoShape 41"/>
            <p:cNvSpPr>
              <a:spLocks noChangeArrowheads="1"/>
            </p:cNvSpPr>
            <p:nvPr/>
          </p:nvSpPr>
          <p:spPr bwMode="auto">
            <a:xfrm flipH="1">
              <a:off x="158" y="3160"/>
              <a:ext cx="5489" cy="384"/>
            </a:xfrm>
            <a:custGeom>
              <a:avLst/>
              <a:gdLst>
                <a:gd name="G0" fmla="+- 18600 0 0"/>
                <a:gd name="G1" fmla="+- 5400 0 0"/>
                <a:gd name="G2" fmla="+- 21600 0 5400"/>
                <a:gd name="G3" fmla="+- 10800 0 5400"/>
                <a:gd name="G4" fmla="+- 21600 0 18600"/>
                <a:gd name="G5" fmla="*/ G4 G3 10800"/>
                <a:gd name="G6" fmla="+- 21600 0 G5"/>
                <a:gd name="T0" fmla="*/ 18600 w 21600"/>
                <a:gd name="T1" fmla="*/ 0 h 21600"/>
                <a:gd name="T2" fmla="*/ 0 w 21600"/>
                <a:gd name="T3" fmla="*/ 10800 h 21600"/>
                <a:gd name="T4" fmla="*/ 186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8600" y="0"/>
                  </a:moveTo>
                  <a:lnTo>
                    <a:pt x="186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8600" y="16200"/>
                  </a:lnTo>
                  <a:lnTo>
                    <a:pt x="186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0">
              <a:gsLst>
                <a:gs pos="0">
                  <a:srgbClr val="CCFFCC"/>
                </a:gs>
                <a:gs pos="100000">
                  <a:srgbClr val="0099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39306" name="Text Box 42"/>
            <p:cNvSpPr txBox="1">
              <a:spLocks noChangeArrowheads="1"/>
            </p:cNvSpPr>
            <p:nvPr/>
          </p:nvSpPr>
          <p:spPr bwMode="auto">
            <a:xfrm>
              <a:off x="1589" y="3022"/>
              <a:ext cx="27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 sz="1600" i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</a:rPr>
                <a:t>Flux des retours (reverse logistic)</a:t>
              </a:r>
            </a:p>
          </p:txBody>
        </p:sp>
        <p:sp>
          <p:nvSpPr>
            <p:cNvPr id="139307" name="Text Box 43"/>
            <p:cNvSpPr txBox="1">
              <a:spLocks noChangeArrowheads="1"/>
            </p:cNvSpPr>
            <p:nvPr/>
          </p:nvSpPr>
          <p:spPr bwMode="auto">
            <a:xfrm>
              <a:off x="952" y="3265"/>
              <a:ext cx="37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 sz="1200" b="1" dirty="0">
                  <a:latin typeface="Tahoma" pitchFamily="34" charset="0"/>
                </a:rPr>
                <a:t>Flux physiques vers l’amont </a:t>
              </a:r>
              <a:r>
                <a:rPr lang="fr-FR" sz="1200" dirty="0">
                  <a:latin typeface="Tahoma" pitchFamily="34" charset="0"/>
                </a:rPr>
                <a:t>(Retours, Collecte, Retraitement, Recyclage)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689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1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 algn="l"/>
            <a:r>
              <a:rPr kumimoji="0" lang="fr-FR" sz="24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L’analyse interne de votre organisation</a:t>
            </a:r>
          </a:p>
        </p:txBody>
      </p:sp>
      <p:graphicFrame>
        <p:nvGraphicFramePr>
          <p:cNvPr id="457808" name="Group 80"/>
          <p:cNvGraphicFramePr>
            <a:graphicFrameLocks noGrp="1"/>
          </p:cNvGraphicFramePr>
          <p:nvPr>
            <p:ph idx="1"/>
          </p:nvPr>
        </p:nvGraphicFramePr>
        <p:xfrm>
          <a:off x="250825" y="1125538"/>
          <a:ext cx="8642350" cy="5183188"/>
        </p:xfrm>
        <a:graphic>
          <a:graphicData uri="http://schemas.openxmlformats.org/drawingml/2006/table">
            <a:tbl>
              <a:tblPr/>
              <a:tblGrid>
                <a:gridCol w="216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2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Groupes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Paramètres de conception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Concepts associés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1 - Conception des postes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Spécialisation du travail           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Formalisation du comportement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Formation et socialisation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division de base du travail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standardisation du contenu du travail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système de flux régulés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formalisation des qualifications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2 - Conception de la superstructure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Regroupement en unités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Taille des unités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supervision directe   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division administrative du travail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système d’autorité formelle, de flux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régulés, de communication informelle et de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constellations de travaux.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organigramme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système de communication informelle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supervision directe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surface de contrôle</a:t>
                      </a:r>
                      <a:endParaRPr kumimoji="1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80963"/>
            <a:ext cx="8816975" cy="683741"/>
          </a:xfrm>
        </p:spPr>
        <p:txBody>
          <a:bodyPr anchor="ctr" anchorCtr="0"/>
          <a:lstStyle/>
          <a:p>
            <a:pPr algn="l"/>
            <a:r>
              <a:rPr kumimoji="0"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L’analyse interne de votre organisation</a:t>
            </a:r>
          </a:p>
        </p:txBody>
      </p:sp>
      <p:graphicFrame>
        <p:nvGraphicFramePr>
          <p:cNvPr id="460868" name="Group 68"/>
          <p:cNvGraphicFramePr>
            <a:graphicFrameLocks noGrp="1"/>
          </p:cNvGraphicFramePr>
          <p:nvPr>
            <p:ph idx="1"/>
          </p:nvPr>
        </p:nvGraphicFramePr>
        <p:xfrm>
          <a:off x="250825" y="1125538"/>
          <a:ext cx="8642350" cy="4907472"/>
        </p:xfrm>
        <a:graphic>
          <a:graphicData uri="http://schemas.openxmlformats.org/drawingml/2006/table">
            <a:tbl>
              <a:tblPr/>
              <a:tblGrid>
                <a:gridCol w="216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30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Groupes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Paramètres de conception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Concepts associés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3 - Conception des liens latéraux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Systèmes de planification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et de contrôle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Mécanismes de liaison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standardisation des productions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système de flux régulés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ajustement mutuel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système de communication informelle de constellations de travaux et de processus de décision</a:t>
                      </a:r>
                      <a:endParaRPr kumimoji="1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1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4 - Conception du système de prise de décision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Décentralisation horizontale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Décentralisation verticale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division administrative du travail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système d ’autorité formelle, de flux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régulés, de travaux et de processus de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décision ad hoc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division administrative du travail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système de communication informelle,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 constellations de travaux et de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processus de décision</a:t>
                      </a:r>
                      <a:endParaRPr kumimoji="1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 algn="l"/>
            <a:r>
              <a:rPr lang="fr-CA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Le type de structure d’organisation</a:t>
            </a:r>
            <a:endParaRPr lang="fr-F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384091" name="Group 91"/>
          <p:cNvGraphicFramePr>
            <a:graphicFrameLocks noGrp="1"/>
          </p:cNvGraphicFramePr>
          <p:nvPr>
            <p:ph idx="1"/>
          </p:nvPr>
        </p:nvGraphicFramePr>
        <p:xfrm>
          <a:off x="250825" y="1196975"/>
          <a:ext cx="8642350" cy="5218877"/>
        </p:xfrm>
        <a:graphic>
          <a:graphicData uri="http://schemas.openxmlformats.org/drawingml/2006/table">
            <a:tbl>
              <a:tblPr/>
              <a:tblGrid>
                <a:gridCol w="266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Configuration structurelle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Composante dominante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Mécanisme de coordination dominant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Exemples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8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1 - Structure simple (type PME) ou organisation entrepreneuriale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Sommet stratégique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Supervision directe</a:t>
                      </a:r>
                      <a:r>
                        <a:rPr kumimoji="1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: un dirigeant a la responsabilité du travail et commande aux autres qui exécutent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Centre Distributeur Leclerc 01 Beynost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 – L’organisation bureaucratique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ou grandes Etp centralisées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Technostructure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Standardisation des processus</a:t>
                      </a:r>
                      <a:r>
                        <a:rPr kumimoji="1" 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de travail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KPMG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2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 – L’organisation divisionnelle ou grandes Etp décentralisées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Ligne hiérarchique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Standardisation des résultats</a:t>
                      </a:r>
                      <a:r>
                        <a:rPr kumimoji="1" 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attendus car il est difficile de coordonner les objectifs de la Direction et ceux des divisions autonomes.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Bosch Rexroth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Evian (Groupe Danone)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8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 – La bureaucratie professionnelle (hôpitaux, cabinets comptables, universités)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Centre opérationnel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Standardisation des qualifications</a:t>
                      </a:r>
                      <a:r>
                        <a:rPr kumimoji="1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: les compétences de chaque membre sont spécifiques et bien identifiées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HCL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087" name="Group 39"/>
          <p:cNvGraphicFramePr>
            <a:graphicFrameLocks noGrp="1"/>
          </p:cNvGraphicFramePr>
          <p:nvPr>
            <p:ph idx="1"/>
          </p:nvPr>
        </p:nvGraphicFramePr>
        <p:xfrm>
          <a:off x="250825" y="1196975"/>
          <a:ext cx="8642350" cy="4041396"/>
        </p:xfrm>
        <a:graphic>
          <a:graphicData uri="http://schemas.openxmlformats.org/drawingml/2006/table">
            <a:tbl>
              <a:tblPr/>
              <a:tblGrid>
                <a:gridCol w="288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Configuration structurelle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Composante dominante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Mécanisme de coordination dominant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Exemples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8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 – L’</a:t>
                      </a:r>
                      <a:r>
                        <a:rPr kumimoji="1" 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adhocratie</a:t>
                      </a:r>
                      <a:r>
                        <a:rPr kumimoji="1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(entreprise innovante ou en structure de projet)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Fonction de support logistique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Ajustements mutuels</a:t>
                      </a:r>
                      <a:r>
                        <a:rPr kumimoji="1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: les individus communiquent de façon informelle les uns avec les autres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La biennale de la danse (Lyon)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 – L’organisation missionnaire ( Etp à forte culture, ONG, sectes)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Idéologie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Standardisation des normes et des croyances</a:t>
                      </a:r>
                      <a:r>
                        <a:rPr kumimoji="1" 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: coordination par la culture d’entreprise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 &amp; G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2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 – L’organisation politique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Néant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Pas de coordination identifiable : tout se joue avec des phénomènes de </a:t>
                      </a:r>
                      <a:r>
                        <a:rPr kumimoji="1" 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leadership et de conflits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PS Français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22" name="Rectangle 3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0"/>
          <a:lstStyle/>
          <a:p>
            <a:pPr algn="l"/>
            <a:r>
              <a:rPr lang="fr-CA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Le type de structure d’organisation</a:t>
            </a:r>
            <a:endParaRPr lang="fr-F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876</Words>
  <Application>Microsoft Office PowerPoint</Application>
  <PresentationFormat>Affichage à l'écran (4:3)</PresentationFormat>
  <Paragraphs>212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Monotype Sorts</vt:lpstr>
      <vt:lpstr>Tahoma</vt:lpstr>
      <vt:lpstr>Wingdings</vt:lpstr>
      <vt:lpstr>Thème Office</vt:lpstr>
      <vt:lpstr>Présentation PowerPoint</vt:lpstr>
      <vt:lpstr>Présentation PowerPoint</vt:lpstr>
      <vt:lpstr>Votre travail à réaliser</vt:lpstr>
      <vt:lpstr>Méthodologie (suite)</vt:lpstr>
      <vt:lpstr>Management par les flux</vt:lpstr>
      <vt:lpstr>L’analyse interne de votre organisation</vt:lpstr>
      <vt:lpstr>L’analyse interne de votre organisation</vt:lpstr>
      <vt:lpstr>Le type de structure d’organisation</vt:lpstr>
      <vt:lpstr>Le type de structure d’organisation</vt:lpstr>
      <vt:lpstr>Bureaucratiques versus Evolutives</vt:lpstr>
      <vt:lpstr>Méthodologie (suite)</vt:lpstr>
      <vt:lpstr>Conseils pour réaliser votre travail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user</dc:creator>
  <cp:lastModifiedBy>Patrick</cp:lastModifiedBy>
  <cp:revision>195</cp:revision>
  <dcterms:created xsi:type="dcterms:W3CDTF">2010-02-05T11:56:09Z</dcterms:created>
  <dcterms:modified xsi:type="dcterms:W3CDTF">2018-09-03T12:33:20Z</dcterms:modified>
</cp:coreProperties>
</file>