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94"/>
  </p:normalViewPr>
  <p:slideViewPr>
    <p:cSldViewPr snapToGrid="0">
      <p:cViewPr>
        <p:scale>
          <a:sx n="94" d="100"/>
          <a:sy n="94" d="100"/>
        </p:scale>
        <p:origin x="4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B76F-C328-122C-DDE3-09334B25E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583AE-3D3C-DAC7-11C6-0A0159DEC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63ED-A831-6D3E-2969-FF50C9FE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20596-95FE-A707-466D-BB7F0ED7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C3CF-7DC1-CB2C-4CC8-B4A84CED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5695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1895-FA0C-7AA5-D4DB-0D396322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8EA41-5256-92B1-97FE-1BB411E5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13B0-4A8F-BB15-2325-25C82FC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EB81-391E-8188-003C-32605961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2CED-DD42-A4BF-791C-E4B47F53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057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E3CC5-2E79-A1F2-E5EF-E9D63B819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82416-0A51-5832-0959-881A7A1F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3278-3BBF-D22E-5B32-1DF4F5C8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890D-39D6-C19E-1419-0FD18B2A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43CE-B10D-AFB9-39CD-5291C53A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505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01E0-4487-E939-893A-2EA98A5B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08BD-B74C-5F57-B21B-95445C48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1ABA-09B4-EFBD-AAA0-6D86BD0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B6BD-2E83-0D0E-2809-CDC3EB1E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2FF99-053B-2B05-7903-EC00FBE8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1750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2775-B9B5-CA94-3264-A1C787ED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3ACF-414A-02AD-67C3-5EA02013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B2913-65F2-E0FD-EDE0-CE42CB26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43106-D5EF-4ACD-FAF3-4BFA5386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0478-BF27-3261-E6D8-F10DA624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64297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9468-1940-30C2-6C1E-3AAB19BE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AD80-8F75-32F8-5DDD-E2DD5C914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D3414-E7DD-D850-86F9-67DE11E56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E2685-075B-EB17-E010-4C533544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5E07-8705-77A7-1197-04247965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214DD-E8BD-E1B7-FF73-F4745E53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268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4D0F-BAC6-B927-9D08-7F809CE7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01461-5B10-EC2D-4F69-3DE091415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9E269-9B87-0476-3C06-395924CEA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C6095-D344-CB90-6ECF-B98925D44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42DF0-B1E3-7E31-7342-5DC7F0A50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E4371-3089-0944-4900-BAD7C95B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E97F7-0A5E-6DE4-2730-13BA6DD8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000D9-2385-596C-544B-6AB99293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2580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33DA-9CF7-B429-F1AA-BE070AE5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9E11D-DECA-A0BB-525C-F41065AC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E474B-1946-959D-024C-D5B787C1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E4131-13DF-FDFE-5F30-A0FF1413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760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AED87-D6AA-B4CE-C4DF-E8B4C4A9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8CE82-4322-A764-D292-6C3957B3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66ED9-B8DC-4CC4-E1A8-67FDEB3A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8525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7CD8-90B7-AB5C-E230-FBCAC379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B6A7-D5A9-A934-2073-8A976312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0A2E5-F8F8-EEFF-9789-C434F82A0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8E5C-3CD5-9630-9E8C-E6B6FE2CB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0DB4-356C-77DB-38EA-5263EC16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DE75C-E59D-7967-06D9-1C36A0E1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118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BAC-B0F6-9B02-F110-4093CD62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95279-DF91-2144-850B-E374D1E5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EFDFC-0FBB-6407-DC86-0EF37E35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0034-CCD3-ACE6-6DBE-38CD9CE7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47849-D12A-4532-8636-AA6AF95D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14602-9672-E1C1-ED11-BB0DB32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7286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5BE92-28BE-C0A6-4A44-3681E5DC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149FE-B859-1BE1-815E-587D82680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E36B-0B99-E34D-A12B-24B45AC39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9919C-6633-5B41-A1EA-7E7C5356DE92}" type="datetimeFigureOut">
              <a:rPr lang="en-UA" smtClean="0"/>
              <a:t>30.09.2024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7093-F018-73C0-9333-CBB5C7580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48A5-8D90-3B96-788A-A1C558FE5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96E80-703C-C449-A3B7-9C369B61A2C4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3699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Swirling school of exotic fish navigating through the crystalclear waters of a jungle river">
            <a:extLst>
              <a:ext uri="{FF2B5EF4-FFF2-40B4-BE49-F238E27FC236}">
                <a16:creationId xmlns:a16="http://schemas.microsoft.com/office/drawing/2014/main" id="{B73B0A0B-AD71-C662-8803-AE61C03D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3" name="Rectangle 309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1C113-8890-1BAD-D541-82536A6FD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uk-UA" sz="5200" b="0" i="0" u="none" strike="noStrike">
                <a:solidFill>
                  <a:srgbClr val="FFFFFF"/>
                </a:solidFill>
                <a:effectLst/>
                <a:latin typeface="-webkit-standard"/>
              </a:rPr>
              <a:t>Інтелектуальна система для акваріумістів</a:t>
            </a:r>
            <a:endParaRPr lang="en-UA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32C23-D75B-8044-5577-BD6B6D54D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uk-UA" dirty="0" err="1">
                <a:solidFill>
                  <a:srgbClr val="FFFFFF"/>
                </a:solidFill>
              </a:rPr>
              <a:t>Козік</a:t>
            </a:r>
            <a:r>
              <a:rPr lang="uk-UA" dirty="0">
                <a:solidFill>
                  <a:srgbClr val="FFFFFF"/>
                </a:solidFill>
              </a:rPr>
              <a:t> Софія</a:t>
            </a:r>
          </a:p>
          <a:p>
            <a:r>
              <a:rPr lang="uk-UA" dirty="0">
                <a:solidFill>
                  <a:srgbClr val="FFFFFF"/>
                </a:solidFill>
              </a:rPr>
              <a:t>Ковальчук Володимир</a:t>
            </a:r>
            <a:endParaRPr lang="en-U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20EE7-7448-062D-BDF3-793B63EC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9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25B44-C8B6-AF26-022F-C9286275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uk-UA" sz="4000" dirty="0"/>
              <a:t>Залучення користувачів</a:t>
            </a:r>
            <a:endParaRPr lang="en-U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781E-7968-BD55-50CE-54EF236DB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indent="444500" rtl="0">
              <a:spcBef>
                <a:spcPts val="0"/>
              </a:spcBef>
              <a:spcAft>
                <a:spcPts val="0"/>
              </a:spcAft>
            </a:pPr>
            <a:r>
              <a:rPr lang="uk-UA" sz="1700" b="0" i="1" u="none" strike="noStrike" dirty="0">
                <a:effectLst/>
                <a:latin typeface="Times New Roman" panose="02020603050405020304" pitchFamily="18" charset="0"/>
              </a:rPr>
              <a:t>соціальні мережі та спеціалізовані групи</a:t>
            </a:r>
            <a:endParaRPr lang="uk-UA" sz="1700" b="0" i="0" u="none" strike="noStrike" dirty="0">
              <a:effectLst/>
            </a:endParaRPr>
          </a:p>
          <a:p>
            <a:r>
              <a:rPr lang="uk-UA" sz="1700" b="0" i="1" u="none" strike="noStrike" dirty="0">
                <a:effectLst/>
                <a:latin typeface="Times New Roman" panose="02020603050405020304" pitchFamily="18" charset="0"/>
              </a:rPr>
              <a:t>Партнерство із зоомагазинами</a:t>
            </a:r>
          </a:p>
          <a:p>
            <a:pPr indent="444500" rtl="0">
              <a:spcBef>
                <a:spcPts val="0"/>
              </a:spcBef>
              <a:spcAft>
                <a:spcPts val="0"/>
              </a:spcAft>
            </a:pPr>
            <a:r>
              <a:rPr lang="uk-UA" sz="1700" b="0" i="1" u="none" strike="noStrike" dirty="0">
                <a:effectLst/>
                <a:latin typeface="Times New Roman" panose="02020603050405020304" pitchFamily="18" charset="0"/>
              </a:rPr>
              <a:t>Спеціальні пропозиції для ранніх користувачів</a:t>
            </a:r>
            <a:endParaRPr lang="uk-UA" sz="1700" b="0" i="0" u="none" strike="noStrike" dirty="0">
              <a:effectLst/>
            </a:endParaRPr>
          </a:p>
          <a:p>
            <a:pPr indent="444500" rtl="0">
              <a:spcBef>
                <a:spcPts val="0"/>
              </a:spcBef>
              <a:spcAft>
                <a:spcPts val="0"/>
              </a:spcAft>
            </a:pPr>
            <a:br>
              <a:rPr lang="uk-UA" sz="1700" dirty="0"/>
            </a:br>
            <a:br>
              <a:rPr lang="uk-UA" sz="1700" dirty="0"/>
            </a:br>
            <a:r>
              <a:rPr lang="uk-UA" sz="1700" b="0" i="1" u="none" strike="noStrike" dirty="0">
                <a:effectLst/>
                <a:latin typeface="Times New Roman" panose="02020603050405020304" pitchFamily="18" charset="0"/>
              </a:rPr>
              <a:t>Співпраця з тематичними виставками та подіями</a:t>
            </a:r>
            <a:endParaRPr lang="uk-UA" sz="1700" b="0" i="0" u="none" strike="noStrike" dirty="0">
              <a:effectLst/>
            </a:endParaRPr>
          </a:p>
          <a:p>
            <a:br>
              <a:rPr lang="uk-UA" sz="1700" dirty="0"/>
            </a:br>
            <a:br>
              <a:rPr lang="uk-UA" sz="1700" dirty="0"/>
            </a:br>
            <a:br>
              <a:rPr lang="uk-UA" sz="1700" dirty="0"/>
            </a:br>
            <a:br>
              <a:rPr lang="uk-UA" sz="1700" dirty="0"/>
            </a:br>
            <a:br>
              <a:rPr lang="uk-UA" sz="1700" dirty="0"/>
            </a:br>
            <a:br>
              <a:rPr lang="uk-UA" sz="1700" dirty="0"/>
            </a:br>
            <a:endParaRPr lang="en-UA" sz="1700" dirty="0"/>
          </a:p>
        </p:txBody>
      </p:sp>
    </p:spTree>
    <p:extLst>
      <p:ext uri="{BB962C8B-B14F-4D97-AF65-F5344CB8AC3E}">
        <p14:creationId xmlns:p14="http://schemas.microsoft.com/office/powerpoint/2010/main" val="355601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4EB1E-63CD-C96C-637F-FD9939DE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uk-UA" dirty="0"/>
              <a:t>мета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829A-E1B0-6971-F7DB-9B5A36EF8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0" i="0" u="none" strike="noStrike" dirty="0">
                <a:effectLst/>
                <a:latin typeface="-webkit-standard"/>
              </a:rPr>
              <a:t>Створити інтелектуальну систему для акваріумістів, яка забезпечить оптимальні умови для риб на основі видів, кількості, розміру акваріума та інших факторів.</a:t>
            </a:r>
            <a:endParaRPr lang="en-UA" sz="2000" dirty="0"/>
          </a:p>
        </p:txBody>
      </p:sp>
      <p:pic>
        <p:nvPicPr>
          <p:cNvPr id="2050" name="Picture 2" descr="Coral fishes underwater scene">
            <a:extLst>
              <a:ext uri="{FF2B5EF4-FFF2-40B4-BE49-F238E27FC236}">
                <a16:creationId xmlns:a16="http://schemas.microsoft.com/office/drawing/2014/main" id="{A8CE7AF4-ED0B-1341-420E-72141243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2" r="22860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48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55E75-B6F8-81AA-A1B2-5A5C6758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uk-UA" sz="5400" b="1" i="0" u="none" strike="noStrike">
                <a:effectLst/>
              </a:rPr>
              <a:t>Цільова аудиторія</a:t>
            </a:r>
            <a:endParaRPr lang="en-UA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8944-B046-F5C3-6A07-826B1F51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200" b="0" i="0" u="none" strike="noStrike">
                <a:effectLst/>
                <a:latin typeface="-webkit-standard"/>
              </a:rPr>
              <a:t>Початківці акваріумісти</a:t>
            </a:r>
          </a:p>
          <a:p>
            <a:pPr marL="0" indent="0">
              <a:buNone/>
            </a:pPr>
            <a:r>
              <a:rPr lang="uk-UA" sz="2200" b="0" i="0" u="none" strike="noStrike">
                <a:effectLst/>
                <a:latin typeface="-webkit-standard"/>
              </a:rPr>
              <a:t>Досвідчені акваріумісти</a:t>
            </a:r>
            <a:endParaRPr lang="uk-UA" sz="2200">
              <a:latin typeface="-webkit-standard"/>
            </a:endParaRPr>
          </a:p>
          <a:p>
            <a:pPr marL="0" indent="0">
              <a:buNone/>
            </a:pPr>
            <a:r>
              <a:rPr lang="uk-UA" sz="2200" b="0" i="0" u="none" strike="noStrike">
                <a:effectLst/>
                <a:latin typeface="-webkit-standard"/>
              </a:rPr>
              <a:t>Власники зоомагазинів</a:t>
            </a:r>
          </a:p>
          <a:p>
            <a:pPr marL="0" indent="0">
              <a:buNone/>
            </a:pPr>
            <a:r>
              <a:rPr lang="uk-UA" sz="2200" b="0" i="0" u="none" strike="noStrike">
                <a:effectLst/>
                <a:latin typeface="-webkit-standard"/>
              </a:rPr>
              <a:t>Наукові установи</a:t>
            </a:r>
            <a:endParaRPr lang="en-UA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65E10-68B5-6B0F-85D8-642AF667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80" r="1076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073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9A125-DC7B-DCE5-48E8-D15B71E4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uk-UA" b="0" i="0" u="none" strike="noStrike">
                <a:effectLst/>
                <a:latin typeface="-webkit-standard"/>
              </a:rPr>
              <a:t>Функціонал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9D28-A3D6-DEA4-32BA-947D4BB1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uk-UA" sz="2000" b="0" i="0" u="none" strike="noStrike">
                <a:effectLst/>
                <a:latin typeface="-webkit-standard"/>
              </a:rPr>
              <a:t>База даних наукової інформації</a:t>
            </a:r>
          </a:p>
          <a:p>
            <a:r>
              <a:rPr lang="uk-UA" sz="2000" b="0" i="0" u="none" strike="noStrike">
                <a:effectLst/>
                <a:latin typeface="-webkit-standard"/>
              </a:rPr>
              <a:t>Алгоритм підбору параметрів</a:t>
            </a:r>
            <a:endParaRPr lang="uk-UA" sz="2000">
              <a:latin typeface="-webkit-standard"/>
            </a:endParaRPr>
          </a:p>
          <a:p>
            <a:r>
              <a:rPr lang="uk-UA" sz="2000" b="0" i="0" u="none" strike="noStrike">
                <a:effectLst/>
                <a:latin typeface="-webkit-standard"/>
              </a:rPr>
              <a:t>Модель машинного навчання</a:t>
            </a:r>
            <a:endParaRPr lang="en-UA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82943-1B01-6626-3C9E-4F779D61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79" r="-1" b="10327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82BE95-2FEE-A035-2ABC-B81F80C1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259" b="20354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11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AD532-49B7-CAC2-BAE2-6B88D966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05" r="16854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74501-7927-21E2-1327-41D5DA56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uk-UA" sz="3400" b="1" i="0" u="none" strike="noStrike">
                <a:effectLst/>
              </a:rPr>
              <a:t>Сильні та слабкі сторони</a:t>
            </a:r>
            <a:endParaRPr lang="en-UA" sz="3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BDDC-4F68-8638-32A4-789CAD6B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uk-UA" sz="2000" b="0" i="0" u="none" strike="noStrike">
                <a:effectLst/>
                <a:latin typeface="-webkit-standard"/>
              </a:rPr>
              <a:t>Висока точність, інтуїтивний інтерфейс, персоналізація.</a:t>
            </a:r>
          </a:p>
          <a:p>
            <a:endParaRPr lang="uk-UA" sz="2000">
              <a:latin typeface="-webkit-standard"/>
            </a:endParaRPr>
          </a:p>
          <a:p>
            <a:r>
              <a:rPr lang="uk-UA" sz="2000" b="0" i="0" u="none" strike="noStrike">
                <a:effectLst/>
                <a:latin typeface="-webkit-standard"/>
              </a:rPr>
              <a:t>Залежність від якості введених даних, необхідність постійного оновлення бази.</a:t>
            </a:r>
            <a:endParaRPr lang="en-UA" sz="2000"/>
          </a:p>
        </p:txBody>
      </p:sp>
    </p:spTree>
    <p:extLst>
      <p:ext uri="{BB962C8B-B14F-4D97-AF65-F5344CB8AC3E}">
        <p14:creationId xmlns:p14="http://schemas.microsoft.com/office/powerpoint/2010/main" val="415640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39C25-CAFB-0F90-9BC8-6170CC34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84" b="-2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B727D-B449-2F09-666C-A82C40EA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uk-UA" sz="2800" b="1" i="0" u="none" strike="noStrike">
                <a:effectLst/>
              </a:rPr>
              <a:t>Можливості та загрози</a:t>
            </a:r>
            <a:endParaRPr lang="en-UA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0132-F458-A904-DCF3-5970A7B6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uk-UA" sz="1700" dirty="0"/>
              <a:t>Розширення на інші ринки, партнерства, освітні програми.</a:t>
            </a:r>
            <a:r>
              <a:rPr lang="uk-UA" sz="1700" b="1" dirty="0"/>
              <a:t> </a:t>
            </a:r>
          </a:p>
          <a:p>
            <a:pPr marL="0" indent="0">
              <a:buNone/>
            </a:pPr>
            <a:endParaRPr lang="uk-UA" sz="1700" b="1" dirty="0"/>
          </a:p>
          <a:p>
            <a:pPr marL="0" indent="0">
              <a:buNone/>
            </a:pPr>
            <a:r>
              <a:rPr lang="uk-UA" sz="1700" dirty="0"/>
              <a:t>Незадоволення користувачів, складність отримання точних даних.</a:t>
            </a:r>
            <a:endParaRPr lang="en-UA" sz="1700" dirty="0"/>
          </a:p>
        </p:txBody>
      </p:sp>
    </p:spTree>
    <p:extLst>
      <p:ext uri="{BB962C8B-B14F-4D97-AF65-F5344CB8AC3E}">
        <p14:creationId xmlns:p14="http://schemas.microsoft.com/office/powerpoint/2010/main" val="131024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F464A-0E4E-3653-AAE0-E395F2AD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u="none" strike="noStrike" dirty="0" err="1">
                <a:effectLst/>
              </a:rPr>
              <a:t>Конкуренти</a:t>
            </a:r>
            <a:endParaRPr lang="en-US" sz="5400" dirty="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15320-957C-683D-0D89-5A95CADDE6B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 err="1">
                <a:effectLst/>
              </a:rPr>
              <a:t>bluebarbus</a:t>
            </a:r>
            <a:endParaRPr lang="en-US" sz="2200" b="0" i="0" u="none" strike="noStrike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 err="1">
                <a:effectLst/>
              </a:rPr>
              <a:t>akva</a:t>
            </a:r>
            <a:r>
              <a:rPr lang="en-US" sz="2200" b="1" i="0" u="none" strike="noStrike" dirty="0">
                <a:effectLst/>
              </a:rPr>
              <a:t>-service</a:t>
            </a:r>
            <a:endParaRPr lang="en-US" sz="2200" b="0" i="0" u="none" strike="noStrike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 err="1">
                <a:effectLst/>
              </a:rPr>
              <a:t>aquacadabra</a:t>
            </a:r>
            <a:endParaRPr lang="en-US" sz="2200" b="0" i="0" u="none" strike="noStrike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 err="1">
                <a:effectLst/>
              </a:rPr>
              <a:t>omnicalculator</a:t>
            </a:r>
            <a:endParaRPr lang="en-US" sz="2200" b="0" i="0" u="none" strike="noStrike" dirty="0">
              <a:effectLst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5F39F5-39D5-01BF-395F-B4DB8E72A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541" r="1575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002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4196-419E-E49D-F2BF-659876A64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i="0" u="none" strike="noStrike">
                <a:effectLst/>
              </a:rPr>
              <a:t>Бізнес-модель</a:t>
            </a:r>
            <a:endParaRPr lang="en-US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915FE3-3CDE-E857-7A8A-A39477B91296}"/>
              </a:ext>
            </a:extLst>
          </p:cNvPr>
          <p:cNvSpPr txBox="1"/>
          <p:nvPr/>
        </p:nvSpPr>
        <p:spPr>
          <a:xfrm>
            <a:off x="762000" y="2551176"/>
            <a:ext cx="4085665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i="0" u="none" strike="noStrike" dirty="0" err="1">
                <a:effectLst/>
              </a:rPr>
              <a:t>Безкоштовна</a:t>
            </a:r>
            <a:r>
              <a:rPr lang="en-US" sz="2000" b="1" i="0" u="none" strike="noStrike" dirty="0">
                <a:effectLst/>
              </a:rPr>
              <a:t> </a:t>
            </a:r>
            <a:r>
              <a:rPr lang="en-US" sz="2000" b="1" i="0" u="none" strike="noStrike" dirty="0" err="1">
                <a:effectLst/>
              </a:rPr>
              <a:t>версія</a:t>
            </a:r>
            <a:r>
              <a:rPr lang="en-US" sz="2000" b="1" i="0" u="none" strike="noStrike" dirty="0">
                <a:effectLst/>
              </a:rPr>
              <a:t> </a:t>
            </a:r>
            <a:r>
              <a:rPr lang="en-US" sz="2000" b="1" i="0" u="none" strike="noStrike" dirty="0" err="1">
                <a:effectLst/>
              </a:rPr>
              <a:t>з</a:t>
            </a:r>
            <a:r>
              <a:rPr lang="en-US" sz="2000" b="1" i="0" u="none" strike="noStrike" dirty="0">
                <a:effectLst/>
              </a:rPr>
              <a:t> </a:t>
            </a:r>
            <a:r>
              <a:rPr lang="en-US" sz="2000" b="1" i="0" u="none" strike="noStrike" dirty="0" err="1">
                <a:effectLst/>
              </a:rPr>
              <a:t>рекламою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i="0" u="none" strike="noStrike" dirty="0" err="1">
                <a:effectLst/>
              </a:rPr>
              <a:t>Підписка</a:t>
            </a:r>
            <a:r>
              <a:rPr lang="en-US" sz="2000" b="1" i="0" u="none" strike="noStrike" dirty="0">
                <a:effectLst/>
              </a:rPr>
              <a:t> </a:t>
            </a:r>
            <a:r>
              <a:rPr lang="en-US" sz="2000" b="1" i="0" u="none" strike="noStrike" dirty="0" err="1">
                <a:effectLst/>
              </a:rPr>
              <a:t>на</a:t>
            </a:r>
            <a:r>
              <a:rPr lang="en-US" sz="2000" b="1" i="0" u="none" strike="noStrike" dirty="0">
                <a:effectLst/>
              </a:rPr>
              <a:t> </a:t>
            </a:r>
            <a:r>
              <a:rPr lang="en-US" sz="2000" b="1" i="0" u="none" strike="noStrike" dirty="0" err="1">
                <a:effectLst/>
              </a:rPr>
              <a:t>розширений</a:t>
            </a:r>
            <a:r>
              <a:rPr lang="en-US" sz="2000" b="1" i="0" u="none" strike="noStrike" dirty="0">
                <a:effectLst/>
              </a:rPr>
              <a:t> </a:t>
            </a:r>
            <a:r>
              <a:rPr lang="en-US" sz="2000" b="1" i="0" u="none" strike="noStrike" dirty="0" err="1">
                <a:effectLst/>
              </a:rPr>
              <a:t>функціонал</a:t>
            </a:r>
            <a:br>
              <a:rPr lang="en-US" sz="2000" dirty="0"/>
            </a:br>
            <a:endParaRPr lang="uk-UA" sz="2000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1" i="0" u="none" strike="noStrike" dirty="0" err="1">
                <a:effectLst/>
              </a:rPr>
              <a:t>Донати</a:t>
            </a:r>
            <a:endParaRPr lang="en-US" sz="2000" b="0" i="0" u="none" strike="noStrike" dirty="0">
              <a:effectLst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BDB723-FE78-BAA6-339D-8B116BF80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098" r="1524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1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62D8-9410-C83C-BB37-DD163390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0" u="none" strike="noStrike" dirty="0">
                <a:solidFill>
                  <a:srgbClr val="000000"/>
                </a:solidFill>
                <a:effectLst/>
              </a:rPr>
              <a:t>Фінансові прогнози</a:t>
            </a:r>
            <a:endParaRPr lang="en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152E-4ABD-D029-55EE-47D9D99AD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7180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147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-webkit-standard</vt:lpstr>
      <vt:lpstr>Aptos</vt:lpstr>
      <vt:lpstr>Aptos Display</vt:lpstr>
      <vt:lpstr>Arial</vt:lpstr>
      <vt:lpstr>Calibri</vt:lpstr>
      <vt:lpstr>Times New Roman</vt:lpstr>
      <vt:lpstr>Office Theme</vt:lpstr>
      <vt:lpstr>Інтелектуальна система для акваріумістів</vt:lpstr>
      <vt:lpstr>мета</vt:lpstr>
      <vt:lpstr>Цільова аудиторія</vt:lpstr>
      <vt:lpstr>Функціонал</vt:lpstr>
      <vt:lpstr>Сильні та слабкі сторони</vt:lpstr>
      <vt:lpstr>Можливості та загрози</vt:lpstr>
      <vt:lpstr>Конкуренти</vt:lpstr>
      <vt:lpstr>Бізнес-модель</vt:lpstr>
      <vt:lpstr>Фінансові прогнози</vt:lpstr>
      <vt:lpstr>Залучення користувачів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Інтелектуальна система для акваріумістів</dc:title>
  <dc:creator>Nataliia Kravchuk</dc:creator>
  <cp:lastModifiedBy>Nataliia Kravchuk</cp:lastModifiedBy>
  <cp:revision>1</cp:revision>
  <dcterms:created xsi:type="dcterms:W3CDTF">2024-09-30T10:43:50Z</dcterms:created>
  <dcterms:modified xsi:type="dcterms:W3CDTF">2024-09-30T11:16:13Z</dcterms:modified>
</cp:coreProperties>
</file>