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307" r:id="rId2"/>
    <p:sldId id="308" r:id="rId3"/>
    <p:sldId id="318" r:id="rId4"/>
    <p:sldId id="310" r:id="rId5"/>
    <p:sldId id="311" r:id="rId6"/>
    <p:sldId id="317" r:id="rId7"/>
    <p:sldId id="316" r:id="rId8"/>
    <p:sldId id="315" r:id="rId9"/>
    <p:sldId id="314" r:id="rId10"/>
    <p:sldId id="313" r:id="rId11"/>
    <p:sldId id="312" r:id="rId12"/>
    <p:sldId id="27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70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0098" autoAdjust="0"/>
  </p:normalViewPr>
  <p:slideViewPr>
    <p:cSldViewPr snapToGrid="0">
      <p:cViewPr varScale="1">
        <p:scale>
          <a:sx n="70" d="100"/>
          <a:sy n="70" d="100"/>
        </p:scale>
        <p:origin x="1166"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B2C096-3A53-4EF1-A176-A0E8ED986D89}" type="datetimeFigureOut">
              <a:rPr lang="en-US" smtClean="0"/>
              <a:t>7/11/2019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5910BA-7CBA-47A0-A83E-01FD4B06DA2C}" type="slidenum">
              <a:rPr lang="en-US" smtClean="0"/>
              <a:t>‹#›</a:t>
            </a:fld>
            <a:endParaRPr lang="en-US"/>
          </a:p>
        </p:txBody>
      </p:sp>
    </p:spTree>
    <p:extLst>
      <p:ext uri="{BB962C8B-B14F-4D97-AF65-F5344CB8AC3E}">
        <p14:creationId xmlns:p14="http://schemas.microsoft.com/office/powerpoint/2010/main" val="19843283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ncbi.nlm.nih.gov/pmc/articles/PMC5133029/#b2-epj-08-3062" TargetMode="External"/><Relationship Id="rId2" Type="http://schemas.openxmlformats.org/officeDocument/2006/relationships/slide" Target="../slides/slide2.xml"/><Relationship Id="rId1" Type="http://schemas.openxmlformats.org/officeDocument/2006/relationships/notesMaster" Target="../notesMasters/notesMaster1.xml"/><Relationship Id="rId6" Type="http://schemas.openxmlformats.org/officeDocument/2006/relationships/hyperlink" Target="https://www.ncbi.nlm.nih.gov/pmc/articles/PMC5133029/#b3-epj-08-3062" TargetMode="External"/><Relationship Id="rId5" Type="http://schemas.openxmlformats.org/officeDocument/2006/relationships/hyperlink" Target="https://www.ncbi.nlm.nih.gov/pmc/articles/PMC5133029/#b1-epj-08-3062" TargetMode="External"/><Relationship Id="rId4" Type="http://schemas.openxmlformats.org/officeDocument/2006/relationships/hyperlink" Target="https://www.ncbi.nlm.nih.gov/pmc/articles/PMC5133029/#b8-epj-08-3062"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5910BA-7CBA-47A0-A83E-01FD4B06DA2C}" type="slidenum">
              <a:rPr lang="en-US" smtClean="0"/>
              <a:t>1</a:t>
            </a:fld>
            <a:endParaRPr lang="en-US"/>
          </a:p>
        </p:txBody>
      </p:sp>
    </p:spTree>
    <p:extLst>
      <p:ext uri="{BB962C8B-B14F-4D97-AF65-F5344CB8AC3E}">
        <p14:creationId xmlns:p14="http://schemas.microsoft.com/office/powerpoint/2010/main" val="31396804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Interpretation:</a:t>
            </a:r>
          </a:p>
          <a:p>
            <a:r>
              <a:rPr lang="en-US" dirty="0" smtClean="0"/>
              <a:t>As expected, because homicide has a direct impact on life expectancy,</a:t>
            </a:r>
            <a:r>
              <a:rPr lang="en-US" baseline="0" dirty="0" smtClean="0"/>
              <a:t> the figure shows that l</a:t>
            </a:r>
            <a:r>
              <a:rPr lang="en-US" dirty="0" smtClean="0"/>
              <a:t>ife expectancy decreases as the number of homicides increase. </a:t>
            </a:r>
          </a:p>
          <a:p>
            <a:endParaRPr lang="en-US" dirty="0" smtClean="0"/>
          </a:p>
          <a:p>
            <a:r>
              <a:rPr lang="en-US" dirty="0" smtClean="0"/>
              <a:t>Note:</a:t>
            </a:r>
          </a:p>
          <a:p>
            <a:r>
              <a:rPr lang="en-US" dirty="0" smtClean="0"/>
              <a:t>In 2015 an estimated 470, 000 people worldwide were victims of homicide (global rate of 6.4 per 100 000). </a:t>
            </a:r>
          </a:p>
          <a:p>
            <a:r>
              <a:rPr lang="en-US" dirty="0" smtClean="0"/>
              <a:t>Rates in high-income countries/areas are generally lower than rates in low- and middle-income countries/areas. </a:t>
            </a:r>
          </a:p>
          <a:p>
            <a:r>
              <a:rPr lang="en-US" dirty="0" smtClean="0"/>
              <a:t>The vast</a:t>
            </a:r>
            <a:r>
              <a:rPr lang="en-US" baseline="0" dirty="0" smtClean="0"/>
              <a:t> </a:t>
            </a:r>
            <a:r>
              <a:rPr lang="en-US" dirty="0" smtClean="0"/>
              <a:t>majority of homicides occur in males and the highest rates are in males aged 15–29 years. </a:t>
            </a:r>
          </a:p>
          <a:p>
            <a:r>
              <a:rPr lang="en-US" dirty="0" smtClean="0"/>
              <a:t>Estimates are not calculated for countries with populations under 90 000 in 2015.</a:t>
            </a:r>
          </a:p>
        </p:txBody>
      </p:sp>
      <p:sp>
        <p:nvSpPr>
          <p:cNvPr id="4" name="Slide Number Placeholder 3"/>
          <p:cNvSpPr>
            <a:spLocks noGrp="1"/>
          </p:cNvSpPr>
          <p:nvPr>
            <p:ph type="sldNum" sz="quarter" idx="10"/>
          </p:nvPr>
        </p:nvSpPr>
        <p:spPr/>
        <p:txBody>
          <a:bodyPr/>
          <a:lstStyle/>
          <a:p>
            <a:fld id="{875910BA-7CBA-47A0-A83E-01FD4B06DA2C}" type="slidenum">
              <a:rPr lang="en-US" smtClean="0"/>
              <a:t>10</a:t>
            </a:fld>
            <a:endParaRPr lang="en-US"/>
          </a:p>
        </p:txBody>
      </p:sp>
    </p:spTree>
    <p:extLst>
      <p:ext uri="{BB962C8B-B14F-4D97-AF65-F5344CB8AC3E}">
        <p14:creationId xmlns:p14="http://schemas.microsoft.com/office/powerpoint/2010/main" val="37928230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Interpretation:</a:t>
            </a:r>
          </a:p>
          <a:p>
            <a:endParaRPr lang="en-US" dirty="0" smtClean="0"/>
          </a:p>
          <a:p>
            <a:r>
              <a:rPr lang="en-US" dirty="0" smtClean="0"/>
              <a:t>Note:</a:t>
            </a:r>
          </a:p>
          <a:p>
            <a:endParaRPr lang="en-US" dirty="0"/>
          </a:p>
        </p:txBody>
      </p:sp>
      <p:sp>
        <p:nvSpPr>
          <p:cNvPr id="4" name="Slide Number Placeholder 3"/>
          <p:cNvSpPr>
            <a:spLocks noGrp="1"/>
          </p:cNvSpPr>
          <p:nvPr>
            <p:ph type="sldNum" sz="quarter" idx="10"/>
          </p:nvPr>
        </p:nvSpPr>
        <p:spPr/>
        <p:txBody>
          <a:bodyPr/>
          <a:lstStyle/>
          <a:p>
            <a:fld id="{875910BA-7CBA-47A0-A83E-01FD4B06DA2C}" type="slidenum">
              <a:rPr lang="en-US" smtClean="0"/>
              <a:t>11</a:t>
            </a:fld>
            <a:endParaRPr lang="en-US"/>
          </a:p>
        </p:txBody>
      </p:sp>
    </p:spTree>
    <p:extLst>
      <p:ext uri="{BB962C8B-B14F-4D97-AF65-F5344CB8AC3E}">
        <p14:creationId xmlns:p14="http://schemas.microsoft.com/office/powerpoint/2010/main" val="473380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Although life expectancy has increased at the global level in the last decades and increased quantity varies among countries, there is a high disparity between developed and developing countries. </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Ideas</a:t>
            </a:r>
            <a:r>
              <a:rPr lang="en-US" sz="1200" b="0" i="0" kern="1200" baseline="0" dirty="0" smtClean="0">
                <a:solidFill>
                  <a:schemeClr val="tx1"/>
                </a:solidFill>
                <a:effectLst/>
                <a:latin typeface="+mn-lt"/>
                <a:ea typeface="+mn-ea"/>
                <a:cs typeface="+mn-cs"/>
              </a:rPr>
              <a:t> for next steps</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Determine which 5 countries have the highest GDP</a:t>
            </a:r>
          </a:p>
          <a:p>
            <a:r>
              <a:rPr lang="en-US" sz="1200" b="0" i="0" kern="1200" dirty="0" smtClean="0">
                <a:solidFill>
                  <a:schemeClr val="tx1"/>
                </a:solidFill>
                <a:effectLst/>
                <a:latin typeface="+mn-lt"/>
                <a:ea typeface="+mn-ea"/>
                <a:cs typeface="+mn-cs"/>
              </a:rPr>
              <a:t>Determine which 5 countries have the highest Life expectancy</a:t>
            </a:r>
          </a:p>
          <a:p>
            <a:r>
              <a:rPr lang="en-US" sz="1200" b="0" i="0" kern="1200" dirty="0" smtClean="0">
                <a:solidFill>
                  <a:schemeClr val="tx1"/>
                </a:solidFill>
                <a:effectLst/>
                <a:latin typeface="+mn-lt"/>
                <a:ea typeface="+mn-ea"/>
                <a:cs typeface="+mn-cs"/>
              </a:rPr>
              <a:t>Determine the relationship between GDP and Life expectancy</a:t>
            </a:r>
          </a:p>
          <a:p>
            <a:endParaRPr lang="en-US" dirty="0"/>
          </a:p>
        </p:txBody>
      </p:sp>
      <p:sp>
        <p:nvSpPr>
          <p:cNvPr id="4" name="Slide Number Placeholder 3"/>
          <p:cNvSpPr>
            <a:spLocks noGrp="1"/>
          </p:cNvSpPr>
          <p:nvPr>
            <p:ph type="sldNum" sz="quarter" idx="10"/>
          </p:nvPr>
        </p:nvSpPr>
        <p:spPr/>
        <p:txBody>
          <a:bodyPr/>
          <a:lstStyle/>
          <a:p>
            <a:fld id="{875910BA-7CBA-47A0-A83E-01FD4B06DA2C}" type="slidenum">
              <a:rPr lang="en-US" smtClean="0"/>
              <a:t>12</a:t>
            </a:fld>
            <a:endParaRPr lang="en-US"/>
          </a:p>
        </p:txBody>
      </p:sp>
    </p:spTree>
    <p:extLst>
      <p:ext uri="{BB962C8B-B14F-4D97-AF65-F5344CB8AC3E}">
        <p14:creationId xmlns:p14="http://schemas.microsoft.com/office/powerpoint/2010/main" val="21109159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Previous studies highlighted the effect of different variables such as gross domestic production (GDP) per capita, healthcare expenditure, and urbanization rate</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on life expectancy (</a:t>
            </a:r>
            <a:r>
              <a:rPr lang="en-US" sz="1200" b="0" i="0" kern="1200" dirty="0" smtClean="0">
                <a:solidFill>
                  <a:schemeClr val="tx1"/>
                </a:solidFill>
                <a:effectLst/>
                <a:latin typeface="+mn-lt"/>
                <a:ea typeface="+mn-ea"/>
                <a:cs typeface="+mn-cs"/>
                <a:hlinkClick r:id="rId3"/>
              </a:rPr>
              <a:t>2</a:t>
            </a:r>
            <a:r>
              <a:rPr lang="en-US" sz="1200" b="0"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hlinkClick r:id="rId4"/>
              </a:rPr>
              <a:t>8</a:t>
            </a:r>
            <a:r>
              <a:rPr lang="en-US" sz="1200" b="0" i="0" kern="1200" dirty="0" smtClean="0">
                <a:solidFill>
                  <a:schemeClr val="tx1"/>
                </a:solidFill>
                <a:effectLst/>
                <a:latin typeface="+mn-lt"/>
                <a:ea typeface="+mn-ea"/>
                <a:cs typeface="+mn-cs"/>
              </a:rPr>
              <a:t>). </a:t>
            </a:r>
            <a:endParaRPr lang="en-US" dirty="0" smtClean="0"/>
          </a:p>
          <a:p>
            <a:pPr marL="171450" indent="-171450">
              <a:buFont typeface="Arial" panose="020B0604020202020204" pitchFamily="34" charset="0"/>
              <a:buChar char="•"/>
            </a:pPr>
            <a:r>
              <a:rPr lang="en-US" dirty="0" smtClean="0"/>
              <a:t>Although these models exist, consideration of determinants of health generally includes: economic circumstances, social factors (individual and community behaviors), and environmental factors. Our analysis does not intend to be a comprehensive look at all factors that could be considered determinants. It aims instead to gather data we do have about some of the better-understood factors that may influence health. These data are limited, and won’t allow us to pinpoint, for instance, the effect of income on diabetes outcomes. Rather, these data which are aggregated</a:t>
            </a:r>
            <a:r>
              <a:rPr lang="en-US" baseline="0" dirty="0" smtClean="0"/>
              <a:t> to the country level </a:t>
            </a:r>
            <a:r>
              <a:rPr lang="en-US" dirty="0" smtClean="0"/>
              <a:t>can give us a global sense of which factors might negatively influence health outcomes or lead to higher spending relative to similarly sized and wealthy countries.</a:t>
            </a: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Life expectancy</a:t>
            </a:r>
            <a:r>
              <a:rPr lang="en-US" sz="1200" b="1" i="0" kern="1200" baseline="0" dirty="0" smtClean="0">
                <a:solidFill>
                  <a:schemeClr val="tx1"/>
                </a:solidFill>
                <a:effectLst/>
                <a:latin typeface="+mn-lt"/>
                <a:ea typeface="+mn-ea"/>
                <a:cs typeface="+mn-cs"/>
              </a:rPr>
              <a:t> </a:t>
            </a:r>
            <a:endParaRPr lang="en-US" sz="1200" b="1" i="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Life expectancy at birth (LEB) is defined as the average number of years one would be expected to live at birth. </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Life expectancy is commonly used as one of the main indicators to assess health status of a population in developed as well as developing countries, and it is also closely associated with the degree of economic and social development of a country or a region (</a:t>
            </a:r>
            <a:r>
              <a:rPr lang="en-US" sz="1200" b="0" i="0" kern="1200" dirty="0" smtClean="0">
                <a:solidFill>
                  <a:schemeClr val="tx1"/>
                </a:solidFill>
                <a:effectLst/>
                <a:latin typeface="+mn-lt"/>
                <a:ea typeface="+mn-ea"/>
                <a:cs typeface="+mn-cs"/>
                <a:hlinkClick r:id="rId5"/>
              </a:rPr>
              <a:t>1</a:t>
            </a:r>
            <a:r>
              <a:rPr lang="en-US" sz="1200" b="0"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hlinkClick r:id="rId6"/>
              </a:rPr>
              <a:t>3</a:t>
            </a:r>
            <a:r>
              <a:rPr lang="en-US" sz="1200" b="0" i="0" kern="1200" dirty="0" smtClean="0">
                <a:solidFill>
                  <a:schemeClr val="tx1"/>
                </a:solidFill>
                <a:effectLst/>
                <a:latin typeface="+mn-lt"/>
                <a:ea typeface="+mn-ea"/>
                <a:cs typeface="+mn-cs"/>
              </a:rPr>
              <a:t>).</a:t>
            </a:r>
          </a:p>
          <a:p>
            <a:endParaRPr lang="en-US" dirty="0" smtClean="0"/>
          </a:p>
        </p:txBody>
      </p:sp>
      <p:sp>
        <p:nvSpPr>
          <p:cNvPr id="4" name="Slide Number Placeholder 3"/>
          <p:cNvSpPr>
            <a:spLocks noGrp="1"/>
          </p:cNvSpPr>
          <p:nvPr>
            <p:ph type="sldNum" sz="quarter" idx="10"/>
          </p:nvPr>
        </p:nvSpPr>
        <p:spPr/>
        <p:txBody>
          <a:bodyPr/>
          <a:lstStyle/>
          <a:p>
            <a:fld id="{875910BA-7CBA-47A0-A83E-01FD4B06DA2C}" type="slidenum">
              <a:rPr lang="en-US" smtClean="0"/>
              <a:t>2</a:t>
            </a:fld>
            <a:endParaRPr lang="en-US"/>
          </a:p>
        </p:txBody>
      </p:sp>
    </p:spTree>
    <p:extLst>
      <p:ext uri="{BB962C8B-B14F-4D97-AF65-F5344CB8AC3E}">
        <p14:creationId xmlns:p14="http://schemas.microsoft.com/office/powerpoint/2010/main" val="37873570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How economic and social factors affect life expectancy around the world? </a:t>
            </a:r>
          </a:p>
          <a:p>
            <a:r>
              <a:rPr lang="en-US" sz="1200" b="0" i="0" kern="1200" dirty="0" smtClean="0">
                <a:solidFill>
                  <a:schemeClr val="tx1"/>
                </a:solidFill>
                <a:effectLst/>
                <a:latin typeface="+mn-lt"/>
                <a:ea typeface="+mn-ea"/>
                <a:cs typeface="+mn-cs"/>
              </a:rPr>
              <a:t>Economic factors – GDP per capita, healthcare spending and urbanization</a:t>
            </a:r>
          </a:p>
          <a:p>
            <a:r>
              <a:rPr lang="en-US" sz="1200" b="0" i="0" kern="1200" dirty="0" smtClean="0">
                <a:solidFill>
                  <a:schemeClr val="tx1"/>
                </a:solidFill>
                <a:effectLst/>
                <a:latin typeface="+mn-lt"/>
                <a:ea typeface="+mn-ea"/>
                <a:cs typeface="+mn-cs"/>
              </a:rPr>
              <a:t>Social factors – education and violence  </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75910BA-7CBA-47A0-A83E-01FD4B06DA2C}" type="slidenum">
              <a:rPr lang="en-US" smtClean="0"/>
              <a:t>3</a:t>
            </a:fld>
            <a:endParaRPr lang="en-US"/>
          </a:p>
        </p:txBody>
      </p:sp>
    </p:spTree>
    <p:extLst>
      <p:ext uri="{BB962C8B-B14F-4D97-AF65-F5344CB8AC3E}">
        <p14:creationId xmlns:p14="http://schemas.microsoft.com/office/powerpoint/2010/main" val="15699525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data come from the UN’s online database (http://un.data.org/), a large-scale international dataset and that</a:t>
            </a:r>
            <a:r>
              <a:rPr lang="en-US" baseline="0" dirty="0" smtClean="0"/>
              <a:t> is</a:t>
            </a:r>
            <a:r>
              <a:rPr lang="en-US" dirty="0" smtClean="0"/>
              <a:t> freely available to the public. The data cover 226 countries and regions of the world, with observations in 2005</a:t>
            </a:r>
            <a:r>
              <a:rPr lang="en-US" baseline="0" dirty="0" smtClean="0"/>
              <a:t> to 2015</a:t>
            </a:r>
            <a:r>
              <a:rPr lang="en-US" dirty="0" smtClean="0"/>
              <a:t>.</a:t>
            </a:r>
            <a:r>
              <a:rPr lang="en-US" baseline="0" dirty="0" smtClean="0"/>
              <a:t>  </a:t>
            </a:r>
            <a:r>
              <a:rPr lang="en-US" dirty="0" smtClean="0"/>
              <a:t>The data on economic, social, and</a:t>
            </a:r>
            <a:r>
              <a:rPr lang="en-US" baseline="0" dirty="0" smtClean="0"/>
              <a:t> environmental factors as well as health</a:t>
            </a:r>
            <a:r>
              <a:rPr lang="en-US" dirty="0" smtClean="0"/>
              <a:t> was obtained from the UN Data.org. These variables were chosen based on a</a:t>
            </a:r>
            <a:r>
              <a:rPr lang="en-US" baseline="0" dirty="0" smtClean="0"/>
              <a:t> very brief</a:t>
            </a:r>
            <a:r>
              <a:rPr lang="en-US" dirty="0" smtClean="0"/>
              <a:t> literature review and their availability. </a:t>
            </a:r>
          </a:p>
          <a:p>
            <a:endParaRPr lang="en-US" dirty="0" smtClean="0"/>
          </a:p>
          <a:p>
            <a:endParaRPr lang="en-US" dirty="0" smtClean="0"/>
          </a:p>
          <a:p>
            <a:r>
              <a:rPr lang="en-US" dirty="0" smtClean="0"/>
              <a:t>Life expectancy at birth is defined as: the average number of years one would be expected to live at birth. Life expectancy is commonly used as one of the main indicators to assess health status of a population, and it is also closely associated with the degree of economic and social development of a country.</a:t>
            </a:r>
          </a:p>
          <a:p>
            <a:endParaRPr lang="en-US" dirty="0"/>
          </a:p>
        </p:txBody>
      </p:sp>
      <p:sp>
        <p:nvSpPr>
          <p:cNvPr id="4" name="Slide Number Placeholder 3"/>
          <p:cNvSpPr>
            <a:spLocks noGrp="1"/>
          </p:cNvSpPr>
          <p:nvPr>
            <p:ph type="sldNum" sz="quarter" idx="10"/>
          </p:nvPr>
        </p:nvSpPr>
        <p:spPr/>
        <p:txBody>
          <a:bodyPr/>
          <a:lstStyle/>
          <a:p>
            <a:fld id="{875910BA-7CBA-47A0-A83E-01FD4B06DA2C}" type="slidenum">
              <a:rPr lang="en-US" smtClean="0"/>
              <a:t>4</a:t>
            </a:fld>
            <a:endParaRPr lang="en-US"/>
          </a:p>
        </p:txBody>
      </p:sp>
    </p:spTree>
    <p:extLst>
      <p:ext uri="{BB962C8B-B14F-4D97-AF65-F5344CB8AC3E}">
        <p14:creationId xmlns:p14="http://schemas.microsoft.com/office/powerpoint/2010/main" val="19302789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Interpretation:</a:t>
            </a:r>
          </a:p>
          <a:p>
            <a:r>
              <a:rPr lang="en-US" dirty="0" smtClean="0"/>
              <a:t>This figure shows global life </a:t>
            </a:r>
            <a:r>
              <a:rPr lang="en-US" baseline="0" dirty="0" smtClean="0"/>
              <a:t>expectancy is increases over overtime, from 2005 to 2015</a:t>
            </a:r>
            <a:endParaRPr lang="en-US" dirty="0" smtClean="0"/>
          </a:p>
          <a:p>
            <a:endParaRPr lang="en-US" dirty="0" smtClean="0"/>
          </a:p>
          <a:p>
            <a:r>
              <a:rPr lang="en-US" dirty="0" smtClean="0"/>
              <a:t>Note:</a:t>
            </a:r>
          </a:p>
          <a:p>
            <a:r>
              <a:rPr lang="en-US" dirty="0" smtClean="0"/>
              <a:t>Life expectancy at birth indicates the number of years a newborn infant would live if prevailing patterns of mortality at the time of its birth were to stay the same throughout its life.</a:t>
            </a:r>
          </a:p>
          <a:p>
            <a:endParaRPr lang="en-US" dirty="0"/>
          </a:p>
        </p:txBody>
      </p:sp>
      <p:sp>
        <p:nvSpPr>
          <p:cNvPr id="4" name="Slide Number Placeholder 3"/>
          <p:cNvSpPr>
            <a:spLocks noGrp="1"/>
          </p:cNvSpPr>
          <p:nvPr>
            <p:ph type="sldNum" sz="quarter" idx="10"/>
          </p:nvPr>
        </p:nvSpPr>
        <p:spPr/>
        <p:txBody>
          <a:bodyPr/>
          <a:lstStyle/>
          <a:p>
            <a:fld id="{875910BA-7CBA-47A0-A83E-01FD4B06DA2C}" type="slidenum">
              <a:rPr lang="en-US" smtClean="0"/>
              <a:t>5</a:t>
            </a:fld>
            <a:endParaRPr lang="en-US"/>
          </a:p>
        </p:txBody>
      </p:sp>
    </p:spTree>
    <p:extLst>
      <p:ext uri="{BB962C8B-B14F-4D97-AF65-F5344CB8AC3E}">
        <p14:creationId xmlns:p14="http://schemas.microsoft.com/office/powerpoint/2010/main" val="22667507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Interpretation:</a:t>
            </a:r>
          </a:p>
          <a:p>
            <a:r>
              <a:rPr lang="en-US" dirty="0" smtClean="0"/>
              <a:t>The figure shows a positive correlation between the two variables which is supported by this positive slope.  In other words, life expectancy increases with respect to GDP per capita (PPP).   If we look at the time trend for each country, we notice that the majority of countries follow an upward trajectory—the population lives increasingly long lives as GDP per capita (PPP) increases.  </a:t>
            </a:r>
          </a:p>
          <a:p>
            <a:endParaRPr lang="en-US" dirty="0" smtClean="0"/>
          </a:p>
          <a:p>
            <a:r>
              <a:rPr lang="en-US" dirty="0" smtClean="0"/>
              <a:t>Note:</a:t>
            </a:r>
          </a:p>
          <a:p>
            <a:r>
              <a:rPr lang="en-US" dirty="0" smtClean="0"/>
              <a:t>Per capita GDP is a measure of a country's economic output</a:t>
            </a:r>
            <a:r>
              <a:rPr lang="en-US" baseline="0" dirty="0" smtClean="0"/>
              <a:t> – it</a:t>
            </a:r>
            <a:r>
              <a:rPr lang="en-US" dirty="0" smtClean="0"/>
              <a:t> divides the country's gross domestic product by its total population. It’s a good measure of a country's standard of living or how prosperous a country feels to each of its citizens.</a:t>
            </a:r>
          </a:p>
          <a:p>
            <a:endParaRPr lang="en-US" dirty="0"/>
          </a:p>
        </p:txBody>
      </p:sp>
      <p:sp>
        <p:nvSpPr>
          <p:cNvPr id="4" name="Slide Number Placeholder 3"/>
          <p:cNvSpPr>
            <a:spLocks noGrp="1"/>
          </p:cNvSpPr>
          <p:nvPr>
            <p:ph type="sldNum" sz="quarter" idx="10"/>
          </p:nvPr>
        </p:nvSpPr>
        <p:spPr/>
        <p:txBody>
          <a:bodyPr/>
          <a:lstStyle/>
          <a:p>
            <a:fld id="{875910BA-7CBA-47A0-A83E-01FD4B06DA2C}" type="slidenum">
              <a:rPr lang="en-US" smtClean="0"/>
              <a:t>6</a:t>
            </a:fld>
            <a:endParaRPr lang="en-US"/>
          </a:p>
        </p:txBody>
      </p:sp>
    </p:spTree>
    <p:extLst>
      <p:ext uri="{BB962C8B-B14F-4D97-AF65-F5344CB8AC3E}">
        <p14:creationId xmlns:p14="http://schemas.microsoft.com/office/powerpoint/2010/main" val="16379056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Interpretation:</a:t>
            </a:r>
          </a:p>
          <a:p>
            <a:r>
              <a:rPr lang="en-US" dirty="0" smtClean="0"/>
              <a:t>The figure seems to show a positive correlation between the two variables (which is supported by this positive slope).  In other words, life expectancy increases over</a:t>
            </a:r>
            <a:r>
              <a:rPr lang="en-US" baseline="0" dirty="0" smtClean="0"/>
              <a:t> time </a:t>
            </a:r>
            <a:r>
              <a:rPr lang="en-US" dirty="0" smtClean="0"/>
              <a:t>with respect to the growing</a:t>
            </a:r>
            <a:r>
              <a:rPr lang="en-US" baseline="0" dirty="0" smtClean="0"/>
              <a:t> number of the population residing in urban areas.  </a:t>
            </a:r>
            <a:endParaRPr lang="en-US" dirty="0" smtClean="0"/>
          </a:p>
          <a:p>
            <a:endParaRPr lang="en-US" dirty="0" smtClean="0"/>
          </a:p>
          <a:p>
            <a:r>
              <a:rPr lang="en-US" dirty="0" smtClean="0"/>
              <a:t>Note:</a:t>
            </a:r>
          </a:p>
          <a:p>
            <a:r>
              <a:rPr lang="en-US" dirty="0" smtClean="0"/>
              <a:t>Where is the greatest % of urbanization</a:t>
            </a:r>
            <a:r>
              <a:rPr lang="en-US" baseline="0" dirty="0" smtClean="0"/>
              <a:t> taking place?  India, China? </a:t>
            </a:r>
            <a:endParaRPr lang="en-US" dirty="0" smtClean="0"/>
          </a:p>
          <a:p>
            <a:endParaRPr lang="en-US" dirty="0" smtClean="0"/>
          </a:p>
          <a:p>
            <a:r>
              <a:rPr lang="en-US" dirty="0" smtClean="0"/>
              <a:t>Share of total population living in urban areas, 2005 to 2015</a:t>
            </a:r>
          </a:p>
          <a:p>
            <a:endParaRPr lang="en-US" dirty="0" smtClean="0"/>
          </a:p>
          <a:p>
            <a:r>
              <a:rPr lang="en-US" dirty="0" smtClean="0"/>
              <a:t>Urban</a:t>
            </a:r>
            <a:r>
              <a:rPr lang="en-US" baseline="0" dirty="0" smtClean="0"/>
              <a:t> population (% of total population) on y-axis and life expectancy on x-axis </a:t>
            </a:r>
            <a:endParaRPr lang="en-US" dirty="0" smtClean="0"/>
          </a:p>
          <a:p>
            <a:endParaRPr lang="en-US" dirty="0" smtClean="0"/>
          </a:p>
          <a:p>
            <a:r>
              <a:rPr lang="it-IT" dirty="0" smtClean="0"/>
              <a:t>Top 5 largest</a:t>
            </a:r>
            <a:r>
              <a:rPr lang="it-IT" baseline="0" dirty="0" smtClean="0"/>
              <a:t> </a:t>
            </a:r>
            <a:r>
              <a:rPr lang="it-IT" dirty="0" smtClean="0"/>
              <a:t>countries</a:t>
            </a:r>
            <a:r>
              <a:rPr lang="it-IT" baseline="0" dirty="0" smtClean="0"/>
              <a:t> by population include</a:t>
            </a:r>
          </a:p>
          <a:p>
            <a:pPr marL="171450" indent="-171450">
              <a:buFont typeface="Arial" panose="020B0604020202020204" pitchFamily="34" charset="0"/>
              <a:buChar char="•"/>
            </a:pPr>
            <a:r>
              <a:rPr lang="it-IT" dirty="0" smtClean="0"/>
              <a:t>China</a:t>
            </a:r>
          </a:p>
          <a:p>
            <a:pPr marL="171450" indent="-171450">
              <a:buFont typeface="Arial" panose="020B0604020202020204" pitchFamily="34" charset="0"/>
              <a:buChar char="•"/>
            </a:pPr>
            <a:r>
              <a:rPr lang="it-IT" dirty="0" smtClean="0"/>
              <a:t>India</a:t>
            </a:r>
          </a:p>
          <a:p>
            <a:pPr marL="171450" indent="-171450">
              <a:buFont typeface="Arial" panose="020B0604020202020204" pitchFamily="34" charset="0"/>
              <a:buChar char="•"/>
            </a:pPr>
            <a:r>
              <a:rPr lang="it-IT" dirty="0" smtClean="0"/>
              <a:t>US</a:t>
            </a:r>
          </a:p>
          <a:p>
            <a:pPr marL="171450" indent="-171450">
              <a:buFont typeface="Arial" panose="020B0604020202020204" pitchFamily="34" charset="0"/>
              <a:buChar char="•"/>
            </a:pPr>
            <a:r>
              <a:rPr lang="it-IT" dirty="0" smtClean="0"/>
              <a:t>Indonesia</a:t>
            </a:r>
          </a:p>
          <a:p>
            <a:pPr marL="171450" indent="-171450">
              <a:buFont typeface="Arial" panose="020B0604020202020204" pitchFamily="34" charset="0"/>
              <a:buChar char="•"/>
            </a:pPr>
            <a:r>
              <a:rPr lang="it-IT" dirty="0" smtClean="0"/>
              <a:t>Brazil</a:t>
            </a:r>
          </a:p>
          <a:p>
            <a:endParaRPr lang="en-US" dirty="0"/>
          </a:p>
        </p:txBody>
      </p:sp>
      <p:sp>
        <p:nvSpPr>
          <p:cNvPr id="4" name="Slide Number Placeholder 3"/>
          <p:cNvSpPr>
            <a:spLocks noGrp="1"/>
          </p:cNvSpPr>
          <p:nvPr>
            <p:ph type="sldNum" sz="quarter" idx="10"/>
          </p:nvPr>
        </p:nvSpPr>
        <p:spPr/>
        <p:txBody>
          <a:bodyPr/>
          <a:lstStyle/>
          <a:p>
            <a:fld id="{875910BA-7CBA-47A0-A83E-01FD4B06DA2C}" type="slidenum">
              <a:rPr lang="en-US" smtClean="0"/>
              <a:t>7</a:t>
            </a:fld>
            <a:endParaRPr lang="en-US"/>
          </a:p>
        </p:txBody>
      </p:sp>
    </p:spTree>
    <p:extLst>
      <p:ext uri="{BB962C8B-B14F-4D97-AF65-F5344CB8AC3E}">
        <p14:creationId xmlns:p14="http://schemas.microsoft.com/office/powerpoint/2010/main" val="34588028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Interpretation:</a:t>
            </a:r>
          </a:p>
          <a:p>
            <a:r>
              <a:rPr lang="en-US" dirty="0" smtClean="0"/>
              <a:t>The figure</a:t>
            </a:r>
            <a:r>
              <a:rPr lang="en-US" baseline="0" dirty="0" smtClean="0"/>
              <a:t> above s</a:t>
            </a:r>
            <a:r>
              <a:rPr lang="en-US" dirty="0" smtClean="0"/>
              <a:t>hows the relationship between life expectancy</a:t>
            </a:r>
            <a:r>
              <a:rPr lang="en-US" baseline="0" dirty="0" smtClean="0"/>
              <a:t> and </a:t>
            </a:r>
            <a:r>
              <a:rPr lang="en-US" dirty="0" smtClean="0"/>
              <a:t>what a country spends on health per person.  If we look at the time trend for each country, note the majority of countries follow an upward trajectory up until</a:t>
            </a:r>
            <a:r>
              <a:rPr lang="en-US" baseline="0" dirty="0" smtClean="0"/>
              <a:t> $200 dollars and then it begins to level off </a:t>
            </a:r>
            <a:r>
              <a:rPr lang="en-US" dirty="0" smtClean="0"/>
              <a:t>—the population lives increasingly long lives as health expenditure increases up</a:t>
            </a:r>
            <a:r>
              <a:rPr lang="en-US" baseline="0" dirty="0" smtClean="0"/>
              <a:t> to $200 after which no additional benefit is experienced with additional spending</a:t>
            </a:r>
            <a:r>
              <a:rPr lang="en-US" dirty="0" smtClean="0"/>
              <a:t>. </a:t>
            </a:r>
          </a:p>
          <a:p>
            <a:endParaRPr lang="en-US" dirty="0" smtClean="0"/>
          </a:p>
          <a:p>
            <a:r>
              <a:rPr lang="en-US" dirty="0" smtClean="0"/>
              <a:t>Note:</a:t>
            </a:r>
          </a:p>
          <a:p>
            <a:pPr marL="171450" indent="-171450">
              <a:buFont typeface="Arial" panose="020B0604020202020204" pitchFamily="34" charset="0"/>
              <a:buChar char="•"/>
            </a:pPr>
            <a:r>
              <a:rPr lang="en-US" dirty="0" smtClean="0"/>
              <a:t>Two data frames were merged to calculate</a:t>
            </a:r>
            <a:r>
              <a:rPr lang="en-US" baseline="0" dirty="0" smtClean="0"/>
              <a:t> health care spending</a:t>
            </a:r>
          </a:p>
          <a:p>
            <a:pPr marL="171450" indent="-171450">
              <a:buFont typeface="Arial" panose="020B0604020202020204" pitchFamily="34" charset="0"/>
              <a:buChar char="•"/>
            </a:pPr>
            <a:r>
              <a:rPr lang="en-US" baseline="0" dirty="0" smtClean="0"/>
              <a:t>Health expenditure per capita is measured in US dollars</a:t>
            </a:r>
          </a:p>
          <a:p>
            <a:pPr marL="171450" indent="-171450">
              <a:buFont typeface="Arial" panose="020B0604020202020204" pitchFamily="34" charset="0"/>
              <a:buChar char="•"/>
            </a:pPr>
            <a:r>
              <a:rPr lang="en-US" baseline="0" dirty="0" smtClean="0"/>
              <a:t>Which one is the US?  I bet the </a:t>
            </a:r>
            <a:r>
              <a:rPr lang="en-US" dirty="0" smtClean="0"/>
              <a:t>US sticks</a:t>
            </a:r>
            <a:r>
              <a:rPr lang="en-US" baseline="0" dirty="0" smtClean="0"/>
              <a:t> out like a sore thumb.  We know the US </a:t>
            </a:r>
            <a:r>
              <a:rPr lang="en-US" dirty="0" smtClean="0"/>
              <a:t>spends far more on health than any other country, yet the life expectancy of the US population is not longer relative</a:t>
            </a:r>
            <a:r>
              <a:rPr lang="en-US" baseline="0" dirty="0" smtClean="0"/>
              <a:t> to other </a:t>
            </a:r>
            <a:r>
              <a:rPr lang="en-US" dirty="0" smtClean="0"/>
              <a:t>countries that spend far less.  </a:t>
            </a:r>
          </a:p>
          <a:p>
            <a:endParaRPr lang="en-US" dirty="0"/>
          </a:p>
        </p:txBody>
      </p:sp>
      <p:sp>
        <p:nvSpPr>
          <p:cNvPr id="4" name="Slide Number Placeholder 3"/>
          <p:cNvSpPr>
            <a:spLocks noGrp="1"/>
          </p:cNvSpPr>
          <p:nvPr>
            <p:ph type="sldNum" sz="quarter" idx="10"/>
          </p:nvPr>
        </p:nvSpPr>
        <p:spPr/>
        <p:txBody>
          <a:bodyPr/>
          <a:lstStyle/>
          <a:p>
            <a:fld id="{875910BA-7CBA-47A0-A83E-01FD4B06DA2C}" type="slidenum">
              <a:rPr lang="en-US" smtClean="0"/>
              <a:t>8</a:t>
            </a:fld>
            <a:endParaRPr lang="en-US"/>
          </a:p>
        </p:txBody>
      </p:sp>
    </p:spTree>
    <p:extLst>
      <p:ext uri="{BB962C8B-B14F-4D97-AF65-F5344CB8AC3E}">
        <p14:creationId xmlns:p14="http://schemas.microsoft.com/office/powerpoint/2010/main" val="38824703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Interpretation:</a:t>
            </a:r>
          </a:p>
          <a:p>
            <a:r>
              <a:rPr lang="en-US" dirty="0" smtClean="0"/>
              <a:t>The figure shows life expectancy increases with respect to the number of students</a:t>
            </a:r>
            <a:r>
              <a:rPr lang="en-US" baseline="0" dirty="0" smtClean="0"/>
              <a:t> enrolled in tertiary education increases. In other words, the population lives increasingly long lives as more people enroll in college (attain a college education) increases. </a:t>
            </a:r>
          </a:p>
          <a:p>
            <a:endParaRPr lang="en-US" baseline="0" dirty="0" smtClean="0"/>
          </a:p>
          <a:p>
            <a:endParaRPr lang="en-US" dirty="0" smtClean="0"/>
          </a:p>
          <a:p>
            <a:r>
              <a:rPr lang="en-US" dirty="0" smtClean="0"/>
              <a:t>Note:</a:t>
            </a:r>
          </a:p>
          <a:p>
            <a:r>
              <a:rPr lang="en-US" dirty="0" smtClean="0"/>
              <a:t>Tertiary education, more commonly referred to as postsecondary education, refers to academic pursuit undertaken after high school.</a:t>
            </a:r>
          </a:p>
          <a:p>
            <a:r>
              <a:rPr lang="en-US" dirty="0" smtClean="0"/>
              <a:t>Educational attainment appears to be very important in increasing</a:t>
            </a:r>
            <a:r>
              <a:rPr lang="en-US" baseline="0" dirty="0" smtClean="0"/>
              <a:t> longevity for adults.  However, d</a:t>
            </a:r>
            <a:r>
              <a:rPr lang="en-US" dirty="0" smtClean="0"/>
              <a:t>espite the potential of education, it may be overly simplistic to assume that future investments in the education alone</a:t>
            </a:r>
            <a:r>
              <a:rPr lang="en-US" baseline="0" dirty="0" smtClean="0"/>
              <a:t> will increase life expectancy.</a:t>
            </a:r>
            <a:endParaRPr lang="en-US" dirty="0"/>
          </a:p>
        </p:txBody>
      </p:sp>
      <p:sp>
        <p:nvSpPr>
          <p:cNvPr id="4" name="Slide Number Placeholder 3"/>
          <p:cNvSpPr>
            <a:spLocks noGrp="1"/>
          </p:cNvSpPr>
          <p:nvPr>
            <p:ph type="sldNum" sz="quarter" idx="10"/>
          </p:nvPr>
        </p:nvSpPr>
        <p:spPr/>
        <p:txBody>
          <a:bodyPr/>
          <a:lstStyle/>
          <a:p>
            <a:fld id="{875910BA-7CBA-47A0-A83E-01FD4B06DA2C}" type="slidenum">
              <a:rPr lang="en-US" smtClean="0"/>
              <a:t>9</a:t>
            </a:fld>
            <a:endParaRPr lang="en-US"/>
          </a:p>
        </p:txBody>
      </p:sp>
    </p:spTree>
    <p:extLst>
      <p:ext uri="{BB962C8B-B14F-4D97-AF65-F5344CB8AC3E}">
        <p14:creationId xmlns:p14="http://schemas.microsoft.com/office/powerpoint/2010/main" val="3976103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F57F6CE-DAC9-464D-B3D4-B18A204677E9}" type="datetimeFigureOut">
              <a:rPr lang="en-US" smtClean="0"/>
              <a:t>7/11/2019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1866B8-72B7-4131-BB49-90B18942291F}" type="slidenum">
              <a:rPr lang="en-US" smtClean="0"/>
              <a:t>‹#›</a:t>
            </a:fld>
            <a:endParaRPr lang="en-US"/>
          </a:p>
        </p:txBody>
      </p:sp>
    </p:spTree>
    <p:extLst>
      <p:ext uri="{BB962C8B-B14F-4D97-AF65-F5344CB8AC3E}">
        <p14:creationId xmlns:p14="http://schemas.microsoft.com/office/powerpoint/2010/main" val="2573333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57F6CE-DAC9-464D-B3D4-B18A204677E9}" type="datetimeFigureOut">
              <a:rPr lang="en-US" smtClean="0"/>
              <a:t>7/11/2019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1866B8-72B7-4131-BB49-90B18942291F}" type="slidenum">
              <a:rPr lang="en-US" smtClean="0"/>
              <a:t>‹#›</a:t>
            </a:fld>
            <a:endParaRPr lang="en-US"/>
          </a:p>
        </p:txBody>
      </p:sp>
    </p:spTree>
    <p:extLst>
      <p:ext uri="{BB962C8B-B14F-4D97-AF65-F5344CB8AC3E}">
        <p14:creationId xmlns:p14="http://schemas.microsoft.com/office/powerpoint/2010/main" val="252315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57F6CE-DAC9-464D-B3D4-B18A204677E9}" type="datetimeFigureOut">
              <a:rPr lang="en-US" smtClean="0"/>
              <a:t>7/11/2019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1866B8-72B7-4131-BB49-90B18942291F}" type="slidenum">
              <a:rPr lang="en-US" smtClean="0"/>
              <a:t>‹#›</a:t>
            </a:fld>
            <a:endParaRPr lang="en-US"/>
          </a:p>
        </p:txBody>
      </p:sp>
    </p:spTree>
    <p:extLst>
      <p:ext uri="{BB962C8B-B14F-4D97-AF65-F5344CB8AC3E}">
        <p14:creationId xmlns:p14="http://schemas.microsoft.com/office/powerpoint/2010/main" val="2625237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57F6CE-DAC9-464D-B3D4-B18A204677E9}" type="datetimeFigureOut">
              <a:rPr lang="en-US" smtClean="0"/>
              <a:t>7/11/2019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1866B8-72B7-4131-BB49-90B18942291F}" type="slidenum">
              <a:rPr lang="en-US" smtClean="0"/>
              <a:t>‹#›</a:t>
            </a:fld>
            <a:endParaRPr lang="en-US"/>
          </a:p>
        </p:txBody>
      </p:sp>
    </p:spTree>
    <p:extLst>
      <p:ext uri="{BB962C8B-B14F-4D97-AF65-F5344CB8AC3E}">
        <p14:creationId xmlns:p14="http://schemas.microsoft.com/office/powerpoint/2010/main" val="1215057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F57F6CE-DAC9-464D-B3D4-B18A204677E9}" type="datetimeFigureOut">
              <a:rPr lang="en-US" smtClean="0"/>
              <a:t>7/11/2019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1866B8-72B7-4131-BB49-90B18942291F}" type="slidenum">
              <a:rPr lang="en-US" smtClean="0"/>
              <a:t>‹#›</a:t>
            </a:fld>
            <a:endParaRPr lang="en-US"/>
          </a:p>
        </p:txBody>
      </p:sp>
    </p:spTree>
    <p:extLst>
      <p:ext uri="{BB962C8B-B14F-4D97-AF65-F5344CB8AC3E}">
        <p14:creationId xmlns:p14="http://schemas.microsoft.com/office/powerpoint/2010/main" val="4280016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F57F6CE-DAC9-464D-B3D4-B18A204677E9}" type="datetimeFigureOut">
              <a:rPr lang="en-US" smtClean="0"/>
              <a:t>7/11/2019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1866B8-72B7-4131-BB49-90B18942291F}" type="slidenum">
              <a:rPr lang="en-US" smtClean="0"/>
              <a:t>‹#›</a:t>
            </a:fld>
            <a:endParaRPr lang="en-US"/>
          </a:p>
        </p:txBody>
      </p:sp>
    </p:spTree>
    <p:extLst>
      <p:ext uri="{BB962C8B-B14F-4D97-AF65-F5344CB8AC3E}">
        <p14:creationId xmlns:p14="http://schemas.microsoft.com/office/powerpoint/2010/main" val="881282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F57F6CE-DAC9-464D-B3D4-B18A204677E9}" type="datetimeFigureOut">
              <a:rPr lang="en-US" smtClean="0"/>
              <a:t>7/11/2019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1866B8-72B7-4131-BB49-90B18942291F}" type="slidenum">
              <a:rPr lang="en-US" smtClean="0"/>
              <a:t>‹#›</a:t>
            </a:fld>
            <a:endParaRPr lang="en-US"/>
          </a:p>
        </p:txBody>
      </p:sp>
    </p:spTree>
    <p:extLst>
      <p:ext uri="{BB962C8B-B14F-4D97-AF65-F5344CB8AC3E}">
        <p14:creationId xmlns:p14="http://schemas.microsoft.com/office/powerpoint/2010/main" val="1489544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F57F6CE-DAC9-464D-B3D4-B18A204677E9}" type="datetimeFigureOut">
              <a:rPr lang="en-US" smtClean="0"/>
              <a:t>7/11/2019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1866B8-72B7-4131-BB49-90B18942291F}" type="slidenum">
              <a:rPr lang="en-US" smtClean="0"/>
              <a:t>‹#›</a:t>
            </a:fld>
            <a:endParaRPr lang="en-US"/>
          </a:p>
        </p:txBody>
      </p:sp>
    </p:spTree>
    <p:extLst>
      <p:ext uri="{BB962C8B-B14F-4D97-AF65-F5344CB8AC3E}">
        <p14:creationId xmlns:p14="http://schemas.microsoft.com/office/powerpoint/2010/main" val="1899482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57F6CE-DAC9-464D-B3D4-B18A204677E9}" type="datetimeFigureOut">
              <a:rPr lang="en-US" smtClean="0"/>
              <a:t>7/11/2019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1866B8-72B7-4131-BB49-90B18942291F}" type="slidenum">
              <a:rPr lang="en-US" smtClean="0"/>
              <a:t>‹#›</a:t>
            </a:fld>
            <a:endParaRPr lang="en-US"/>
          </a:p>
        </p:txBody>
      </p:sp>
    </p:spTree>
    <p:extLst>
      <p:ext uri="{BB962C8B-B14F-4D97-AF65-F5344CB8AC3E}">
        <p14:creationId xmlns:p14="http://schemas.microsoft.com/office/powerpoint/2010/main" val="2638181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F57F6CE-DAC9-464D-B3D4-B18A204677E9}" type="datetimeFigureOut">
              <a:rPr lang="en-US" smtClean="0"/>
              <a:t>7/11/2019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1866B8-72B7-4131-BB49-90B18942291F}" type="slidenum">
              <a:rPr lang="en-US" smtClean="0"/>
              <a:t>‹#›</a:t>
            </a:fld>
            <a:endParaRPr lang="en-US"/>
          </a:p>
        </p:txBody>
      </p:sp>
    </p:spTree>
    <p:extLst>
      <p:ext uri="{BB962C8B-B14F-4D97-AF65-F5344CB8AC3E}">
        <p14:creationId xmlns:p14="http://schemas.microsoft.com/office/powerpoint/2010/main" val="1013708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F57F6CE-DAC9-464D-B3D4-B18A204677E9}" type="datetimeFigureOut">
              <a:rPr lang="en-US" smtClean="0"/>
              <a:t>7/11/2019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1866B8-72B7-4131-BB49-90B18942291F}" type="slidenum">
              <a:rPr lang="en-US" smtClean="0"/>
              <a:t>‹#›</a:t>
            </a:fld>
            <a:endParaRPr lang="en-US"/>
          </a:p>
        </p:txBody>
      </p:sp>
    </p:spTree>
    <p:extLst>
      <p:ext uri="{BB962C8B-B14F-4D97-AF65-F5344CB8AC3E}">
        <p14:creationId xmlns:p14="http://schemas.microsoft.com/office/powerpoint/2010/main" val="3171051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288925"/>
            <a:ext cx="10515600" cy="777875"/>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57F6CE-DAC9-464D-B3D4-B18A204677E9}" type="datetimeFigureOut">
              <a:rPr lang="en-US" smtClean="0"/>
              <a:t>7/11/2019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1866B8-72B7-4131-BB49-90B18942291F}" type="slidenum">
              <a:rPr lang="en-US" smtClean="0"/>
              <a:t>‹#›</a:t>
            </a:fld>
            <a:endParaRPr lang="en-US"/>
          </a:p>
        </p:txBody>
      </p:sp>
    </p:spTree>
    <p:extLst>
      <p:ext uri="{BB962C8B-B14F-4D97-AF65-F5344CB8AC3E}">
        <p14:creationId xmlns:p14="http://schemas.microsoft.com/office/powerpoint/2010/main" val="34188057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4400" b="1"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Essential ingredients to navigate current Global Trends"/>
          <p:cNvPicPr>
            <a:picLocks noChangeAspect="1"/>
          </p:cNvPicPr>
          <p:nvPr/>
        </p:nvPicPr>
        <p:blipFill rotWithShape="1">
          <a:blip r:embed="rId3">
            <a:extLst>
              <a:ext uri="{28A0092B-C50C-407E-A947-70E740481C1C}">
                <a14:useLocalDpi xmlns:a14="http://schemas.microsoft.com/office/drawing/2010/main" val="0"/>
              </a:ext>
            </a:extLst>
          </a:blip>
          <a:srcRect t="-1" r="7651" b="2387"/>
          <a:stretch/>
        </p:blipFill>
        <p:spPr>
          <a:xfrm>
            <a:off x="3430" y="0"/>
            <a:ext cx="12188570" cy="6858000"/>
          </a:xfrm>
          <a:prstGeom prst="rect">
            <a:avLst/>
          </a:prstGeom>
        </p:spPr>
      </p:pic>
      <p:sp>
        <p:nvSpPr>
          <p:cNvPr id="4" name="Rectangle 3"/>
          <p:cNvSpPr/>
          <p:nvPr/>
        </p:nvSpPr>
        <p:spPr>
          <a:xfrm>
            <a:off x="0" y="0"/>
            <a:ext cx="12192000" cy="6858000"/>
          </a:xfrm>
          <a:prstGeom prst="rect">
            <a:avLst/>
          </a:prstGeom>
          <a:solidFill>
            <a:srgbClr val="093C63">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6491" y="817563"/>
            <a:ext cx="11239018" cy="2834496"/>
          </a:xfrm>
        </p:spPr>
        <p:txBody>
          <a:bodyPr>
            <a:noAutofit/>
          </a:bodyPr>
          <a:lstStyle/>
          <a:p>
            <a:r>
              <a:rPr lang="en-US" sz="5400" b="1" dirty="0" smtClean="0">
                <a:solidFill>
                  <a:schemeClr val="bg1"/>
                </a:solidFill>
                <a:latin typeface="+mn-lt"/>
              </a:rPr>
              <a:t>Analysis of </a:t>
            </a:r>
            <a:br>
              <a:rPr lang="en-US" sz="5400" b="1" dirty="0" smtClean="0">
                <a:solidFill>
                  <a:schemeClr val="bg1"/>
                </a:solidFill>
                <a:latin typeface="+mn-lt"/>
              </a:rPr>
            </a:br>
            <a:r>
              <a:rPr lang="en-US" sz="5400" b="1" dirty="0" smtClean="0">
                <a:solidFill>
                  <a:schemeClr val="bg1"/>
                </a:solidFill>
                <a:latin typeface="+mn-lt"/>
              </a:rPr>
              <a:t>Economic and Social Factors </a:t>
            </a:r>
            <a:br>
              <a:rPr lang="en-US" sz="5400" b="1" dirty="0" smtClean="0">
                <a:solidFill>
                  <a:schemeClr val="bg1"/>
                </a:solidFill>
                <a:latin typeface="+mn-lt"/>
              </a:rPr>
            </a:br>
            <a:r>
              <a:rPr lang="en-US" sz="5400" b="1" dirty="0" smtClean="0">
                <a:solidFill>
                  <a:schemeClr val="bg1"/>
                </a:solidFill>
                <a:latin typeface="+mn-lt"/>
              </a:rPr>
              <a:t>on Life Expectancy</a:t>
            </a:r>
            <a:endParaRPr lang="en-US" sz="5400" b="1" dirty="0">
              <a:solidFill>
                <a:schemeClr val="bg1"/>
              </a:solidFill>
              <a:latin typeface="+mn-lt"/>
            </a:endParaRPr>
          </a:p>
        </p:txBody>
      </p:sp>
      <p:sp>
        <p:nvSpPr>
          <p:cNvPr id="3" name="Subtitle 2"/>
          <p:cNvSpPr>
            <a:spLocks noGrp="1"/>
          </p:cNvSpPr>
          <p:nvPr>
            <p:ph type="subTitle" idx="1"/>
          </p:nvPr>
        </p:nvSpPr>
        <p:spPr>
          <a:xfrm>
            <a:off x="515178" y="4325389"/>
            <a:ext cx="10799180" cy="2050589"/>
          </a:xfrm>
        </p:spPr>
        <p:txBody>
          <a:bodyPr>
            <a:normAutofit/>
          </a:bodyPr>
          <a:lstStyle/>
          <a:p>
            <a:r>
              <a:rPr lang="en-US" sz="3000" dirty="0" smtClean="0">
                <a:solidFill>
                  <a:schemeClr val="bg1"/>
                </a:solidFill>
              </a:rPr>
              <a:t>UNC Data Analytics Boot Camp – Project 1</a:t>
            </a:r>
          </a:p>
          <a:p>
            <a:r>
              <a:rPr lang="en-US" sz="3000" dirty="0" smtClean="0">
                <a:solidFill>
                  <a:schemeClr val="bg1"/>
                </a:solidFill>
              </a:rPr>
              <a:t>Team members: </a:t>
            </a:r>
          </a:p>
          <a:p>
            <a:r>
              <a:rPr lang="en-US" sz="3000" dirty="0" smtClean="0">
                <a:solidFill>
                  <a:schemeClr val="bg1"/>
                </a:solidFill>
              </a:rPr>
              <a:t>Ashok Singh, Christopher Glessner, Gilberto Ramirez, Michael Cary</a:t>
            </a:r>
          </a:p>
        </p:txBody>
      </p:sp>
      <p:cxnSp>
        <p:nvCxnSpPr>
          <p:cNvPr id="6" name="Straight Connector 5"/>
          <p:cNvCxnSpPr/>
          <p:nvPr/>
        </p:nvCxnSpPr>
        <p:spPr>
          <a:xfrm>
            <a:off x="697230" y="3901440"/>
            <a:ext cx="10797540" cy="0"/>
          </a:xfrm>
          <a:prstGeom prst="line">
            <a:avLst/>
          </a:prstGeom>
          <a:ln w="317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03402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11" y="1517"/>
            <a:ext cx="12191676" cy="6856483"/>
          </a:xfrm>
          <a:prstGeom prst="rect">
            <a:avLst/>
          </a:prstGeom>
        </p:spPr>
      </p:pic>
      <p:sp>
        <p:nvSpPr>
          <p:cNvPr id="3" name="Title 1">
            <a:extLst>
              <a:ext uri="{FF2B5EF4-FFF2-40B4-BE49-F238E27FC236}">
                <a16:creationId xmlns:a16="http://schemas.microsoft.com/office/drawing/2014/main" id="{5A2799F7-6C2E-4FCB-B4E6-848341F50AF9}"/>
              </a:ext>
            </a:extLst>
          </p:cNvPr>
          <p:cNvSpPr>
            <a:spLocks noGrp="1"/>
          </p:cNvSpPr>
          <p:nvPr>
            <p:ph type="title"/>
          </p:nvPr>
        </p:nvSpPr>
        <p:spPr/>
        <p:txBody>
          <a:bodyPr/>
          <a:lstStyle/>
          <a:p>
            <a:r>
              <a:rPr lang="en-US" smtClean="0"/>
              <a:t>Life Expectancy vs. Homicide</a:t>
            </a:r>
            <a:endParaRPr lang="en-US" dirty="0"/>
          </a:p>
        </p:txBody>
      </p:sp>
      <p:pic>
        <p:nvPicPr>
          <p:cNvPr id="4" name="Picture 3">
            <a:extLst>
              <a:ext uri="{FF2B5EF4-FFF2-40B4-BE49-F238E27FC236}">
                <a16:creationId xmlns:a16="http://schemas.microsoft.com/office/drawing/2014/main" id="{C5DA6CA1-1161-4760-9CB1-E2F06867B3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6870" y="1258530"/>
            <a:ext cx="8900620" cy="5229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40988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11" y="1517"/>
            <a:ext cx="12191676" cy="6856483"/>
          </a:xfrm>
          <a:prstGeom prst="rect">
            <a:avLst/>
          </a:prstGeom>
        </p:spPr>
      </p:pic>
      <p:sp>
        <p:nvSpPr>
          <p:cNvPr id="3" name="Title 1">
            <a:extLst>
              <a:ext uri="{FF2B5EF4-FFF2-40B4-BE49-F238E27FC236}">
                <a16:creationId xmlns:a16="http://schemas.microsoft.com/office/drawing/2014/main" id="{5A2799F7-6C2E-4FCB-B4E6-848341F50AF9}"/>
              </a:ext>
            </a:extLst>
          </p:cNvPr>
          <p:cNvSpPr>
            <a:spLocks noGrp="1"/>
          </p:cNvSpPr>
          <p:nvPr>
            <p:ph type="title"/>
          </p:nvPr>
        </p:nvSpPr>
        <p:spPr/>
        <p:txBody>
          <a:bodyPr/>
          <a:lstStyle/>
          <a:p>
            <a:r>
              <a:rPr lang="en-US" dirty="0" smtClean="0"/>
              <a:t>Life Expectancy vs. Assault</a:t>
            </a:r>
            <a:endParaRPr lang="en-US" dirty="0"/>
          </a:p>
        </p:txBody>
      </p:sp>
      <p:pic>
        <p:nvPicPr>
          <p:cNvPr id="4" name="Picture 2">
            <a:extLst>
              <a:ext uri="{FF2B5EF4-FFF2-40B4-BE49-F238E27FC236}">
                <a16:creationId xmlns:a16="http://schemas.microsoft.com/office/drawing/2014/main" id="{6A163ADF-7429-40BB-A8C9-EEBAD3A373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7662" y="1139831"/>
            <a:ext cx="9048752" cy="5417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08313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5" name="Content Placeholder 4"/>
          <p:cNvSpPr>
            <a:spLocks noGrp="1"/>
          </p:cNvSpPr>
          <p:nvPr>
            <p:ph idx="1"/>
          </p:nvPr>
        </p:nvSpPr>
        <p:spPr>
          <a:xfrm>
            <a:off x="838200" y="1200592"/>
            <a:ext cx="10515600" cy="4351338"/>
          </a:xfrm>
        </p:spPr>
        <p:txBody>
          <a:bodyPr/>
          <a:lstStyle/>
          <a:p>
            <a:r>
              <a:rPr lang="en-US" dirty="0" smtClean="0"/>
              <a:t>Using a multiple regression model, we plan to determine the best correlation of life expectancy</a:t>
            </a:r>
          </a:p>
          <a:p>
            <a:r>
              <a:rPr lang="en-US" dirty="0" smtClean="0"/>
              <a:t>More robust analysis of top 3 countries </a:t>
            </a:r>
          </a:p>
          <a:p>
            <a:r>
              <a:rPr lang="en-US" dirty="0" smtClean="0"/>
              <a:t>Consider other factors including environment, i.e., type of energy use</a:t>
            </a:r>
          </a:p>
          <a:p>
            <a:endParaRPr lang="en-US" dirty="0" smtClean="0"/>
          </a:p>
          <a:p>
            <a:pPr marL="0" indent="0">
              <a:buNone/>
            </a:pPr>
            <a:endParaRPr lang="en-US" dirty="0" smtClean="0"/>
          </a:p>
        </p:txBody>
      </p:sp>
    </p:spTree>
    <p:extLst>
      <p:ext uri="{BB962C8B-B14F-4D97-AF65-F5344CB8AC3E}">
        <p14:creationId xmlns:p14="http://schemas.microsoft.com/office/powerpoint/2010/main" val="30379508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4" y="0"/>
            <a:ext cx="12191676" cy="6856483"/>
          </a:xfrm>
          <a:prstGeom prst="rect">
            <a:avLst/>
          </a:prstGeom>
        </p:spPr>
      </p:pic>
      <p:sp>
        <p:nvSpPr>
          <p:cNvPr id="2" name="Title 1"/>
          <p:cNvSpPr>
            <a:spLocks noGrp="1"/>
          </p:cNvSpPr>
          <p:nvPr>
            <p:ph type="title"/>
          </p:nvPr>
        </p:nvSpPr>
        <p:spPr/>
        <p:txBody>
          <a:bodyPr/>
          <a:lstStyle/>
          <a:p>
            <a:pPr algn="ctr"/>
            <a:r>
              <a:rPr lang="en-US" b="1" dirty="0" smtClean="0">
                <a:latin typeface="+mn-lt"/>
              </a:rPr>
              <a:t>Background</a:t>
            </a:r>
            <a:endParaRPr lang="en-US" b="1" dirty="0">
              <a:latin typeface="+mn-lt"/>
            </a:endParaRPr>
          </a:p>
        </p:txBody>
      </p:sp>
      <p:sp>
        <p:nvSpPr>
          <p:cNvPr id="3" name="Content Placeholder 2"/>
          <p:cNvSpPr>
            <a:spLocks noGrp="1"/>
          </p:cNvSpPr>
          <p:nvPr>
            <p:ph idx="4294967295"/>
          </p:nvPr>
        </p:nvSpPr>
        <p:spPr>
          <a:xfrm>
            <a:off x="656063" y="3043276"/>
            <a:ext cx="5050255" cy="2926442"/>
          </a:xfrm>
        </p:spPr>
        <p:txBody>
          <a:bodyPr>
            <a:noAutofit/>
          </a:bodyPr>
          <a:lstStyle/>
          <a:p>
            <a:pPr marL="0" indent="0" algn="ctr">
              <a:buNone/>
            </a:pPr>
            <a:r>
              <a:rPr lang="en-US" sz="3200" b="1" dirty="0" smtClean="0">
                <a:solidFill>
                  <a:schemeClr val="accent6"/>
                </a:solidFill>
              </a:rPr>
              <a:t>Economic factors</a:t>
            </a:r>
          </a:p>
          <a:p>
            <a:pPr marL="290513" lvl="1" indent="-290513"/>
            <a:r>
              <a:rPr lang="en-US" dirty="0" smtClean="0"/>
              <a:t>Per capita GDP</a:t>
            </a:r>
          </a:p>
          <a:p>
            <a:pPr marL="290513" lvl="1" indent="-290513"/>
            <a:r>
              <a:rPr lang="en-US" dirty="0" smtClean="0"/>
              <a:t>Healthcare spending</a:t>
            </a:r>
          </a:p>
          <a:p>
            <a:pPr marL="290513" lvl="1" indent="-290513"/>
            <a:r>
              <a:rPr lang="en-US" dirty="0" smtClean="0"/>
              <a:t>Urbanization</a:t>
            </a:r>
          </a:p>
          <a:p>
            <a:pPr marL="290513" lvl="1" indent="-290513"/>
            <a:endParaRPr lang="en-US" dirty="0" smtClean="0"/>
          </a:p>
          <a:p>
            <a:pPr marL="290513" lvl="1" indent="-290513"/>
            <a:endParaRPr lang="en-US" dirty="0" smtClean="0"/>
          </a:p>
        </p:txBody>
      </p:sp>
      <p:grpSp>
        <p:nvGrpSpPr>
          <p:cNvPr id="36" name="Group 35"/>
          <p:cNvGrpSpPr/>
          <p:nvPr/>
        </p:nvGrpSpPr>
        <p:grpSpPr>
          <a:xfrm>
            <a:off x="2127544" y="1066800"/>
            <a:ext cx="2247687" cy="1680333"/>
            <a:chOff x="1743075" y="1403350"/>
            <a:chExt cx="1803401" cy="1803401"/>
          </a:xfrm>
          <a:solidFill>
            <a:schemeClr val="accent6"/>
          </a:solidFill>
        </p:grpSpPr>
        <p:sp>
          <p:nvSpPr>
            <p:cNvPr id="26" name="Freeform 12"/>
            <p:cNvSpPr>
              <a:spLocks/>
            </p:cNvSpPr>
            <p:nvPr/>
          </p:nvSpPr>
          <p:spPr bwMode="auto">
            <a:xfrm>
              <a:off x="2493963" y="2005013"/>
              <a:ext cx="301625" cy="600075"/>
            </a:xfrm>
            <a:custGeom>
              <a:avLst/>
              <a:gdLst>
                <a:gd name="T0" fmla="*/ 36 w 96"/>
                <a:gd name="T1" fmla="*/ 0 h 192"/>
                <a:gd name="T2" fmla="*/ 36 w 96"/>
                <a:gd name="T3" fmla="*/ 24 h 192"/>
                <a:gd name="T4" fmla="*/ 0 w 96"/>
                <a:gd name="T5" fmla="*/ 60 h 192"/>
                <a:gd name="T6" fmla="*/ 0 w 96"/>
                <a:gd name="T7" fmla="*/ 67 h 192"/>
                <a:gd name="T8" fmla="*/ 25 w 96"/>
                <a:gd name="T9" fmla="*/ 101 h 192"/>
                <a:gd name="T10" fmla="*/ 64 w 96"/>
                <a:gd name="T11" fmla="*/ 114 h 192"/>
                <a:gd name="T12" fmla="*/ 72 w 96"/>
                <a:gd name="T13" fmla="*/ 125 h 192"/>
                <a:gd name="T14" fmla="*/ 72 w 96"/>
                <a:gd name="T15" fmla="*/ 132 h 192"/>
                <a:gd name="T16" fmla="*/ 60 w 96"/>
                <a:gd name="T17" fmla="*/ 144 h 192"/>
                <a:gd name="T18" fmla="*/ 36 w 96"/>
                <a:gd name="T19" fmla="*/ 144 h 192"/>
                <a:gd name="T20" fmla="*/ 24 w 96"/>
                <a:gd name="T21" fmla="*/ 132 h 192"/>
                <a:gd name="T22" fmla="*/ 24 w 96"/>
                <a:gd name="T23" fmla="*/ 120 h 192"/>
                <a:gd name="T24" fmla="*/ 0 w 96"/>
                <a:gd name="T25" fmla="*/ 120 h 192"/>
                <a:gd name="T26" fmla="*/ 0 w 96"/>
                <a:gd name="T27" fmla="*/ 132 h 192"/>
                <a:gd name="T28" fmla="*/ 36 w 96"/>
                <a:gd name="T29" fmla="*/ 168 h 192"/>
                <a:gd name="T30" fmla="*/ 36 w 96"/>
                <a:gd name="T31" fmla="*/ 192 h 192"/>
                <a:gd name="T32" fmla="*/ 60 w 96"/>
                <a:gd name="T33" fmla="*/ 192 h 192"/>
                <a:gd name="T34" fmla="*/ 60 w 96"/>
                <a:gd name="T35" fmla="*/ 168 h 192"/>
                <a:gd name="T36" fmla="*/ 96 w 96"/>
                <a:gd name="T37" fmla="*/ 132 h 192"/>
                <a:gd name="T38" fmla="*/ 96 w 96"/>
                <a:gd name="T39" fmla="*/ 125 h 192"/>
                <a:gd name="T40" fmla="*/ 71 w 96"/>
                <a:gd name="T41" fmla="*/ 91 h 192"/>
                <a:gd name="T42" fmla="*/ 32 w 96"/>
                <a:gd name="T43" fmla="*/ 78 h 192"/>
                <a:gd name="T44" fmla="*/ 24 w 96"/>
                <a:gd name="T45" fmla="*/ 67 h 192"/>
                <a:gd name="T46" fmla="*/ 24 w 96"/>
                <a:gd name="T47" fmla="*/ 60 h 192"/>
                <a:gd name="T48" fmla="*/ 36 w 96"/>
                <a:gd name="T49" fmla="*/ 48 h 192"/>
                <a:gd name="T50" fmla="*/ 60 w 96"/>
                <a:gd name="T51" fmla="*/ 48 h 192"/>
                <a:gd name="T52" fmla="*/ 72 w 96"/>
                <a:gd name="T53" fmla="*/ 60 h 192"/>
                <a:gd name="T54" fmla="*/ 72 w 96"/>
                <a:gd name="T55" fmla="*/ 72 h 192"/>
                <a:gd name="T56" fmla="*/ 96 w 96"/>
                <a:gd name="T57" fmla="*/ 72 h 192"/>
                <a:gd name="T58" fmla="*/ 96 w 96"/>
                <a:gd name="T59" fmla="*/ 60 h 192"/>
                <a:gd name="T60" fmla="*/ 60 w 96"/>
                <a:gd name="T61" fmla="*/ 24 h 192"/>
                <a:gd name="T62" fmla="*/ 60 w 96"/>
                <a:gd name="T63" fmla="*/ 0 h 192"/>
                <a:gd name="T64" fmla="*/ 36 w 96"/>
                <a:gd name="T65"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6" h="192">
                  <a:moveTo>
                    <a:pt x="36" y="0"/>
                  </a:moveTo>
                  <a:cubicBezTo>
                    <a:pt x="36" y="24"/>
                    <a:pt x="36" y="24"/>
                    <a:pt x="36" y="24"/>
                  </a:cubicBezTo>
                  <a:cubicBezTo>
                    <a:pt x="16" y="24"/>
                    <a:pt x="0" y="40"/>
                    <a:pt x="0" y="60"/>
                  </a:cubicBezTo>
                  <a:cubicBezTo>
                    <a:pt x="0" y="67"/>
                    <a:pt x="0" y="67"/>
                    <a:pt x="0" y="67"/>
                  </a:cubicBezTo>
                  <a:cubicBezTo>
                    <a:pt x="0" y="82"/>
                    <a:pt x="10" y="96"/>
                    <a:pt x="25" y="101"/>
                  </a:cubicBezTo>
                  <a:cubicBezTo>
                    <a:pt x="64" y="114"/>
                    <a:pt x="64" y="114"/>
                    <a:pt x="64" y="114"/>
                  </a:cubicBezTo>
                  <a:cubicBezTo>
                    <a:pt x="69" y="116"/>
                    <a:pt x="72" y="120"/>
                    <a:pt x="72" y="125"/>
                  </a:cubicBezTo>
                  <a:cubicBezTo>
                    <a:pt x="72" y="132"/>
                    <a:pt x="72" y="132"/>
                    <a:pt x="72" y="132"/>
                  </a:cubicBezTo>
                  <a:cubicBezTo>
                    <a:pt x="72" y="139"/>
                    <a:pt x="67" y="144"/>
                    <a:pt x="60" y="144"/>
                  </a:cubicBezTo>
                  <a:cubicBezTo>
                    <a:pt x="36" y="144"/>
                    <a:pt x="36" y="144"/>
                    <a:pt x="36" y="144"/>
                  </a:cubicBezTo>
                  <a:cubicBezTo>
                    <a:pt x="29" y="144"/>
                    <a:pt x="24" y="139"/>
                    <a:pt x="24" y="132"/>
                  </a:cubicBezTo>
                  <a:cubicBezTo>
                    <a:pt x="24" y="120"/>
                    <a:pt x="24" y="120"/>
                    <a:pt x="24" y="120"/>
                  </a:cubicBezTo>
                  <a:cubicBezTo>
                    <a:pt x="0" y="120"/>
                    <a:pt x="0" y="120"/>
                    <a:pt x="0" y="120"/>
                  </a:cubicBezTo>
                  <a:cubicBezTo>
                    <a:pt x="0" y="132"/>
                    <a:pt x="0" y="132"/>
                    <a:pt x="0" y="132"/>
                  </a:cubicBezTo>
                  <a:cubicBezTo>
                    <a:pt x="0" y="152"/>
                    <a:pt x="16" y="168"/>
                    <a:pt x="36" y="168"/>
                  </a:cubicBezTo>
                  <a:cubicBezTo>
                    <a:pt x="36" y="192"/>
                    <a:pt x="36" y="192"/>
                    <a:pt x="36" y="192"/>
                  </a:cubicBezTo>
                  <a:cubicBezTo>
                    <a:pt x="60" y="192"/>
                    <a:pt x="60" y="192"/>
                    <a:pt x="60" y="192"/>
                  </a:cubicBezTo>
                  <a:cubicBezTo>
                    <a:pt x="60" y="168"/>
                    <a:pt x="60" y="168"/>
                    <a:pt x="60" y="168"/>
                  </a:cubicBezTo>
                  <a:cubicBezTo>
                    <a:pt x="80" y="168"/>
                    <a:pt x="96" y="152"/>
                    <a:pt x="96" y="132"/>
                  </a:cubicBezTo>
                  <a:cubicBezTo>
                    <a:pt x="96" y="125"/>
                    <a:pt x="96" y="125"/>
                    <a:pt x="96" y="125"/>
                  </a:cubicBezTo>
                  <a:cubicBezTo>
                    <a:pt x="96" y="110"/>
                    <a:pt x="86" y="96"/>
                    <a:pt x="71" y="91"/>
                  </a:cubicBezTo>
                  <a:cubicBezTo>
                    <a:pt x="32" y="78"/>
                    <a:pt x="32" y="78"/>
                    <a:pt x="32" y="78"/>
                  </a:cubicBezTo>
                  <a:cubicBezTo>
                    <a:pt x="27" y="76"/>
                    <a:pt x="24" y="72"/>
                    <a:pt x="24" y="67"/>
                  </a:cubicBezTo>
                  <a:cubicBezTo>
                    <a:pt x="24" y="60"/>
                    <a:pt x="24" y="60"/>
                    <a:pt x="24" y="60"/>
                  </a:cubicBezTo>
                  <a:cubicBezTo>
                    <a:pt x="24" y="53"/>
                    <a:pt x="29" y="48"/>
                    <a:pt x="36" y="48"/>
                  </a:cubicBezTo>
                  <a:cubicBezTo>
                    <a:pt x="60" y="48"/>
                    <a:pt x="60" y="48"/>
                    <a:pt x="60" y="48"/>
                  </a:cubicBezTo>
                  <a:cubicBezTo>
                    <a:pt x="67" y="48"/>
                    <a:pt x="72" y="53"/>
                    <a:pt x="72" y="60"/>
                  </a:cubicBezTo>
                  <a:cubicBezTo>
                    <a:pt x="72" y="72"/>
                    <a:pt x="72" y="72"/>
                    <a:pt x="72" y="72"/>
                  </a:cubicBezTo>
                  <a:cubicBezTo>
                    <a:pt x="96" y="72"/>
                    <a:pt x="96" y="72"/>
                    <a:pt x="96" y="72"/>
                  </a:cubicBezTo>
                  <a:cubicBezTo>
                    <a:pt x="96" y="60"/>
                    <a:pt x="96" y="60"/>
                    <a:pt x="96" y="60"/>
                  </a:cubicBezTo>
                  <a:cubicBezTo>
                    <a:pt x="96" y="40"/>
                    <a:pt x="80" y="24"/>
                    <a:pt x="60" y="24"/>
                  </a:cubicBezTo>
                  <a:cubicBezTo>
                    <a:pt x="60" y="0"/>
                    <a:pt x="60" y="0"/>
                    <a:pt x="60" y="0"/>
                  </a:cubicBezTo>
                  <a:lnTo>
                    <a:pt x="3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3"/>
            <p:cNvSpPr>
              <a:spLocks noEditPoints="1"/>
            </p:cNvSpPr>
            <p:nvPr/>
          </p:nvSpPr>
          <p:spPr bwMode="auto">
            <a:xfrm>
              <a:off x="2193925" y="1854200"/>
              <a:ext cx="901700" cy="901700"/>
            </a:xfrm>
            <a:custGeom>
              <a:avLst/>
              <a:gdLst>
                <a:gd name="T0" fmla="*/ 0 w 288"/>
                <a:gd name="T1" fmla="*/ 144 h 288"/>
                <a:gd name="T2" fmla="*/ 144 w 288"/>
                <a:gd name="T3" fmla="*/ 288 h 288"/>
                <a:gd name="T4" fmla="*/ 288 w 288"/>
                <a:gd name="T5" fmla="*/ 144 h 288"/>
                <a:gd name="T6" fmla="*/ 144 w 288"/>
                <a:gd name="T7" fmla="*/ 0 h 288"/>
                <a:gd name="T8" fmla="*/ 0 w 288"/>
                <a:gd name="T9" fmla="*/ 144 h 288"/>
                <a:gd name="T10" fmla="*/ 264 w 288"/>
                <a:gd name="T11" fmla="*/ 144 h 288"/>
                <a:gd name="T12" fmla="*/ 144 w 288"/>
                <a:gd name="T13" fmla="*/ 264 h 288"/>
                <a:gd name="T14" fmla="*/ 24 w 288"/>
                <a:gd name="T15" fmla="*/ 144 h 288"/>
                <a:gd name="T16" fmla="*/ 144 w 288"/>
                <a:gd name="T17" fmla="*/ 24 h 288"/>
                <a:gd name="T18" fmla="*/ 264 w 288"/>
                <a:gd name="T19" fmla="*/ 14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8" h="288">
                  <a:moveTo>
                    <a:pt x="0" y="144"/>
                  </a:moveTo>
                  <a:cubicBezTo>
                    <a:pt x="0" y="223"/>
                    <a:pt x="65" y="288"/>
                    <a:pt x="144" y="288"/>
                  </a:cubicBezTo>
                  <a:cubicBezTo>
                    <a:pt x="223" y="288"/>
                    <a:pt x="288" y="223"/>
                    <a:pt x="288" y="144"/>
                  </a:cubicBezTo>
                  <a:cubicBezTo>
                    <a:pt x="288" y="65"/>
                    <a:pt x="223" y="0"/>
                    <a:pt x="144" y="0"/>
                  </a:cubicBezTo>
                  <a:cubicBezTo>
                    <a:pt x="65" y="0"/>
                    <a:pt x="0" y="65"/>
                    <a:pt x="0" y="144"/>
                  </a:cubicBezTo>
                  <a:close/>
                  <a:moveTo>
                    <a:pt x="264" y="144"/>
                  </a:moveTo>
                  <a:cubicBezTo>
                    <a:pt x="264" y="210"/>
                    <a:pt x="210" y="264"/>
                    <a:pt x="144" y="264"/>
                  </a:cubicBezTo>
                  <a:cubicBezTo>
                    <a:pt x="78" y="264"/>
                    <a:pt x="24" y="210"/>
                    <a:pt x="24" y="144"/>
                  </a:cubicBezTo>
                  <a:cubicBezTo>
                    <a:pt x="24" y="78"/>
                    <a:pt x="78" y="24"/>
                    <a:pt x="144" y="24"/>
                  </a:cubicBezTo>
                  <a:cubicBezTo>
                    <a:pt x="210" y="24"/>
                    <a:pt x="264" y="78"/>
                    <a:pt x="264" y="1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4"/>
            <p:cNvSpPr>
              <a:spLocks/>
            </p:cNvSpPr>
            <p:nvPr/>
          </p:nvSpPr>
          <p:spPr bwMode="auto">
            <a:xfrm>
              <a:off x="1946275" y="1563688"/>
              <a:ext cx="479425" cy="490538"/>
            </a:xfrm>
            <a:custGeom>
              <a:avLst/>
              <a:gdLst>
                <a:gd name="T0" fmla="*/ 122 w 153"/>
                <a:gd name="T1" fmla="*/ 46 h 157"/>
                <a:gd name="T2" fmla="*/ 114 w 153"/>
                <a:gd name="T3" fmla="*/ 83 h 157"/>
                <a:gd name="T4" fmla="*/ 138 w 153"/>
                <a:gd name="T5" fmla="*/ 88 h 157"/>
                <a:gd name="T6" fmla="*/ 153 w 153"/>
                <a:gd name="T7" fmla="*/ 16 h 157"/>
                <a:gd name="T8" fmla="*/ 81 w 153"/>
                <a:gd name="T9" fmla="*/ 0 h 157"/>
                <a:gd name="T10" fmla="*/ 76 w 153"/>
                <a:gd name="T11" fmla="*/ 24 h 157"/>
                <a:gd name="T12" fmla="*/ 103 w 153"/>
                <a:gd name="T13" fmla="*/ 29 h 157"/>
                <a:gd name="T14" fmla="*/ 0 w 153"/>
                <a:gd name="T15" fmla="*/ 149 h 157"/>
                <a:gd name="T16" fmla="*/ 22 w 153"/>
                <a:gd name="T17" fmla="*/ 157 h 157"/>
                <a:gd name="T18" fmla="*/ 122 w 153"/>
                <a:gd name="T19" fmla="*/ 46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3" h="157">
                  <a:moveTo>
                    <a:pt x="122" y="46"/>
                  </a:moveTo>
                  <a:cubicBezTo>
                    <a:pt x="114" y="83"/>
                    <a:pt x="114" y="83"/>
                    <a:pt x="114" y="83"/>
                  </a:cubicBezTo>
                  <a:cubicBezTo>
                    <a:pt x="138" y="88"/>
                    <a:pt x="138" y="88"/>
                    <a:pt x="138" y="88"/>
                  </a:cubicBezTo>
                  <a:cubicBezTo>
                    <a:pt x="153" y="16"/>
                    <a:pt x="153" y="16"/>
                    <a:pt x="153" y="16"/>
                  </a:cubicBezTo>
                  <a:cubicBezTo>
                    <a:pt x="81" y="0"/>
                    <a:pt x="81" y="0"/>
                    <a:pt x="81" y="0"/>
                  </a:cubicBezTo>
                  <a:cubicBezTo>
                    <a:pt x="76" y="24"/>
                    <a:pt x="76" y="24"/>
                    <a:pt x="76" y="24"/>
                  </a:cubicBezTo>
                  <a:cubicBezTo>
                    <a:pt x="103" y="29"/>
                    <a:pt x="103" y="29"/>
                    <a:pt x="103" y="29"/>
                  </a:cubicBezTo>
                  <a:cubicBezTo>
                    <a:pt x="57" y="56"/>
                    <a:pt x="20" y="98"/>
                    <a:pt x="0" y="149"/>
                  </a:cubicBezTo>
                  <a:cubicBezTo>
                    <a:pt x="22" y="157"/>
                    <a:pt x="22" y="157"/>
                    <a:pt x="22" y="157"/>
                  </a:cubicBezTo>
                  <a:cubicBezTo>
                    <a:pt x="41" y="110"/>
                    <a:pt x="77" y="70"/>
                    <a:pt x="122"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5"/>
            <p:cNvSpPr>
              <a:spLocks noEditPoints="1"/>
            </p:cNvSpPr>
            <p:nvPr/>
          </p:nvSpPr>
          <p:spPr bwMode="auto">
            <a:xfrm>
              <a:off x="2457450" y="2830513"/>
              <a:ext cx="374650" cy="376238"/>
            </a:xfrm>
            <a:custGeom>
              <a:avLst/>
              <a:gdLst>
                <a:gd name="T0" fmla="*/ 60 w 120"/>
                <a:gd name="T1" fmla="*/ 0 h 120"/>
                <a:gd name="T2" fmla="*/ 0 w 120"/>
                <a:gd name="T3" fmla="*/ 60 h 120"/>
                <a:gd name="T4" fmla="*/ 60 w 120"/>
                <a:gd name="T5" fmla="*/ 120 h 120"/>
                <a:gd name="T6" fmla="*/ 120 w 120"/>
                <a:gd name="T7" fmla="*/ 60 h 120"/>
                <a:gd name="T8" fmla="*/ 60 w 120"/>
                <a:gd name="T9" fmla="*/ 0 h 120"/>
                <a:gd name="T10" fmla="*/ 60 w 120"/>
                <a:gd name="T11" fmla="*/ 96 h 120"/>
                <a:gd name="T12" fmla="*/ 24 w 120"/>
                <a:gd name="T13" fmla="*/ 60 h 120"/>
                <a:gd name="T14" fmla="*/ 60 w 120"/>
                <a:gd name="T15" fmla="*/ 24 h 120"/>
                <a:gd name="T16" fmla="*/ 96 w 120"/>
                <a:gd name="T17" fmla="*/ 60 h 120"/>
                <a:gd name="T18" fmla="*/ 60 w 120"/>
                <a:gd name="T19" fmla="*/ 9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60" y="0"/>
                  </a:moveTo>
                  <a:cubicBezTo>
                    <a:pt x="27" y="0"/>
                    <a:pt x="0" y="27"/>
                    <a:pt x="0" y="60"/>
                  </a:cubicBezTo>
                  <a:cubicBezTo>
                    <a:pt x="0" y="93"/>
                    <a:pt x="27" y="120"/>
                    <a:pt x="60" y="120"/>
                  </a:cubicBezTo>
                  <a:cubicBezTo>
                    <a:pt x="93" y="120"/>
                    <a:pt x="120" y="93"/>
                    <a:pt x="120" y="60"/>
                  </a:cubicBezTo>
                  <a:cubicBezTo>
                    <a:pt x="120" y="27"/>
                    <a:pt x="93" y="0"/>
                    <a:pt x="60" y="0"/>
                  </a:cubicBezTo>
                  <a:close/>
                  <a:moveTo>
                    <a:pt x="60" y="96"/>
                  </a:moveTo>
                  <a:cubicBezTo>
                    <a:pt x="40" y="96"/>
                    <a:pt x="24" y="80"/>
                    <a:pt x="24" y="60"/>
                  </a:cubicBezTo>
                  <a:cubicBezTo>
                    <a:pt x="24" y="40"/>
                    <a:pt x="40" y="24"/>
                    <a:pt x="60" y="24"/>
                  </a:cubicBezTo>
                  <a:cubicBezTo>
                    <a:pt x="80" y="24"/>
                    <a:pt x="96" y="40"/>
                    <a:pt x="96" y="60"/>
                  </a:cubicBezTo>
                  <a:cubicBezTo>
                    <a:pt x="96" y="80"/>
                    <a:pt x="80" y="96"/>
                    <a:pt x="60" y="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6"/>
            <p:cNvSpPr>
              <a:spLocks noEditPoints="1"/>
            </p:cNvSpPr>
            <p:nvPr/>
          </p:nvSpPr>
          <p:spPr bwMode="auto">
            <a:xfrm>
              <a:off x="2457450" y="1403350"/>
              <a:ext cx="374650" cy="376238"/>
            </a:xfrm>
            <a:custGeom>
              <a:avLst/>
              <a:gdLst>
                <a:gd name="T0" fmla="*/ 60 w 120"/>
                <a:gd name="T1" fmla="*/ 120 h 120"/>
                <a:gd name="T2" fmla="*/ 120 w 120"/>
                <a:gd name="T3" fmla="*/ 60 h 120"/>
                <a:gd name="T4" fmla="*/ 60 w 120"/>
                <a:gd name="T5" fmla="*/ 0 h 120"/>
                <a:gd name="T6" fmla="*/ 0 w 120"/>
                <a:gd name="T7" fmla="*/ 60 h 120"/>
                <a:gd name="T8" fmla="*/ 60 w 120"/>
                <a:gd name="T9" fmla="*/ 120 h 120"/>
                <a:gd name="T10" fmla="*/ 60 w 120"/>
                <a:gd name="T11" fmla="*/ 24 h 120"/>
                <a:gd name="T12" fmla="*/ 96 w 120"/>
                <a:gd name="T13" fmla="*/ 60 h 120"/>
                <a:gd name="T14" fmla="*/ 60 w 120"/>
                <a:gd name="T15" fmla="*/ 96 h 120"/>
                <a:gd name="T16" fmla="*/ 24 w 120"/>
                <a:gd name="T17" fmla="*/ 60 h 120"/>
                <a:gd name="T18" fmla="*/ 60 w 120"/>
                <a:gd name="T19" fmla="*/ 2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60" y="120"/>
                  </a:moveTo>
                  <a:cubicBezTo>
                    <a:pt x="93" y="120"/>
                    <a:pt x="120" y="93"/>
                    <a:pt x="120" y="60"/>
                  </a:cubicBezTo>
                  <a:cubicBezTo>
                    <a:pt x="120" y="27"/>
                    <a:pt x="93" y="0"/>
                    <a:pt x="60" y="0"/>
                  </a:cubicBezTo>
                  <a:cubicBezTo>
                    <a:pt x="27" y="0"/>
                    <a:pt x="0" y="27"/>
                    <a:pt x="0" y="60"/>
                  </a:cubicBezTo>
                  <a:cubicBezTo>
                    <a:pt x="0" y="93"/>
                    <a:pt x="27" y="120"/>
                    <a:pt x="60" y="120"/>
                  </a:cubicBezTo>
                  <a:close/>
                  <a:moveTo>
                    <a:pt x="60" y="24"/>
                  </a:moveTo>
                  <a:cubicBezTo>
                    <a:pt x="80" y="24"/>
                    <a:pt x="96" y="40"/>
                    <a:pt x="96" y="60"/>
                  </a:cubicBezTo>
                  <a:cubicBezTo>
                    <a:pt x="96" y="80"/>
                    <a:pt x="80" y="96"/>
                    <a:pt x="60" y="96"/>
                  </a:cubicBezTo>
                  <a:cubicBezTo>
                    <a:pt x="40" y="96"/>
                    <a:pt x="24" y="80"/>
                    <a:pt x="24" y="60"/>
                  </a:cubicBezTo>
                  <a:cubicBezTo>
                    <a:pt x="24" y="40"/>
                    <a:pt x="40" y="24"/>
                    <a:pt x="60"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7"/>
            <p:cNvSpPr>
              <a:spLocks noEditPoints="1"/>
            </p:cNvSpPr>
            <p:nvPr/>
          </p:nvSpPr>
          <p:spPr bwMode="auto">
            <a:xfrm>
              <a:off x="3170238" y="2117725"/>
              <a:ext cx="376238" cy="374650"/>
            </a:xfrm>
            <a:custGeom>
              <a:avLst/>
              <a:gdLst>
                <a:gd name="T0" fmla="*/ 60 w 120"/>
                <a:gd name="T1" fmla="*/ 0 h 120"/>
                <a:gd name="T2" fmla="*/ 0 w 120"/>
                <a:gd name="T3" fmla="*/ 60 h 120"/>
                <a:gd name="T4" fmla="*/ 60 w 120"/>
                <a:gd name="T5" fmla="*/ 120 h 120"/>
                <a:gd name="T6" fmla="*/ 120 w 120"/>
                <a:gd name="T7" fmla="*/ 60 h 120"/>
                <a:gd name="T8" fmla="*/ 60 w 120"/>
                <a:gd name="T9" fmla="*/ 0 h 120"/>
                <a:gd name="T10" fmla="*/ 60 w 120"/>
                <a:gd name="T11" fmla="*/ 96 h 120"/>
                <a:gd name="T12" fmla="*/ 24 w 120"/>
                <a:gd name="T13" fmla="*/ 60 h 120"/>
                <a:gd name="T14" fmla="*/ 60 w 120"/>
                <a:gd name="T15" fmla="*/ 24 h 120"/>
                <a:gd name="T16" fmla="*/ 96 w 120"/>
                <a:gd name="T17" fmla="*/ 60 h 120"/>
                <a:gd name="T18" fmla="*/ 60 w 120"/>
                <a:gd name="T19" fmla="*/ 9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60" y="0"/>
                  </a:moveTo>
                  <a:cubicBezTo>
                    <a:pt x="27" y="0"/>
                    <a:pt x="0" y="27"/>
                    <a:pt x="0" y="60"/>
                  </a:cubicBezTo>
                  <a:cubicBezTo>
                    <a:pt x="0" y="93"/>
                    <a:pt x="27" y="120"/>
                    <a:pt x="60" y="120"/>
                  </a:cubicBezTo>
                  <a:cubicBezTo>
                    <a:pt x="93" y="120"/>
                    <a:pt x="120" y="93"/>
                    <a:pt x="120" y="60"/>
                  </a:cubicBezTo>
                  <a:cubicBezTo>
                    <a:pt x="120" y="27"/>
                    <a:pt x="93" y="0"/>
                    <a:pt x="60" y="0"/>
                  </a:cubicBezTo>
                  <a:close/>
                  <a:moveTo>
                    <a:pt x="60" y="96"/>
                  </a:moveTo>
                  <a:cubicBezTo>
                    <a:pt x="40" y="96"/>
                    <a:pt x="24" y="80"/>
                    <a:pt x="24" y="60"/>
                  </a:cubicBezTo>
                  <a:cubicBezTo>
                    <a:pt x="24" y="40"/>
                    <a:pt x="40" y="24"/>
                    <a:pt x="60" y="24"/>
                  </a:cubicBezTo>
                  <a:cubicBezTo>
                    <a:pt x="80" y="24"/>
                    <a:pt x="96" y="40"/>
                    <a:pt x="96" y="60"/>
                  </a:cubicBezTo>
                  <a:cubicBezTo>
                    <a:pt x="96" y="80"/>
                    <a:pt x="80" y="96"/>
                    <a:pt x="60" y="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8"/>
            <p:cNvSpPr>
              <a:spLocks noEditPoints="1"/>
            </p:cNvSpPr>
            <p:nvPr/>
          </p:nvSpPr>
          <p:spPr bwMode="auto">
            <a:xfrm>
              <a:off x="1743075" y="2117725"/>
              <a:ext cx="376238" cy="374650"/>
            </a:xfrm>
            <a:custGeom>
              <a:avLst/>
              <a:gdLst>
                <a:gd name="T0" fmla="*/ 120 w 120"/>
                <a:gd name="T1" fmla="*/ 60 h 120"/>
                <a:gd name="T2" fmla="*/ 60 w 120"/>
                <a:gd name="T3" fmla="*/ 0 h 120"/>
                <a:gd name="T4" fmla="*/ 0 w 120"/>
                <a:gd name="T5" fmla="*/ 60 h 120"/>
                <a:gd name="T6" fmla="*/ 60 w 120"/>
                <a:gd name="T7" fmla="*/ 120 h 120"/>
                <a:gd name="T8" fmla="*/ 120 w 120"/>
                <a:gd name="T9" fmla="*/ 60 h 120"/>
                <a:gd name="T10" fmla="*/ 24 w 120"/>
                <a:gd name="T11" fmla="*/ 60 h 120"/>
                <a:gd name="T12" fmla="*/ 60 w 120"/>
                <a:gd name="T13" fmla="*/ 24 h 120"/>
                <a:gd name="T14" fmla="*/ 96 w 120"/>
                <a:gd name="T15" fmla="*/ 60 h 120"/>
                <a:gd name="T16" fmla="*/ 60 w 120"/>
                <a:gd name="T17" fmla="*/ 96 h 120"/>
                <a:gd name="T18" fmla="*/ 24 w 120"/>
                <a:gd name="T19" fmla="*/ 6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120" y="60"/>
                  </a:moveTo>
                  <a:cubicBezTo>
                    <a:pt x="120" y="27"/>
                    <a:pt x="93" y="0"/>
                    <a:pt x="60" y="0"/>
                  </a:cubicBezTo>
                  <a:cubicBezTo>
                    <a:pt x="27" y="0"/>
                    <a:pt x="0" y="27"/>
                    <a:pt x="0" y="60"/>
                  </a:cubicBezTo>
                  <a:cubicBezTo>
                    <a:pt x="0" y="93"/>
                    <a:pt x="27" y="120"/>
                    <a:pt x="60" y="120"/>
                  </a:cubicBezTo>
                  <a:cubicBezTo>
                    <a:pt x="93" y="120"/>
                    <a:pt x="120" y="93"/>
                    <a:pt x="120" y="60"/>
                  </a:cubicBezTo>
                  <a:close/>
                  <a:moveTo>
                    <a:pt x="24" y="60"/>
                  </a:moveTo>
                  <a:cubicBezTo>
                    <a:pt x="24" y="40"/>
                    <a:pt x="40" y="24"/>
                    <a:pt x="60" y="24"/>
                  </a:cubicBezTo>
                  <a:cubicBezTo>
                    <a:pt x="80" y="24"/>
                    <a:pt x="96" y="40"/>
                    <a:pt x="96" y="60"/>
                  </a:cubicBezTo>
                  <a:cubicBezTo>
                    <a:pt x="96" y="80"/>
                    <a:pt x="80" y="96"/>
                    <a:pt x="60" y="96"/>
                  </a:cubicBezTo>
                  <a:cubicBezTo>
                    <a:pt x="40" y="96"/>
                    <a:pt x="24" y="80"/>
                    <a:pt x="2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9"/>
            <p:cNvSpPr>
              <a:spLocks/>
            </p:cNvSpPr>
            <p:nvPr/>
          </p:nvSpPr>
          <p:spPr bwMode="auto">
            <a:xfrm>
              <a:off x="2876550" y="2562225"/>
              <a:ext cx="479425" cy="493713"/>
            </a:xfrm>
            <a:custGeom>
              <a:avLst/>
              <a:gdLst>
                <a:gd name="T0" fmla="*/ 31 w 153"/>
                <a:gd name="T1" fmla="*/ 112 h 158"/>
                <a:gd name="T2" fmla="*/ 39 w 153"/>
                <a:gd name="T3" fmla="*/ 75 h 158"/>
                <a:gd name="T4" fmla="*/ 15 w 153"/>
                <a:gd name="T5" fmla="*/ 70 h 158"/>
                <a:gd name="T6" fmla="*/ 0 w 153"/>
                <a:gd name="T7" fmla="*/ 142 h 158"/>
                <a:gd name="T8" fmla="*/ 72 w 153"/>
                <a:gd name="T9" fmla="*/ 158 h 158"/>
                <a:gd name="T10" fmla="*/ 77 w 153"/>
                <a:gd name="T11" fmla="*/ 134 h 158"/>
                <a:gd name="T12" fmla="*/ 50 w 153"/>
                <a:gd name="T13" fmla="*/ 128 h 158"/>
                <a:gd name="T14" fmla="*/ 153 w 153"/>
                <a:gd name="T15" fmla="*/ 9 h 158"/>
                <a:gd name="T16" fmla="*/ 131 w 153"/>
                <a:gd name="T17" fmla="*/ 0 h 158"/>
                <a:gd name="T18" fmla="*/ 31 w 153"/>
                <a:gd name="T19" fmla="*/ 11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3" h="158">
                  <a:moveTo>
                    <a:pt x="31" y="112"/>
                  </a:moveTo>
                  <a:cubicBezTo>
                    <a:pt x="39" y="75"/>
                    <a:pt x="39" y="75"/>
                    <a:pt x="39" y="75"/>
                  </a:cubicBezTo>
                  <a:cubicBezTo>
                    <a:pt x="15" y="70"/>
                    <a:pt x="15" y="70"/>
                    <a:pt x="15" y="70"/>
                  </a:cubicBezTo>
                  <a:cubicBezTo>
                    <a:pt x="0" y="142"/>
                    <a:pt x="0" y="142"/>
                    <a:pt x="0" y="142"/>
                  </a:cubicBezTo>
                  <a:cubicBezTo>
                    <a:pt x="72" y="158"/>
                    <a:pt x="72" y="158"/>
                    <a:pt x="72" y="158"/>
                  </a:cubicBezTo>
                  <a:cubicBezTo>
                    <a:pt x="77" y="134"/>
                    <a:pt x="77" y="134"/>
                    <a:pt x="77" y="134"/>
                  </a:cubicBezTo>
                  <a:cubicBezTo>
                    <a:pt x="50" y="128"/>
                    <a:pt x="50" y="128"/>
                    <a:pt x="50" y="128"/>
                  </a:cubicBezTo>
                  <a:cubicBezTo>
                    <a:pt x="96" y="101"/>
                    <a:pt x="133" y="60"/>
                    <a:pt x="153" y="9"/>
                  </a:cubicBezTo>
                  <a:cubicBezTo>
                    <a:pt x="131" y="0"/>
                    <a:pt x="131" y="0"/>
                    <a:pt x="131" y="0"/>
                  </a:cubicBezTo>
                  <a:cubicBezTo>
                    <a:pt x="112" y="48"/>
                    <a:pt x="76" y="88"/>
                    <a:pt x="31"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20"/>
            <p:cNvSpPr>
              <a:spLocks/>
            </p:cNvSpPr>
            <p:nvPr/>
          </p:nvSpPr>
          <p:spPr bwMode="auto">
            <a:xfrm>
              <a:off x="1906588" y="2533650"/>
              <a:ext cx="490538" cy="482600"/>
            </a:xfrm>
            <a:custGeom>
              <a:avLst/>
              <a:gdLst>
                <a:gd name="T0" fmla="*/ 46 w 157"/>
                <a:gd name="T1" fmla="*/ 31 h 154"/>
                <a:gd name="T2" fmla="*/ 83 w 157"/>
                <a:gd name="T3" fmla="*/ 39 h 154"/>
                <a:gd name="T4" fmla="*/ 88 w 157"/>
                <a:gd name="T5" fmla="*/ 16 h 154"/>
                <a:gd name="T6" fmla="*/ 15 w 157"/>
                <a:gd name="T7" fmla="*/ 0 h 154"/>
                <a:gd name="T8" fmla="*/ 0 w 157"/>
                <a:gd name="T9" fmla="*/ 72 h 154"/>
                <a:gd name="T10" fmla="*/ 23 w 157"/>
                <a:gd name="T11" fmla="*/ 78 h 154"/>
                <a:gd name="T12" fmla="*/ 29 w 157"/>
                <a:gd name="T13" fmla="*/ 50 h 154"/>
                <a:gd name="T14" fmla="*/ 148 w 157"/>
                <a:gd name="T15" fmla="*/ 154 h 154"/>
                <a:gd name="T16" fmla="*/ 157 w 157"/>
                <a:gd name="T17" fmla="*/ 131 h 154"/>
                <a:gd name="T18" fmla="*/ 46 w 157"/>
                <a:gd name="T19" fmla="*/ 3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7" h="154">
                  <a:moveTo>
                    <a:pt x="46" y="31"/>
                  </a:moveTo>
                  <a:cubicBezTo>
                    <a:pt x="83" y="39"/>
                    <a:pt x="83" y="39"/>
                    <a:pt x="83" y="39"/>
                  </a:cubicBezTo>
                  <a:cubicBezTo>
                    <a:pt x="88" y="16"/>
                    <a:pt x="88" y="16"/>
                    <a:pt x="88" y="16"/>
                  </a:cubicBezTo>
                  <a:cubicBezTo>
                    <a:pt x="15" y="0"/>
                    <a:pt x="15" y="0"/>
                    <a:pt x="15" y="0"/>
                  </a:cubicBezTo>
                  <a:cubicBezTo>
                    <a:pt x="0" y="72"/>
                    <a:pt x="0" y="72"/>
                    <a:pt x="0" y="72"/>
                  </a:cubicBezTo>
                  <a:cubicBezTo>
                    <a:pt x="23" y="78"/>
                    <a:pt x="23" y="78"/>
                    <a:pt x="23" y="78"/>
                  </a:cubicBezTo>
                  <a:cubicBezTo>
                    <a:pt x="29" y="50"/>
                    <a:pt x="29" y="50"/>
                    <a:pt x="29" y="50"/>
                  </a:cubicBezTo>
                  <a:cubicBezTo>
                    <a:pt x="56" y="97"/>
                    <a:pt x="98" y="134"/>
                    <a:pt x="148" y="154"/>
                  </a:cubicBezTo>
                  <a:cubicBezTo>
                    <a:pt x="157" y="131"/>
                    <a:pt x="157" y="131"/>
                    <a:pt x="157" y="131"/>
                  </a:cubicBezTo>
                  <a:cubicBezTo>
                    <a:pt x="109" y="112"/>
                    <a:pt x="70" y="76"/>
                    <a:pt x="46"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21"/>
            <p:cNvSpPr>
              <a:spLocks/>
            </p:cNvSpPr>
            <p:nvPr/>
          </p:nvSpPr>
          <p:spPr bwMode="auto">
            <a:xfrm>
              <a:off x="2905125" y="1603375"/>
              <a:ext cx="490538" cy="482600"/>
            </a:xfrm>
            <a:custGeom>
              <a:avLst/>
              <a:gdLst>
                <a:gd name="T0" fmla="*/ 111 w 157"/>
                <a:gd name="T1" fmla="*/ 123 h 154"/>
                <a:gd name="T2" fmla="*/ 74 w 157"/>
                <a:gd name="T3" fmla="*/ 115 h 154"/>
                <a:gd name="T4" fmla="*/ 69 w 157"/>
                <a:gd name="T5" fmla="*/ 138 h 154"/>
                <a:gd name="T6" fmla="*/ 142 w 157"/>
                <a:gd name="T7" fmla="*/ 154 h 154"/>
                <a:gd name="T8" fmla="*/ 157 w 157"/>
                <a:gd name="T9" fmla="*/ 81 h 154"/>
                <a:gd name="T10" fmla="*/ 134 w 157"/>
                <a:gd name="T11" fmla="*/ 76 h 154"/>
                <a:gd name="T12" fmla="*/ 128 w 157"/>
                <a:gd name="T13" fmla="*/ 103 h 154"/>
                <a:gd name="T14" fmla="*/ 9 w 157"/>
                <a:gd name="T15" fmla="*/ 0 h 154"/>
                <a:gd name="T16" fmla="*/ 0 w 157"/>
                <a:gd name="T17" fmla="*/ 23 h 154"/>
                <a:gd name="T18" fmla="*/ 111 w 157"/>
                <a:gd name="T19" fmla="*/ 123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7" h="154">
                  <a:moveTo>
                    <a:pt x="111" y="123"/>
                  </a:moveTo>
                  <a:cubicBezTo>
                    <a:pt x="74" y="115"/>
                    <a:pt x="74" y="115"/>
                    <a:pt x="74" y="115"/>
                  </a:cubicBezTo>
                  <a:cubicBezTo>
                    <a:pt x="69" y="138"/>
                    <a:pt x="69" y="138"/>
                    <a:pt x="69" y="138"/>
                  </a:cubicBezTo>
                  <a:cubicBezTo>
                    <a:pt x="142" y="154"/>
                    <a:pt x="142" y="154"/>
                    <a:pt x="142" y="154"/>
                  </a:cubicBezTo>
                  <a:cubicBezTo>
                    <a:pt x="157" y="81"/>
                    <a:pt x="157" y="81"/>
                    <a:pt x="157" y="81"/>
                  </a:cubicBezTo>
                  <a:cubicBezTo>
                    <a:pt x="134" y="76"/>
                    <a:pt x="134" y="76"/>
                    <a:pt x="134" y="76"/>
                  </a:cubicBezTo>
                  <a:cubicBezTo>
                    <a:pt x="128" y="103"/>
                    <a:pt x="128" y="103"/>
                    <a:pt x="128" y="103"/>
                  </a:cubicBezTo>
                  <a:cubicBezTo>
                    <a:pt x="101" y="57"/>
                    <a:pt x="59" y="20"/>
                    <a:pt x="9" y="0"/>
                  </a:cubicBezTo>
                  <a:cubicBezTo>
                    <a:pt x="0" y="23"/>
                    <a:pt x="0" y="23"/>
                    <a:pt x="0" y="23"/>
                  </a:cubicBezTo>
                  <a:cubicBezTo>
                    <a:pt x="48" y="42"/>
                    <a:pt x="87" y="77"/>
                    <a:pt x="111" y="1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3" name="Group 42"/>
          <p:cNvGrpSpPr/>
          <p:nvPr/>
        </p:nvGrpSpPr>
        <p:grpSpPr>
          <a:xfrm>
            <a:off x="7305870" y="1563703"/>
            <a:ext cx="2625208" cy="1112526"/>
            <a:chOff x="5214938" y="1671638"/>
            <a:chExt cx="2351087" cy="1360487"/>
          </a:xfrm>
          <a:solidFill>
            <a:schemeClr val="accent5"/>
          </a:solidFill>
        </p:grpSpPr>
        <p:sp>
          <p:nvSpPr>
            <p:cNvPr id="39" name="Freeform 25"/>
            <p:cNvSpPr>
              <a:spLocks noEditPoints="1"/>
            </p:cNvSpPr>
            <p:nvPr/>
          </p:nvSpPr>
          <p:spPr bwMode="auto">
            <a:xfrm>
              <a:off x="6122988" y="1811338"/>
              <a:ext cx="530225" cy="531812"/>
            </a:xfrm>
            <a:custGeom>
              <a:avLst/>
              <a:gdLst>
                <a:gd name="T0" fmla="*/ 71 w 141"/>
                <a:gd name="T1" fmla="*/ 141 h 141"/>
                <a:gd name="T2" fmla="*/ 141 w 141"/>
                <a:gd name="T3" fmla="*/ 70 h 141"/>
                <a:gd name="T4" fmla="*/ 71 w 141"/>
                <a:gd name="T5" fmla="*/ 0 h 141"/>
                <a:gd name="T6" fmla="*/ 0 w 141"/>
                <a:gd name="T7" fmla="*/ 70 h 141"/>
                <a:gd name="T8" fmla="*/ 71 w 141"/>
                <a:gd name="T9" fmla="*/ 141 h 141"/>
                <a:gd name="T10" fmla="*/ 71 w 141"/>
                <a:gd name="T11" fmla="*/ 19 h 141"/>
                <a:gd name="T12" fmla="*/ 122 w 141"/>
                <a:gd name="T13" fmla="*/ 70 h 141"/>
                <a:gd name="T14" fmla="*/ 71 w 141"/>
                <a:gd name="T15" fmla="*/ 121 h 141"/>
                <a:gd name="T16" fmla="*/ 19 w 141"/>
                <a:gd name="T17" fmla="*/ 70 h 141"/>
                <a:gd name="T18" fmla="*/ 71 w 141"/>
                <a:gd name="T19" fmla="*/ 19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1" h="141">
                  <a:moveTo>
                    <a:pt x="71" y="141"/>
                  </a:moveTo>
                  <a:cubicBezTo>
                    <a:pt x="109" y="141"/>
                    <a:pt x="141" y="109"/>
                    <a:pt x="141" y="70"/>
                  </a:cubicBezTo>
                  <a:cubicBezTo>
                    <a:pt x="141" y="31"/>
                    <a:pt x="109" y="0"/>
                    <a:pt x="71" y="0"/>
                  </a:cubicBezTo>
                  <a:cubicBezTo>
                    <a:pt x="32" y="0"/>
                    <a:pt x="0" y="31"/>
                    <a:pt x="0" y="70"/>
                  </a:cubicBezTo>
                  <a:cubicBezTo>
                    <a:pt x="0" y="109"/>
                    <a:pt x="32" y="141"/>
                    <a:pt x="71" y="141"/>
                  </a:cubicBezTo>
                  <a:close/>
                  <a:moveTo>
                    <a:pt x="71" y="19"/>
                  </a:moveTo>
                  <a:cubicBezTo>
                    <a:pt x="99" y="19"/>
                    <a:pt x="122" y="42"/>
                    <a:pt x="122" y="70"/>
                  </a:cubicBezTo>
                  <a:cubicBezTo>
                    <a:pt x="122" y="98"/>
                    <a:pt x="99" y="121"/>
                    <a:pt x="71" y="121"/>
                  </a:cubicBezTo>
                  <a:cubicBezTo>
                    <a:pt x="42" y="121"/>
                    <a:pt x="19" y="98"/>
                    <a:pt x="19" y="70"/>
                  </a:cubicBezTo>
                  <a:cubicBezTo>
                    <a:pt x="19" y="42"/>
                    <a:pt x="42" y="19"/>
                    <a:pt x="71"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26"/>
            <p:cNvSpPr>
              <a:spLocks noEditPoints="1"/>
            </p:cNvSpPr>
            <p:nvPr/>
          </p:nvSpPr>
          <p:spPr bwMode="auto">
            <a:xfrm>
              <a:off x="5214938" y="2257425"/>
              <a:ext cx="2351087" cy="774700"/>
            </a:xfrm>
            <a:custGeom>
              <a:avLst/>
              <a:gdLst>
                <a:gd name="T0" fmla="*/ 539 w 624"/>
                <a:gd name="T1" fmla="*/ 1 h 205"/>
                <a:gd name="T2" fmla="*/ 493 w 624"/>
                <a:gd name="T3" fmla="*/ 42 h 205"/>
                <a:gd name="T4" fmla="*/ 446 w 624"/>
                <a:gd name="T5" fmla="*/ 0 h 205"/>
                <a:gd name="T6" fmla="*/ 374 w 624"/>
                <a:gd name="T7" fmla="*/ 41 h 205"/>
                <a:gd name="T8" fmla="*/ 349 w 624"/>
                <a:gd name="T9" fmla="*/ 40 h 205"/>
                <a:gd name="T10" fmla="*/ 274 w 624"/>
                <a:gd name="T11" fmla="*/ 40 h 205"/>
                <a:gd name="T12" fmla="*/ 248 w 624"/>
                <a:gd name="T13" fmla="*/ 41 h 205"/>
                <a:gd name="T14" fmla="*/ 177 w 624"/>
                <a:gd name="T15" fmla="*/ 0 h 205"/>
                <a:gd name="T16" fmla="*/ 130 w 624"/>
                <a:gd name="T17" fmla="*/ 42 h 205"/>
                <a:gd name="T18" fmla="*/ 84 w 624"/>
                <a:gd name="T19" fmla="*/ 1 h 205"/>
                <a:gd name="T20" fmla="*/ 0 w 624"/>
                <a:gd name="T21" fmla="*/ 82 h 205"/>
                <a:gd name="T22" fmla="*/ 9 w 624"/>
                <a:gd name="T23" fmla="*/ 169 h 205"/>
                <a:gd name="T24" fmla="*/ 181 w 624"/>
                <a:gd name="T25" fmla="*/ 196 h 205"/>
                <a:gd name="T26" fmla="*/ 432 w 624"/>
                <a:gd name="T27" fmla="*/ 205 h 205"/>
                <a:gd name="T28" fmla="*/ 442 w 624"/>
                <a:gd name="T29" fmla="*/ 169 h 205"/>
                <a:gd name="T30" fmla="*/ 624 w 624"/>
                <a:gd name="T31" fmla="*/ 159 h 205"/>
                <a:gd name="T32" fmla="*/ 595 w 624"/>
                <a:gd name="T33" fmla="*/ 22 h 205"/>
                <a:gd name="T34" fmla="*/ 181 w 624"/>
                <a:gd name="T35" fmla="*/ 149 h 205"/>
                <a:gd name="T36" fmla="*/ 79 w 624"/>
                <a:gd name="T37" fmla="*/ 93 h 205"/>
                <a:gd name="T38" fmla="*/ 60 w 624"/>
                <a:gd name="T39" fmla="*/ 93 h 205"/>
                <a:gd name="T40" fmla="*/ 19 w 624"/>
                <a:gd name="T41" fmla="*/ 149 h 205"/>
                <a:gd name="T42" fmla="*/ 40 w 624"/>
                <a:gd name="T43" fmla="*/ 38 h 205"/>
                <a:gd name="T44" fmla="*/ 123 w 624"/>
                <a:gd name="T45" fmla="*/ 63 h 205"/>
                <a:gd name="T46" fmla="*/ 130 w 624"/>
                <a:gd name="T47" fmla="*/ 66 h 205"/>
                <a:gd name="T48" fmla="*/ 178 w 624"/>
                <a:gd name="T49" fmla="*/ 21 h 205"/>
                <a:gd name="T50" fmla="*/ 229 w 624"/>
                <a:gd name="T51" fmla="*/ 47 h 205"/>
                <a:gd name="T52" fmla="*/ 181 w 624"/>
                <a:gd name="T53" fmla="*/ 118 h 205"/>
                <a:gd name="T54" fmla="*/ 382 w 624"/>
                <a:gd name="T55" fmla="*/ 186 h 205"/>
                <a:gd name="T56" fmla="*/ 372 w 624"/>
                <a:gd name="T57" fmla="*/ 120 h 205"/>
                <a:gd name="T58" fmla="*/ 362 w 624"/>
                <a:gd name="T59" fmla="*/ 186 h 205"/>
                <a:gd name="T60" fmla="*/ 261 w 624"/>
                <a:gd name="T61" fmla="*/ 130 h 205"/>
                <a:gd name="T62" fmla="*/ 241 w 624"/>
                <a:gd name="T63" fmla="*/ 130 h 205"/>
                <a:gd name="T64" fmla="*/ 200 w 624"/>
                <a:gd name="T65" fmla="*/ 186 h 205"/>
                <a:gd name="T66" fmla="*/ 222 w 624"/>
                <a:gd name="T67" fmla="*/ 74 h 205"/>
                <a:gd name="T68" fmla="*/ 305 w 624"/>
                <a:gd name="T69" fmla="*/ 100 h 205"/>
                <a:gd name="T70" fmla="*/ 312 w 624"/>
                <a:gd name="T71" fmla="*/ 103 h 205"/>
                <a:gd name="T72" fmla="*/ 359 w 624"/>
                <a:gd name="T73" fmla="*/ 57 h 205"/>
                <a:gd name="T74" fmla="*/ 423 w 624"/>
                <a:gd name="T75" fmla="*/ 118 h 205"/>
                <a:gd name="T76" fmla="*/ 604 w 624"/>
                <a:gd name="T77" fmla="*/ 149 h 205"/>
                <a:gd name="T78" fmla="*/ 563 w 624"/>
                <a:gd name="T79" fmla="*/ 93 h 205"/>
                <a:gd name="T80" fmla="*/ 544 w 624"/>
                <a:gd name="T81" fmla="*/ 93 h 205"/>
                <a:gd name="T82" fmla="*/ 442 w 624"/>
                <a:gd name="T83" fmla="*/ 149 h 205"/>
                <a:gd name="T84" fmla="*/ 414 w 624"/>
                <a:gd name="T85" fmla="*/ 59 h 205"/>
                <a:gd name="T86" fmla="*/ 403 w 624"/>
                <a:gd name="T87" fmla="*/ 37 h 205"/>
                <a:gd name="T88" fmla="*/ 486 w 624"/>
                <a:gd name="T89" fmla="*/ 63 h 205"/>
                <a:gd name="T90" fmla="*/ 493 w 624"/>
                <a:gd name="T91" fmla="*/ 66 h 205"/>
                <a:gd name="T92" fmla="*/ 540 w 624"/>
                <a:gd name="T93" fmla="*/ 21 h 205"/>
                <a:gd name="T94" fmla="*/ 604 w 624"/>
                <a:gd name="T95" fmla="*/ 82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24" h="205">
                  <a:moveTo>
                    <a:pt x="595" y="22"/>
                  </a:moveTo>
                  <a:cubicBezTo>
                    <a:pt x="577" y="8"/>
                    <a:pt x="540" y="1"/>
                    <a:pt x="539" y="1"/>
                  </a:cubicBezTo>
                  <a:cubicBezTo>
                    <a:pt x="536" y="0"/>
                    <a:pt x="532" y="1"/>
                    <a:pt x="530" y="3"/>
                  </a:cubicBezTo>
                  <a:cubicBezTo>
                    <a:pt x="493" y="42"/>
                    <a:pt x="493" y="42"/>
                    <a:pt x="493" y="42"/>
                  </a:cubicBezTo>
                  <a:cubicBezTo>
                    <a:pt x="455" y="3"/>
                    <a:pt x="455" y="3"/>
                    <a:pt x="455" y="3"/>
                  </a:cubicBezTo>
                  <a:cubicBezTo>
                    <a:pt x="453" y="1"/>
                    <a:pt x="449" y="0"/>
                    <a:pt x="446" y="0"/>
                  </a:cubicBezTo>
                  <a:cubicBezTo>
                    <a:pt x="442" y="1"/>
                    <a:pt x="408" y="7"/>
                    <a:pt x="390" y="23"/>
                  </a:cubicBezTo>
                  <a:cubicBezTo>
                    <a:pt x="384" y="28"/>
                    <a:pt x="379" y="34"/>
                    <a:pt x="374" y="41"/>
                  </a:cubicBezTo>
                  <a:cubicBezTo>
                    <a:pt x="365" y="39"/>
                    <a:pt x="358" y="37"/>
                    <a:pt x="358" y="37"/>
                  </a:cubicBezTo>
                  <a:cubicBezTo>
                    <a:pt x="354" y="37"/>
                    <a:pt x="351" y="38"/>
                    <a:pt x="349" y="40"/>
                  </a:cubicBezTo>
                  <a:cubicBezTo>
                    <a:pt x="312" y="79"/>
                    <a:pt x="312" y="79"/>
                    <a:pt x="312" y="79"/>
                  </a:cubicBezTo>
                  <a:cubicBezTo>
                    <a:pt x="274" y="40"/>
                    <a:pt x="274" y="40"/>
                    <a:pt x="274" y="40"/>
                  </a:cubicBezTo>
                  <a:cubicBezTo>
                    <a:pt x="271" y="38"/>
                    <a:pt x="268" y="37"/>
                    <a:pt x="265" y="37"/>
                  </a:cubicBezTo>
                  <a:cubicBezTo>
                    <a:pt x="263" y="37"/>
                    <a:pt x="257" y="39"/>
                    <a:pt x="248" y="41"/>
                  </a:cubicBezTo>
                  <a:cubicBezTo>
                    <a:pt x="244" y="34"/>
                    <a:pt x="239" y="28"/>
                    <a:pt x="233" y="23"/>
                  </a:cubicBezTo>
                  <a:cubicBezTo>
                    <a:pt x="215" y="7"/>
                    <a:pt x="181" y="1"/>
                    <a:pt x="177" y="0"/>
                  </a:cubicBezTo>
                  <a:cubicBezTo>
                    <a:pt x="174" y="0"/>
                    <a:pt x="170" y="1"/>
                    <a:pt x="168" y="3"/>
                  </a:cubicBezTo>
                  <a:cubicBezTo>
                    <a:pt x="130" y="42"/>
                    <a:pt x="130" y="42"/>
                    <a:pt x="130" y="42"/>
                  </a:cubicBezTo>
                  <a:cubicBezTo>
                    <a:pt x="93" y="3"/>
                    <a:pt x="93" y="3"/>
                    <a:pt x="93" y="3"/>
                  </a:cubicBezTo>
                  <a:cubicBezTo>
                    <a:pt x="91" y="1"/>
                    <a:pt x="87" y="0"/>
                    <a:pt x="84" y="1"/>
                  </a:cubicBezTo>
                  <a:cubicBezTo>
                    <a:pt x="83" y="1"/>
                    <a:pt x="46" y="8"/>
                    <a:pt x="28" y="22"/>
                  </a:cubicBezTo>
                  <a:cubicBezTo>
                    <a:pt x="9" y="37"/>
                    <a:pt x="0" y="58"/>
                    <a:pt x="0" y="82"/>
                  </a:cubicBezTo>
                  <a:cubicBezTo>
                    <a:pt x="0" y="159"/>
                    <a:pt x="0" y="159"/>
                    <a:pt x="0" y="159"/>
                  </a:cubicBezTo>
                  <a:cubicBezTo>
                    <a:pt x="0" y="164"/>
                    <a:pt x="4" y="169"/>
                    <a:pt x="9" y="169"/>
                  </a:cubicBezTo>
                  <a:cubicBezTo>
                    <a:pt x="181" y="169"/>
                    <a:pt x="181" y="169"/>
                    <a:pt x="181" y="169"/>
                  </a:cubicBezTo>
                  <a:cubicBezTo>
                    <a:pt x="181" y="196"/>
                    <a:pt x="181" y="196"/>
                    <a:pt x="181" y="196"/>
                  </a:cubicBezTo>
                  <a:cubicBezTo>
                    <a:pt x="181" y="201"/>
                    <a:pt x="185" y="205"/>
                    <a:pt x="191" y="205"/>
                  </a:cubicBezTo>
                  <a:cubicBezTo>
                    <a:pt x="432" y="205"/>
                    <a:pt x="432" y="205"/>
                    <a:pt x="432" y="205"/>
                  </a:cubicBezTo>
                  <a:cubicBezTo>
                    <a:pt x="438" y="205"/>
                    <a:pt x="442" y="201"/>
                    <a:pt x="442" y="196"/>
                  </a:cubicBezTo>
                  <a:cubicBezTo>
                    <a:pt x="442" y="169"/>
                    <a:pt x="442" y="169"/>
                    <a:pt x="442" y="169"/>
                  </a:cubicBezTo>
                  <a:cubicBezTo>
                    <a:pt x="614" y="169"/>
                    <a:pt x="614" y="169"/>
                    <a:pt x="614" y="169"/>
                  </a:cubicBezTo>
                  <a:cubicBezTo>
                    <a:pt x="619" y="169"/>
                    <a:pt x="624" y="164"/>
                    <a:pt x="624" y="159"/>
                  </a:cubicBezTo>
                  <a:cubicBezTo>
                    <a:pt x="624" y="82"/>
                    <a:pt x="624" y="82"/>
                    <a:pt x="624" y="82"/>
                  </a:cubicBezTo>
                  <a:cubicBezTo>
                    <a:pt x="624" y="58"/>
                    <a:pt x="614" y="37"/>
                    <a:pt x="595" y="22"/>
                  </a:cubicBezTo>
                  <a:close/>
                  <a:moveTo>
                    <a:pt x="181" y="118"/>
                  </a:moveTo>
                  <a:cubicBezTo>
                    <a:pt x="181" y="149"/>
                    <a:pt x="181" y="149"/>
                    <a:pt x="181" y="149"/>
                  </a:cubicBezTo>
                  <a:cubicBezTo>
                    <a:pt x="79" y="149"/>
                    <a:pt x="79" y="149"/>
                    <a:pt x="79" y="149"/>
                  </a:cubicBezTo>
                  <a:cubicBezTo>
                    <a:pt x="79" y="93"/>
                    <a:pt x="79" y="93"/>
                    <a:pt x="79" y="93"/>
                  </a:cubicBezTo>
                  <a:cubicBezTo>
                    <a:pt x="79" y="87"/>
                    <a:pt x="75" y="83"/>
                    <a:pt x="70" y="83"/>
                  </a:cubicBezTo>
                  <a:cubicBezTo>
                    <a:pt x="64" y="83"/>
                    <a:pt x="60" y="87"/>
                    <a:pt x="60" y="93"/>
                  </a:cubicBezTo>
                  <a:cubicBezTo>
                    <a:pt x="60" y="149"/>
                    <a:pt x="60" y="149"/>
                    <a:pt x="60" y="149"/>
                  </a:cubicBezTo>
                  <a:cubicBezTo>
                    <a:pt x="19" y="149"/>
                    <a:pt x="19" y="149"/>
                    <a:pt x="19" y="149"/>
                  </a:cubicBezTo>
                  <a:cubicBezTo>
                    <a:pt x="19" y="82"/>
                    <a:pt x="19" y="82"/>
                    <a:pt x="19" y="82"/>
                  </a:cubicBezTo>
                  <a:cubicBezTo>
                    <a:pt x="19" y="64"/>
                    <a:pt x="26" y="49"/>
                    <a:pt x="40" y="38"/>
                  </a:cubicBezTo>
                  <a:cubicBezTo>
                    <a:pt x="51" y="29"/>
                    <a:pt x="71" y="23"/>
                    <a:pt x="83" y="21"/>
                  </a:cubicBezTo>
                  <a:cubicBezTo>
                    <a:pt x="123" y="63"/>
                    <a:pt x="123" y="63"/>
                    <a:pt x="123" y="63"/>
                  </a:cubicBezTo>
                  <a:cubicBezTo>
                    <a:pt x="125" y="65"/>
                    <a:pt x="127" y="66"/>
                    <a:pt x="130" y="66"/>
                  </a:cubicBezTo>
                  <a:cubicBezTo>
                    <a:pt x="130" y="66"/>
                    <a:pt x="130" y="66"/>
                    <a:pt x="130" y="66"/>
                  </a:cubicBezTo>
                  <a:cubicBezTo>
                    <a:pt x="133" y="66"/>
                    <a:pt x="135" y="65"/>
                    <a:pt x="137" y="63"/>
                  </a:cubicBezTo>
                  <a:cubicBezTo>
                    <a:pt x="178" y="21"/>
                    <a:pt x="178" y="21"/>
                    <a:pt x="178" y="21"/>
                  </a:cubicBezTo>
                  <a:cubicBezTo>
                    <a:pt x="190" y="23"/>
                    <a:pt x="210" y="29"/>
                    <a:pt x="220" y="37"/>
                  </a:cubicBezTo>
                  <a:cubicBezTo>
                    <a:pt x="223" y="40"/>
                    <a:pt x="226" y="44"/>
                    <a:pt x="229" y="47"/>
                  </a:cubicBezTo>
                  <a:cubicBezTo>
                    <a:pt x="222" y="51"/>
                    <a:pt x="215" y="54"/>
                    <a:pt x="209" y="59"/>
                  </a:cubicBezTo>
                  <a:cubicBezTo>
                    <a:pt x="188" y="77"/>
                    <a:pt x="181" y="102"/>
                    <a:pt x="181" y="118"/>
                  </a:cubicBezTo>
                  <a:close/>
                  <a:moveTo>
                    <a:pt x="423" y="186"/>
                  </a:moveTo>
                  <a:cubicBezTo>
                    <a:pt x="382" y="186"/>
                    <a:pt x="382" y="186"/>
                    <a:pt x="382" y="186"/>
                  </a:cubicBezTo>
                  <a:cubicBezTo>
                    <a:pt x="382" y="130"/>
                    <a:pt x="382" y="130"/>
                    <a:pt x="382" y="130"/>
                  </a:cubicBezTo>
                  <a:cubicBezTo>
                    <a:pt x="382" y="124"/>
                    <a:pt x="377" y="120"/>
                    <a:pt x="372" y="120"/>
                  </a:cubicBezTo>
                  <a:cubicBezTo>
                    <a:pt x="367" y="120"/>
                    <a:pt x="362" y="124"/>
                    <a:pt x="362" y="130"/>
                  </a:cubicBezTo>
                  <a:cubicBezTo>
                    <a:pt x="362" y="186"/>
                    <a:pt x="362" y="186"/>
                    <a:pt x="362" y="186"/>
                  </a:cubicBezTo>
                  <a:cubicBezTo>
                    <a:pt x="261" y="186"/>
                    <a:pt x="261" y="186"/>
                    <a:pt x="261" y="186"/>
                  </a:cubicBezTo>
                  <a:cubicBezTo>
                    <a:pt x="261" y="130"/>
                    <a:pt x="261" y="130"/>
                    <a:pt x="261" y="130"/>
                  </a:cubicBezTo>
                  <a:cubicBezTo>
                    <a:pt x="261" y="124"/>
                    <a:pt x="257" y="120"/>
                    <a:pt x="251" y="120"/>
                  </a:cubicBezTo>
                  <a:cubicBezTo>
                    <a:pt x="246" y="120"/>
                    <a:pt x="241" y="124"/>
                    <a:pt x="241" y="130"/>
                  </a:cubicBezTo>
                  <a:cubicBezTo>
                    <a:pt x="241" y="186"/>
                    <a:pt x="241" y="186"/>
                    <a:pt x="241" y="186"/>
                  </a:cubicBezTo>
                  <a:cubicBezTo>
                    <a:pt x="200" y="186"/>
                    <a:pt x="200" y="186"/>
                    <a:pt x="200" y="186"/>
                  </a:cubicBezTo>
                  <a:cubicBezTo>
                    <a:pt x="200" y="118"/>
                    <a:pt x="200" y="118"/>
                    <a:pt x="200" y="118"/>
                  </a:cubicBezTo>
                  <a:cubicBezTo>
                    <a:pt x="200" y="114"/>
                    <a:pt x="202" y="92"/>
                    <a:pt x="222" y="74"/>
                  </a:cubicBezTo>
                  <a:cubicBezTo>
                    <a:pt x="232" y="65"/>
                    <a:pt x="252" y="60"/>
                    <a:pt x="263" y="57"/>
                  </a:cubicBezTo>
                  <a:cubicBezTo>
                    <a:pt x="305" y="100"/>
                    <a:pt x="305" y="100"/>
                    <a:pt x="305" y="100"/>
                  </a:cubicBezTo>
                  <a:cubicBezTo>
                    <a:pt x="306" y="101"/>
                    <a:pt x="309" y="103"/>
                    <a:pt x="312" y="103"/>
                  </a:cubicBezTo>
                  <a:cubicBezTo>
                    <a:pt x="312" y="103"/>
                    <a:pt x="312" y="103"/>
                    <a:pt x="312" y="103"/>
                  </a:cubicBezTo>
                  <a:cubicBezTo>
                    <a:pt x="314" y="103"/>
                    <a:pt x="317" y="101"/>
                    <a:pt x="319" y="100"/>
                  </a:cubicBezTo>
                  <a:cubicBezTo>
                    <a:pt x="359" y="57"/>
                    <a:pt x="359" y="57"/>
                    <a:pt x="359" y="57"/>
                  </a:cubicBezTo>
                  <a:cubicBezTo>
                    <a:pt x="371" y="60"/>
                    <a:pt x="391" y="66"/>
                    <a:pt x="401" y="74"/>
                  </a:cubicBezTo>
                  <a:cubicBezTo>
                    <a:pt x="416" y="85"/>
                    <a:pt x="423" y="100"/>
                    <a:pt x="423" y="118"/>
                  </a:cubicBezTo>
                  <a:lnTo>
                    <a:pt x="423" y="186"/>
                  </a:lnTo>
                  <a:close/>
                  <a:moveTo>
                    <a:pt x="604" y="149"/>
                  </a:moveTo>
                  <a:cubicBezTo>
                    <a:pt x="563" y="149"/>
                    <a:pt x="563" y="149"/>
                    <a:pt x="563" y="149"/>
                  </a:cubicBezTo>
                  <a:cubicBezTo>
                    <a:pt x="563" y="93"/>
                    <a:pt x="563" y="93"/>
                    <a:pt x="563" y="93"/>
                  </a:cubicBezTo>
                  <a:cubicBezTo>
                    <a:pt x="563" y="87"/>
                    <a:pt x="559" y="83"/>
                    <a:pt x="553" y="83"/>
                  </a:cubicBezTo>
                  <a:cubicBezTo>
                    <a:pt x="548" y="83"/>
                    <a:pt x="544" y="87"/>
                    <a:pt x="544" y="93"/>
                  </a:cubicBezTo>
                  <a:cubicBezTo>
                    <a:pt x="544" y="149"/>
                    <a:pt x="544" y="149"/>
                    <a:pt x="544" y="149"/>
                  </a:cubicBezTo>
                  <a:cubicBezTo>
                    <a:pt x="442" y="149"/>
                    <a:pt x="442" y="149"/>
                    <a:pt x="442" y="149"/>
                  </a:cubicBezTo>
                  <a:cubicBezTo>
                    <a:pt x="442" y="118"/>
                    <a:pt x="442" y="118"/>
                    <a:pt x="442" y="118"/>
                  </a:cubicBezTo>
                  <a:cubicBezTo>
                    <a:pt x="442" y="94"/>
                    <a:pt x="432" y="74"/>
                    <a:pt x="414" y="59"/>
                  </a:cubicBezTo>
                  <a:cubicBezTo>
                    <a:pt x="408" y="55"/>
                    <a:pt x="401" y="51"/>
                    <a:pt x="394" y="48"/>
                  </a:cubicBezTo>
                  <a:cubicBezTo>
                    <a:pt x="396" y="44"/>
                    <a:pt x="400" y="40"/>
                    <a:pt x="403" y="37"/>
                  </a:cubicBezTo>
                  <a:cubicBezTo>
                    <a:pt x="413" y="29"/>
                    <a:pt x="433" y="23"/>
                    <a:pt x="445" y="21"/>
                  </a:cubicBezTo>
                  <a:cubicBezTo>
                    <a:pt x="486" y="63"/>
                    <a:pt x="486" y="63"/>
                    <a:pt x="486" y="63"/>
                  </a:cubicBezTo>
                  <a:cubicBezTo>
                    <a:pt x="488" y="65"/>
                    <a:pt x="490" y="66"/>
                    <a:pt x="493" y="66"/>
                  </a:cubicBezTo>
                  <a:cubicBezTo>
                    <a:pt x="493" y="66"/>
                    <a:pt x="493" y="66"/>
                    <a:pt x="493" y="66"/>
                  </a:cubicBezTo>
                  <a:cubicBezTo>
                    <a:pt x="496" y="66"/>
                    <a:pt x="498" y="65"/>
                    <a:pt x="500" y="63"/>
                  </a:cubicBezTo>
                  <a:cubicBezTo>
                    <a:pt x="540" y="21"/>
                    <a:pt x="540" y="21"/>
                    <a:pt x="540" y="21"/>
                  </a:cubicBezTo>
                  <a:cubicBezTo>
                    <a:pt x="552" y="23"/>
                    <a:pt x="572" y="29"/>
                    <a:pt x="583" y="38"/>
                  </a:cubicBezTo>
                  <a:cubicBezTo>
                    <a:pt x="597" y="49"/>
                    <a:pt x="604" y="64"/>
                    <a:pt x="604" y="82"/>
                  </a:cubicBezTo>
                  <a:lnTo>
                    <a:pt x="604" y="1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27"/>
            <p:cNvSpPr>
              <a:spLocks noEditPoints="1"/>
            </p:cNvSpPr>
            <p:nvPr/>
          </p:nvSpPr>
          <p:spPr bwMode="auto">
            <a:xfrm>
              <a:off x="6804025" y="1671638"/>
              <a:ext cx="531812" cy="531812"/>
            </a:xfrm>
            <a:custGeom>
              <a:avLst/>
              <a:gdLst>
                <a:gd name="T0" fmla="*/ 71 w 141"/>
                <a:gd name="T1" fmla="*/ 141 h 141"/>
                <a:gd name="T2" fmla="*/ 141 w 141"/>
                <a:gd name="T3" fmla="*/ 71 h 141"/>
                <a:gd name="T4" fmla="*/ 71 w 141"/>
                <a:gd name="T5" fmla="*/ 0 h 141"/>
                <a:gd name="T6" fmla="*/ 0 w 141"/>
                <a:gd name="T7" fmla="*/ 71 h 141"/>
                <a:gd name="T8" fmla="*/ 71 w 141"/>
                <a:gd name="T9" fmla="*/ 141 h 141"/>
                <a:gd name="T10" fmla="*/ 71 w 141"/>
                <a:gd name="T11" fmla="*/ 20 h 141"/>
                <a:gd name="T12" fmla="*/ 122 w 141"/>
                <a:gd name="T13" fmla="*/ 71 h 141"/>
                <a:gd name="T14" fmla="*/ 71 w 141"/>
                <a:gd name="T15" fmla="*/ 122 h 141"/>
                <a:gd name="T16" fmla="*/ 20 w 141"/>
                <a:gd name="T17" fmla="*/ 71 h 141"/>
                <a:gd name="T18" fmla="*/ 71 w 141"/>
                <a:gd name="T19" fmla="*/ 2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1" h="141">
                  <a:moveTo>
                    <a:pt x="71" y="141"/>
                  </a:moveTo>
                  <a:cubicBezTo>
                    <a:pt x="110" y="141"/>
                    <a:pt x="141" y="110"/>
                    <a:pt x="141" y="71"/>
                  </a:cubicBezTo>
                  <a:cubicBezTo>
                    <a:pt x="141" y="32"/>
                    <a:pt x="110" y="0"/>
                    <a:pt x="71" y="0"/>
                  </a:cubicBezTo>
                  <a:cubicBezTo>
                    <a:pt x="32" y="0"/>
                    <a:pt x="0" y="32"/>
                    <a:pt x="0" y="71"/>
                  </a:cubicBezTo>
                  <a:cubicBezTo>
                    <a:pt x="0" y="110"/>
                    <a:pt x="32" y="141"/>
                    <a:pt x="71" y="141"/>
                  </a:cubicBezTo>
                  <a:close/>
                  <a:moveTo>
                    <a:pt x="71" y="20"/>
                  </a:moveTo>
                  <a:cubicBezTo>
                    <a:pt x="99" y="20"/>
                    <a:pt x="122" y="42"/>
                    <a:pt x="122" y="71"/>
                  </a:cubicBezTo>
                  <a:cubicBezTo>
                    <a:pt x="122" y="99"/>
                    <a:pt x="99" y="122"/>
                    <a:pt x="71" y="122"/>
                  </a:cubicBezTo>
                  <a:cubicBezTo>
                    <a:pt x="43" y="122"/>
                    <a:pt x="20" y="99"/>
                    <a:pt x="20" y="71"/>
                  </a:cubicBezTo>
                  <a:cubicBezTo>
                    <a:pt x="20" y="42"/>
                    <a:pt x="43" y="20"/>
                    <a:pt x="71"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28"/>
            <p:cNvSpPr>
              <a:spLocks noEditPoints="1"/>
            </p:cNvSpPr>
            <p:nvPr/>
          </p:nvSpPr>
          <p:spPr bwMode="auto">
            <a:xfrm>
              <a:off x="5440363" y="1671638"/>
              <a:ext cx="531812" cy="531812"/>
            </a:xfrm>
            <a:custGeom>
              <a:avLst/>
              <a:gdLst>
                <a:gd name="T0" fmla="*/ 70 w 141"/>
                <a:gd name="T1" fmla="*/ 141 h 141"/>
                <a:gd name="T2" fmla="*/ 141 w 141"/>
                <a:gd name="T3" fmla="*/ 71 h 141"/>
                <a:gd name="T4" fmla="*/ 70 w 141"/>
                <a:gd name="T5" fmla="*/ 0 h 141"/>
                <a:gd name="T6" fmla="*/ 0 w 141"/>
                <a:gd name="T7" fmla="*/ 71 h 141"/>
                <a:gd name="T8" fmla="*/ 70 w 141"/>
                <a:gd name="T9" fmla="*/ 141 h 141"/>
                <a:gd name="T10" fmla="*/ 70 w 141"/>
                <a:gd name="T11" fmla="*/ 20 h 141"/>
                <a:gd name="T12" fmla="*/ 121 w 141"/>
                <a:gd name="T13" fmla="*/ 71 h 141"/>
                <a:gd name="T14" fmla="*/ 70 w 141"/>
                <a:gd name="T15" fmla="*/ 122 h 141"/>
                <a:gd name="T16" fmla="*/ 19 w 141"/>
                <a:gd name="T17" fmla="*/ 71 h 141"/>
                <a:gd name="T18" fmla="*/ 70 w 141"/>
                <a:gd name="T19" fmla="*/ 2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1" h="141">
                  <a:moveTo>
                    <a:pt x="70" y="141"/>
                  </a:moveTo>
                  <a:cubicBezTo>
                    <a:pt x="109" y="141"/>
                    <a:pt x="141" y="110"/>
                    <a:pt x="141" y="71"/>
                  </a:cubicBezTo>
                  <a:cubicBezTo>
                    <a:pt x="141" y="32"/>
                    <a:pt x="109" y="0"/>
                    <a:pt x="70" y="0"/>
                  </a:cubicBezTo>
                  <a:cubicBezTo>
                    <a:pt x="31" y="0"/>
                    <a:pt x="0" y="32"/>
                    <a:pt x="0" y="71"/>
                  </a:cubicBezTo>
                  <a:cubicBezTo>
                    <a:pt x="0" y="110"/>
                    <a:pt x="31" y="141"/>
                    <a:pt x="70" y="141"/>
                  </a:cubicBezTo>
                  <a:close/>
                  <a:moveTo>
                    <a:pt x="70" y="20"/>
                  </a:moveTo>
                  <a:cubicBezTo>
                    <a:pt x="98" y="20"/>
                    <a:pt x="121" y="42"/>
                    <a:pt x="121" y="71"/>
                  </a:cubicBezTo>
                  <a:cubicBezTo>
                    <a:pt x="121" y="99"/>
                    <a:pt x="98" y="122"/>
                    <a:pt x="70" y="122"/>
                  </a:cubicBezTo>
                  <a:cubicBezTo>
                    <a:pt x="42" y="122"/>
                    <a:pt x="19" y="99"/>
                    <a:pt x="19" y="71"/>
                  </a:cubicBezTo>
                  <a:cubicBezTo>
                    <a:pt x="19" y="42"/>
                    <a:pt x="42" y="20"/>
                    <a:pt x="7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0" name="Content Placeholder 2"/>
          <p:cNvSpPr txBox="1">
            <a:spLocks/>
          </p:cNvSpPr>
          <p:nvPr/>
        </p:nvSpPr>
        <p:spPr>
          <a:xfrm>
            <a:off x="6250329" y="3043276"/>
            <a:ext cx="4851017" cy="292644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b="1" dirty="0">
                <a:solidFill>
                  <a:schemeClr val="accent5"/>
                </a:solidFill>
              </a:rPr>
              <a:t>Social </a:t>
            </a:r>
            <a:r>
              <a:rPr lang="en-US" sz="3200" b="1" dirty="0" smtClean="0">
                <a:solidFill>
                  <a:schemeClr val="accent5"/>
                </a:solidFill>
              </a:rPr>
              <a:t>factors</a:t>
            </a:r>
            <a:endParaRPr lang="en-US" sz="3200" b="1" dirty="0">
              <a:solidFill>
                <a:schemeClr val="accent5"/>
              </a:solidFill>
            </a:endParaRPr>
          </a:p>
          <a:p>
            <a:pPr marL="290513" lvl="1" indent="-290513"/>
            <a:r>
              <a:rPr lang="en-US" dirty="0" smtClean="0"/>
              <a:t>Education</a:t>
            </a:r>
          </a:p>
          <a:p>
            <a:pPr marL="290513" lvl="1" indent="-290513"/>
            <a:r>
              <a:rPr lang="en-US" dirty="0" smtClean="0"/>
              <a:t>Violence </a:t>
            </a:r>
            <a:endParaRPr lang="en-US" dirty="0"/>
          </a:p>
        </p:txBody>
      </p:sp>
      <p:cxnSp>
        <p:nvCxnSpPr>
          <p:cNvPr id="54" name="Straight Connector 53"/>
          <p:cNvCxnSpPr/>
          <p:nvPr/>
        </p:nvCxnSpPr>
        <p:spPr>
          <a:xfrm>
            <a:off x="6250329" y="2927892"/>
            <a:ext cx="4832432"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656064" y="2927892"/>
            <a:ext cx="5050255" cy="0"/>
          </a:xfrm>
          <a:prstGeom prst="line">
            <a:avLst/>
          </a:prstGeom>
          <a:ln w="3175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61859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 name="Picture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11" y="1517"/>
            <a:ext cx="12191676" cy="6856483"/>
          </a:xfrm>
          <a:prstGeom prst="rect">
            <a:avLst/>
          </a:prstGeom>
        </p:spPr>
      </p:pic>
      <p:sp>
        <p:nvSpPr>
          <p:cNvPr id="37" name="Title 1"/>
          <p:cNvSpPr>
            <a:spLocks noGrp="1"/>
          </p:cNvSpPr>
          <p:nvPr>
            <p:ph type="title" idx="4294967295"/>
          </p:nvPr>
        </p:nvSpPr>
        <p:spPr>
          <a:xfrm>
            <a:off x="495877" y="1876149"/>
            <a:ext cx="3534937" cy="2207941"/>
          </a:xfrm>
        </p:spPr>
        <p:txBody>
          <a:bodyPr>
            <a:noAutofit/>
          </a:bodyPr>
          <a:lstStyle/>
          <a:p>
            <a:pPr algn="ctr"/>
            <a:r>
              <a:rPr lang="en-US" sz="7200" b="1" dirty="0" smtClean="0">
                <a:latin typeface="+mn-lt"/>
              </a:rPr>
              <a:t>Project </a:t>
            </a:r>
            <a:br>
              <a:rPr lang="en-US" sz="7200" b="1" dirty="0" smtClean="0">
                <a:latin typeface="+mn-lt"/>
              </a:rPr>
            </a:br>
            <a:r>
              <a:rPr lang="en-US" sz="7200" b="1" dirty="0" smtClean="0">
                <a:latin typeface="+mn-lt"/>
              </a:rPr>
              <a:t>Aim</a:t>
            </a:r>
            <a:endParaRPr lang="en-US" sz="7200" b="1" dirty="0">
              <a:latin typeface="+mn-lt"/>
            </a:endParaRPr>
          </a:p>
        </p:txBody>
      </p:sp>
      <p:sp>
        <p:nvSpPr>
          <p:cNvPr id="38" name="Content Placeholder 2"/>
          <p:cNvSpPr txBox="1">
            <a:spLocks/>
          </p:cNvSpPr>
          <p:nvPr/>
        </p:nvSpPr>
        <p:spPr>
          <a:xfrm>
            <a:off x="5803596" y="1854475"/>
            <a:ext cx="6078083" cy="22512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600" dirty="0" smtClean="0"/>
              <a:t>To better understand which economic and social factors that affect life expectancy around the world?</a:t>
            </a:r>
          </a:p>
        </p:txBody>
      </p:sp>
      <p:sp>
        <p:nvSpPr>
          <p:cNvPr id="44" name="TextBox 43"/>
          <p:cNvSpPr txBox="1"/>
          <p:nvPr/>
        </p:nvSpPr>
        <p:spPr>
          <a:xfrm>
            <a:off x="4313514" y="2318400"/>
            <a:ext cx="1207382" cy="1323439"/>
          </a:xfrm>
          <a:prstGeom prst="rect">
            <a:avLst/>
          </a:prstGeom>
          <a:noFill/>
        </p:spPr>
        <p:txBody>
          <a:bodyPr wrap="none" rtlCol="0">
            <a:spAutoFit/>
          </a:bodyPr>
          <a:lstStyle/>
          <a:p>
            <a:r>
              <a:rPr lang="en-US" sz="8000" b="1" dirty="0" smtClean="0"/>
              <a:t>&gt;&gt;</a:t>
            </a:r>
            <a:endParaRPr lang="en-US" sz="8000" b="1" dirty="0"/>
          </a:p>
        </p:txBody>
      </p:sp>
      <p:grpSp>
        <p:nvGrpSpPr>
          <p:cNvPr id="2" name="Group 1"/>
          <p:cNvGrpSpPr/>
          <p:nvPr/>
        </p:nvGrpSpPr>
        <p:grpSpPr>
          <a:xfrm>
            <a:off x="6534571" y="4105763"/>
            <a:ext cx="3876247" cy="1529026"/>
            <a:chOff x="5023050" y="4249187"/>
            <a:chExt cx="4571817" cy="1803401"/>
          </a:xfrm>
        </p:grpSpPr>
        <p:grpSp>
          <p:nvGrpSpPr>
            <p:cNvPr id="23" name="Group 22"/>
            <p:cNvGrpSpPr/>
            <p:nvPr/>
          </p:nvGrpSpPr>
          <p:grpSpPr>
            <a:xfrm>
              <a:off x="5023050" y="4249187"/>
              <a:ext cx="1803401" cy="1803401"/>
              <a:chOff x="1743075" y="1403350"/>
              <a:chExt cx="1803401" cy="1803401"/>
            </a:xfrm>
            <a:solidFill>
              <a:schemeClr val="accent6"/>
            </a:solidFill>
          </p:grpSpPr>
          <p:sp>
            <p:nvSpPr>
              <p:cNvPr id="24" name="Freeform 12"/>
              <p:cNvSpPr>
                <a:spLocks/>
              </p:cNvSpPr>
              <p:nvPr/>
            </p:nvSpPr>
            <p:spPr bwMode="auto">
              <a:xfrm>
                <a:off x="2493963" y="2005013"/>
                <a:ext cx="301625" cy="600075"/>
              </a:xfrm>
              <a:custGeom>
                <a:avLst/>
                <a:gdLst>
                  <a:gd name="T0" fmla="*/ 36 w 96"/>
                  <a:gd name="T1" fmla="*/ 0 h 192"/>
                  <a:gd name="T2" fmla="*/ 36 w 96"/>
                  <a:gd name="T3" fmla="*/ 24 h 192"/>
                  <a:gd name="T4" fmla="*/ 0 w 96"/>
                  <a:gd name="T5" fmla="*/ 60 h 192"/>
                  <a:gd name="T6" fmla="*/ 0 w 96"/>
                  <a:gd name="T7" fmla="*/ 67 h 192"/>
                  <a:gd name="T8" fmla="*/ 25 w 96"/>
                  <a:gd name="T9" fmla="*/ 101 h 192"/>
                  <a:gd name="T10" fmla="*/ 64 w 96"/>
                  <a:gd name="T11" fmla="*/ 114 h 192"/>
                  <a:gd name="T12" fmla="*/ 72 w 96"/>
                  <a:gd name="T13" fmla="*/ 125 h 192"/>
                  <a:gd name="T14" fmla="*/ 72 w 96"/>
                  <a:gd name="T15" fmla="*/ 132 h 192"/>
                  <a:gd name="T16" fmla="*/ 60 w 96"/>
                  <a:gd name="T17" fmla="*/ 144 h 192"/>
                  <a:gd name="T18" fmla="*/ 36 w 96"/>
                  <a:gd name="T19" fmla="*/ 144 h 192"/>
                  <a:gd name="T20" fmla="*/ 24 w 96"/>
                  <a:gd name="T21" fmla="*/ 132 h 192"/>
                  <a:gd name="T22" fmla="*/ 24 w 96"/>
                  <a:gd name="T23" fmla="*/ 120 h 192"/>
                  <a:gd name="T24" fmla="*/ 0 w 96"/>
                  <a:gd name="T25" fmla="*/ 120 h 192"/>
                  <a:gd name="T26" fmla="*/ 0 w 96"/>
                  <a:gd name="T27" fmla="*/ 132 h 192"/>
                  <a:gd name="T28" fmla="*/ 36 w 96"/>
                  <a:gd name="T29" fmla="*/ 168 h 192"/>
                  <a:gd name="T30" fmla="*/ 36 w 96"/>
                  <a:gd name="T31" fmla="*/ 192 h 192"/>
                  <a:gd name="T32" fmla="*/ 60 w 96"/>
                  <a:gd name="T33" fmla="*/ 192 h 192"/>
                  <a:gd name="T34" fmla="*/ 60 w 96"/>
                  <a:gd name="T35" fmla="*/ 168 h 192"/>
                  <a:gd name="T36" fmla="*/ 96 w 96"/>
                  <a:gd name="T37" fmla="*/ 132 h 192"/>
                  <a:gd name="T38" fmla="*/ 96 w 96"/>
                  <a:gd name="T39" fmla="*/ 125 h 192"/>
                  <a:gd name="T40" fmla="*/ 71 w 96"/>
                  <a:gd name="T41" fmla="*/ 91 h 192"/>
                  <a:gd name="T42" fmla="*/ 32 w 96"/>
                  <a:gd name="T43" fmla="*/ 78 h 192"/>
                  <a:gd name="T44" fmla="*/ 24 w 96"/>
                  <a:gd name="T45" fmla="*/ 67 h 192"/>
                  <a:gd name="T46" fmla="*/ 24 w 96"/>
                  <a:gd name="T47" fmla="*/ 60 h 192"/>
                  <a:gd name="T48" fmla="*/ 36 w 96"/>
                  <a:gd name="T49" fmla="*/ 48 h 192"/>
                  <a:gd name="T50" fmla="*/ 60 w 96"/>
                  <a:gd name="T51" fmla="*/ 48 h 192"/>
                  <a:gd name="T52" fmla="*/ 72 w 96"/>
                  <a:gd name="T53" fmla="*/ 60 h 192"/>
                  <a:gd name="T54" fmla="*/ 72 w 96"/>
                  <a:gd name="T55" fmla="*/ 72 h 192"/>
                  <a:gd name="T56" fmla="*/ 96 w 96"/>
                  <a:gd name="T57" fmla="*/ 72 h 192"/>
                  <a:gd name="T58" fmla="*/ 96 w 96"/>
                  <a:gd name="T59" fmla="*/ 60 h 192"/>
                  <a:gd name="T60" fmla="*/ 60 w 96"/>
                  <a:gd name="T61" fmla="*/ 24 h 192"/>
                  <a:gd name="T62" fmla="*/ 60 w 96"/>
                  <a:gd name="T63" fmla="*/ 0 h 192"/>
                  <a:gd name="T64" fmla="*/ 36 w 96"/>
                  <a:gd name="T65"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6" h="192">
                    <a:moveTo>
                      <a:pt x="36" y="0"/>
                    </a:moveTo>
                    <a:cubicBezTo>
                      <a:pt x="36" y="24"/>
                      <a:pt x="36" y="24"/>
                      <a:pt x="36" y="24"/>
                    </a:cubicBezTo>
                    <a:cubicBezTo>
                      <a:pt x="16" y="24"/>
                      <a:pt x="0" y="40"/>
                      <a:pt x="0" y="60"/>
                    </a:cubicBezTo>
                    <a:cubicBezTo>
                      <a:pt x="0" y="67"/>
                      <a:pt x="0" y="67"/>
                      <a:pt x="0" y="67"/>
                    </a:cubicBezTo>
                    <a:cubicBezTo>
                      <a:pt x="0" y="82"/>
                      <a:pt x="10" y="96"/>
                      <a:pt x="25" y="101"/>
                    </a:cubicBezTo>
                    <a:cubicBezTo>
                      <a:pt x="64" y="114"/>
                      <a:pt x="64" y="114"/>
                      <a:pt x="64" y="114"/>
                    </a:cubicBezTo>
                    <a:cubicBezTo>
                      <a:pt x="69" y="116"/>
                      <a:pt x="72" y="120"/>
                      <a:pt x="72" y="125"/>
                    </a:cubicBezTo>
                    <a:cubicBezTo>
                      <a:pt x="72" y="132"/>
                      <a:pt x="72" y="132"/>
                      <a:pt x="72" y="132"/>
                    </a:cubicBezTo>
                    <a:cubicBezTo>
                      <a:pt x="72" y="139"/>
                      <a:pt x="67" y="144"/>
                      <a:pt x="60" y="144"/>
                    </a:cubicBezTo>
                    <a:cubicBezTo>
                      <a:pt x="36" y="144"/>
                      <a:pt x="36" y="144"/>
                      <a:pt x="36" y="144"/>
                    </a:cubicBezTo>
                    <a:cubicBezTo>
                      <a:pt x="29" y="144"/>
                      <a:pt x="24" y="139"/>
                      <a:pt x="24" y="132"/>
                    </a:cubicBezTo>
                    <a:cubicBezTo>
                      <a:pt x="24" y="120"/>
                      <a:pt x="24" y="120"/>
                      <a:pt x="24" y="120"/>
                    </a:cubicBezTo>
                    <a:cubicBezTo>
                      <a:pt x="0" y="120"/>
                      <a:pt x="0" y="120"/>
                      <a:pt x="0" y="120"/>
                    </a:cubicBezTo>
                    <a:cubicBezTo>
                      <a:pt x="0" y="132"/>
                      <a:pt x="0" y="132"/>
                      <a:pt x="0" y="132"/>
                    </a:cubicBezTo>
                    <a:cubicBezTo>
                      <a:pt x="0" y="152"/>
                      <a:pt x="16" y="168"/>
                      <a:pt x="36" y="168"/>
                    </a:cubicBezTo>
                    <a:cubicBezTo>
                      <a:pt x="36" y="192"/>
                      <a:pt x="36" y="192"/>
                      <a:pt x="36" y="192"/>
                    </a:cubicBezTo>
                    <a:cubicBezTo>
                      <a:pt x="60" y="192"/>
                      <a:pt x="60" y="192"/>
                      <a:pt x="60" y="192"/>
                    </a:cubicBezTo>
                    <a:cubicBezTo>
                      <a:pt x="60" y="168"/>
                      <a:pt x="60" y="168"/>
                      <a:pt x="60" y="168"/>
                    </a:cubicBezTo>
                    <a:cubicBezTo>
                      <a:pt x="80" y="168"/>
                      <a:pt x="96" y="152"/>
                      <a:pt x="96" y="132"/>
                    </a:cubicBezTo>
                    <a:cubicBezTo>
                      <a:pt x="96" y="125"/>
                      <a:pt x="96" y="125"/>
                      <a:pt x="96" y="125"/>
                    </a:cubicBezTo>
                    <a:cubicBezTo>
                      <a:pt x="96" y="110"/>
                      <a:pt x="86" y="96"/>
                      <a:pt x="71" y="91"/>
                    </a:cubicBezTo>
                    <a:cubicBezTo>
                      <a:pt x="32" y="78"/>
                      <a:pt x="32" y="78"/>
                      <a:pt x="32" y="78"/>
                    </a:cubicBezTo>
                    <a:cubicBezTo>
                      <a:pt x="27" y="76"/>
                      <a:pt x="24" y="72"/>
                      <a:pt x="24" y="67"/>
                    </a:cubicBezTo>
                    <a:cubicBezTo>
                      <a:pt x="24" y="60"/>
                      <a:pt x="24" y="60"/>
                      <a:pt x="24" y="60"/>
                    </a:cubicBezTo>
                    <a:cubicBezTo>
                      <a:pt x="24" y="53"/>
                      <a:pt x="29" y="48"/>
                      <a:pt x="36" y="48"/>
                    </a:cubicBezTo>
                    <a:cubicBezTo>
                      <a:pt x="60" y="48"/>
                      <a:pt x="60" y="48"/>
                      <a:pt x="60" y="48"/>
                    </a:cubicBezTo>
                    <a:cubicBezTo>
                      <a:pt x="67" y="48"/>
                      <a:pt x="72" y="53"/>
                      <a:pt x="72" y="60"/>
                    </a:cubicBezTo>
                    <a:cubicBezTo>
                      <a:pt x="72" y="72"/>
                      <a:pt x="72" y="72"/>
                      <a:pt x="72" y="72"/>
                    </a:cubicBezTo>
                    <a:cubicBezTo>
                      <a:pt x="96" y="72"/>
                      <a:pt x="96" y="72"/>
                      <a:pt x="96" y="72"/>
                    </a:cubicBezTo>
                    <a:cubicBezTo>
                      <a:pt x="96" y="60"/>
                      <a:pt x="96" y="60"/>
                      <a:pt x="96" y="60"/>
                    </a:cubicBezTo>
                    <a:cubicBezTo>
                      <a:pt x="96" y="40"/>
                      <a:pt x="80" y="24"/>
                      <a:pt x="60" y="24"/>
                    </a:cubicBezTo>
                    <a:cubicBezTo>
                      <a:pt x="60" y="0"/>
                      <a:pt x="60" y="0"/>
                      <a:pt x="60" y="0"/>
                    </a:cubicBezTo>
                    <a:lnTo>
                      <a:pt x="3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3"/>
              <p:cNvSpPr>
                <a:spLocks noEditPoints="1"/>
              </p:cNvSpPr>
              <p:nvPr/>
            </p:nvSpPr>
            <p:spPr bwMode="auto">
              <a:xfrm>
                <a:off x="2193925" y="1854200"/>
                <a:ext cx="901700" cy="901700"/>
              </a:xfrm>
              <a:custGeom>
                <a:avLst/>
                <a:gdLst>
                  <a:gd name="T0" fmla="*/ 0 w 288"/>
                  <a:gd name="T1" fmla="*/ 144 h 288"/>
                  <a:gd name="T2" fmla="*/ 144 w 288"/>
                  <a:gd name="T3" fmla="*/ 288 h 288"/>
                  <a:gd name="T4" fmla="*/ 288 w 288"/>
                  <a:gd name="T5" fmla="*/ 144 h 288"/>
                  <a:gd name="T6" fmla="*/ 144 w 288"/>
                  <a:gd name="T7" fmla="*/ 0 h 288"/>
                  <a:gd name="T8" fmla="*/ 0 w 288"/>
                  <a:gd name="T9" fmla="*/ 144 h 288"/>
                  <a:gd name="T10" fmla="*/ 264 w 288"/>
                  <a:gd name="T11" fmla="*/ 144 h 288"/>
                  <a:gd name="T12" fmla="*/ 144 w 288"/>
                  <a:gd name="T13" fmla="*/ 264 h 288"/>
                  <a:gd name="T14" fmla="*/ 24 w 288"/>
                  <a:gd name="T15" fmla="*/ 144 h 288"/>
                  <a:gd name="T16" fmla="*/ 144 w 288"/>
                  <a:gd name="T17" fmla="*/ 24 h 288"/>
                  <a:gd name="T18" fmla="*/ 264 w 288"/>
                  <a:gd name="T19" fmla="*/ 14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8" h="288">
                    <a:moveTo>
                      <a:pt x="0" y="144"/>
                    </a:moveTo>
                    <a:cubicBezTo>
                      <a:pt x="0" y="223"/>
                      <a:pt x="65" y="288"/>
                      <a:pt x="144" y="288"/>
                    </a:cubicBezTo>
                    <a:cubicBezTo>
                      <a:pt x="223" y="288"/>
                      <a:pt x="288" y="223"/>
                      <a:pt x="288" y="144"/>
                    </a:cubicBezTo>
                    <a:cubicBezTo>
                      <a:pt x="288" y="65"/>
                      <a:pt x="223" y="0"/>
                      <a:pt x="144" y="0"/>
                    </a:cubicBezTo>
                    <a:cubicBezTo>
                      <a:pt x="65" y="0"/>
                      <a:pt x="0" y="65"/>
                      <a:pt x="0" y="144"/>
                    </a:cubicBezTo>
                    <a:close/>
                    <a:moveTo>
                      <a:pt x="264" y="144"/>
                    </a:moveTo>
                    <a:cubicBezTo>
                      <a:pt x="264" y="210"/>
                      <a:pt x="210" y="264"/>
                      <a:pt x="144" y="264"/>
                    </a:cubicBezTo>
                    <a:cubicBezTo>
                      <a:pt x="78" y="264"/>
                      <a:pt x="24" y="210"/>
                      <a:pt x="24" y="144"/>
                    </a:cubicBezTo>
                    <a:cubicBezTo>
                      <a:pt x="24" y="78"/>
                      <a:pt x="78" y="24"/>
                      <a:pt x="144" y="24"/>
                    </a:cubicBezTo>
                    <a:cubicBezTo>
                      <a:pt x="210" y="24"/>
                      <a:pt x="264" y="78"/>
                      <a:pt x="264" y="1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4"/>
              <p:cNvSpPr>
                <a:spLocks/>
              </p:cNvSpPr>
              <p:nvPr/>
            </p:nvSpPr>
            <p:spPr bwMode="auto">
              <a:xfrm>
                <a:off x="1946275" y="1563688"/>
                <a:ext cx="479425" cy="490538"/>
              </a:xfrm>
              <a:custGeom>
                <a:avLst/>
                <a:gdLst>
                  <a:gd name="T0" fmla="*/ 122 w 153"/>
                  <a:gd name="T1" fmla="*/ 46 h 157"/>
                  <a:gd name="T2" fmla="*/ 114 w 153"/>
                  <a:gd name="T3" fmla="*/ 83 h 157"/>
                  <a:gd name="T4" fmla="*/ 138 w 153"/>
                  <a:gd name="T5" fmla="*/ 88 h 157"/>
                  <a:gd name="T6" fmla="*/ 153 w 153"/>
                  <a:gd name="T7" fmla="*/ 16 h 157"/>
                  <a:gd name="T8" fmla="*/ 81 w 153"/>
                  <a:gd name="T9" fmla="*/ 0 h 157"/>
                  <a:gd name="T10" fmla="*/ 76 w 153"/>
                  <a:gd name="T11" fmla="*/ 24 h 157"/>
                  <a:gd name="T12" fmla="*/ 103 w 153"/>
                  <a:gd name="T13" fmla="*/ 29 h 157"/>
                  <a:gd name="T14" fmla="*/ 0 w 153"/>
                  <a:gd name="T15" fmla="*/ 149 h 157"/>
                  <a:gd name="T16" fmla="*/ 22 w 153"/>
                  <a:gd name="T17" fmla="*/ 157 h 157"/>
                  <a:gd name="T18" fmla="*/ 122 w 153"/>
                  <a:gd name="T19" fmla="*/ 46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3" h="157">
                    <a:moveTo>
                      <a:pt x="122" y="46"/>
                    </a:moveTo>
                    <a:cubicBezTo>
                      <a:pt x="114" y="83"/>
                      <a:pt x="114" y="83"/>
                      <a:pt x="114" y="83"/>
                    </a:cubicBezTo>
                    <a:cubicBezTo>
                      <a:pt x="138" y="88"/>
                      <a:pt x="138" y="88"/>
                      <a:pt x="138" y="88"/>
                    </a:cubicBezTo>
                    <a:cubicBezTo>
                      <a:pt x="153" y="16"/>
                      <a:pt x="153" y="16"/>
                      <a:pt x="153" y="16"/>
                    </a:cubicBezTo>
                    <a:cubicBezTo>
                      <a:pt x="81" y="0"/>
                      <a:pt x="81" y="0"/>
                      <a:pt x="81" y="0"/>
                    </a:cubicBezTo>
                    <a:cubicBezTo>
                      <a:pt x="76" y="24"/>
                      <a:pt x="76" y="24"/>
                      <a:pt x="76" y="24"/>
                    </a:cubicBezTo>
                    <a:cubicBezTo>
                      <a:pt x="103" y="29"/>
                      <a:pt x="103" y="29"/>
                      <a:pt x="103" y="29"/>
                    </a:cubicBezTo>
                    <a:cubicBezTo>
                      <a:pt x="57" y="56"/>
                      <a:pt x="20" y="98"/>
                      <a:pt x="0" y="149"/>
                    </a:cubicBezTo>
                    <a:cubicBezTo>
                      <a:pt x="22" y="157"/>
                      <a:pt x="22" y="157"/>
                      <a:pt x="22" y="157"/>
                    </a:cubicBezTo>
                    <a:cubicBezTo>
                      <a:pt x="41" y="110"/>
                      <a:pt x="77" y="70"/>
                      <a:pt x="122"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5"/>
              <p:cNvSpPr>
                <a:spLocks noEditPoints="1"/>
              </p:cNvSpPr>
              <p:nvPr/>
            </p:nvSpPr>
            <p:spPr bwMode="auto">
              <a:xfrm>
                <a:off x="2457450" y="2830513"/>
                <a:ext cx="374650" cy="376238"/>
              </a:xfrm>
              <a:custGeom>
                <a:avLst/>
                <a:gdLst>
                  <a:gd name="T0" fmla="*/ 60 w 120"/>
                  <a:gd name="T1" fmla="*/ 0 h 120"/>
                  <a:gd name="T2" fmla="*/ 0 w 120"/>
                  <a:gd name="T3" fmla="*/ 60 h 120"/>
                  <a:gd name="T4" fmla="*/ 60 w 120"/>
                  <a:gd name="T5" fmla="*/ 120 h 120"/>
                  <a:gd name="T6" fmla="*/ 120 w 120"/>
                  <a:gd name="T7" fmla="*/ 60 h 120"/>
                  <a:gd name="T8" fmla="*/ 60 w 120"/>
                  <a:gd name="T9" fmla="*/ 0 h 120"/>
                  <a:gd name="T10" fmla="*/ 60 w 120"/>
                  <a:gd name="T11" fmla="*/ 96 h 120"/>
                  <a:gd name="T12" fmla="*/ 24 w 120"/>
                  <a:gd name="T13" fmla="*/ 60 h 120"/>
                  <a:gd name="T14" fmla="*/ 60 w 120"/>
                  <a:gd name="T15" fmla="*/ 24 h 120"/>
                  <a:gd name="T16" fmla="*/ 96 w 120"/>
                  <a:gd name="T17" fmla="*/ 60 h 120"/>
                  <a:gd name="T18" fmla="*/ 60 w 120"/>
                  <a:gd name="T19" fmla="*/ 9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60" y="0"/>
                    </a:moveTo>
                    <a:cubicBezTo>
                      <a:pt x="27" y="0"/>
                      <a:pt x="0" y="27"/>
                      <a:pt x="0" y="60"/>
                    </a:cubicBezTo>
                    <a:cubicBezTo>
                      <a:pt x="0" y="93"/>
                      <a:pt x="27" y="120"/>
                      <a:pt x="60" y="120"/>
                    </a:cubicBezTo>
                    <a:cubicBezTo>
                      <a:pt x="93" y="120"/>
                      <a:pt x="120" y="93"/>
                      <a:pt x="120" y="60"/>
                    </a:cubicBezTo>
                    <a:cubicBezTo>
                      <a:pt x="120" y="27"/>
                      <a:pt x="93" y="0"/>
                      <a:pt x="60" y="0"/>
                    </a:cubicBezTo>
                    <a:close/>
                    <a:moveTo>
                      <a:pt x="60" y="96"/>
                    </a:moveTo>
                    <a:cubicBezTo>
                      <a:pt x="40" y="96"/>
                      <a:pt x="24" y="80"/>
                      <a:pt x="24" y="60"/>
                    </a:cubicBezTo>
                    <a:cubicBezTo>
                      <a:pt x="24" y="40"/>
                      <a:pt x="40" y="24"/>
                      <a:pt x="60" y="24"/>
                    </a:cubicBezTo>
                    <a:cubicBezTo>
                      <a:pt x="80" y="24"/>
                      <a:pt x="96" y="40"/>
                      <a:pt x="96" y="60"/>
                    </a:cubicBezTo>
                    <a:cubicBezTo>
                      <a:pt x="96" y="80"/>
                      <a:pt x="80" y="96"/>
                      <a:pt x="60" y="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6"/>
              <p:cNvSpPr>
                <a:spLocks noEditPoints="1"/>
              </p:cNvSpPr>
              <p:nvPr/>
            </p:nvSpPr>
            <p:spPr bwMode="auto">
              <a:xfrm>
                <a:off x="2457450" y="1403350"/>
                <a:ext cx="374650" cy="376238"/>
              </a:xfrm>
              <a:custGeom>
                <a:avLst/>
                <a:gdLst>
                  <a:gd name="T0" fmla="*/ 60 w 120"/>
                  <a:gd name="T1" fmla="*/ 120 h 120"/>
                  <a:gd name="T2" fmla="*/ 120 w 120"/>
                  <a:gd name="T3" fmla="*/ 60 h 120"/>
                  <a:gd name="T4" fmla="*/ 60 w 120"/>
                  <a:gd name="T5" fmla="*/ 0 h 120"/>
                  <a:gd name="T6" fmla="*/ 0 w 120"/>
                  <a:gd name="T7" fmla="*/ 60 h 120"/>
                  <a:gd name="T8" fmla="*/ 60 w 120"/>
                  <a:gd name="T9" fmla="*/ 120 h 120"/>
                  <a:gd name="T10" fmla="*/ 60 w 120"/>
                  <a:gd name="T11" fmla="*/ 24 h 120"/>
                  <a:gd name="T12" fmla="*/ 96 w 120"/>
                  <a:gd name="T13" fmla="*/ 60 h 120"/>
                  <a:gd name="T14" fmla="*/ 60 w 120"/>
                  <a:gd name="T15" fmla="*/ 96 h 120"/>
                  <a:gd name="T16" fmla="*/ 24 w 120"/>
                  <a:gd name="T17" fmla="*/ 60 h 120"/>
                  <a:gd name="T18" fmla="*/ 60 w 120"/>
                  <a:gd name="T19" fmla="*/ 2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60" y="120"/>
                    </a:moveTo>
                    <a:cubicBezTo>
                      <a:pt x="93" y="120"/>
                      <a:pt x="120" y="93"/>
                      <a:pt x="120" y="60"/>
                    </a:cubicBezTo>
                    <a:cubicBezTo>
                      <a:pt x="120" y="27"/>
                      <a:pt x="93" y="0"/>
                      <a:pt x="60" y="0"/>
                    </a:cubicBezTo>
                    <a:cubicBezTo>
                      <a:pt x="27" y="0"/>
                      <a:pt x="0" y="27"/>
                      <a:pt x="0" y="60"/>
                    </a:cubicBezTo>
                    <a:cubicBezTo>
                      <a:pt x="0" y="93"/>
                      <a:pt x="27" y="120"/>
                      <a:pt x="60" y="120"/>
                    </a:cubicBezTo>
                    <a:close/>
                    <a:moveTo>
                      <a:pt x="60" y="24"/>
                    </a:moveTo>
                    <a:cubicBezTo>
                      <a:pt x="80" y="24"/>
                      <a:pt x="96" y="40"/>
                      <a:pt x="96" y="60"/>
                    </a:cubicBezTo>
                    <a:cubicBezTo>
                      <a:pt x="96" y="80"/>
                      <a:pt x="80" y="96"/>
                      <a:pt x="60" y="96"/>
                    </a:cubicBezTo>
                    <a:cubicBezTo>
                      <a:pt x="40" y="96"/>
                      <a:pt x="24" y="80"/>
                      <a:pt x="24" y="60"/>
                    </a:cubicBezTo>
                    <a:cubicBezTo>
                      <a:pt x="24" y="40"/>
                      <a:pt x="40" y="24"/>
                      <a:pt x="60"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7"/>
              <p:cNvSpPr>
                <a:spLocks noEditPoints="1"/>
              </p:cNvSpPr>
              <p:nvPr/>
            </p:nvSpPr>
            <p:spPr bwMode="auto">
              <a:xfrm>
                <a:off x="3170238" y="2117725"/>
                <a:ext cx="376238" cy="374650"/>
              </a:xfrm>
              <a:custGeom>
                <a:avLst/>
                <a:gdLst>
                  <a:gd name="T0" fmla="*/ 60 w 120"/>
                  <a:gd name="T1" fmla="*/ 0 h 120"/>
                  <a:gd name="T2" fmla="*/ 0 w 120"/>
                  <a:gd name="T3" fmla="*/ 60 h 120"/>
                  <a:gd name="T4" fmla="*/ 60 w 120"/>
                  <a:gd name="T5" fmla="*/ 120 h 120"/>
                  <a:gd name="T6" fmla="*/ 120 w 120"/>
                  <a:gd name="T7" fmla="*/ 60 h 120"/>
                  <a:gd name="T8" fmla="*/ 60 w 120"/>
                  <a:gd name="T9" fmla="*/ 0 h 120"/>
                  <a:gd name="T10" fmla="*/ 60 w 120"/>
                  <a:gd name="T11" fmla="*/ 96 h 120"/>
                  <a:gd name="T12" fmla="*/ 24 w 120"/>
                  <a:gd name="T13" fmla="*/ 60 h 120"/>
                  <a:gd name="T14" fmla="*/ 60 w 120"/>
                  <a:gd name="T15" fmla="*/ 24 h 120"/>
                  <a:gd name="T16" fmla="*/ 96 w 120"/>
                  <a:gd name="T17" fmla="*/ 60 h 120"/>
                  <a:gd name="T18" fmla="*/ 60 w 120"/>
                  <a:gd name="T19" fmla="*/ 9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60" y="0"/>
                    </a:moveTo>
                    <a:cubicBezTo>
                      <a:pt x="27" y="0"/>
                      <a:pt x="0" y="27"/>
                      <a:pt x="0" y="60"/>
                    </a:cubicBezTo>
                    <a:cubicBezTo>
                      <a:pt x="0" y="93"/>
                      <a:pt x="27" y="120"/>
                      <a:pt x="60" y="120"/>
                    </a:cubicBezTo>
                    <a:cubicBezTo>
                      <a:pt x="93" y="120"/>
                      <a:pt x="120" y="93"/>
                      <a:pt x="120" y="60"/>
                    </a:cubicBezTo>
                    <a:cubicBezTo>
                      <a:pt x="120" y="27"/>
                      <a:pt x="93" y="0"/>
                      <a:pt x="60" y="0"/>
                    </a:cubicBezTo>
                    <a:close/>
                    <a:moveTo>
                      <a:pt x="60" y="96"/>
                    </a:moveTo>
                    <a:cubicBezTo>
                      <a:pt x="40" y="96"/>
                      <a:pt x="24" y="80"/>
                      <a:pt x="24" y="60"/>
                    </a:cubicBezTo>
                    <a:cubicBezTo>
                      <a:pt x="24" y="40"/>
                      <a:pt x="40" y="24"/>
                      <a:pt x="60" y="24"/>
                    </a:cubicBezTo>
                    <a:cubicBezTo>
                      <a:pt x="80" y="24"/>
                      <a:pt x="96" y="40"/>
                      <a:pt x="96" y="60"/>
                    </a:cubicBezTo>
                    <a:cubicBezTo>
                      <a:pt x="96" y="80"/>
                      <a:pt x="80" y="96"/>
                      <a:pt x="60" y="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8"/>
              <p:cNvSpPr>
                <a:spLocks noEditPoints="1"/>
              </p:cNvSpPr>
              <p:nvPr/>
            </p:nvSpPr>
            <p:spPr bwMode="auto">
              <a:xfrm>
                <a:off x="1743075" y="2117725"/>
                <a:ext cx="376238" cy="374650"/>
              </a:xfrm>
              <a:custGeom>
                <a:avLst/>
                <a:gdLst>
                  <a:gd name="T0" fmla="*/ 120 w 120"/>
                  <a:gd name="T1" fmla="*/ 60 h 120"/>
                  <a:gd name="T2" fmla="*/ 60 w 120"/>
                  <a:gd name="T3" fmla="*/ 0 h 120"/>
                  <a:gd name="T4" fmla="*/ 0 w 120"/>
                  <a:gd name="T5" fmla="*/ 60 h 120"/>
                  <a:gd name="T6" fmla="*/ 60 w 120"/>
                  <a:gd name="T7" fmla="*/ 120 h 120"/>
                  <a:gd name="T8" fmla="*/ 120 w 120"/>
                  <a:gd name="T9" fmla="*/ 60 h 120"/>
                  <a:gd name="T10" fmla="*/ 24 w 120"/>
                  <a:gd name="T11" fmla="*/ 60 h 120"/>
                  <a:gd name="T12" fmla="*/ 60 w 120"/>
                  <a:gd name="T13" fmla="*/ 24 h 120"/>
                  <a:gd name="T14" fmla="*/ 96 w 120"/>
                  <a:gd name="T15" fmla="*/ 60 h 120"/>
                  <a:gd name="T16" fmla="*/ 60 w 120"/>
                  <a:gd name="T17" fmla="*/ 96 h 120"/>
                  <a:gd name="T18" fmla="*/ 24 w 120"/>
                  <a:gd name="T19" fmla="*/ 6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120" y="60"/>
                    </a:moveTo>
                    <a:cubicBezTo>
                      <a:pt x="120" y="27"/>
                      <a:pt x="93" y="0"/>
                      <a:pt x="60" y="0"/>
                    </a:cubicBezTo>
                    <a:cubicBezTo>
                      <a:pt x="27" y="0"/>
                      <a:pt x="0" y="27"/>
                      <a:pt x="0" y="60"/>
                    </a:cubicBezTo>
                    <a:cubicBezTo>
                      <a:pt x="0" y="93"/>
                      <a:pt x="27" y="120"/>
                      <a:pt x="60" y="120"/>
                    </a:cubicBezTo>
                    <a:cubicBezTo>
                      <a:pt x="93" y="120"/>
                      <a:pt x="120" y="93"/>
                      <a:pt x="120" y="60"/>
                    </a:cubicBezTo>
                    <a:close/>
                    <a:moveTo>
                      <a:pt x="24" y="60"/>
                    </a:moveTo>
                    <a:cubicBezTo>
                      <a:pt x="24" y="40"/>
                      <a:pt x="40" y="24"/>
                      <a:pt x="60" y="24"/>
                    </a:cubicBezTo>
                    <a:cubicBezTo>
                      <a:pt x="80" y="24"/>
                      <a:pt x="96" y="40"/>
                      <a:pt x="96" y="60"/>
                    </a:cubicBezTo>
                    <a:cubicBezTo>
                      <a:pt x="96" y="80"/>
                      <a:pt x="80" y="96"/>
                      <a:pt x="60" y="96"/>
                    </a:cubicBezTo>
                    <a:cubicBezTo>
                      <a:pt x="40" y="96"/>
                      <a:pt x="24" y="80"/>
                      <a:pt x="2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9"/>
              <p:cNvSpPr>
                <a:spLocks/>
              </p:cNvSpPr>
              <p:nvPr/>
            </p:nvSpPr>
            <p:spPr bwMode="auto">
              <a:xfrm>
                <a:off x="2876550" y="2562225"/>
                <a:ext cx="479425" cy="493713"/>
              </a:xfrm>
              <a:custGeom>
                <a:avLst/>
                <a:gdLst>
                  <a:gd name="T0" fmla="*/ 31 w 153"/>
                  <a:gd name="T1" fmla="*/ 112 h 158"/>
                  <a:gd name="T2" fmla="*/ 39 w 153"/>
                  <a:gd name="T3" fmla="*/ 75 h 158"/>
                  <a:gd name="T4" fmla="*/ 15 w 153"/>
                  <a:gd name="T5" fmla="*/ 70 h 158"/>
                  <a:gd name="T6" fmla="*/ 0 w 153"/>
                  <a:gd name="T7" fmla="*/ 142 h 158"/>
                  <a:gd name="T8" fmla="*/ 72 w 153"/>
                  <a:gd name="T9" fmla="*/ 158 h 158"/>
                  <a:gd name="T10" fmla="*/ 77 w 153"/>
                  <a:gd name="T11" fmla="*/ 134 h 158"/>
                  <a:gd name="T12" fmla="*/ 50 w 153"/>
                  <a:gd name="T13" fmla="*/ 128 h 158"/>
                  <a:gd name="T14" fmla="*/ 153 w 153"/>
                  <a:gd name="T15" fmla="*/ 9 h 158"/>
                  <a:gd name="T16" fmla="*/ 131 w 153"/>
                  <a:gd name="T17" fmla="*/ 0 h 158"/>
                  <a:gd name="T18" fmla="*/ 31 w 153"/>
                  <a:gd name="T19" fmla="*/ 11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3" h="158">
                    <a:moveTo>
                      <a:pt x="31" y="112"/>
                    </a:moveTo>
                    <a:cubicBezTo>
                      <a:pt x="39" y="75"/>
                      <a:pt x="39" y="75"/>
                      <a:pt x="39" y="75"/>
                    </a:cubicBezTo>
                    <a:cubicBezTo>
                      <a:pt x="15" y="70"/>
                      <a:pt x="15" y="70"/>
                      <a:pt x="15" y="70"/>
                    </a:cubicBezTo>
                    <a:cubicBezTo>
                      <a:pt x="0" y="142"/>
                      <a:pt x="0" y="142"/>
                      <a:pt x="0" y="142"/>
                    </a:cubicBezTo>
                    <a:cubicBezTo>
                      <a:pt x="72" y="158"/>
                      <a:pt x="72" y="158"/>
                      <a:pt x="72" y="158"/>
                    </a:cubicBezTo>
                    <a:cubicBezTo>
                      <a:pt x="77" y="134"/>
                      <a:pt x="77" y="134"/>
                      <a:pt x="77" y="134"/>
                    </a:cubicBezTo>
                    <a:cubicBezTo>
                      <a:pt x="50" y="128"/>
                      <a:pt x="50" y="128"/>
                      <a:pt x="50" y="128"/>
                    </a:cubicBezTo>
                    <a:cubicBezTo>
                      <a:pt x="96" y="101"/>
                      <a:pt x="133" y="60"/>
                      <a:pt x="153" y="9"/>
                    </a:cubicBezTo>
                    <a:cubicBezTo>
                      <a:pt x="131" y="0"/>
                      <a:pt x="131" y="0"/>
                      <a:pt x="131" y="0"/>
                    </a:cubicBezTo>
                    <a:cubicBezTo>
                      <a:pt x="112" y="48"/>
                      <a:pt x="76" y="88"/>
                      <a:pt x="31"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20"/>
              <p:cNvSpPr>
                <a:spLocks/>
              </p:cNvSpPr>
              <p:nvPr/>
            </p:nvSpPr>
            <p:spPr bwMode="auto">
              <a:xfrm>
                <a:off x="1906588" y="2533650"/>
                <a:ext cx="490538" cy="482600"/>
              </a:xfrm>
              <a:custGeom>
                <a:avLst/>
                <a:gdLst>
                  <a:gd name="T0" fmla="*/ 46 w 157"/>
                  <a:gd name="T1" fmla="*/ 31 h 154"/>
                  <a:gd name="T2" fmla="*/ 83 w 157"/>
                  <a:gd name="T3" fmla="*/ 39 h 154"/>
                  <a:gd name="T4" fmla="*/ 88 w 157"/>
                  <a:gd name="T5" fmla="*/ 16 h 154"/>
                  <a:gd name="T6" fmla="*/ 15 w 157"/>
                  <a:gd name="T7" fmla="*/ 0 h 154"/>
                  <a:gd name="T8" fmla="*/ 0 w 157"/>
                  <a:gd name="T9" fmla="*/ 72 h 154"/>
                  <a:gd name="T10" fmla="*/ 23 w 157"/>
                  <a:gd name="T11" fmla="*/ 78 h 154"/>
                  <a:gd name="T12" fmla="*/ 29 w 157"/>
                  <a:gd name="T13" fmla="*/ 50 h 154"/>
                  <a:gd name="T14" fmla="*/ 148 w 157"/>
                  <a:gd name="T15" fmla="*/ 154 h 154"/>
                  <a:gd name="T16" fmla="*/ 157 w 157"/>
                  <a:gd name="T17" fmla="*/ 131 h 154"/>
                  <a:gd name="T18" fmla="*/ 46 w 157"/>
                  <a:gd name="T19" fmla="*/ 3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7" h="154">
                    <a:moveTo>
                      <a:pt x="46" y="31"/>
                    </a:moveTo>
                    <a:cubicBezTo>
                      <a:pt x="83" y="39"/>
                      <a:pt x="83" y="39"/>
                      <a:pt x="83" y="39"/>
                    </a:cubicBezTo>
                    <a:cubicBezTo>
                      <a:pt x="88" y="16"/>
                      <a:pt x="88" y="16"/>
                      <a:pt x="88" y="16"/>
                    </a:cubicBezTo>
                    <a:cubicBezTo>
                      <a:pt x="15" y="0"/>
                      <a:pt x="15" y="0"/>
                      <a:pt x="15" y="0"/>
                    </a:cubicBezTo>
                    <a:cubicBezTo>
                      <a:pt x="0" y="72"/>
                      <a:pt x="0" y="72"/>
                      <a:pt x="0" y="72"/>
                    </a:cubicBezTo>
                    <a:cubicBezTo>
                      <a:pt x="23" y="78"/>
                      <a:pt x="23" y="78"/>
                      <a:pt x="23" y="78"/>
                    </a:cubicBezTo>
                    <a:cubicBezTo>
                      <a:pt x="29" y="50"/>
                      <a:pt x="29" y="50"/>
                      <a:pt x="29" y="50"/>
                    </a:cubicBezTo>
                    <a:cubicBezTo>
                      <a:pt x="56" y="97"/>
                      <a:pt x="98" y="134"/>
                      <a:pt x="148" y="154"/>
                    </a:cubicBezTo>
                    <a:cubicBezTo>
                      <a:pt x="157" y="131"/>
                      <a:pt x="157" y="131"/>
                      <a:pt x="157" y="131"/>
                    </a:cubicBezTo>
                    <a:cubicBezTo>
                      <a:pt x="109" y="112"/>
                      <a:pt x="70" y="76"/>
                      <a:pt x="46"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21"/>
              <p:cNvSpPr>
                <a:spLocks/>
              </p:cNvSpPr>
              <p:nvPr/>
            </p:nvSpPr>
            <p:spPr bwMode="auto">
              <a:xfrm>
                <a:off x="2905125" y="1603375"/>
                <a:ext cx="490538" cy="482600"/>
              </a:xfrm>
              <a:custGeom>
                <a:avLst/>
                <a:gdLst>
                  <a:gd name="T0" fmla="*/ 111 w 157"/>
                  <a:gd name="T1" fmla="*/ 123 h 154"/>
                  <a:gd name="T2" fmla="*/ 74 w 157"/>
                  <a:gd name="T3" fmla="*/ 115 h 154"/>
                  <a:gd name="T4" fmla="*/ 69 w 157"/>
                  <a:gd name="T5" fmla="*/ 138 h 154"/>
                  <a:gd name="T6" fmla="*/ 142 w 157"/>
                  <a:gd name="T7" fmla="*/ 154 h 154"/>
                  <a:gd name="T8" fmla="*/ 157 w 157"/>
                  <a:gd name="T9" fmla="*/ 81 h 154"/>
                  <a:gd name="T10" fmla="*/ 134 w 157"/>
                  <a:gd name="T11" fmla="*/ 76 h 154"/>
                  <a:gd name="T12" fmla="*/ 128 w 157"/>
                  <a:gd name="T13" fmla="*/ 103 h 154"/>
                  <a:gd name="T14" fmla="*/ 9 w 157"/>
                  <a:gd name="T15" fmla="*/ 0 h 154"/>
                  <a:gd name="T16" fmla="*/ 0 w 157"/>
                  <a:gd name="T17" fmla="*/ 23 h 154"/>
                  <a:gd name="T18" fmla="*/ 111 w 157"/>
                  <a:gd name="T19" fmla="*/ 123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7" h="154">
                    <a:moveTo>
                      <a:pt x="111" y="123"/>
                    </a:moveTo>
                    <a:cubicBezTo>
                      <a:pt x="74" y="115"/>
                      <a:pt x="74" y="115"/>
                      <a:pt x="74" y="115"/>
                    </a:cubicBezTo>
                    <a:cubicBezTo>
                      <a:pt x="69" y="138"/>
                      <a:pt x="69" y="138"/>
                      <a:pt x="69" y="138"/>
                    </a:cubicBezTo>
                    <a:cubicBezTo>
                      <a:pt x="142" y="154"/>
                      <a:pt x="142" y="154"/>
                      <a:pt x="142" y="154"/>
                    </a:cubicBezTo>
                    <a:cubicBezTo>
                      <a:pt x="157" y="81"/>
                      <a:pt x="157" y="81"/>
                      <a:pt x="157" y="81"/>
                    </a:cubicBezTo>
                    <a:cubicBezTo>
                      <a:pt x="134" y="76"/>
                      <a:pt x="134" y="76"/>
                      <a:pt x="134" y="76"/>
                    </a:cubicBezTo>
                    <a:cubicBezTo>
                      <a:pt x="128" y="103"/>
                      <a:pt x="128" y="103"/>
                      <a:pt x="128" y="103"/>
                    </a:cubicBezTo>
                    <a:cubicBezTo>
                      <a:pt x="101" y="57"/>
                      <a:pt x="59" y="20"/>
                      <a:pt x="9" y="0"/>
                    </a:cubicBezTo>
                    <a:cubicBezTo>
                      <a:pt x="0" y="23"/>
                      <a:pt x="0" y="23"/>
                      <a:pt x="0" y="23"/>
                    </a:cubicBezTo>
                    <a:cubicBezTo>
                      <a:pt x="48" y="42"/>
                      <a:pt x="87" y="77"/>
                      <a:pt x="111" y="1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4" name="Group 33"/>
            <p:cNvGrpSpPr/>
            <p:nvPr/>
          </p:nvGrpSpPr>
          <p:grpSpPr>
            <a:xfrm>
              <a:off x="7243780" y="4517475"/>
              <a:ext cx="2351087" cy="1360487"/>
              <a:chOff x="5214938" y="1671638"/>
              <a:chExt cx="2351087" cy="1360487"/>
            </a:xfrm>
            <a:solidFill>
              <a:schemeClr val="accent5"/>
            </a:solidFill>
          </p:grpSpPr>
          <p:sp>
            <p:nvSpPr>
              <p:cNvPr id="35" name="Freeform 25"/>
              <p:cNvSpPr>
                <a:spLocks noEditPoints="1"/>
              </p:cNvSpPr>
              <p:nvPr/>
            </p:nvSpPr>
            <p:spPr bwMode="auto">
              <a:xfrm>
                <a:off x="6122988" y="1811338"/>
                <a:ext cx="530225" cy="531812"/>
              </a:xfrm>
              <a:custGeom>
                <a:avLst/>
                <a:gdLst>
                  <a:gd name="T0" fmla="*/ 71 w 141"/>
                  <a:gd name="T1" fmla="*/ 141 h 141"/>
                  <a:gd name="T2" fmla="*/ 141 w 141"/>
                  <a:gd name="T3" fmla="*/ 70 h 141"/>
                  <a:gd name="T4" fmla="*/ 71 w 141"/>
                  <a:gd name="T5" fmla="*/ 0 h 141"/>
                  <a:gd name="T6" fmla="*/ 0 w 141"/>
                  <a:gd name="T7" fmla="*/ 70 h 141"/>
                  <a:gd name="T8" fmla="*/ 71 w 141"/>
                  <a:gd name="T9" fmla="*/ 141 h 141"/>
                  <a:gd name="T10" fmla="*/ 71 w 141"/>
                  <a:gd name="T11" fmla="*/ 19 h 141"/>
                  <a:gd name="T12" fmla="*/ 122 w 141"/>
                  <a:gd name="T13" fmla="*/ 70 h 141"/>
                  <a:gd name="T14" fmla="*/ 71 w 141"/>
                  <a:gd name="T15" fmla="*/ 121 h 141"/>
                  <a:gd name="T16" fmla="*/ 19 w 141"/>
                  <a:gd name="T17" fmla="*/ 70 h 141"/>
                  <a:gd name="T18" fmla="*/ 71 w 141"/>
                  <a:gd name="T19" fmla="*/ 19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1" h="141">
                    <a:moveTo>
                      <a:pt x="71" y="141"/>
                    </a:moveTo>
                    <a:cubicBezTo>
                      <a:pt x="109" y="141"/>
                      <a:pt x="141" y="109"/>
                      <a:pt x="141" y="70"/>
                    </a:cubicBezTo>
                    <a:cubicBezTo>
                      <a:pt x="141" y="31"/>
                      <a:pt x="109" y="0"/>
                      <a:pt x="71" y="0"/>
                    </a:cubicBezTo>
                    <a:cubicBezTo>
                      <a:pt x="32" y="0"/>
                      <a:pt x="0" y="31"/>
                      <a:pt x="0" y="70"/>
                    </a:cubicBezTo>
                    <a:cubicBezTo>
                      <a:pt x="0" y="109"/>
                      <a:pt x="32" y="141"/>
                      <a:pt x="71" y="141"/>
                    </a:cubicBezTo>
                    <a:close/>
                    <a:moveTo>
                      <a:pt x="71" y="19"/>
                    </a:moveTo>
                    <a:cubicBezTo>
                      <a:pt x="99" y="19"/>
                      <a:pt x="122" y="42"/>
                      <a:pt x="122" y="70"/>
                    </a:cubicBezTo>
                    <a:cubicBezTo>
                      <a:pt x="122" y="98"/>
                      <a:pt x="99" y="121"/>
                      <a:pt x="71" y="121"/>
                    </a:cubicBezTo>
                    <a:cubicBezTo>
                      <a:pt x="42" y="121"/>
                      <a:pt x="19" y="98"/>
                      <a:pt x="19" y="70"/>
                    </a:cubicBezTo>
                    <a:cubicBezTo>
                      <a:pt x="19" y="42"/>
                      <a:pt x="42" y="19"/>
                      <a:pt x="71"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26"/>
              <p:cNvSpPr>
                <a:spLocks noEditPoints="1"/>
              </p:cNvSpPr>
              <p:nvPr/>
            </p:nvSpPr>
            <p:spPr bwMode="auto">
              <a:xfrm>
                <a:off x="5214938" y="2257425"/>
                <a:ext cx="2351087" cy="774700"/>
              </a:xfrm>
              <a:custGeom>
                <a:avLst/>
                <a:gdLst>
                  <a:gd name="T0" fmla="*/ 539 w 624"/>
                  <a:gd name="T1" fmla="*/ 1 h 205"/>
                  <a:gd name="T2" fmla="*/ 493 w 624"/>
                  <a:gd name="T3" fmla="*/ 42 h 205"/>
                  <a:gd name="T4" fmla="*/ 446 w 624"/>
                  <a:gd name="T5" fmla="*/ 0 h 205"/>
                  <a:gd name="T6" fmla="*/ 374 w 624"/>
                  <a:gd name="T7" fmla="*/ 41 h 205"/>
                  <a:gd name="T8" fmla="*/ 349 w 624"/>
                  <a:gd name="T9" fmla="*/ 40 h 205"/>
                  <a:gd name="T10" fmla="*/ 274 w 624"/>
                  <a:gd name="T11" fmla="*/ 40 h 205"/>
                  <a:gd name="T12" fmla="*/ 248 w 624"/>
                  <a:gd name="T13" fmla="*/ 41 h 205"/>
                  <a:gd name="T14" fmla="*/ 177 w 624"/>
                  <a:gd name="T15" fmla="*/ 0 h 205"/>
                  <a:gd name="T16" fmla="*/ 130 w 624"/>
                  <a:gd name="T17" fmla="*/ 42 h 205"/>
                  <a:gd name="T18" fmla="*/ 84 w 624"/>
                  <a:gd name="T19" fmla="*/ 1 h 205"/>
                  <a:gd name="T20" fmla="*/ 0 w 624"/>
                  <a:gd name="T21" fmla="*/ 82 h 205"/>
                  <a:gd name="T22" fmla="*/ 9 w 624"/>
                  <a:gd name="T23" fmla="*/ 169 h 205"/>
                  <a:gd name="T24" fmla="*/ 181 w 624"/>
                  <a:gd name="T25" fmla="*/ 196 h 205"/>
                  <a:gd name="T26" fmla="*/ 432 w 624"/>
                  <a:gd name="T27" fmla="*/ 205 h 205"/>
                  <a:gd name="T28" fmla="*/ 442 w 624"/>
                  <a:gd name="T29" fmla="*/ 169 h 205"/>
                  <a:gd name="T30" fmla="*/ 624 w 624"/>
                  <a:gd name="T31" fmla="*/ 159 h 205"/>
                  <a:gd name="T32" fmla="*/ 595 w 624"/>
                  <a:gd name="T33" fmla="*/ 22 h 205"/>
                  <a:gd name="T34" fmla="*/ 181 w 624"/>
                  <a:gd name="T35" fmla="*/ 149 h 205"/>
                  <a:gd name="T36" fmla="*/ 79 w 624"/>
                  <a:gd name="T37" fmla="*/ 93 h 205"/>
                  <a:gd name="T38" fmla="*/ 60 w 624"/>
                  <a:gd name="T39" fmla="*/ 93 h 205"/>
                  <a:gd name="T40" fmla="*/ 19 w 624"/>
                  <a:gd name="T41" fmla="*/ 149 h 205"/>
                  <a:gd name="T42" fmla="*/ 40 w 624"/>
                  <a:gd name="T43" fmla="*/ 38 h 205"/>
                  <a:gd name="T44" fmla="*/ 123 w 624"/>
                  <a:gd name="T45" fmla="*/ 63 h 205"/>
                  <a:gd name="T46" fmla="*/ 130 w 624"/>
                  <a:gd name="T47" fmla="*/ 66 h 205"/>
                  <a:gd name="T48" fmla="*/ 178 w 624"/>
                  <a:gd name="T49" fmla="*/ 21 h 205"/>
                  <a:gd name="T50" fmla="*/ 229 w 624"/>
                  <a:gd name="T51" fmla="*/ 47 h 205"/>
                  <a:gd name="T52" fmla="*/ 181 w 624"/>
                  <a:gd name="T53" fmla="*/ 118 h 205"/>
                  <a:gd name="T54" fmla="*/ 382 w 624"/>
                  <a:gd name="T55" fmla="*/ 186 h 205"/>
                  <a:gd name="T56" fmla="*/ 372 w 624"/>
                  <a:gd name="T57" fmla="*/ 120 h 205"/>
                  <a:gd name="T58" fmla="*/ 362 w 624"/>
                  <a:gd name="T59" fmla="*/ 186 h 205"/>
                  <a:gd name="T60" fmla="*/ 261 w 624"/>
                  <a:gd name="T61" fmla="*/ 130 h 205"/>
                  <a:gd name="T62" fmla="*/ 241 w 624"/>
                  <a:gd name="T63" fmla="*/ 130 h 205"/>
                  <a:gd name="T64" fmla="*/ 200 w 624"/>
                  <a:gd name="T65" fmla="*/ 186 h 205"/>
                  <a:gd name="T66" fmla="*/ 222 w 624"/>
                  <a:gd name="T67" fmla="*/ 74 h 205"/>
                  <a:gd name="T68" fmla="*/ 305 w 624"/>
                  <a:gd name="T69" fmla="*/ 100 h 205"/>
                  <a:gd name="T70" fmla="*/ 312 w 624"/>
                  <a:gd name="T71" fmla="*/ 103 h 205"/>
                  <a:gd name="T72" fmla="*/ 359 w 624"/>
                  <a:gd name="T73" fmla="*/ 57 h 205"/>
                  <a:gd name="T74" fmla="*/ 423 w 624"/>
                  <a:gd name="T75" fmla="*/ 118 h 205"/>
                  <a:gd name="T76" fmla="*/ 604 w 624"/>
                  <a:gd name="T77" fmla="*/ 149 h 205"/>
                  <a:gd name="T78" fmla="*/ 563 w 624"/>
                  <a:gd name="T79" fmla="*/ 93 h 205"/>
                  <a:gd name="T80" fmla="*/ 544 w 624"/>
                  <a:gd name="T81" fmla="*/ 93 h 205"/>
                  <a:gd name="T82" fmla="*/ 442 w 624"/>
                  <a:gd name="T83" fmla="*/ 149 h 205"/>
                  <a:gd name="T84" fmla="*/ 414 w 624"/>
                  <a:gd name="T85" fmla="*/ 59 h 205"/>
                  <a:gd name="T86" fmla="*/ 403 w 624"/>
                  <a:gd name="T87" fmla="*/ 37 h 205"/>
                  <a:gd name="T88" fmla="*/ 486 w 624"/>
                  <a:gd name="T89" fmla="*/ 63 h 205"/>
                  <a:gd name="T90" fmla="*/ 493 w 624"/>
                  <a:gd name="T91" fmla="*/ 66 h 205"/>
                  <a:gd name="T92" fmla="*/ 540 w 624"/>
                  <a:gd name="T93" fmla="*/ 21 h 205"/>
                  <a:gd name="T94" fmla="*/ 604 w 624"/>
                  <a:gd name="T95" fmla="*/ 82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24" h="205">
                    <a:moveTo>
                      <a:pt x="595" y="22"/>
                    </a:moveTo>
                    <a:cubicBezTo>
                      <a:pt x="577" y="8"/>
                      <a:pt x="540" y="1"/>
                      <a:pt x="539" y="1"/>
                    </a:cubicBezTo>
                    <a:cubicBezTo>
                      <a:pt x="536" y="0"/>
                      <a:pt x="532" y="1"/>
                      <a:pt x="530" y="3"/>
                    </a:cubicBezTo>
                    <a:cubicBezTo>
                      <a:pt x="493" y="42"/>
                      <a:pt x="493" y="42"/>
                      <a:pt x="493" y="42"/>
                    </a:cubicBezTo>
                    <a:cubicBezTo>
                      <a:pt x="455" y="3"/>
                      <a:pt x="455" y="3"/>
                      <a:pt x="455" y="3"/>
                    </a:cubicBezTo>
                    <a:cubicBezTo>
                      <a:pt x="453" y="1"/>
                      <a:pt x="449" y="0"/>
                      <a:pt x="446" y="0"/>
                    </a:cubicBezTo>
                    <a:cubicBezTo>
                      <a:pt x="442" y="1"/>
                      <a:pt x="408" y="7"/>
                      <a:pt x="390" y="23"/>
                    </a:cubicBezTo>
                    <a:cubicBezTo>
                      <a:pt x="384" y="28"/>
                      <a:pt x="379" y="34"/>
                      <a:pt x="374" y="41"/>
                    </a:cubicBezTo>
                    <a:cubicBezTo>
                      <a:pt x="365" y="39"/>
                      <a:pt x="358" y="37"/>
                      <a:pt x="358" y="37"/>
                    </a:cubicBezTo>
                    <a:cubicBezTo>
                      <a:pt x="354" y="37"/>
                      <a:pt x="351" y="38"/>
                      <a:pt x="349" y="40"/>
                    </a:cubicBezTo>
                    <a:cubicBezTo>
                      <a:pt x="312" y="79"/>
                      <a:pt x="312" y="79"/>
                      <a:pt x="312" y="79"/>
                    </a:cubicBezTo>
                    <a:cubicBezTo>
                      <a:pt x="274" y="40"/>
                      <a:pt x="274" y="40"/>
                      <a:pt x="274" y="40"/>
                    </a:cubicBezTo>
                    <a:cubicBezTo>
                      <a:pt x="271" y="38"/>
                      <a:pt x="268" y="37"/>
                      <a:pt x="265" y="37"/>
                    </a:cubicBezTo>
                    <a:cubicBezTo>
                      <a:pt x="263" y="37"/>
                      <a:pt x="257" y="39"/>
                      <a:pt x="248" y="41"/>
                    </a:cubicBezTo>
                    <a:cubicBezTo>
                      <a:pt x="244" y="34"/>
                      <a:pt x="239" y="28"/>
                      <a:pt x="233" y="23"/>
                    </a:cubicBezTo>
                    <a:cubicBezTo>
                      <a:pt x="215" y="7"/>
                      <a:pt x="181" y="1"/>
                      <a:pt x="177" y="0"/>
                    </a:cubicBezTo>
                    <a:cubicBezTo>
                      <a:pt x="174" y="0"/>
                      <a:pt x="170" y="1"/>
                      <a:pt x="168" y="3"/>
                    </a:cubicBezTo>
                    <a:cubicBezTo>
                      <a:pt x="130" y="42"/>
                      <a:pt x="130" y="42"/>
                      <a:pt x="130" y="42"/>
                    </a:cubicBezTo>
                    <a:cubicBezTo>
                      <a:pt x="93" y="3"/>
                      <a:pt x="93" y="3"/>
                      <a:pt x="93" y="3"/>
                    </a:cubicBezTo>
                    <a:cubicBezTo>
                      <a:pt x="91" y="1"/>
                      <a:pt x="87" y="0"/>
                      <a:pt x="84" y="1"/>
                    </a:cubicBezTo>
                    <a:cubicBezTo>
                      <a:pt x="83" y="1"/>
                      <a:pt x="46" y="8"/>
                      <a:pt x="28" y="22"/>
                    </a:cubicBezTo>
                    <a:cubicBezTo>
                      <a:pt x="9" y="37"/>
                      <a:pt x="0" y="58"/>
                      <a:pt x="0" y="82"/>
                    </a:cubicBezTo>
                    <a:cubicBezTo>
                      <a:pt x="0" y="159"/>
                      <a:pt x="0" y="159"/>
                      <a:pt x="0" y="159"/>
                    </a:cubicBezTo>
                    <a:cubicBezTo>
                      <a:pt x="0" y="164"/>
                      <a:pt x="4" y="169"/>
                      <a:pt x="9" y="169"/>
                    </a:cubicBezTo>
                    <a:cubicBezTo>
                      <a:pt x="181" y="169"/>
                      <a:pt x="181" y="169"/>
                      <a:pt x="181" y="169"/>
                    </a:cubicBezTo>
                    <a:cubicBezTo>
                      <a:pt x="181" y="196"/>
                      <a:pt x="181" y="196"/>
                      <a:pt x="181" y="196"/>
                    </a:cubicBezTo>
                    <a:cubicBezTo>
                      <a:pt x="181" y="201"/>
                      <a:pt x="185" y="205"/>
                      <a:pt x="191" y="205"/>
                    </a:cubicBezTo>
                    <a:cubicBezTo>
                      <a:pt x="432" y="205"/>
                      <a:pt x="432" y="205"/>
                      <a:pt x="432" y="205"/>
                    </a:cubicBezTo>
                    <a:cubicBezTo>
                      <a:pt x="438" y="205"/>
                      <a:pt x="442" y="201"/>
                      <a:pt x="442" y="196"/>
                    </a:cubicBezTo>
                    <a:cubicBezTo>
                      <a:pt x="442" y="169"/>
                      <a:pt x="442" y="169"/>
                      <a:pt x="442" y="169"/>
                    </a:cubicBezTo>
                    <a:cubicBezTo>
                      <a:pt x="614" y="169"/>
                      <a:pt x="614" y="169"/>
                      <a:pt x="614" y="169"/>
                    </a:cubicBezTo>
                    <a:cubicBezTo>
                      <a:pt x="619" y="169"/>
                      <a:pt x="624" y="164"/>
                      <a:pt x="624" y="159"/>
                    </a:cubicBezTo>
                    <a:cubicBezTo>
                      <a:pt x="624" y="82"/>
                      <a:pt x="624" y="82"/>
                      <a:pt x="624" y="82"/>
                    </a:cubicBezTo>
                    <a:cubicBezTo>
                      <a:pt x="624" y="58"/>
                      <a:pt x="614" y="37"/>
                      <a:pt x="595" y="22"/>
                    </a:cubicBezTo>
                    <a:close/>
                    <a:moveTo>
                      <a:pt x="181" y="118"/>
                    </a:moveTo>
                    <a:cubicBezTo>
                      <a:pt x="181" y="149"/>
                      <a:pt x="181" y="149"/>
                      <a:pt x="181" y="149"/>
                    </a:cubicBezTo>
                    <a:cubicBezTo>
                      <a:pt x="79" y="149"/>
                      <a:pt x="79" y="149"/>
                      <a:pt x="79" y="149"/>
                    </a:cubicBezTo>
                    <a:cubicBezTo>
                      <a:pt x="79" y="93"/>
                      <a:pt x="79" y="93"/>
                      <a:pt x="79" y="93"/>
                    </a:cubicBezTo>
                    <a:cubicBezTo>
                      <a:pt x="79" y="87"/>
                      <a:pt x="75" y="83"/>
                      <a:pt x="70" y="83"/>
                    </a:cubicBezTo>
                    <a:cubicBezTo>
                      <a:pt x="64" y="83"/>
                      <a:pt x="60" y="87"/>
                      <a:pt x="60" y="93"/>
                    </a:cubicBezTo>
                    <a:cubicBezTo>
                      <a:pt x="60" y="149"/>
                      <a:pt x="60" y="149"/>
                      <a:pt x="60" y="149"/>
                    </a:cubicBezTo>
                    <a:cubicBezTo>
                      <a:pt x="19" y="149"/>
                      <a:pt x="19" y="149"/>
                      <a:pt x="19" y="149"/>
                    </a:cubicBezTo>
                    <a:cubicBezTo>
                      <a:pt x="19" y="82"/>
                      <a:pt x="19" y="82"/>
                      <a:pt x="19" y="82"/>
                    </a:cubicBezTo>
                    <a:cubicBezTo>
                      <a:pt x="19" y="64"/>
                      <a:pt x="26" y="49"/>
                      <a:pt x="40" y="38"/>
                    </a:cubicBezTo>
                    <a:cubicBezTo>
                      <a:pt x="51" y="29"/>
                      <a:pt x="71" y="23"/>
                      <a:pt x="83" y="21"/>
                    </a:cubicBezTo>
                    <a:cubicBezTo>
                      <a:pt x="123" y="63"/>
                      <a:pt x="123" y="63"/>
                      <a:pt x="123" y="63"/>
                    </a:cubicBezTo>
                    <a:cubicBezTo>
                      <a:pt x="125" y="65"/>
                      <a:pt x="127" y="66"/>
                      <a:pt x="130" y="66"/>
                    </a:cubicBezTo>
                    <a:cubicBezTo>
                      <a:pt x="130" y="66"/>
                      <a:pt x="130" y="66"/>
                      <a:pt x="130" y="66"/>
                    </a:cubicBezTo>
                    <a:cubicBezTo>
                      <a:pt x="133" y="66"/>
                      <a:pt x="135" y="65"/>
                      <a:pt x="137" y="63"/>
                    </a:cubicBezTo>
                    <a:cubicBezTo>
                      <a:pt x="178" y="21"/>
                      <a:pt x="178" y="21"/>
                      <a:pt x="178" y="21"/>
                    </a:cubicBezTo>
                    <a:cubicBezTo>
                      <a:pt x="190" y="23"/>
                      <a:pt x="210" y="29"/>
                      <a:pt x="220" y="37"/>
                    </a:cubicBezTo>
                    <a:cubicBezTo>
                      <a:pt x="223" y="40"/>
                      <a:pt x="226" y="44"/>
                      <a:pt x="229" y="47"/>
                    </a:cubicBezTo>
                    <a:cubicBezTo>
                      <a:pt x="222" y="51"/>
                      <a:pt x="215" y="54"/>
                      <a:pt x="209" y="59"/>
                    </a:cubicBezTo>
                    <a:cubicBezTo>
                      <a:pt x="188" y="77"/>
                      <a:pt x="181" y="102"/>
                      <a:pt x="181" y="118"/>
                    </a:cubicBezTo>
                    <a:close/>
                    <a:moveTo>
                      <a:pt x="423" y="186"/>
                    </a:moveTo>
                    <a:cubicBezTo>
                      <a:pt x="382" y="186"/>
                      <a:pt x="382" y="186"/>
                      <a:pt x="382" y="186"/>
                    </a:cubicBezTo>
                    <a:cubicBezTo>
                      <a:pt x="382" y="130"/>
                      <a:pt x="382" y="130"/>
                      <a:pt x="382" y="130"/>
                    </a:cubicBezTo>
                    <a:cubicBezTo>
                      <a:pt x="382" y="124"/>
                      <a:pt x="377" y="120"/>
                      <a:pt x="372" y="120"/>
                    </a:cubicBezTo>
                    <a:cubicBezTo>
                      <a:pt x="367" y="120"/>
                      <a:pt x="362" y="124"/>
                      <a:pt x="362" y="130"/>
                    </a:cubicBezTo>
                    <a:cubicBezTo>
                      <a:pt x="362" y="186"/>
                      <a:pt x="362" y="186"/>
                      <a:pt x="362" y="186"/>
                    </a:cubicBezTo>
                    <a:cubicBezTo>
                      <a:pt x="261" y="186"/>
                      <a:pt x="261" y="186"/>
                      <a:pt x="261" y="186"/>
                    </a:cubicBezTo>
                    <a:cubicBezTo>
                      <a:pt x="261" y="130"/>
                      <a:pt x="261" y="130"/>
                      <a:pt x="261" y="130"/>
                    </a:cubicBezTo>
                    <a:cubicBezTo>
                      <a:pt x="261" y="124"/>
                      <a:pt x="257" y="120"/>
                      <a:pt x="251" y="120"/>
                    </a:cubicBezTo>
                    <a:cubicBezTo>
                      <a:pt x="246" y="120"/>
                      <a:pt x="241" y="124"/>
                      <a:pt x="241" y="130"/>
                    </a:cubicBezTo>
                    <a:cubicBezTo>
                      <a:pt x="241" y="186"/>
                      <a:pt x="241" y="186"/>
                      <a:pt x="241" y="186"/>
                    </a:cubicBezTo>
                    <a:cubicBezTo>
                      <a:pt x="200" y="186"/>
                      <a:pt x="200" y="186"/>
                      <a:pt x="200" y="186"/>
                    </a:cubicBezTo>
                    <a:cubicBezTo>
                      <a:pt x="200" y="118"/>
                      <a:pt x="200" y="118"/>
                      <a:pt x="200" y="118"/>
                    </a:cubicBezTo>
                    <a:cubicBezTo>
                      <a:pt x="200" y="114"/>
                      <a:pt x="202" y="92"/>
                      <a:pt x="222" y="74"/>
                    </a:cubicBezTo>
                    <a:cubicBezTo>
                      <a:pt x="232" y="65"/>
                      <a:pt x="252" y="60"/>
                      <a:pt x="263" y="57"/>
                    </a:cubicBezTo>
                    <a:cubicBezTo>
                      <a:pt x="305" y="100"/>
                      <a:pt x="305" y="100"/>
                      <a:pt x="305" y="100"/>
                    </a:cubicBezTo>
                    <a:cubicBezTo>
                      <a:pt x="306" y="101"/>
                      <a:pt x="309" y="103"/>
                      <a:pt x="312" y="103"/>
                    </a:cubicBezTo>
                    <a:cubicBezTo>
                      <a:pt x="312" y="103"/>
                      <a:pt x="312" y="103"/>
                      <a:pt x="312" y="103"/>
                    </a:cubicBezTo>
                    <a:cubicBezTo>
                      <a:pt x="314" y="103"/>
                      <a:pt x="317" y="101"/>
                      <a:pt x="319" y="100"/>
                    </a:cubicBezTo>
                    <a:cubicBezTo>
                      <a:pt x="359" y="57"/>
                      <a:pt x="359" y="57"/>
                      <a:pt x="359" y="57"/>
                    </a:cubicBezTo>
                    <a:cubicBezTo>
                      <a:pt x="371" y="60"/>
                      <a:pt x="391" y="66"/>
                      <a:pt x="401" y="74"/>
                    </a:cubicBezTo>
                    <a:cubicBezTo>
                      <a:pt x="416" y="85"/>
                      <a:pt x="423" y="100"/>
                      <a:pt x="423" y="118"/>
                    </a:cubicBezTo>
                    <a:lnTo>
                      <a:pt x="423" y="186"/>
                    </a:lnTo>
                    <a:close/>
                    <a:moveTo>
                      <a:pt x="604" y="149"/>
                    </a:moveTo>
                    <a:cubicBezTo>
                      <a:pt x="563" y="149"/>
                      <a:pt x="563" y="149"/>
                      <a:pt x="563" y="149"/>
                    </a:cubicBezTo>
                    <a:cubicBezTo>
                      <a:pt x="563" y="93"/>
                      <a:pt x="563" y="93"/>
                      <a:pt x="563" y="93"/>
                    </a:cubicBezTo>
                    <a:cubicBezTo>
                      <a:pt x="563" y="87"/>
                      <a:pt x="559" y="83"/>
                      <a:pt x="553" y="83"/>
                    </a:cubicBezTo>
                    <a:cubicBezTo>
                      <a:pt x="548" y="83"/>
                      <a:pt x="544" y="87"/>
                      <a:pt x="544" y="93"/>
                    </a:cubicBezTo>
                    <a:cubicBezTo>
                      <a:pt x="544" y="149"/>
                      <a:pt x="544" y="149"/>
                      <a:pt x="544" y="149"/>
                    </a:cubicBezTo>
                    <a:cubicBezTo>
                      <a:pt x="442" y="149"/>
                      <a:pt x="442" y="149"/>
                      <a:pt x="442" y="149"/>
                    </a:cubicBezTo>
                    <a:cubicBezTo>
                      <a:pt x="442" y="118"/>
                      <a:pt x="442" y="118"/>
                      <a:pt x="442" y="118"/>
                    </a:cubicBezTo>
                    <a:cubicBezTo>
                      <a:pt x="442" y="94"/>
                      <a:pt x="432" y="74"/>
                      <a:pt x="414" y="59"/>
                    </a:cubicBezTo>
                    <a:cubicBezTo>
                      <a:pt x="408" y="55"/>
                      <a:pt x="401" y="51"/>
                      <a:pt x="394" y="48"/>
                    </a:cubicBezTo>
                    <a:cubicBezTo>
                      <a:pt x="396" y="44"/>
                      <a:pt x="400" y="40"/>
                      <a:pt x="403" y="37"/>
                    </a:cubicBezTo>
                    <a:cubicBezTo>
                      <a:pt x="413" y="29"/>
                      <a:pt x="433" y="23"/>
                      <a:pt x="445" y="21"/>
                    </a:cubicBezTo>
                    <a:cubicBezTo>
                      <a:pt x="486" y="63"/>
                      <a:pt x="486" y="63"/>
                      <a:pt x="486" y="63"/>
                    </a:cubicBezTo>
                    <a:cubicBezTo>
                      <a:pt x="488" y="65"/>
                      <a:pt x="490" y="66"/>
                      <a:pt x="493" y="66"/>
                    </a:cubicBezTo>
                    <a:cubicBezTo>
                      <a:pt x="493" y="66"/>
                      <a:pt x="493" y="66"/>
                      <a:pt x="493" y="66"/>
                    </a:cubicBezTo>
                    <a:cubicBezTo>
                      <a:pt x="496" y="66"/>
                      <a:pt x="498" y="65"/>
                      <a:pt x="500" y="63"/>
                    </a:cubicBezTo>
                    <a:cubicBezTo>
                      <a:pt x="540" y="21"/>
                      <a:pt x="540" y="21"/>
                      <a:pt x="540" y="21"/>
                    </a:cubicBezTo>
                    <a:cubicBezTo>
                      <a:pt x="552" y="23"/>
                      <a:pt x="572" y="29"/>
                      <a:pt x="583" y="38"/>
                    </a:cubicBezTo>
                    <a:cubicBezTo>
                      <a:pt x="597" y="49"/>
                      <a:pt x="604" y="64"/>
                      <a:pt x="604" y="82"/>
                    </a:cubicBezTo>
                    <a:lnTo>
                      <a:pt x="604" y="1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27"/>
              <p:cNvSpPr>
                <a:spLocks noEditPoints="1"/>
              </p:cNvSpPr>
              <p:nvPr/>
            </p:nvSpPr>
            <p:spPr bwMode="auto">
              <a:xfrm>
                <a:off x="6804025" y="1671638"/>
                <a:ext cx="531812" cy="531812"/>
              </a:xfrm>
              <a:custGeom>
                <a:avLst/>
                <a:gdLst>
                  <a:gd name="T0" fmla="*/ 71 w 141"/>
                  <a:gd name="T1" fmla="*/ 141 h 141"/>
                  <a:gd name="T2" fmla="*/ 141 w 141"/>
                  <a:gd name="T3" fmla="*/ 71 h 141"/>
                  <a:gd name="T4" fmla="*/ 71 w 141"/>
                  <a:gd name="T5" fmla="*/ 0 h 141"/>
                  <a:gd name="T6" fmla="*/ 0 w 141"/>
                  <a:gd name="T7" fmla="*/ 71 h 141"/>
                  <a:gd name="T8" fmla="*/ 71 w 141"/>
                  <a:gd name="T9" fmla="*/ 141 h 141"/>
                  <a:gd name="T10" fmla="*/ 71 w 141"/>
                  <a:gd name="T11" fmla="*/ 20 h 141"/>
                  <a:gd name="T12" fmla="*/ 122 w 141"/>
                  <a:gd name="T13" fmla="*/ 71 h 141"/>
                  <a:gd name="T14" fmla="*/ 71 w 141"/>
                  <a:gd name="T15" fmla="*/ 122 h 141"/>
                  <a:gd name="T16" fmla="*/ 20 w 141"/>
                  <a:gd name="T17" fmla="*/ 71 h 141"/>
                  <a:gd name="T18" fmla="*/ 71 w 141"/>
                  <a:gd name="T19" fmla="*/ 2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1" h="141">
                    <a:moveTo>
                      <a:pt x="71" y="141"/>
                    </a:moveTo>
                    <a:cubicBezTo>
                      <a:pt x="110" y="141"/>
                      <a:pt x="141" y="110"/>
                      <a:pt x="141" y="71"/>
                    </a:cubicBezTo>
                    <a:cubicBezTo>
                      <a:pt x="141" y="32"/>
                      <a:pt x="110" y="0"/>
                      <a:pt x="71" y="0"/>
                    </a:cubicBezTo>
                    <a:cubicBezTo>
                      <a:pt x="32" y="0"/>
                      <a:pt x="0" y="32"/>
                      <a:pt x="0" y="71"/>
                    </a:cubicBezTo>
                    <a:cubicBezTo>
                      <a:pt x="0" y="110"/>
                      <a:pt x="32" y="141"/>
                      <a:pt x="71" y="141"/>
                    </a:cubicBezTo>
                    <a:close/>
                    <a:moveTo>
                      <a:pt x="71" y="20"/>
                    </a:moveTo>
                    <a:cubicBezTo>
                      <a:pt x="99" y="20"/>
                      <a:pt x="122" y="42"/>
                      <a:pt x="122" y="71"/>
                    </a:cubicBezTo>
                    <a:cubicBezTo>
                      <a:pt x="122" y="99"/>
                      <a:pt x="99" y="122"/>
                      <a:pt x="71" y="122"/>
                    </a:cubicBezTo>
                    <a:cubicBezTo>
                      <a:pt x="43" y="122"/>
                      <a:pt x="20" y="99"/>
                      <a:pt x="20" y="71"/>
                    </a:cubicBezTo>
                    <a:cubicBezTo>
                      <a:pt x="20" y="42"/>
                      <a:pt x="43" y="20"/>
                      <a:pt x="71"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28"/>
              <p:cNvSpPr>
                <a:spLocks noEditPoints="1"/>
              </p:cNvSpPr>
              <p:nvPr/>
            </p:nvSpPr>
            <p:spPr bwMode="auto">
              <a:xfrm>
                <a:off x="5440363" y="1671638"/>
                <a:ext cx="531812" cy="531812"/>
              </a:xfrm>
              <a:custGeom>
                <a:avLst/>
                <a:gdLst>
                  <a:gd name="T0" fmla="*/ 70 w 141"/>
                  <a:gd name="T1" fmla="*/ 141 h 141"/>
                  <a:gd name="T2" fmla="*/ 141 w 141"/>
                  <a:gd name="T3" fmla="*/ 71 h 141"/>
                  <a:gd name="T4" fmla="*/ 70 w 141"/>
                  <a:gd name="T5" fmla="*/ 0 h 141"/>
                  <a:gd name="T6" fmla="*/ 0 w 141"/>
                  <a:gd name="T7" fmla="*/ 71 h 141"/>
                  <a:gd name="T8" fmla="*/ 70 w 141"/>
                  <a:gd name="T9" fmla="*/ 141 h 141"/>
                  <a:gd name="T10" fmla="*/ 70 w 141"/>
                  <a:gd name="T11" fmla="*/ 20 h 141"/>
                  <a:gd name="T12" fmla="*/ 121 w 141"/>
                  <a:gd name="T13" fmla="*/ 71 h 141"/>
                  <a:gd name="T14" fmla="*/ 70 w 141"/>
                  <a:gd name="T15" fmla="*/ 122 h 141"/>
                  <a:gd name="T16" fmla="*/ 19 w 141"/>
                  <a:gd name="T17" fmla="*/ 71 h 141"/>
                  <a:gd name="T18" fmla="*/ 70 w 141"/>
                  <a:gd name="T19" fmla="*/ 2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1" h="141">
                    <a:moveTo>
                      <a:pt x="70" y="141"/>
                    </a:moveTo>
                    <a:cubicBezTo>
                      <a:pt x="109" y="141"/>
                      <a:pt x="141" y="110"/>
                      <a:pt x="141" y="71"/>
                    </a:cubicBezTo>
                    <a:cubicBezTo>
                      <a:pt x="141" y="32"/>
                      <a:pt x="109" y="0"/>
                      <a:pt x="70" y="0"/>
                    </a:cubicBezTo>
                    <a:cubicBezTo>
                      <a:pt x="31" y="0"/>
                      <a:pt x="0" y="32"/>
                      <a:pt x="0" y="71"/>
                    </a:cubicBezTo>
                    <a:cubicBezTo>
                      <a:pt x="0" y="110"/>
                      <a:pt x="31" y="141"/>
                      <a:pt x="70" y="141"/>
                    </a:cubicBezTo>
                    <a:close/>
                    <a:moveTo>
                      <a:pt x="70" y="20"/>
                    </a:moveTo>
                    <a:cubicBezTo>
                      <a:pt x="98" y="20"/>
                      <a:pt x="121" y="42"/>
                      <a:pt x="121" y="71"/>
                    </a:cubicBezTo>
                    <a:cubicBezTo>
                      <a:pt x="121" y="99"/>
                      <a:pt x="98" y="122"/>
                      <a:pt x="70" y="122"/>
                    </a:cubicBezTo>
                    <a:cubicBezTo>
                      <a:pt x="42" y="122"/>
                      <a:pt x="19" y="99"/>
                      <a:pt x="19" y="71"/>
                    </a:cubicBezTo>
                    <a:cubicBezTo>
                      <a:pt x="19" y="42"/>
                      <a:pt x="42" y="20"/>
                      <a:pt x="7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27203429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11" y="1517"/>
            <a:ext cx="12191676" cy="6856483"/>
          </a:xfrm>
          <a:prstGeom prst="rect">
            <a:avLst/>
          </a:prstGeom>
        </p:spPr>
      </p:pic>
      <p:sp>
        <p:nvSpPr>
          <p:cNvPr id="2" name="Title 1"/>
          <p:cNvSpPr>
            <a:spLocks noGrp="1"/>
          </p:cNvSpPr>
          <p:nvPr>
            <p:ph type="title"/>
          </p:nvPr>
        </p:nvSpPr>
        <p:spPr/>
        <p:txBody>
          <a:bodyPr/>
          <a:lstStyle/>
          <a:p>
            <a:r>
              <a:rPr lang="en-US" dirty="0" smtClean="0"/>
              <a:t>Data Source and Variables</a:t>
            </a:r>
            <a:endParaRPr lang="en-US" dirty="0"/>
          </a:p>
        </p:txBody>
      </p:sp>
      <p:sp>
        <p:nvSpPr>
          <p:cNvPr id="5" name="Content Placeholder 2"/>
          <p:cNvSpPr txBox="1">
            <a:spLocks/>
          </p:cNvSpPr>
          <p:nvPr/>
        </p:nvSpPr>
        <p:spPr>
          <a:xfrm>
            <a:off x="765110" y="3528035"/>
            <a:ext cx="10761307" cy="304288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200" b="1" dirty="0" smtClean="0">
                <a:solidFill>
                  <a:schemeClr val="accent1"/>
                </a:solidFill>
              </a:rPr>
              <a:t>Variables</a:t>
            </a:r>
          </a:p>
          <a:p>
            <a:r>
              <a:rPr lang="en-US" sz="2400" b="1" dirty="0" smtClean="0"/>
              <a:t>Economic factors </a:t>
            </a:r>
            <a:r>
              <a:rPr lang="en-US" sz="2400" dirty="0"/>
              <a:t>(</a:t>
            </a:r>
            <a:r>
              <a:rPr lang="en-US" sz="2400" dirty="0" smtClean="0"/>
              <a:t>GDP per capita, healthcare spending, urbanization [% urban population),</a:t>
            </a:r>
          </a:p>
          <a:p>
            <a:r>
              <a:rPr lang="en-US" sz="2400" b="1" dirty="0" smtClean="0"/>
              <a:t>Social factors </a:t>
            </a:r>
            <a:r>
              <a:rPr lang="en-US" sz="2400" dirty="0" smtClean="0"/>
              <a:t>(education [enrollment in college, tertiary education] and violence [homicide </a:t>
            </a:r>
            <a:r>
              <a:rPr lang="en-US" sz="2400" dirty="0"/>
              <a:t>and </a:t>
            </a:r>
            <a:r>
              <a:rPr lang="en-US" sz="2400" dirty="0" smtClean="0"/>
              <a:t>assault </a:t>
            </a:r>
            <a:r>
              <a:rPr lang="en-US" sz="2400" dirty="0"/>
              <a:t>per 100,000</a:t>
            </a:r>
            <a:r>
              <a:rPr lang="en-US" sz="2400" dirty="0" smtClean="0"/>
              <a:t>]),</a:t>
            </a:r>
            <a:endParaRPr lang="en-US" sz="2400" dirty="0"/>
          </a:p>
          <a:p>
            <a:r>
              <a:rPr lang="en-US" sz="2400" b="1" dirty="0" smtClean="0"/>
              <a:t>Life expectancy </a:t>
            </a:r>
            <a:r>
              <a:rPr lang="en-US" sz="2400" dirty="0" smtClean="0"/>
              <a:t>(average </a:t>
            </a:r>
            <a:r>
              <a:rPr lang="en-US" sz="2400" dirty="0"/>
              <a:t>number of years one would be expected to live at </a:t>
            </a:r>
            <a:r>
              <a:rPr lang="en-US" sz="2400" dirty="0" smtClean="0"/>
              <a:t>birth). </a:t>
            </a:r>
          </a:p>
        </p:txBody>
      </p:sp>
      <p:cxnSp>
        <p:nvCxnSpPr>
          <p:cNvPr id="7" name="Straight Connector 6"/>
          <p:cNvCxnSpPr/>
          <p:nvPr/>
        </p:nvCxnSpPr>
        <p:spPr>
          <a:xfrm>
            <a:off x="665584" y="3285488"/>
            <a:ext cx="10860833" cy="0"/>
          </a:xfrm>
          <a:prstGeom prst="line">
            <a:avLst/>
          </a:prstGeom>
          <a:ln w="31750"/>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37701" y="1818522"/>
            <a:ext cx="2409825" cy="923925"/>
          </a:xfrm>
          <a:prstGeom prst="rect">
            <a:avLst/>
          </a:prstGeom>
          <a:noFill/>
          <a:ln>
            <a:noFill/>
          </a:ln>
        </p:spPr>
      </p:pic>
      <p:sp>
        <p:nvSpPr>
          <p:cNvPr id="13" name="Content Placeholder 2"/>
          <p:cNvSpPr txBox="1">
            <a:spLocks/>
          </p:cNvSpPr>
          <p:nvPr/>
        </p:nvSpPr>
        <p:spPr>
          <a:xfrm>
            <a:off x="765110" y="1527175"/>
            <a:ext cx="10922065" cy="20447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200" b="1" dirty="0" smtClean="0">
                <a:solidFill>
                  <a:schemeClr val="accent1"/>
                </a:solidFill>
              </a:rPr>
              <a:t>Data Source</a:t>
            </a:r>
          </a:p>
          <a:p>
            <a:pPr marL="0" indent="0">
              <a:buNone/>
            </a:pPr>
            <a:r>
              <a:rPr lang="en-US" sz="2400" dirty="0" smtClean="0"/>
              <a:t>Using 2005, 2010, and 2015 data from the United Nations</a:t>
            </a:r>
            <a:endParaRPr lang="en-US" dirty="0" smtClean="0"/>
          </a:p>
        </p:txBody>
      </p:sp>
      <p:sp>
        <p:nvSpPr>
          <p:cNvPr id="15" name="Rectangle 14"/>
          <p:cNvSpPr/>
          <p:nvPr/>
        </p:nvSpPr>
        <p:spPr>
          <a:xfrm>
            <a:off x="9114443" y="2815709"/>
            <a:ext cx="1544975" cy="369332"/>
          </a:xfrm>
          <a:prstGeom prst="rect">
            <a:avLst/>
          </a:prstGeom>
        </p:spPr>
        <p:txBody>
          <a:bodyPr wrap="none">
            <a:spAutoFit/>
          </a:bodyPr>
          <a:lstStyle/>
          <a:p>
            <a:r>
              <a:rPr lang="en-US" b="1" dirty="0">
                <a:solidFill>
                  <a:schemeClr val="bg1">
                    <a:lumMod val="50000"/>
                  </a:schemeClr>
                </a:solidFill>
              </a:rPr>
              <a:t>(UN.data.org) </a:t>
            </a:r>
          </a:p>
        </p:txBody>
      </p:sp>
    </p:spTree>
    <p:extLst>
      <p:ext uri="{BB962C8B-B14F-4D97-AF65-F5344CB8AC3E}">
        <p14:creationId xmlns:p14="http://schemas.microsoft.com/office/powerpoint/2010/main" val="13987555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11" y="-10058"/>
            <a:ext cx="12191676" cy="6856483"/>
          </a:xfrm>
          <a:prstGeom prst="rect">
            <a:avLst/>
          </a:prstGeom>
        </p:spPr>
      </p:pic>
      <p:sp>
        <p:nvSpPr>
          <p:cNvPr id="15" name="Title 1">
            <a:extLst>
              <a:ext uri="{FF2B5EF4-FFF2-40B4-BE49-F238E27FC236}">
                <a16:creationId xmlns:a16="http://schemas.microsoft.com/office/drawing/2014/main" id="{5A2799F7-6C2E-4FCB-B4E6-848341F50AF9}"/>
              </a:ext>
            </a:extLst>
          </p:cNvPr>
          <p:cNvSpPr>
            <a:spLocks noGrp="1"/>
          </p:cNvSpPr>
          <p:nvPr>
            <p:ph type="title"/>
          </p:nvPr>
        </p:nvSpPr>
        <p:spPr/>
        <p:txBody>
          <a:bodyPr/>
          <a:lstStyle/>
          <a:p>
            <a:r>
              <a:rPr lang="en-US" smtClean="0"/>
              <a:t>Life Expectancy Across Years</a:t>
            </a:r>
            <a:endParaRPr lang="en-US" dirty="0"/>
          </a:p>
        </p:txBody>
      </p:sp>
      <p:sp>
        <p:nvSpPr>
          <p:cNvPr id="2" name="TextBox 1"/>
          <p:cNvSpPr txBox="1"/>
          <p:nvPr/>
        </p:nvSpPr>
        <p:spPr>
          <a:xfrm>
            <a:off x="4599709" y="1039090"/>
            <a:ext cx="3269673" cy="369332"/>
          </a:xfrm>
          <a:prstGeom prst="rect">
            <a:avLst/>
          </a:prstGeom>
          <a:solidFill>
            <a:schemeClr val="bg1"/>
          </a:solidFill>
        </p:spPr>
        <p:txBody>
          <a:bodyPr wrap="square" rtlCol="0">
            <a:spAutoFit/>
          </a:bodyPr>
          <a:lstStyle/>
          <a:p>
            <a:endParaRPr lang="en-US" dirty="0"/>
          </a:p>
        </p:txBody>
      </p:sp>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l="8260" t="6091" r="7342" b="4478"/>
          <a:stretch/>
        </p:blipFill>
        <p:spPr>
          <a:xfrm>
            <a:off x="951052" y="1066800"/>
            <a:ext cx="10289895" cy="5451676"/>
          </a:xfrm>
          <a:prstGeom prst="rect">
            <a:avLst/>
          </a:prstGeom>
        </p:spPr>
      </p:pic>
    </p:spTree>
    <p:extLst>
      <p:ext uri="{BB962C8B-B14F-4D97-AF65-F5344CB8AC3E}">
        <p14:creationId xmlns:p14="http://schemas.microsoft.com/office/powerpoint/2010/main" val="34331790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11" y="1517"/>
            <a:ext cx="12191676" cy="6856483"/>
          </a:xfrm>
          <a:prstGeom prst="rect">
            <a:avLst/>
          </a:prstGeom>
        </p:spPr>
      </p:pic>
      <p:sp>
        <p:nvSpPr>
          <p:cNvPr id="3" name="Title 1">
            <a:extLst>
              <a:ext uri="{FF2B5EF4-FFF2-40B4-BE49-F238E27FC236}">
                <a16:creationId xmlns:a16="http://schemas.microsoft.com/office/drawing/2014/main" id="{5A2799F7-6C2E-4FCB-B4E6-848341F50AF9}"/>
              </a:ext>
            </a:extLst>
          </p:cNvPr>
          <p:cNvSpPr>
            <a:spLocks noGrp="1"/>
          </p:cNvSpPr>
          <p:nvPr>
            <p:ph type="title"/>
          </p:nvPr>
        </p:nvSpPr>
        <p:spPr/>
        <p:txBody>
          <a:bodyPr/>
          <a:lstStyle/>
          <a:p>
            <a:r>
              <a:rPr lang="en-US" smtClean="0"/>
              <a:t>Life Expectancy vs. Per Capita GDP</a:t>
            </a:r>
            <a:endParaRPr lang="en-US" dirty="0"/>
          </a:p>
        </p:txBody>
      </p:sp>
      <p:pic>
        <p:nvPicPr>
          <p:cNvPr id="4" name="Picture 2">
            <a:extLst>
              <a:ext uri="{FF2B5EF4-FFF2-40B4-BE49-F238E27FC236}">
                <a16:creationId xmlns:a16="http://schemas.microsoft.com/office/drawing/2014/main" id="{A9215ADE-3D90-4618-B8C5-0B11640074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3048" y="1184430"/>
            <a:ext cx="9725839" cy="49894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17308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11" y="1517"/>
            <a:ext cx="12191676" cy="6856483"/>
          </a:xfrm>
          <a:prstGeom prst="rect">
            <a:avLst/>
          </a:prstGeom>
        </p:spPr>
      </p:pic>
      <p:sp>
        <p:nvSpPr>
          <p:cNvPr id="5" name="Title 1">
            <a:extLst>
              <a:ext uri="{FF2B5EF4-FFF2-40B4-BE49-F238E27FC236}">
                <a16:creationId xmlns:a16="http://schemas.microsoft.com/office/drawing/2014/main" id="{5A2799F7-6C2E-4FCB-B4E6-848341F50AF9}"/>
              </a:ext>
            </a:extLst>
          </p:cNvPr>
          <p:cNvSpPr>
            <a:spLocks noGrp="1"/>
          </p:cNvSpPr>
          <p:nvPr>
            <p:ph type="title"/>
          </p:nvPr>
        </p:nvSpPr>
        <p:spPr/>
        <p:txBody>
          <a:bodyPr/>
          <a:lstStyle/>
          <a:p>
            <a:r>
              <a:rPr lang="en-US" smtClean="0"/>
              <a:t>Life Expectancy vs. Urbanization</a:t>
            </a:r>
            <a:endParaRPr lang="en-US" dirty="0"/>
          </a:p>
        </p:txBody>
      </p:sp>
      <p:pic>
        <p:nvPicPr>
          <p:cNvPr id="7" name="Picture 2">
            <a:extLst>
              <a:ext uri="{FF2B5EF4-FFF2-40B4-BE49-F238E27FC236}">
                <a16:creationId xmlns:a16="http://schemas.microsoft.com/office/drawing/2014/main" id="{FAFBD256-BFEC-4847-BD73-065C93D0A9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5834" y="1290256"/>
            <a:ext cx="9656352" cy="51358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57232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11" y="1517"/>
            <a:ext cx="12191676" cy="6856483"/>
          </a:xfrm>
          <a:prstGeom prst="rect">
            <a:avLst/>
          </a:prstGeom>
        </p:spPr>
      </p:pic>
      <p:sp>
        <p:nvSpPr>
          <p:cNvPr id="3" name="Title 1">
            <a:extLst>
              <a:ext uri="{FF2B5EF4-FFF2-40B4-BE49-F238E27FC236}">
                <a16:creationId xmlns:a16="http://schemas.microsoft.com/office/drawing/2014/main" id="{5A2799F7-6C2E-4FCB-B4E6-848341F50AF9}"/>
              </a:ext>
            </a:extLst>
          </p:cNvPr>
          <p:cNvSpPr>
            <a:spLocks noGrp="1"/>
          </p:cNvSpPr>
          <p:nvPr>
            <p:ph type="title"/>
          </p:nvPr>
        </p:nvSpPr>
        <p:spPr/>
        <p:txBody>
          <a:bodyPr/>
          <a:lstStyle/>
          <a:p>
            <a:r>
              <a:rPr lang="en-US" smtClean="0"/>
              <a:t>Life Expectancy vs. Health Expenditure</a:t>
            </a:r>
            <a:endParaRPr lang="en-US" dirty="0"/>
          </a:p>
        </p:txBody>
      </p:sp>
      <p:pic>
        <p:nvPicPr>
          <p:cNvPr id="4" name="Picture 3">
            <a:extLst>
              <a:ext uri="{FF2B5EF4-FFF2-40B4-BE49-F238E27FC236}">
                <a16:creationId xmlns:a16="http://schemas.microsoft.com/office/drawing/2014/main" id="{958A6BC9-3515-4511-9E11-EB87FD8EF4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1770" y="1002892"/>
            <a:ext cx="8231904" cy="5485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05281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11" y="1517"/>
            <a:ext cx="12191676" cy="6856483"/>
          </a:xfrm>
          <a:prstGeom prst="rect">
            <a:avLst/>
          </a:prstGeom>
        </p:spPr>
      </p:pic>
      <p:sp>
        <p:nvSpPr>
          <p:cNvPr id="3" name="Title 1">
            <a:extLst>
              <a:ext uri="{FF2B5EF4-FFF2-40B4-BE49-F238E27FC236}">
                <a16:creationId xmlns:a16="http://schemas.microsoft.com/office/drawing/2014/main" id="{5A2799F7-6C2E-4FCB-B4E6-848341F50AF9}"/>
              </a:ext>
            </a:extLst>
          </p:cNvPr>
          <p:cNvSpPr>
            <a:spLocks noGrp="1"/>
          </p:cNvSpPr>
          <p:nvPr>
            <p:ph type="title"/>
          </p:nvPr>
        </p:nvSpPr>
        <p:spPr/>
        <p:txBody>
          <a:bodyPr/>
          <a:lstStyle/>
          <a:p>
            <a:r>
              <a:rPr lang="en-US" smtClean="0"/>
              <a:t>Life Expectancy vs. Education</a:t>
            </a:r>
            <a:endParaRPr lang="en-US" dirty="0"/>
          </a:p>
        </p:txBody>
      </p:sp>
      <p:pic>
        <p:nvPicPr>
          <p:cNvPr id="4" name="Picture 3">
            <a:extLst>
              <a:ext uri="{FF2B5EF4-FFF2-40B4-BE49-F238E27FC236}">
                <a16:creationId xmlns:a16="http://schemas.microsoft.com/office/drawing/2014/main" id="{FF195E4B-46D6-42EA-93A0-27F8976C76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2583" y="1002892"/>
            <a:ext cx="8914907" cy="54589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84775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3720</TotalTime>
  <Words>1111</Words>
  <Application>Microsoft Office PowerPoint</Application>
  <PresentationFormat>Widescreen</PresentationFormat>
  <Paragraphs>120</Paragraphs>
  <Slides>12</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Analysis of  Economic and Social Factors  on Life Expectancy</vt:lpstr>
      <vt:lpstr>Background</vt:lpstr>
      <vt:lpstr>Project  Aim</vt:lpstr>
      <vt:lpstr>Data Source and Variables</vt:lpstr>
      <vt:lpstr>Life Expectancy Across Years</vt:lpstr>
      <vt:lpstr>Life Expectancy vs. Per Capita GDP</vt:lpstr>
      <vt:lpstr>Life Expectancy vs. Urbanization</vt:lpstr>
      <vt:lpstr>Life Expectancy vs. Health Expenditure</vt:lpstr>
      <vt:lpstr>Life Expectancy vs. Education</vt:lpstr>
      <vt:lpstr>Life Expectancy vs. Homicide</vt:lpstr>
      <vt:lpstr>Life Expectancy vs. Assault</vt:lpstr>
      <vt:lpstr>Next steps</vt:lpstr>
    </vt:vector>
  </TitlesOfParts>
  <Company>Duke Health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global population, environmental, and wealth trends</dc:title>
  <dc:creator>Michael Cary, Ph.D.</dc:creator>
  <cp:lastModifiedBy>Michael Cary, Ph.D.</cp:lastModifiedBy>
  <cp:revision>156</cp:revision>
  <dcterms:created xsi:type="dcterms:W3CDTF">2019-07-04T14:21:19Z</dcterms:created>
  <dcterms:modified xsi:type="dcterms:W3CDTF">2019-07-11T23:48:55Z</dcterms:modified>
</cp:coreProperties>
</file>