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1132" r:id="rId4"/>
    <p:sldId id="1112" r:id="rId6"/>
    <p:sldId id="323" r:id="rId7"/>
    <p:sldId id="324" r:id="rId8"/>
    <p:sldId id="325" r:id="rId9"/>
    <p:sldId id="326" r:id="rId10"/>
    <p:sldId id="327" r:id="rId11"/>
    <p:sldId id="328" r:id="rId12"/>
    <p:sldId id="1160" r:id="rId13"/>
    <p:sldId id="329" r:id="rId14"/>
    <p:sldId id="331" r:id="rId15"/>
    <p:sldId id="332" r:id="rId16"/>
    <p:sldId id="333" r:id="rId17"/>
    <p:sldId id="334" r:id="rId18"/>
    <p:sldId id="336" r:id="rId19"/>
    <p:sldId id="338" r:id="rId20"/>
    <p:sldId id="339" r:id="rId21"/>
    <p:sldId id="341" r:id="rId22"/>
    <p:sldId id="342" r:id="rId23"/>
    <p:sldId id="1133" r:id="rId24"/>
    <p:sldId id="345" r:id="rId25"/>
    <p:sldId id="1134" r:id="rId26"/>
    <p:sldId id="346" r:id="rId27"/>
    <p:sldId id="347" r:id="rId28"/>
    <p:sldId id="348" r:id="rId29"/>
    <p:sldId id="1135" r:id="rId30"/>
    <p:sldId id="352" r:id="rId31"/>
    <p:sldId id="353" r:id="rId32"/>
    <p:sldId id="35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autoAdjust="0"/>
  </p:normalViewPr>
  <p:slideViewPr>
    <p:cSldViewPr snapToGrid="0">
      <p:cViewPr>
        <p:scale>
          <a:sx n="125" d="100"/>
          <a:sy n="125" d="100"/>
        </p:scale>
        <p:origin x="90" y="-276"/>
      </p:cViewPr>
      <p:guideLst>
        <p:guide orient="horz" pos="2160"/>
        <p:guide pos="3840"/>
      </p:guideLst>
    </p:cSldViewPr>
  </p:slideViewPr>
  <p:outlineViewPr>
    <p:cViewPr>
      <p:scale>
        <a:sx n="33" d="100"/>
        <a:sy n="33" d="100"/>
      </p:scale>
      <p:origin x="0" y="32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30C7F-ABEC-4260-932B-FF15B026823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D59FB-622A-4264-AAA0-F3A4A17AE54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各位水井坊的领导及专家，大家上午好</a:t>
            </a:r>
            <a:endParaRPr lang="zh-SG" altLang="en-US" dirty="0"/>
          </a:p>
        </p:txBody>
      </p:sp>
      <p:sp>
        <p:nvSpPr>
          <p:cNvPr id="4" name="灯片编号占位符 3"/>
          <p:cNvSpPr>
            <a:spLocks noGrp="1"/>
          </p:cNvSpPr>
          <p:nvPr>
            <p:ph type="sldNum" sz="quarter" idx="5"/>
          </p:nvPr>
        </p:nvSpPr>
        <p:spPr/>
        <p:txBody>
          <a:bodyPr/>
          <a:lstStyle/>
          <a:p>
            <a:fld id="{80E00EE6-F67D-4B9F-B627-A9E7E67F9D4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本次汇报主要分三点：公司简介、建设思路、建设内容；建设内容由</a:t>
            </a:r>
            <a:r>
              <a:rPr lang="en-US" altLang="zh-CN" dirty="0"/>
              <a:t>APP/</a:t>
            </a:r>
            <a:r>
              <a:rPr lang="zh-CN" altLang="en-US" dirty="0"/>
              <a:t>小程序开发、微服务模块规划开发、小程序</a:t>
            </a:r>
            <a:r>
              <a:rPr lang="en-US" altLang="zh-CN" dirty="0"/>
              <a:t>/</a:t>
            </a:r>
            <a:r>
              <a:rPr lang="zh-CN" altLang="en-US" dirty="0"/>
              <a:t>公众号运营三部分组成：</a:t>
            </a:r>
            <a:endParaRPr lang="en-US" altLang="zh-CN" dirty="0"/>
          </a:p>
          <a:p>
            <a:r>
              <a:rPr lang="zh-CN" altLang="en-US" dirty="0"/>
              <a:t>讲述的顺序安排如下：</a:t>
            </a:r>
            <a:endParaRPr lang="en-US" altLang="zh-CN" dirty="0"/>
          </a:p>
          <a:p>
            <a:r>
              <a:rPr lang="zh-CN" altLang="en-US" dirty="0"/>
              <a:t>公司简介、建设思路、建设内容第一部分（</a:t>
            </a:r>
            <a:r>
              <a:rPr lang="zh-CN" altLang="en-US" sz="1200" dirty="0">
                <a:latin typeface="微软雅黑" panose="020B0503020204020204" pitchFamily="34" charset="-122"/>
                <a:ea typeface="微软雅黑" panose="020B0503020204020204" pitchFamily="34" charset="-122"/>
              </a:rPr>
              <a:t>英雄汇</a:t>
            </a:r>
            <a:r>
              <a:rPr lang="en-US" altLang="zh-CN" sz="1200" dirty="0">
                <a:latin typeface="微软雅黑" panose="020B0503020204020204" pitchFamily="34" charset="-122"/>
                <a:ea typeface="微软雅黑" panose="020B0503020204020204" pitchFamily="34" charset="-122"/>
              </a:rPr>
              <a:t>5.0APP/</a:t>
            </a:r>
            <a:r>
              <a:rPr lang="zh-CN" altLang="en-US" sz="1200" dirty="0">
                <a:latin typeface="微软雅黑" panose="020B0503020204020204" pitchFamily="34" charset="-122"/>
                <a:ea typeface="微软雅黑" panose="020B0503020204020204" pitchFamily="34" charset="-122"/>
              </a:rPr>
              <a:t>小程序开发</a:t>
            </a:r>
            <a:r>
              <a:rPr lang="zh-CN" altLang="en-US" dirty="0"/>
              <a:t>）由周冉杨讲述；</a:t>
            </a:r>
            <a:endParaRPr lang="en-US" altLang="zh-CN" dirty="0"/>
          </a:p>
          <a:p>
            <a:r>
              <a:rPr lang="zh-CN" altLang="en-US" dirty="0"/>
              <a:t>微服务模块规划开发版块，业务部分由业务领域专家杨辉军介绍；微服务技术及研发体系部分由公司</a:t>
            </a:r>
            <a:r>
              <a:rPr lang="en-US" altLang="zh-CN" dirty="0"/>
              <a:t>CTO</a:t>
            </a:r>
            <a:r>
              <a:rPr lang="zh-CN" altLang="en-US" dirty="0"/>
              <a:t>宫树涛宫总介绍；</a:t>
            </a:r>
            <a:endParaRPr lang="en-US" altLang="zh-CN" dirty="0"/>
          </a:p>
          <a:p>
            <a:r>
              <a:rPr lang="zh-CN" altLang="en-US" sz="1200" dirty="0">
                <a:latin typeface="微软雅黑" panose="020B0503020204020204" pitchFamily="34" charset="-122"/>
                <a:ea typeface="微软雅黑" panose="020B0503020204020204" pitchFamily="34" charset="-122"/>
              </a:rPr>
              <a:t>小程序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公众号的运营版块，由运营负责人蔡昌伟进行讲述</a:t>
            </a:r>
            <a:endParaRPr lang="en-US" altLang="zh-CN" dirty="0"/>
          </a:p>
          <a:p>
            <a:r>
              <a:rPr lang="zh-CN" altLang="en-US" dirty="0"/>
              <a:t>我是</a:t>
            </a:r>
            <a:r>
              <a:rPr lang="en-US" altLang="zh-CN" dirty="0"/>
              <a:t>1919</a:t>
            </a:r>
            <a:r>
              <a:rPr lang="zh-CN" altLang="en-US" dirty="0"/>
              <a:t>的项目经理周冉杨，下面先由我来给各位介绍，</a:t>
            </a:r>
            <a:endParaRPr lang="zh-SG" altLang="en-US" dirty="0"/>
          </a:p>
          <a:p>
            <a:endParaRPr lang="zh-SG" altLang="en-US" dirty="0"/>
          </a:p>
        </p:txBody>
      </p:sp>
      <p:sp>
        <p:nvSpPr>
          <p:cNvPr id="4" name="灯片编号占位符 3"/>
          <p:cNvSpPr>
            <a:spLocks noGrp="1"/>
          </p:cNvSpPr>
          <p:nvPr>
            <p:ph type="sldNum" sz="quarter" idx="5"/>
          </p:nvPr>
        </p:nvSpPr>
        <p:spPr/>
        <p:txBody>
          <a:bodyPr/>
          <a:lstStyle/>
          <a:p>
            <a:fld id="{80E00EE6-F67D-4B9F-B627-A9E7E67F9D4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本次汇报主要分三点：公司简介、建设思路、建设内容；建设内容由</a:t>
            </a:r>
            <a:r>
              <a:rPr lang="en-US" altLang="zh-CN" dirty="0"/>
              <a:t>APP/</a:t>
            </a:r>
            <a:r>
              <a:rPr lang="zh-CN" altLang="en-US" dirty="0"/>
              <a:t>小程序开发、微服务模块规划开发、小程序</a:t>
            </a:r>
            <a:r>
              <a:rPr lang="en-US" altLang="zh-CN" dirty="0"/>
              <a:t>/</a:t>
            </a:r>
            <a:r>
              <a:rPr lang="zh-CN" altLang="en-US" dirty="0"/>
              <a:t>公众号运营三部分组成：</a:t>
            </a:r>
            <a:endParaRPr lang="en-US" altLang="zh-CN" dirty="0"/>
          </a:p>
          <a:p>
            <a:r>
              <a:rPr lang="zh-CN" altLang="en-US" dirty="0"/>
              <a:t>讲述的顺序安排如下：</a:t>
            </a:r>
            <a:endParaRPr lang="en-US" altLang="zh-CN" dirty="0"/>
          </a:p>
          <a:p>
            <a:r>
              <a:rPr lang="zh-CN" altLang="en-US" dirty="0"/>
              <a:t>公司简介、建设思路、建设内容第一部分（</a:t>
            </a:r>
            <a:r>
              <a:rPr lang="zh-CN" altLang="en-US" sz="1200" dirty="0">
                <a:latin typeface="微软雅黑" panose="020B0503020204020204" pitchFamily="34" charset="-122"/>
                <a:ea typeface="微软雅黑" panose="020B0503020204020204" pitchFamily="34" charset="-122"/>
              </a:rPr>
              <a:t>英雄汇</a:t>
            </a:r>
            <a:r>
              <a:rPr lang="en-US" altLang="zh-CN" sz="1200" dirty="0">
                <a:latin typeface="微软雅黑" panose="020B0503020204020204" pitchFamily="34" charset="-122"/>
                <a:ea typeface="微软雅黑" panose="020B0503020204020204" pitchFamily="34" charset="-122"/>
              </a:rPr>
              <a:t>5.0APP/</a:t>
            </a:r>
            <a:r>
              <a:rPr lang="zh-CN" altLang="en-US" sz="1200" dirty="0">
                <a:latin typeface="微软雅黑" panose="020B0503020204020204" pitchFamily="34" charset="-122"/>
                <a:ea typeface="微软雅黑" panose="020B0503020204020204" pitchFamily="34" charset="-122"/>
              </a:rPr>
              <a:t>小程序开发</a:t>
            </a:r>
            <a:r>
              <a:rPr lang="zh-CN" altLang="en-US" dirty="0"/>
              <a:t>）由周冉杨讲述；</a:t>
            </a:r>
            <a:endParaRPr lang="en-US" altLang="zh-CN" dirty="0"/>
          </a:p>
          <a:p>
            <a:r>
              <a:rPr lang="zh-CN" altLang="en-US" dirty="0"/>
              <a:t>微服务模块规划开发版块，业务部分由业务领域专家杨辉军介绍；微服务技术及研发体系部分由公司</a:t>
            </a:r>
            <a:r>
              <a:rPr lang="en-US" altLang="zh-CN" dirty="0"/>
              <a:t>CTO</a:t>
            </a:r>
            <a:r>
              <a:rPr lang="zh-CN" altLang="en-US" dirty="0"/>
              <a:t>宫树涛宫总介绍；</a:t>
            </a:r>
            <a:endParaRPr lang="en-US" altLang="zh-CN" dirty="0"/>
          </a:p>
          <a:p>
            <a:r>
              <a:rPr lang="zh-CN" altLang="en-US" sz="1200" dirty="0">
                <a:latin typeface="微软雅黑" panose="020B0503020204020204" pitchFamily="34" charset="-122"/>
                <a:ea typeface="微软雅黑" panose="020B0503020204020204" pitchFamily="34" charset="-122"/>
              </a:rPr>
              <a:t>小程序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公众号的运营版块，由运营负责人蔡昌伟进行讲述</a:t>
            </a:r>
            <a:endParaRPr lang="en-US" altLang="zh-CN" dirty="0"/>
          </a:p>
          <a:p>
            <a:r>
              <a:rPr lang="zh-CN" altLang="en-US" dirty="0"/>
              <a:t>我是</a:t>
            </a:r>
            <a:r>
              <a:rPr lang="en-US" altLang="zh-CN" dirty="0"/>
              <a:t>1919</a:t>
            </a:r>
            <a:r>
              <a:rPr lang="zh-CN" altLang="en-US" dirty="0"/>
              <a:t>的项目经理周冉杨，下面先由我来给各位介绍，</a:t>
            </a:r>
            <a:endParaRPr lang="zh-SG" altLang="en-US" dirty="0"/>
          </a:p>
          <a:p>
            <a:endParaRPr lang="zh-SG" altLang="en-US" dirty="0"/>
          </a:p>
        </p:txBody>
      </p:sp>
      <p:sp>
        <p:nvSpPr>
          <p:cNvPr id="4" name="灯片编号占位符 3"/>
          <p:cNvSpPr>
            <a:spLocks noGrp="1"/>
          </p:cNvSpPr>
          <p:nvPr>
            <p:ph type="sldNum" sz="quarter" idx="5"/>
          </p:nvPr>
        </p:nvSpPr>
        <p:spPr/>
        <p:txBody>
          <a:bodyPr/>
          <a:lstStyle/>
          <a:p>
            <a:fld id="{80E00EE6-F67D-4B9F-B627-A9E7E67F9D4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本次汇报主要分三点：公司简介、建设思路、建设内容；建设内容由</a:t>
            </a:r>
            <a:r>
              <a:rPr lang="en-US" altLang="zh-CN" dirty="0"/>
              <a:t>APP/</a:t>
            </a:r>
            <a:r>
              <a:rPr lang="zh-CN" altLang="en-US" dirty="0"/>
              <a:t>小程序开发、微服务模块规划开发、小程序</a:t>
            </a:r>
            <a:r>
              <a:rPr lang="en-US" altLang="zh-CN" dirty="0"/>
              <a:t>/</a:t>
            </a:r>
            <a:r>
              <a:rPr lang="zh-CN" altLang="en-US" dirty="0"/>
              <a:t>公众号运营三部分组成：</a:t>
            </a:r>
            <a:endParaRPr lang="en-US" altLang="zh-CN" dirty="0"/>
          </a:p>
          <a:p>
            <a:r>
              <a:rPr lang="zh-CN" altLang="en-US" dirty="0"/>
              <a:t>讲述的顺序安排如下：</a:t>
            </a:r>
            <a:endParaRPr lang="en-US" altLang="zh-CN" dirty="0"/>
          </a:p>
          <a:p>
            <a:r>
              <a:rPr lang="zh-CN" altLang="en-US" dirty="0"/>
              <a:t>公司简介、建设思路、建设内容第一部分（</a:t>
            </a:r>
            <a:r>
              <a:rPr lang="zh-CN" altLang="en-US" sz="1200" dirty="0">
                <a:latin typeface="微软雅黑" panose="020B0503020204020204" pitchFamily="34" charset="-122"/>
                <a:ea typeface="微软雅黑" panose="020B0503020204020204" pitchFamily="34" charset="-122"/>
              </a:rPr>
              <a:t>英雄汇</a:t>
            </a:r>
            <a:r>
              <a:rPr lang="en-US" altLang="zh-CN" sz="1200" dirty="0">
                <a:latin typeface="微软雅黑" panose="020B0503020204020204" pitchFamily="34" charset="-122"/>
                <a:ea typeface="微软雅黑" panose="020B0503020204020204" pitchFamily="34" charset="-122"/>
              </a:rPr>
              <a:t>5.0APP/</a:t>
            </a:r>
            <a:r>
              <a:rPr lang="zh-CN" altLang="en-US" sz="1200" dirty="0">
                <a:latin typeface="微软雅黑" panose="020B0503020204020204" pitchFamily="34" charset="-122"/>
                <a:ea typeface="微软雅黑" panose="020B0503020204020204" pitchFamily="34" charset="-122"/>
              </a:rPr>
              <a:t>小程序开发</a:t>
            </a:r>
            <a:r>
              <a:rPr lang="zh-CN" altLang="en-US" dirty="0"/>
              <a:t>）由周冉杨讲述；</a:t>
            </a:r>
            <a:endParaRPr lang="en-US" altLang="zh-CN" dirty="0"/>
          </a:p>
          <a:p>
            <a:r>
              <a:rPr lang="zh-CN" altLang="en-US" dirty="0"/>
              <a:t>微服务模块规划开发版块，业务部分由业务领域专家杨辉军介绍；微服务技术及研发体系部分由公司</a:t>
            </a:r>
            <a:r>
              <a:rPr lang="en-US" altLang="zh-CN" dirty="0"/>
              <a:t>CTO</a:t>
            </a:r>
            <a:r>
              <a:rPr lang="zh-CN" altLang="en-US" dirty="0"/>
              <a:t>宫树涛宫总介绍；</a:t>
            </a:r>
            <a:endParaRPr lang="en-US" altLang="zh-CN" dirty="0"/>
          </a:p>
          <a:p>
            <a:r>
              <a:rPr lang="zh-CN" altLang="en-US" sz="1200" dirty="0">
                <a:latin typeface="微软雅黑" panose="020B0503020204020204" pitchFamily="34" charset="-122"/>
                <a:ea typeface="微软雅黑" panose="020B0503020204020204" pitchFamily="34" charset="-122"/>
              </a:rPr>
              <a:t>小程序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公众号的运营版块，由运营负责人蔡昌伟进行讲述</a:t>
            </a:r>
            <a:endParaRPr lang="en-US" altLang="zh-CN" dirty="0"/>
          </a:p>
          <a:p>
            <a:r>
              <a:rPr lang="zh-CN" altLang="en-US" dirty="0"/>
              <a:t>我是</a:t>
            </a:r>
            <a:r>
              <a:rPr lang="en-US" altLang="zh-CN" dirty="0"/>
              <a:t>1919</a:t>
            </a:r>
            <a:r>
              <a:rPr lang="zh-CN" altLang="en-US" dirty="0"/>
              <a:t>的项目经理周冉杨，下面先由我来给各位介绍，</a:t>
            </a:r>
            <a:endParaRPr lang="zh-SG" altLang="en-US" dirty="0"/>
          </a:p>
          <a:p>
            <a:endParaRPr lang="zh-SG" altLang="en-US" dirty="0"/>
          </a:p>
        </p:txBody>
      </p:sp>
      <p:sp>
        <p:nvSpPr>
          <p:cNvPr id="4" name="灯片编号占位符 3"/>
          <p:cNvSpPr>
            <a:spLocks noGrp="1"/>
          </p:cNvSpPr>
          <p:nvPr>
            <p:ph type="sldNum" sz="quarter" idx="5"/>
          </p:nvPr>
        </p:nvSpPr>
        <p:spPr/>
        <p:txBody>
          <a:bodyPr/>
          <a:lstStyle/>
          <a:p>
            <a:fld id="{80E00EE6-F67D-4B9F-B627-A9E7E67F9D4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本次汇报主要分三点：公司简介、建设思路、建设内容；建设内容由</a:t>
            </a:r>
            <a:r>
              <a:rPr lang="en-US" altLang="zh-CN" dirty="0"/>
              <a:t>APP/</a:t>
            </a:r>
            <a:r>
              <a:rPr lang="zh-CN" altLang="en-US" dirty="0"/>
              <a:t>小程序开发、微服务模块规划开发、小程序</a:t>
            </a:r>
            <a:r>
              <a:rPr lang="en-US" altLang="zh-CN" dirty="0"/>
              <a:t>/</a:t>
            </a:r>
            <a:r>
              <a:rPr lang="zh-CN" altLang="en-US" dirty="0"/>
              <a:t>公众号运营三部分组成：</a:t>
            </a:r>
            <a:endParaRPr lang="en-US" altLang="zh-CN" dirty="0"/>
          </a:p>
          <a:p>
            <a:r>
              <a:rPr lang="zh-CN" altLang="en-US" dirty="0"/>
              <a:t>讲述的顺序安排如下：</a:t>
            </a:r>
            <a:endParaRPr lang="en-US" altLang="zh-CN" dirty="0"/>
          </a:p>
          <a:p>
            <a:r>
              <a:rPr lang="zh-CN" altLang="en-US" dirty="0"/>
              <a:t>公司简介、建设思路、建设内容第一部分（</a:t>
            </a:r>
            <a:r>
              <a:rPr lang="zh-CN" altLang="en-US" sz="1200" dirty="0">
                <a:latin typeface="微软雅黑" panose="020B0503020204020204" pitchFamily="34" charset="-122"/>
                <a:ea typeface="微软雅黑" panose="020B0503020204020204" pitchFamily="34" charset="-122"/>
              </a:rPr>
              <a:t>英雄汇</a:t>
            </a:r>
            <a:r>
              <a:rPr lang="en-US" altLang="zh-CN" sz="1200" dirty="0">
                <a:latin typeface="微软雅黑" panose="020B0503020204020204" pitchFamily="34" charset="-122"/>
                <a:ea typeface="微软雅黑" panose="020B0503020204020204" pitchFamily="34" charset="-122"/>
              </a:rPr>
              <a:t>5.0APP/</a:t>
            </a:r>
            <a:r>
              <a:rPr lang="zh-CN" altLang="en-US" sz="1200" dirty="0">
                <a:latin typeface="微软雅黑" panose="020B0503020204020204" pitchFamily="34" charset="-122"/>
                <a:ea typeface="微软雅黑" panose="020B0503020204020204" pitchFamily="34" charset="-122"/>
              </a:rPr>
              <a:t>小程序开发</a:t>
            </a:r>
            <a:r>
              <a:rPr lang="zh-CN" altLang="en-US" dirty="0"/>
              <a:t>）由周冉杨讲述；</a:t>
            </a:r>
            <a:endParaRPr lang="en-US" altLang="zh-CN" dirty="0"/>
          </a:p>
          <a:p>
            <a:r>
              <a:rPr lang="zh-CN" altLang="en-US" dirty="0"/>
              <a:t>微服务模块规划开发版块，业务部分由业务领域专家杨辉军介绍；微服务技术及研发体系部分由公司</a:t>
            </a:r>
            <a:r>
              <a:rPr lang="en-US" altLang="zh-CN" dirty="0"/>
              <a:t>CTO</a:t>
            </a:r>
            <a:r>
              <a:rPr lang="zh-CN" altLang="en-US" dirty="0"/>
              <a:t>宫树涛宫总介绍；</a:t>
            </a:r>
            <a:endParaRPr lang="en-US" altLang="zh-CN" dirty="0"/>
          </a:p>
          <a:p>
            <a:r>
              <a:rPr lang="zh-CN" altLang="en-US" sz="1200" dirty="0">
                <a:latin typeface="微软雅黑" panose="020B0503020204020204" pitchFamily="34" charset="-122"/>
                <a:ea typeface="微软雅黑" panose="020B0503020204020204" pitchFamily="34" charset="-122"/>
              </a:rPr>
              <a:t>小程序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公众号的运营版块，由运营负责人蔡昌伟进行讲述</a:t>
            </a:r>
            <a:endParaRPr lang="en-US" altLang="zh-CN" dirty="0"/>
          </a:p>
          <a:p>
            <a:r>
              <a:rPr lang="zh-CN" altLang="en-US" dirty="0"/>
              <a:t>我是</a:t>
            </a:r>
            <a:r>
              <a:rPr lang="en-US" altLang="zh-CN" dirty="0"/>
              <a:t>1919</a:t>
            </a:r>
            <a:r>
              <a:rPr lang="zh-CN" altLang="en-US" dirty="0"/>
              <a:t>的项目经理周冉杨，下面先由我来给各位介绍，</a:t>
            </a:r>
            <a:endParaRPr lang="zh-SG" altLang="en-US" dirty="0"/>
          </a:p>
          <a:p>
            <a:endParaRPr lang="zh-SG" altLang="en-US" dirty="0"/>
          </a:p>
        </p:txBody>
      </p:sp>
      <p:sp>
        <p:nvSpPr>
          <p:cNvPr id="4" name="灯片编号占位符 3"/>
          <p:cNvSpPr>
            <a:spLocks noGrp="1"/>
          </p:cNvSpPr>
          <p:nvPr>
            <p:ph type="sldNum" sz="quarter" idx="5"/>
          </p:nvPr>
        </p:nvSpPr>
        <p:spPr/>
        <p:txBody>
          <a:bodyPr/>
          <a:lstStyle/>
          <a:p>
            <a:fld id="{80E00EE6-F67D-4B9F-B627-A9E7E67F9D4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userDrawn="1"/>
        </p:nvCxnSpPr>
        <p:spPr>
          <a:xfrm>
            <a:off x="0" y="802640"/>
            <a:ext cx="9213850" cy="3175"/>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a:stretch>
            <a:fillRect/>
          </a:stretch>
        </p:blipFill>
        <p:spPr>
          <a:xfrm>
            <a:off x="9641840" y="218536"/>
            <a:ext cx="2339340" cy="8515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0.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hyperlink" Target="http://www.1919.cn/"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hyperlink" Target="https://www.cnblogs.com/ranyonsue/p/8918908.html" TargetMode="External"/><Relationship Id="rId2" Type="http://schemas.openxmlformats.org/officeDocument/2006/relationships/hyperlink" Target="https://www.jianshu.com/p/f080181021cb" TargetMode="Externa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1.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1.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hyperlink" Target="http://www.w3school.com.cn/jquery/jquery_intro.asp"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hyperlink" Target="https://developer.mozilla.org/zh-CN/docs/Web/HTTP/Access_control_CORS" TargetMode="Externa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1.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8.xml"/><Relationship Id="rId1" Type="http://schemas.openxmlformats.org/officeDocument/2006/relationships/image" Target="../media/image2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hyperlink" Target="https://baijiahao.baidu.com/s?id=1570143475599137" TargetMode="External"/><Relationship Id="rId1" Type="http://schemas.openxmlformats.org/officeDocument/2006/relationships/hyperlink" Target="https://blog.csdn.net/xiaoming100001/article/details/8110961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txBox="1">
            <a:spLocks noChangeArrowheads="1"/>
          </p:cNvSpPr>
          <p:nvPr/>
        </p:nvSpPr>
        <p:spPr bwMode="auto">
          <a:xfrm>
            <a:off x="249849" y="2024472"/>
            <a:ext cx="11692299" cy="65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376" tIns="58189" rIns="116376" bIns="58189"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defTabSz="1049020" eaLnBrk="1" hangingPunct="1"/>
            <a:r>
              <a:rPr lang="zh-CN" altLang="en-US" sz="459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隔壁仓库新零售模式解读</a:t>
            </a:r>
            <a:endParaRPr lang="en-US" altLang="zh-CN" sz="459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099" name="Rectangle 2"/>
          <p:cNvSpPr txBox="1">
            <a:spLocks noChangeArrowheads="1"/>
          </p:cNvSpPr>
          <p:nvPr/>
        </p:nvSpPr>
        <p:spPr bwMode="auto">
          <a:xfrm>
            <a:off x="249851" y="3599312"/>
            <a:ext cx="11692299" cy="65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376" tIns="58189" rIns="116376" bIns="58189"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defTabSz="1049020" eaLnBrk="1" hangingPunct="1"/>
            <a:r>
              <a:rPr lang="en-US" altLang="zh-CN"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B</a:t>
            </a:r>
            <a:r>
              <a:rPr lang="zh-CN" altLang="en-US"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端平台公司</a:t>
            </a:r>
            <a:endParaRPr lang="en-US" altLang="zh-CN"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a:p>
            <a:pPr algn="ctr" defTabSz="1049020" eaLnBrk="1" hangingPunct="1"/>
            <a:r>
              <a:rPr lang="en-US" altLang="zh-CN"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2018.03</a:t>
            </a:r>
            <a:endParaRPr lang="en-US" altLang="zh-CN"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0"/>
            <a:ext cx="12192000" cy="4690241"/>
          </a:xfrm>
          <a:prstGeom prst="rect">
            <a:avLst/>
          </a:prstGeom>
          <a:solidFill>
            <a:srgbClr val="055098"/>
          </a:solidFill>
          <a:ln>
            <a:solidFill>
              <a:srgbClr val="055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txBox="1">
            <a:spLocks noChangeArrowheads="1"/>
          </p:cNvSpPr>
          <p:nvPr/>
        </p:nvSpPr>
        <p:spPr bwMode="auto">
          <a:xfrm>
            <a:off x="1767841" y="2024472"/>
            <a:ext cx="9068356" cy="79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425" tIns="50713" rIns="101425" bIns="50713"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defTabSz="914400" eaLnBrk="1" hangingPunct="1"/>
            <a:endParaRPr lang="en-US" altLang="zh-CN" sz="48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a:p>
            <a:pPr algn="ctr"/>
            <a:r>
              <a:rPr lang="en-US" altLang="zh-CN"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HTTP &amp; HTML &amp; JS &amp; Nginx</a:t>
            </a:r>
            <a:endParaRPr lang="en-US" altLang="zh-CN"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6" name="Rectangle 2"/>
          <p:cNvSpPr txBox="1">
            <a:spLocks noChangeArrowheads="1"/>
          </p:cNvSpPr>
          <p:nvPr/>
        </p:nvSpPr>
        <p:spPr bwMode="auto">
          <a:xfrm>
            <a:off x="1000919" y="3521885"/>
            <a:ext cx="10190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425" tIns="50713" rIns="101425" bIns="50713"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sz="18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上加下信息技术成都有限公司</a:t>
            </a:r>
            <a:endParaRPr sz="18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4" name="图片 3"/>
          <p:cNvPicPr>
            <a:picLocks noChangeAspect="1"/>
          </p:cNvPicPr>
          <p:nvPr/>
        </p:nvPicPr>
        <p:blipFill>
          <a:blip r:embed="rId1"/>
          <a:stretch>
            <a:fillRect/>
          </a:stretch>
        </p:blipFill>
        <p:spPr>
          <a:xfrm>
            <a:off x="3442516" y="5012480"/>
            <a:ext cx="5164528" cy="14585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graphicFrame>
        <p:nvGraphicFramePr>
          <p:cNvPr id="47106" name="Object 2"/>
          <p:cNvGraphicFramePr>
            <a:graphicFrameLocks noGrp="1" noChangeAspect="1"/>
          </p:cNvGraphicFramePr>
          <p:nvPr>
            <p:ph idx="4294967295"/>
          </p:nvPr>
        </p:nvGraphicFramePr>
        <p:xfrm>
          <a:off x="618308" y="862239"/>
          <a:ext cx="7802563" cy="5413375"/>
        </p:xfrm>
        <a:graphic>
          <a:graphicData uri="http://schemas.openxmlformats.org/presentationml/2006/ole">
            <mc:AlternateContent xmlns:mc="http://schemas.openxmlformats.org/markup-compatibility/2006">
              <mc:Choice xmlns:v="urn:schemas-microsoft-com:vml" Requires="v">
                <p:oleObj spid="_x0000_s47126" name="Worksheet" r:id="rId1" imgW="12128500" imgH="11264900" progId="">
                  <p:embed/>
                </p:oleObj>
              </mc:Choice>
              <mc:Fallback>
                <p:oleObj name="Worksheet" r:id="rId1" imgW="12128500" imgH="1126490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8" y="862239"/>
                        <a:ext cx="7802563" cy="541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文本框 50"/>
          <p:cNvSpPr txBox="1"/>
          <p:nvPr/>
        </p:nvSpPr>
        <p:spPr>
          <a:xfrm>
            <a:off x="296069" y="252897"/>
            <a:ext cx="2475678"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Request </a:t>
            </a:r>
            <a:r>
              <a:rPr lang="zh-CN" altLang="en-US" sz="2400" dirty="0">
                <a:latin typeface="微软雅黑" panose="020B0503020204020204" pitchFamily="34" charset="-122"/>
                <a:ea typeface="微软雅黑" panose="020B0503020204020204" pitchFamily="34" charset="-122"/>
              </a:rPr>
              <a:t>头信息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2" name="直接连接符 11"/>
          <p:cNvCxnSpPr/>
          <p:nvPr/>
        </p:nvCxnSpPr>
        <p:spPr>
          <a:xfrm>
            <a:off x="699536" y="1159775"/>
            <a:ext cx="1071595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722909" y="327391"/>
            <a:ext cx="2698496"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Response </a:t>
            </a:r>
            <a:r>
              <a:rPr lang="zh-CN" altLang="en-US" sz="2400" dirty="0">
                <a:latin typeface="微软雅黑" panose="020B0503020204020204" pitchFamily="34" charset="-122"/>
                <a:ea typeface="微软雅黑" panose="020B0503020204020204" pitchFamily="34" charset="-122"/>
              </a:rPr>
              <a:t>头信息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graphicFrame>
        <p:nvGraphicFramePr>
          <p:cNvPr id="16" name="表格 15"/>
          <p:cNvGraphicFramePr>
            <a:graphicFrameLocks noGrp="1"/>
          </p:cNvGraphicFramePr>
          <p:nvPr>
            <p:custDataLst>
              <p:tags r:id="rId1"/>
            </p:custDataLst>
          </p:nvPr>
        </p:nvGraphicFramePr>
        <p:xfrm>
          <a:off x="722909" y="1343606"/>
          <a:ext cx="5308768" cy="4661301"/>
        </p:xfrm>
        <a:graphic>
          <a:graphicData uri="http://schemas.openxmlformats.org/drawingml/2006/table">
            <a:tbl>
              <a:tblPr/>
              <a:tblGrid>
                <a:gridCol w="1788447"/>
                <a:gridCol w="2102338"/>
                <a:gridCol w="1417983"/>
              </a:tblGrid>
              <a:tr h="0">
                <a:tc>
                  <a:txBody>
                    <a:bodyPr/>
                    <a:lstStyle/>
                    <a:p>
                      <a:pPr algn="l" fontAlgn="ctr"/>
                      <a:r>
                        <a:rPr lang="en-US" sz="600" b="0" i="0" u="none" strike="noStrike" dirty="0">
                          <a:solidFill>
                            <a:srgbClr val="000000"/>
                          </a:solidFill>
                          <a:latin typeface="宋体" panose="02010600030101010101" pitchFamily="2" charset="-122"/>
                        </a:rPr>
                        <a:t>Accept-Ranges</a:t>
                      </a:r>
                      <a:endParaRPr lang="en-US" sz="600" b="0" i="0" u="none" strike="noStrike" dirty="0">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表明服务器是否支持指定范围请求及哪种类型的分段请求</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Accept-Ranges: bytes</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Age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从原始服务器到代理缓存形成的估算时间（以秒计，非负）</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Age: 12</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Allow</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对某网络资源的有效的请求行为，不允许则返回</a:t>
                      </a:r>
                      <a:r>
                        <a:rPr lang="en-US" altLang="zh-CN" sz="600" b="0" i="0" u="none" strike="noStrike">
                          <a:solidFill>
                            <a:srgbClr val="000000"/>
                          </a:solidFill>
                          <a:latin typeface="宋体" panose="02010600030101010101" pitchFamily="2" charset="-122"/>
                        </a:rPr>
                        <a:t>405</a:t>
                      </a:r>
                      <a:endParaRPr lang="en-US" altLang="zh-CN"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Allow: GET, HEAD</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810">
                <a:tc>
                  <a:txBody>
                    <a:bodyPr/>
                    <a:lstStyle/>
                    <a:p>
                      <a:pPr algn="l" fontAlgn="ctr"/>
                      <a:r>
                        <a:rPr lang="en-US" sz="600" b="0" i="0" u="none" strike="noStrike">
                          <a:solidFill>
                            <a:srgbClr val="000000"/>
                          </a:solidFill>
                          <a:latin typeface="宋体" panose="02010600030101010101" pitchFamily="2" charset="-122"/>
                        </a:rPr>
                        <a:t>Cache-Control</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告诉所有的缓存机制是否可以缓存及哪种类型</a:t>
                      </a:r>
                      <a:br>
                        <a:rPr lang="zh-CN" altLang="en-US" sz="600" b="0" i="0" u="none" strike="noStrike">
                          <a:solidFill>
                            <a:srgbClr val="000000"/>
                          </a:solidFill>
                          <a:latin typeface="宋体" panose="02010600030101010101" pitchFamily="2" charset="-122"/>
                        </a:rPr>
                      </a:br>
                      <a:br>
                        <a:rPr lang="zh-CN" altLang="en-US" sz="600" b="0" i="0" u="none" strike="noStrike">
                          <a:solidFill>
                            <a:srgbClr val="000000"/>
                          </a:solidFill>
                          <a:latin typeface="宋体" panose="02010600030101010101" pitchFamily="2" charset="-122"/>
                        </a:rPr>
                      </a:br>
                      <a:br>
                        <a:rPr lang="zh-CN" altLang="en-US" sz="600" b="0" i="0" u="none" strike="noStrike">
                          <a:solidFill>
                            <a:srgbClr val="000000"/>
                          </a:solidFill>
                          <a:latin typeface="宋体" panose="02010600030101010101" pitchFamily="2" charset="-122"/>
                        </a:rPr>
                      </a:br>
                      <a:br>
                        <a:rPr lang="zh-CN" altLang="en-US" sz="600" b="0" i="0" u="none" strike="noStrike">
                          <a:solidFill>
                            <a:srgbClr val="000000"/>
                          </a:solidFill>
                          <a:latin typeface="宋体" panose="02010600030101010101" pitchFamily="2" charset="-122"/>
                        </a:rPr>
                      </a:b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dirty="0">
                          <a:solidFill>
                            <a:srgbClr val="000000"/>
                          </a:solidFill>
                          <a:latin typeface="宋体" panose="02010600030101010101" pitchFamily="2" charset="-122"/>
                        </a:rPr>
                        <a:t>Cache-Control: no-cache</a:t>
                      </a:r>
                      <a:endParaRPr lang="en-US" sz="600" b="0" i="0" u="none" strike="noStrike" dirty="0">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Content-Encoding</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600" b="0" i="0" u="none" strike="noStrike">
                          <a:solidFill>
                            <a:srgbClr val="000000"/>
                          </a:solidFill>
                          <a:latin typeface="宋体" panose="02010600030101010101" pitchFamily="2" charset="-122"/>
                        </a:rPr>
                        <a:t>web</a:t>
                      </a:r>
                      <a:r>
                        <a:rPr lang="zh-CN" altLang="en-US" sz="600" b="0" i="0" u="none" strike="noStrike">
                          <a:solidFill>
                            <a:srgbClr val="000000"/>
                          </a:solidFill>
                          <a:latin typeface="宋体" panose="02010600030101010101" pitchFamily="2" charset="-122"/>
                        </a:rPr>
                        <a:t>服务器支持的返回内容压缩编码类型。</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Content-Encoding: gzip</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Content-Language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响应体的语言</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Content-Language: en,zh</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Content-Length</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响应体的长度</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Content-Length: 348</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Content-Location</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请求资源可替代的备用的另一地址</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Content-Location: /index.htm</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286">
                <a:tc>
                  <a:txBody>
                    <a:bodyPr/>
                    <a:lstStyle/>
                    <a:p>
                      <a:pPr algn="l" fontAlgn="ctr"/>
                      <a:r>
                        <a:rPr lang="en-US" sz="600" b="0" i="0" u="none" strike="noStrike">
                          <a:solidFill>
                            <a:srgbClr val="000000"/>
                          </a:solidFill>
                          <a:latin typeface="宋体" panose="02010600030101010101" pitchFamily="2" charset="-122"/>
                        </a:rPr>
                        <a:t>Content-MD5</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返回资源的</a:t>
                      </a:r>
                      <a:r>
                        <a:rPr lang="en-US" altLang="zh-CN" sz="600" b="0" i="0" u="none" strike="noStrike">
                          <a:solidFill>
                            <a:srgbClr val="000000"/>
                          </a:solidFill>
                          <a:latin typeface="宋体" panose="02010600030101010101" pitchFamily="2" charset="-122"/>
                        </a:rPr>
                        <a:t>MD5</a:t>
                      </a:r>
                      <a:r>
                        <a:rPr lang="zh-CN" altLang="en-US" sz="600" b="0" i="0" u="none" strike="noStrike">
                          <a:solidFill>
                            <a:srgbClr val="000000"/>
                          </a:solidFill>
                          <a:latin typeface="宋体" panose="02010600030101010101" pitchFamily="2" charset="-122"/>
                        </a:rPr>
                        <a:t>校验值</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Content-MD5: Q2hlY2sgSW50ZWdyaXR5IQ==</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286">
                <a:tc>
                  <a:txBody>
                    <a:bodyPr/>
                    <a:lstStyle/>
                    <a:p>
                      <a:pPr algn="l" fontAlgn="ctr"/>
                      <a:r>
                        <a:rPr lang="en-US" sz="600" b="0" i="0" u="none" strike="noStrike">
                          <a:solidFill>
                            <a:srgbClr val="000000"/>
                          </a:solidFill>
                          <a:latin typeface="宋体" panose="02010600030101010101" pitchFamily="2" charset="-122"/>
                        </a:rPr>
                        <a:t>Content-Range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在整个返回体中本部分的字节位置</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Content-Range: bytes 21010-47021/47022</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286">
                <a:tc>
                  <a:txBody>
                    <a:bodyPr/>
                    <a:lstStyle/>
                    <a:p>
                      <a:pPr algn="l" fontAlgn="ctr"/>
                      <a:r>
                        <a:rPr lang="en-US" sz="600" b="0" i="0" u="none" strike="noStrike">
                          <a:solidFill>
                            <a:srgbClr val="000000"/>
                          </a:solidFill>
                          <a:latin typeface="宋体" panose="02010600030101010101" pitchFamily="2" charset="-122"/>
                        </a:rPr>
                        <a:t>Content-Type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返回内容的</a:t>
                      </a:r>
                      <a:r>
                        <a:rPr lang="en-US" altLang="zh-CN" sz="600" b="0" i="0" u="none" strike="noStrike">
                          <a:solidFill>
                            <a:srgbClr val="000000"/>
                          </a:solidFill>
                          <a:latin typeface="宋体" panose="02010600030101010101" pitchFamily="2" charset="-122"/>
                        </a:rPr>
                        <a:t>MIME</a:t>
                      </a:r>
                      <a:r>
                        <a:rPr lang="zh-CN" altLang="en-US" sz="600" b="0" i="0" u="none" strike="noStrike">
                          <a:solidFill>
                            <a:srgbClr val="000000"/>
                          </a:solidFill>
                          <a:latin typeface="宋体" panose="02010600030101010101" pitchFamily="2" charset="-122"/>
                        </a:rPr>
                        <a:t>类型</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Content-Type: text/html; charset=utf-8</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Date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原始服务器消息发出的时间</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600" b="0" i="0" u="none" strike="noStrike">
                          <a:solidFill>
                            <a:srgbClr val="000000"/>
                          </a:solidFill>
                          <a:latin typeface="宋体" panose="02010600030101010101" pitchFamily="2" charset="-122"/>
                        </a:rPr>
                        <a:t>Date: Tue, 15 Nov 2010 08:12:31 GMT</a:t>
                      </a:r>
                      <a:endParaRPr lang="fr-FR"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286">
                <a:tc>
                  <a:txBody>
                    <a:bodyPr/>
                    <a:lstStyle/>
                    <a:p>
                      <a:pPr algn="l" fontAlgn="ctr"/>
                      <a:r>
                        <a:rPr lang="en-US" sz="600" b="0" i="0" u="none" strike="noStrike">
                          <a:solidFill>
                            <a:srgbClr val="000000"/>
                          </a:solidFill>
                          <a:latin typeface="宋体" panose="02010600030101010101" pitchFamily="2" charset="-122"/>
                        </a:rPr>
                        <a:t>ETag</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请求变量的实体标签的当前值</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ETag: “737060cd8c284d8af7ad3082f209582d”</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286">
                <a:tc>
                  <a:txBody>
                    <a:bodyPr/>
                    <a:lstStyle/>
                    <a:p>
                      <a:pPr algn="l" fontAlgn="ctr"/>
                      <a:r>
                        <a:rPr lang="en-US" sz="600" b="0" i="0" u="none" strike="noStrike">
                          <a:solidFill>
                            <a:srgbClr val="000000"/>
                          </a:solidFill>
                          <a:latin typeface="宋体" panose="02010600030101010101" pitchFamily="2" charset="-122"/>
                        </a:rPr>
                        <a:t>Expires</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dirty="0">
                          <a:solidFill>
                            <a:srgbClr val="000000"/>
                          </a:solidFill>
                          <a:latin typeface="宋体" panose="02010600030101010101" pitchFamily="2" charset="-122"/>
                        </a:rPr>
                        <a:t>响应过期的日期和时间</a:t>
                      </a:r>
                      <a:endParaRPr lang="zh-CN" altLang="en-US" sz="600" b="0" i="0" u="none" strike="noStrike" dirty="0">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Expires: Thu, 01 Dec 2010 16:00:00 GMT</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286">
                <a:tc>
                  <a:txBody>
                    <a:bodyPr/>
                    <a:lstStyle/>
                    <a:p>
                      <a:pPr algn="l" fontAlgn="ctr"/>
                      <a:r>
                        <a:rPr lang="en-US" sz="600" b="0" i="0" u="none" strike="noStrike">
                          <a:solidFill>
                            <a:srgbClr val="000000"/>
                          </a:solidFill>
                          <a:latin typeface="宋体" panose="02010600030101010101" pitchFamily="2" charset="-122"/>
                        </a:rPr>
                        <a:t>Last-Modified</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请求资源的最后修改时间</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Last-Modified: Tue, 15 Nov 2010 12:45:26 GMT</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5127">
                <a:tc>
                  <a:txBody>
                    <a:bodyPr/>
                    <a:lstStyle/>
                    <a:p>
                      <a:pPr algn="l" fontAlgn="ctr"/>
                      <a:r>
                        <a:rPr lang="en-US" sz="600" b="0" i="0" u="none" strike="noStrike">
                          <a:solidFill>
                            <a:srgbClr val="000000"/>
                          </a:solidFill>
                          <a:latin typeface="宋体" panose="02010600030101010101" pitchFamily="2" charset="-122"/>
                        </a:rPr>
                        <a:t>Location</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用来重定向接收方到非请求</a:t>
                      </a:r>
                      <a:r>
                        <a:rPr lang="en-US" altLang="zh-CN" sz="600" b="0" i="0" u="none" strike="noStrike">
                          <a:solidFill>
                            <a:srgbClr val="000000"/>
                          </a:solidFill>
                          <a:latin typeface="宋体" panose="02010600030101010101" pitchFamily="2" charset="-122"/>
                        </a:rPr>
                        <a:t>URL</a:t>
                      </a:r>
                      <a:r>
                        <a:rPr lang="zh-CN" altLang="en-US" sz="600" b="0" i="0" u="none" strike="noStrike">
                          <a:solidFill>
                            <a:srgbClr val="000000"/>
                          </a:solidFill>
                          <a:latin typeface="宋体" panose="02010600030101010101" pitchFamily="2" charset="-122"/>
                        </a:rPr>
                        <a:t>的位置来完成请求或标识新的资源</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Location: http://www.zcmhi.com/archives/94.html</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Pragma</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包括实现特定的指令，它可应用到响应链上的任何接收方</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Pragma: no-cache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Proxy-Authenticate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它指出认证方案和可应用到代理的该</a:t>
                      </a:r>
                      <a:r>
                        <a:rPr lang="en-US" altLang="zh-CN" sz="600" b="0" i="0" u="none" strike="noStrike">
                          <a:solidFill>
                            <a:srgbClr val="000000"/>
                          </a:solidFill>
                          <a:latin typeface="宋体" panose="02010600030101010101" pitchFamily="2" charset="-122"/>
                        </a:rPr>
                        <a:t>URL</a:t>
                      </a:r>
                      <a:r>
                        <a:rPr lang="zh-CN" altLang="en-US" sz="600" b="0" i="0" u="none" strike="noStrike">
                          <a:solidFill>
                            <a:srgbClr val="000000"/>
                          </a:solidFill>
                          <a:latin typeface="宋体" panose="02010600030101010101" pitchFamily="2" charset="-122"/>
                        </a:rPr>
                        <a:t>上的参数</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Proxy-Authenticate: Basic</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rowSpan="6">
                  <a:txBody>
                    <a:bodyPr/>
                    <a:lstStyle/>
                    <a:p>
                      <a:pPr algn="l" fontAlgn="ctr"/>
                      <a:r>
                        <a:rPr lang="en-US" sz="600" b="0" i="0" u="none" strike="noStrike">
                          <a:solidFill>
                            <a:srgbClr val="000000"/>
                          </a:solidFill>
                          <a:latin typeface="宋体" panose="02010600030101010101" pitchFamily="2" charset="-122"/>
                        </a:rPr>
                        <a:t>refresh</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l" fontAlgn="ctr"/>
                      <a:r>
                        <a:rPr lang="zh-CN" altLang="en-US" sz="600" b="0" i="0" u="none" strike="noStrike">
                          <a:solidFill>
                            <a:srgbClr val="000000"/>
                          </a:solidFill>
                          <a:latin typeface="宋体" panose="02010600030101010101" pitchFamily="2" charset="-122"/>
                        </a:rPr>
                        <a:t>应用于重定向或一个新的资源被创造，在</a:t>
                      </a:r>
                      <a:r>
                        <a:rPr lang="en-US" altLang="zh-CN" sz="600" b="0" i="0" u="none" strike="noStrike">
                          <a:solidFill>
                            <a:srgbClr val="000000"/>
                          </a:solidFill>
                          <a:latin typeface="宋体" panose="02010600030101010101" pitchFamily="2" charset="-122"/>
                        </a:rPr>
                        <a:t>5</a:t>
                      </a:r>
                      <a:r>
                        <a:rPr lang="zh-CN" altLang="en-US" sz="600" b="0" i="0" u="none" strike="noStrike">
                          <a:solidFill>
                            <a:srgbClr val="000000"/>
                          </a:solidFill>
                          <a:latin typeface="宋体" panose="02010600030101010101" pitchFamily="2" charset="-122"/>
                        </a:rPr>
                        <a:t>秒之后重定向（由网景提出，被大部分浏览器支持）</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Courier New" panose="02070309020205020404"/>
                        </a:rPr>
                        <a:t>　</a:t>
                      </a:r>
                      <a:endParaRPr lang="zh-CN" altLang="en-US" sz="600" b="0" i="0" u="none" strike="noStrike">
                        <a:solidFill>
                          <a:srgbClr val="000000"/>
                        </a:solidFill>
                        <a:latin typeface="Courier New" panose="02070309020205020404"/>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0">
                <a:tc vMerge="1">
                  <a:tcPr/>
                </a:tc>
                <a:tc vMerge="1">
                  <a:tcPr/>
                </a:tc>
                <a:tc>
                  <a:txBody>
                    <a:bodyPr/>
                    <a:lstStyle/>
                    <a:p>
                      <a:pPr algn="l" fontAlgn="ctr"/>
                      <a:r>
                        <a:rPr lang="zh-CN" altLang="en-US" sz="600" b="0" i="0" u="none" strike="noStrike">
                          <a:solidFill>
                            <a:srgbClr val="000000"/>
                          </a:solidFill>
                          <a:latin typeface="宋体" panose="02010600030101010101" pitchFamily="2" charset="-122"/>
                        </a:rPr>
                        <a:t>　</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0">
                <a:tc vMerge="1">
                  <a:tcPr/>
                </a:tc>
                <a:tc vMerge="1">
                  <a:tcPr/>
                </a:tc>
                <a:tc>
                  <a:txBody>
                    <a:bodyPr/>
                    <a:lstStyle/>
                    <a:p>
                      <a:pPr algn="l" fontAlgn="ctr"/>
                      <a:r>
                        <a:rPr lang="zh-CN" altLang="en-US" sz="600" b="0" i="0" u="none" strike="noStrike">
                          <a:solidFill>
                            <a:srgbClr val="000000"/>
                          </a:solidFill>
                          <a:latin typeface="Courier New" panose="02070309020205020404"/>
                        </a:rPr>
                        <a:t>　</a:t>
                      </a:r>
                      <a:endParaRPr lang="zh-CN" altLang="en-US" sz="600" b="0" i="0" u="none" strike="noStrike">
                        <a:solidFill>
                          <a:srgbClr val="000000"/>
                        </a:solidFill>
                        <a:latin typeface="Courier New" panose="02070309020205020404"/>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0">
                <a:tc vMerge="1">
                  <a:tcPr/>
                </a:tc>
                <a:tc vMerge="1">
                  <a:tcPr/>
                </a:tc>
                <a:tc>
                  <a:txBody>
                    <a:bodyPr/>
                    <a:lstStyle/>
                    <a:p>
                      <a:pPr algn="l" fontAlgn="ctr"/>
                      <a:r>
                        <a:rPr lang="zh-CN" altLang="en-US" sz="600" b="0" i="0" u="none" strike="noStrike">
                          <a:solidFill>
                            <a:srgbClr val="000000"/>
                          </a:solidFill>
                          <a:latin typeface="宋体" panose="02010600030101010101" pitchFamily="2" charset="-122"/>
                        </a:rPr>
                        <a:t>　</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0">
                <a:tc vMerge="1">
                  <a:tcPr/>
                </a:tc>
                <a:tc vMerge="1">
                  <a:tcPr/>
                </a:tc>
                <a:tc>
                  <a:txBody>
                    <a:bodyPr/>
                    <a:lstStyle/>
                    <a:p>
                      <a:pPr algn="l" fontAlgn="ctr"/>
                      <a:r>
                        <a:rPr lang="en-US" sz="600" b="0" i="0" u="none" strike="noStrike">
                          <a:solidFill>
                            <a:srgbClr val="000000"/>
                          </a:solidFill>
                          <a:latin typeface="Georgia" panose="02040502050405020303"/>
                        </a:rPr>
                        <a:t>Refresh: 5; url=</a:t>
                      </a:r>
                      <a:endParaRPr lang="en-US" sz="600" b="0" i="0" u="none" strike="noStrike">
                        <a:solidFill>
                          <a:srgbClr val="000000"/>
                        </a:solidFill>
                        <a:latin typeface="Georgia" panose="02040502050405020303"/>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58286">
                <a:tc vMerge="1">
                  <a:tcPr/>
                </a:tc>
                <a:tc vMerge="1">
                  <a:tcPr/>
                </a:tc>
                <a:tc>
                  <a:txBody>
                    <a:bodyPr/>
                    <a:lstStyle/>
                    <a:p>
                      <a:pPr algn="l" fontAlgn="ctr"/>
                      <a:r>
                        <a:rPr lang="en-US" sz="600" b="0" i="0" u="none" strike="noStrike">
                          <a:solidFill>
                            <a:srgbClr val="000000"/>
                          </a:solidFill>
                          <a:latin typeface="Georgia" panose="02040502050405020303"/>
                        </a:rPr>
                        <a:t>http://www.zcmhi.com/archives/94.html</a:t>
                      </a:r>
                      <a:endParaRPr lang="en-US" sz="600" b="0" i="0" u="none" strike="noStrike">
                        <a:solidFill>
                          <a:srgbClr val="000000"/>
                        </a:solidFill>
                        <a:latin typeface="Georgia" panose="02040502050405020303"/>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Retry-After</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如果实体暂时不可取，通知客户端在指定时间之后再次尝试</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Retry-After: 120</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286">
                <a:tc>
                  <a:txBody>
                    <a:bodyPr/>
                    <a:lstStyle/>
                    <a:p>
                      <a:pPr algn="l" fontAlgn="ctr"/>
                      <a:r>
                        <a:rPr lang="en-US" sz="600" b="0" i="0" u="none" strike="noStrike">
                          <a:solidFill>
                            <a:srgbClr val="000000"/>
                          </a:solidFill>
                          <a:latin typeface="宋体" panose="02010600030101010101" pitchFamily="2" charset="-122"/>
                        </a:rPr>
                        <a:t>Server</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600" b="0" i="0" u="none" strike="noStrike">
                          <a:solidFill>
                            <a:srgbClr val="000000"/>
                          </a:solidFill>
                          <a:latin typeface="宋体" panose="02010600030101010101" pitchFamily="2" charset="-122"/>
                        </a:rPr>
                        <a:t>web</a:t>
                      </a:r>
                      <a:r>
                        <a:rPr lang="zh-CN" altLang="en-US" sz="600" b="0" i="0" u="none" strike="noStrike">
                          <a:solidFill>
                            <a:srgbClr val="000000"/>
                          </a:solidFill>
                          <a:latin typeface="宋体" panose="02010600030101010101" pitchFamily="2" charset="-122"/>
                        </a:rPr>
                        <a:t>服务器软件名称</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Server: Apache/1.3.27 (Unix) (Red-Hat/Linux)</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286">
                <a:tc>
                  <a:txBody>
                    <a:bodyPr/>
                    <a:lstStyle/>
                    <a:p>
                      <a:pPr algn="l" fontAlgn="ctr"/>
                      <a:r>
                        <a:rPr lang="en-US" sz="600" b="0" i="0" u="none" strike="noStrike">
                          <a:solidFill>
                            <a:srgbClr val="000000"/>
                          </a:solidFill>
                          <a:latin typeface="宋体" panose="02010600030101010101" pitchFamily="2" charset="-122"/>
                        </a:rPr>
                        <a:t>Set-Cookie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设置</a:t>
                      </a:r>
                      <a:r>
                        <a:rPr lang="en-US" sz="600" b="0" i="0" u="none" strike="noStrike">
                          <a:solidFill>
                            <a:srgbClr val="000000"/>
                          </a:solidFill>
                          <a:latin typeface="宋体" panose="02010600030101010101" pitchFamily="2" charset="-122"/>
                        </a:rPr>
                        <a:t>Http Cookie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Set-Cookie: UserID=JohnDoe; Max-Age=3600; Version=1</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Trailer</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指出头域在分块传输编码的尾部存在</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Trailer: Max-Forwards</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Transfer-Encoding</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文件传输编码</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Georgia" panose="02040502050405020303"/>
                        </a:rPr>
                        <a:t>Transfer-Encoding:chunked</a:t>
                      </a:r>
                      <a:endParaRPr lang="en-US" sz="600" b="0" i="0" u="none" strike="noStrike">
                        <a:solidFill>
                          <a:srgbClr val="000000"/>
                        </a:solidFill>
                        <a:latin typeface="Georgia" panose="02040502050405020303"/>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Vary</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告诉下游代理是使用缓存响应还是从原始服务器请求</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Vary: *</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286">
                <a:tc>
                  <a:txBody>
                    <a:bodyPr/>
                    <a:lstStyle/>
                    <a:p>
                      <a:pPr algn="l" fontAlgn="ctr"/>
                      <a:r>
                        <a:rPr lang="en-US" sz="600" b="0" i="0" u="none" strike="noStrike">
                          <a:solidFill>
                            <a:srgbClr val="000000"/>
                          </a:solidFill>
                          <a:latin typeface="宋体" panose="02010600030101010101" pitchFamily="2" charset="-122"/>
                        </a:rPr>
                        <a:t>Via</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告知代理客户端响应是通过哪里发送的</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600" b="0" i="0" u="none" strike="noStrike">
                          <a:solidFill>
                            <a:srgbClr val="000000"/>
                          </a:solidFill>
                          <a:latin typeface="宋体" panose="02010600030101010101" pitchFamily="2" charset="-122"/>
                        </a:rPr>
                        <a:t>Via: 1.0 fred, 1.1 nowhere.com (Apache/1.1)</a:t>
                      </a:r>
                      <a:endParaRPr lang="pt-BR"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Warning</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警告实体可能存在的问题</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latin typeface="宋体" panose="02010600030101010101" pitchFamily="2" charset="-122"/>
                        </a:rPr>
                        <a:t>Warning: 199 Miscellaneous warning</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en-US" sz="600" b="0" i="0" u="none" strike="noStrike">
                          <a:solidFill>
                            <a:srgbClr val="000000"/>
                          </a:solidFill>
                          <a:latin typeface="宋体" panose="02010600030101010101" pitchFamily="2" charset="-122"/>
                        </a:rPr>
                        <a:t>WWW-Authenticate</a:t>
                      </a:r>
                      <a:endParaRPr 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宋体" panose="02010600030101010101" pitchFamily="2" charset="-122"/>
                        </a:rPr>
                        <a:t>表明客户端请求实体应该使用的授权方案</a:t>
                      </a:r>
                      <a:endParaRPr lang="zh-CN" altLang="en-US" sz="600" b="0" i="0" u="none" strike="noStrike">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dirty="0">
                          <a:solidFill>
                            <a:srgbClr val="000000"/>
                          </a:solidFill>
                          <a:latin typeface="宋体" panose="02010600030101010101" pitchFamily="2" charset="-122"/>
                        </a:rPr>
                        <a:t>WWW-Authenticate: Basic</a:t>
                      </a:r>
                      <a:endParaRPr lang="en-US" sz="600" b="0" i="0" u="none" strike="noStrike" dirty="0">
                        <a:solidFill>
                          <a:srgbClr val="000000"/>
                        </a:solidFill>
                        <a:latin typeface="宋体" panose="02010600030101010101" pitchFamily="2" charset="-122"/>
                      </a:endParaRPr>
                    </a:p>
                  </a:txBody>
                  <a:tcPr marL="5477" marR="5477" marT="54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733425" y="310196"/>
            <a:ext cx="2539478" cy="461665"/>
          </a:xfrm>
          <a:prstGeom prst="rect">
            <a:avLst/>
          </a:prstGeom>
          <a:noFill/>
        </p:spPr>
        <p:txBody>
          <a:bodyPr wrap="none" rtlCol="0">
            <a:spAutoFit/>
          </a:bodyPr>
          <a:lstStyle/>
          <a:p>
            <a:pPr lvl="0">
              <a:defRPr/>
            </a:pPr>
            <a:r>
              <a:rPr lang="zh-CN" altLang="en-US" sz="2400" dirty="0">
                <a:latin typeface="微软雅黑" panose="020B0503020204020204" pitchFamily="34" charset="-122"/>
                <a:ea typeface="微软雅黑" panose="020B0503020204020204" pitchFamily="34" charset="-122"/>
              </a:rPr>
              <a:t>关于</a:t>
            </a:r>
            <a:r>
              <a:rPr lang="en-US" altLang="zh-CN" sz="2400" dirty="0">
                <a:latin typeface="微软雅黑" panose="020B0503020204020204" pitchFamily="34" charset="-122"/>
                <a:ea typeface="微软雅黑" panose="020B0503020204020204" pitchFamily="34" charset="-122"/>
              </a:rPr>
              <a:t>User Agent</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17" name="矩形 16"/>
          <p:cNvSpPr/>
          <p:nvPr/>
        </p:nvSpPr>
        <p:spPr>
          <a:xfrm>
            <a:off x="733425" y="1446163"/>
            <a:ext cx="9144000" cy="3139321"/>
          </a:xfrm>
          <a:prstGeom prst="rect">
            <a:avLst/>
          </a:prstGeom>
        </p:spPr>
        <p:txBody>
          <a:bodyPr wrap="square">
            <a:spAutoFit/>
          </a:bodyPr>
          <a:lstStyle/>
          <a:p>
            <a:r>
              <a:rPr lang="en-US" altLang="zh-CN" dirty="0" err="1"/>
              <a:t>UserAgent</a:t>
            </a:r>
            <a:r>
              <a:rPr lang="zh-CN" altLang="en-US" dirty="0"/>
              <a:t>中文名为用户代理</a:t>
            </a:r>
            <a:endParaRPr lang="en-US" altLang="zh-CN" dirty="0"/>
          </a:p>
          <a:p>
            <a:endParaRPr lang="en-US" altLang="zh-CN" dirty="0"/>
          </a:p>
          <a:p>
            <a:r>
              <a:rPr lang="en-US" altLang="zh-CN" dirty="0"/>
              <a:t>	</a:t>
            </a:r>
            <a:r>
              <a:rPr lang="zh-CN" altLang="en-US" dirty="0"/>
              <a:t>是</a:t>
            </a:r>
            <a:r>
              <a:rPr lang="en-US" altLang="zh-CN" dirty="0"/>
              <a:t>Http</a:t>
            </a:r>
            <a:r>
              <a:rPr lang="zh-CN" altLang="en-US" dirty="0"/>
              <a:t>协议中的一部分，属于头域的组成部分，</a:t>
            </a:r>
            <a:r>
              <a:rPr lang="en-US" altLang="zh-CN" dirty="0" err="1"/>
              <a:t>UserAgent</a:t>
            </a:r>
            <a:r>
              <a:rPr lang="zh-CN" altLang="en-US" dirty="0"/>
              <a:t>也简称</a:t>
            </a:r>
            <a:r>
              <a:rPr lang="en-US" altLang="zh-CN" dirty="0"/>
              <a:t>UA</a:t>
            </a:r>
            <a:r>
              <a:rPr lang="zh-CN" altLang="en-US" dirty="0"/>
              <a:t>。它是一个特殊字符串头，是一种向访问网站提供你所使用的浏览器类型及版本、操作系统及版本、浏览器内核、等信息的标识。</a:t>
            </a:r>
            <a:endParaRPr lang="en-US" altLang="zh-CN" dirty="0"/>
          </a:p>
          <a:p>
            <a:r>
              <a:rPr lang="en-US" altLang="zh-CN" dirty="0"/>
              <a:t>	</a:t>
            </a:r>
            <a:r>
              <a:rPr lang="zh-CN" altLang="en-US" dirty="0"/>
              <a:t>通过这个标识，用户所访问的网站可以显示不同的排版从而为用户提供更好的体验或者进行信息统计；</a:t>
            </a:r>
            <a:endParaRPr lang="en-US" altLang="zh-CN" dirty="0"/>
          </a:p>
          <a:p>
            <a:r>
              <a:rPr lang="en-US" altLang="zh-CN" dirty="0"/>
              <a:t>	</a:t>
            </a:r>
            <a:r>
              <a:rPr lang="zh-CN" altLang="en-US" dirty="0"/>
              <a:t>例如用手机访问谷歌和电脑访问是不一样的，这些是谷歌根据访问者的</a:t>
            </a:r>
            <a:r>
              <a:rPr lang="en-US" altLang="zh-CN" dirty="0"/>
              <a:t>UA</a:t>
            </a:r>
            <a:r>
              <a:rPr lang="zh-CN" altLang="en-US" dirty="0"/>
              <a:t>来判断的。</a:t>
            </a:r>
            <a:r>
              <a:rPr lang="en-US" altLang="zh-CN" dirty="0"/>
              <a:t>UA</a:t>
            </a:r>
            <a:r>
              <a:rPr lang="zh-CN" altLang="en-US" dirty="0"/>
              <a:t>可以进行伪装。</a:t>
            </a:r>
            <a:br>
              <a:rPr lang="zh-CN" altLang="en-US" dirty="0"/>
            </a:br>
            <a:r>
              <a:rPr lang="en-US" altLang="zh-CN" dirty="0"/>
              <a:t>	</a:t>
            </a:r>
            <a:r>
              <a:rPr lang="zh-CN" altLang="en-US" dirty="0"/>
              <a:t>浏览器的</a:t>
            </a:r>
            <a:r>
              <a:rPr lang="en-US" altLang="zh-CN" dirty="0"/>
              <a:t>UA</a:t>
            </a:r>
            <a:r>
              <a:rPr lang="zh-CN" altLang="en-US" dirty="0"/>
              <a:t>字串的标准格式：浏览器标识</a:t>
            </a:r>
            <a:r>
              <a:rPr lang="en-US" altLang="zh-CN" dirty="0"/>
              <a:t>(</a:t>
            </a:r>
            <a:r>
              <a:rPr lang="zh-CN" altLang="en-US" dirty="0"/>
              <a:t>操作系统标识</a:t>
            </a:r>
            <a:r>
              <a:rPr lang="en-US" altLang="zh-CN" dirty="0"/>
              <a:t>;</a:t>
            </a:r>
            <a:r>
              <a:rPr lang="zh-CN" altLang="en-US" dirty="0"/>
              <a:t>加密等级标识</a:t>
            </a:r>
            <a:r>
              <a:rPr lang="en-US" altLang="zh-CN" dirty="0"/>
              <a:t>;</a:t>
            </a:r>
            <a:r>
              <a:rPr lang="zh-CN" altLang="en-US" dirty="0"/>
              <a:t>浏览器语言</a:t>
            </a:r>
            <a:r>
              <a:rPr lang="en-US" altLang="zh-CN" dirty="0"/>
              <a:t>)</a:t>
            </a:r>
            <a:r>
              <a:rPr lang="zh-CN" altLang="en-US" dirty="0"/>
              <a:t>渲染引擎标识版本信息。但各个浏览器有所不同</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815340" y="270314"/>
            <a:ext cx="1768305"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HTTP </a:t>
            </a:r>
            <a:r>
              <a:rPr lang="zh-CN" altLang="en-US" sz="2400" dirty="0">
                <a:latin typeface="微软雅黑" panose="020B0503020204020204" pitchFamily="34" charset="-122"/>
                <a:ea typeface="微软雅黑" panose="020B0503020204020204" pitchFamily="34" charset="-122"/>
              </a:rPr>
              <a:t>缓存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14" name="矩形 13"/>
          <p:cNvSpPr/>
          <p:nvPr/>
        </p:nvSpPr>
        <p:spPr>
          <a:xfrm>
            <a:off x="1108102" y="5882759"/>
            <a:ext cx="6505307" cy="369332"/>
          </a:xfrm>
          <a:prstGeom prst="rect">
            <a:avLst/>
          </a:prstGeom>
        </p:spPr>
        <p:txBody>
          <a:bodyPr wrap="none">
            <a:spAutoFit/>
          </a:bodyPr>
          <a:lstStyle/>
          <a:p>
            <a:r>
              <a:rPr lang="en-US" altLang="zh-CN" dirty="0"/>
              <a:t>https://developer.mozilla.org/zh-CN/docs/Web/HTTP/Caching_FAQ</a:t>
            </a:r>
            <a:endParaRPr lang="en-US" altLang="zh-CN" dirty="0"/>
          </a:p>
        </p:txBody>
      </p:sp>
      <p:sp>
        <p:nvSpPr>
          <p:cNvPr id="17" name="矩形 16"/>
          <p:cNvSpPr/>
          <p:nvPr/>
        </p:nvSpPr>
        <p:spPr>
          <a:xfrm>
            <a:off x="733425" y="1446163"/>
            <a:ext cx="9144000" cy="923330"/>
          </a:xfrm>
          <a:prstGeom prst="rect">
            <a:avLst/>
          </a:prstGeom>
        </p:spPr>
        <p:txBody>
          <a:bodyPr wrap="square">
            <a:spAutoFit/>
          </a:bodyPr>
          <a:lstStyle/>
          <a:p>
            <a:r>
              <a:rPr lang="zh-CN" altLang="en-US" dirty="0"/>
              <a:t>重用已获取的资源能够有效的提升网站与应用的性能。</a:t>
            </a:r>
            <a:endParaRPr lang="en-US" altLang="zh-CN" dirty="0"/>
          </a:p>
          <a:p>
            <a:r>
              <a:rPr lang="en-US" altLang="zh-CN" dirty="0"/>
              <a:t>Web </a:t>
            </a:r>
            <a:r>
              <a:rPr lang="zh-CN" altLang="en-US" dirty="0"/>
              <a:t>缓存能够减少延迟与网络阻塞，进而减少显示某个资源所用的时间。</a:t>
            </a:r>
            <a:endParaRPr lang="en-US" altLang="zh-CN" dirty="0"/>
          </a:p>
          <a:p>
            <a:r>
              <a:rPr lang="zh-CN" altLang="en-US" dirty="0"/>
              <a:t>借助 </a:t>
            </a:r>
            <a:r>
              <a:rPr lang="en-US" altLang="zh-CN" dirty="0"/>
              <a:t>HTTP </a:t>
            </a:r>
            <a:r>
              <a:rPr lang="zh-CN" altLang="en-US" dirty="0"/>
              <a:t>缓存，</a:t>
            </a:r>
            <a:r>
              <a:rPr lang="en-US" altLang="zh-CN" dirty="0"/>
              <a:t>Web </a:t>
            </a:r>
            <a:r>
              <a:rPr lang="zh-CN" altLang="en-US" dirty="0"/>
              <a:t>站点变得更具有响应性。</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933450" y="2712988"/>
            <a:ext cx="9144000" cy="286232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观察</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打开浏览器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呼出开发者工具</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切换到网络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选择禁用缓存</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地址栏输入 </a:t>
            </a:r>
            <a:r>
              <a:rPr lang="en-US" altLang="zh-CN" dirty="0">
                <a:latin typeface="微软雅黑" panose="020B0503020204020204" pitchFamily="34" charset="-122"/>
                <a:ea typeface="微软雅黑" panose="020B0503020204020204" pitchFamily="34" charset="-122"/>
                <a:hlinkClick r:id="rId1"/>
              </a:rPr>
              <a:t>http://www.1919.cn</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观察开发者工具输出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取消选择禁用缓存</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清除列表内容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刷新页面两次</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在观察开发者工具输出</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699536" y="334573"/>
            <a:ext cx="1768305"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HTTP </a:t>
            </a:r>
            <a:r>
              <a:rPr lang="zh-CN" altLang="en-US" sz="2400" dirty="0">
                <a:latin typeface="微软雅黑" panose="020B0503020204020204" pitchFamily="34" charset="-122"/>
                <a:ea typeface="微软雅黑" panose="020B0503020204020204" pitchFamily="34" charset="-122"/>
              </a:rPr>
              <a:t>缓存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pic>
        <p:nvPicPr>
          <p:cNvPr id="49154" name="Picture 2"/>
          <p:cNvPicPr>
            <a:picLocks noChangeAspect="1" noChangeArrowheads="1"/>
          </p:cNvPicPr>
          <p:nvPr/>
        </p:nvPicPr>
        <p:blipFill>
          <a:blip r:embed="rId1"/>
          <a:srcRect/>
          <a:stretch>
            <a:fillRect/>
          </a:stretch>
        </p:blipFill>
        <p:spPr bwMode="auto">
          <a:xfrm>
            <a:off x="733425" y="1481138"/>
            <a:ext cx="10056813" cy="2543175"/>
          </a:xfrm>
          <a:prstGeom prst="rect">
            <a:avLst/>
          </a:prstGeom>
          <a:noFill/>
          <a:ln w="9525">
            <a:noFill/>
            <a:miter lim="800000"/>
            <a:headEnd/>
            <a:tailEnd/>
          </a:ln>
          <a:effectLst/>
        </p:spPr>
      </p:pic>
      <p:pic>
        <p:nvPicPr>
          <p:cNvPr id="50178" name="Picture 2"/>
          <p:cNvPicPr>
            <a:picLocks noChangeAspect="1" noChangeArrowheads="1"/>
          </p:cNvPicPr>
          <p:nvPr/>
        </p:nvPicPr>
        <p:blipFill>
          <a:blip r:embed="rId2"/>
          <a:srcRect/>
          <a:stretch>
            <a:fillRect/>
          </a:stretch>
        </p:blipFill>
        <p:spPr bwMode="auto">
          <a:xfrm>
            <a:off x="514350" y="3814763"/>
            <a:ext cx="10990263" cy="2543175"/>
          </a:xfrm>
          <a:prstGeom prst="rect">
            <a:avLst/>
          </a:prstGeom>
          <a:noFill/>
          <a:ln w="9525">
            <a:noFill/>
            <a:miter lim="800000"/>
            <a:headEnd/>
            <a:tailEnd/>
          </a:ln>
          <a:effectLst/>
        </p:spPr>
      </p:pic>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815340" y="395317"/>
            <a:ext cx="2383858"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HTTP </a:t>
            </a:r>
            <a:r>
              <a:rPr lang="zh-CN" altLang="en-US" sz="2400" dirty="0">
                <a:latin typeface="微软雅黑" panose="020B0503020204020204" pitchFamily="34" charset="-122"/>
                <a:ea typeface="微软雅黑" panose="020B0503020204020204" pitchFamily="34" charset="-122"/>
              </a:rPr>
              <a:t>缓存机制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pic>
        <p:nvPicPr>
          <p:cNvPr id="18" name="Picture 3"/>
          <p:cNvPicPr>
            <a:picLocks noChangeAspect="1" noChangeArrowheads="1"/>
          </p:cNvPicPr>
          <p:nvPr/>
        </p:nvPicPr>
        <p:blipFill>
          <a:blip r:embed="rId1"/>
          <a:srcRect/>
          <a:stretch>
            <a:fillRect/>
          </a:stretch>
        </p:blipFill>
        <p:spPr bwMode="auto">
          <a:xfrm>
            <a:off x="7483928" y="1499054"/>
            <a:ext cx="3562350" cy="3295650"/>
          </a:xfrm>
          <a:prstGeom prst="rect">
            <a:avLst/>
          </a:prstGeom>
          <a:noFill/>
          <a:ln w="9525">
            <a:noFill/>
            <a:miter lim="800000"/>
            <a:headEnd/>
            <a:tailEnd/>
          </a:ln>
          <a:effectLst/>
        </p:spPr>
      </p:pic>
      <p:sp>
        <p:nvSpPr>
          <p:cNvPr id="19" name="矩形 18"/>
          <p:cNvSpPr/>
          <p:nvPr/>
        </p:nvSpPr>
        <p:spPr>
          <a:xfrm>
            <a:off x="737172" y="1499354"/>
            <a:ext cx="5728748" cy="923330"/>
          </a:xfrm>
          <a:prstGeom prst="rect">
            <a:avLst/>
          </a:prstGeom>
        </p:spPr>
        <p:txBody>
          <a:bodyPr wrap="none">
            <a:spAutoFit/>
          </a:bodyPr>
          <a:lstStyle/>
          <a:p>
            <a:r>
              <a:rPr lang="en-US" altLang="zh-CN" dirty="0">
                <a:hlinkClick r:id="rId2"/>
              </a:rPr>
              <a:t>https://www.jianshu.com/p/f080181021cb</a:t>
            </a:r>
            <a:endParaRPr lang="en-US" altLang="zh-CN" dirty="0"/>
          </a:p>
          <a:p>
            <a:r>
              <a:rPr lang="en-US" altLang="zh-CN" dirty="0">
                <a:hlinkClick r:id="rId3"/>
              </a:rPr>
              <a:t>https://www.cnblogs.com/ranyonsue/p/8918908.html</a:t>
            </a:r>
            <a:endParaRPr lang="en-US" altLang="zh-CN" dirty="0"/>
          </a:p>
          <a:p>
            <a:r>
              <a:rPr lang="en-US" altLang="zh-CN" dirty="0"/>
              <a:t>https://blog.csdn.net/guduyibeizi/article/details/81814577</a:t>
            </a:r>
            <a:endParaRPr lang="zh-CN" altLang="en-US" dirty="0"/>
          </a:p>
        </p:txBody>
      </p:sp>
      <p:sp>
        <p:nvSpPr>
          <p:cNvPr id="20" name="矩形 19"/>
          <p:cNvSpPr/>
          <p:nvPr/>
        </p:nvSpPr>
        <p:spPr>
          <a:xfrm>
            <a:off x="657225" y="4200525"/>
            <a:ext cx="6000750" cy="2031325"/>
          </a:xfrm>
          <a:prstGeom prst="rect">
            <a:avLst/>
          </a:prstGeom>
        </p:spPr>
        <p:txBody>
          <a:bodyPr wrap="square">
            <a:spAutoFit/>
          </a:bodyPr>
          <a:lstStyle/>
          <a:p>
            <a:r>
              <a:rPr lang="zh-CN" altLang="en-US" dirty="0"/>
              <a:t>更多地利用缓存资源，可以提高网站的性能和相应速度。为了优化缓存，过期时间设置得尽量长是一种很好的策略。对于定期或者频繁更新的资源，这么做是比较稳妥的，但是对于那些长期不更新的资源会有点问题。这些固定的资源在一定时间内受益于这种长期保持的缓存策略，但一旦要更新就会很困难。特指网页上引入的一些</a:t>
            </a:r>
            <a:r>
              <a:rPr lang="en-US" altLang="zh-CN" dirty="0" err="1"/>
              <a:t>js</a:t>
            </a:r>
            <a:r>
              <a:rPr lang="en-US" altLang="zh-CN" dirty="0"/>
              <a:t>/</a:t>
            </a:r>
            <a:r>
              <a:rPr lang="en-US" altLang="zh-CN" dirty="0" err="1"/>
              <a:t>css</a:t>
            </a:r>
            <a:r>
              <a:rPr lang="zh-CN" altLang="en-US" dirty="0"/>
              <a:t>文件，当它们变动时需要尽快更新线上资源。</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771524" y="327968"/>
            <a:ext cx="1297150"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Cookie</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17" name="矩形 16"/>
          <p:cNvSpPr/>
          <p:nvPr/>
        </p:nvSpPr>
        <p:spPr>
          <a:xfrm>
            <a:off x="733425" y="1446163"/>
            <a:ext cx="9144000" cy="923330"/>
          </a:xfrm>
          <a:prstGeom prst="rect">
            <a:avLst/>
          </a:prstGeom>
        </p:spPr>
        <p:txBody>
          <a:bodyPr wrap="square">
            <a:spAutoFit/>
          </a:bodyPr>
          <a:lstStyle/>
          <a:p>
            <a:r>
              <a:rPr lang="en-US" altLang="zh-CN" dirty="0" err="1"/>
              <a:t>HTTP协议是无状态的协议</a:t>
            </a:r>
            <a:r>
              <a:rPr lang="en-US" altLang="zh-CN" dirty="0"/>
              <a:t>。</a:t>
            </a:r>
            <a:endParaRPr lang="en-US" altLang="zh-CN" dirty="0"/>
          </a:p>
          <a:p>
            <a:r>
              <a:rPr lang="zh-CN" altLang="zh-CN" dirty="0"/>
              <a:t>用来标记</a:t>
            </a:r>
            <a:r>
              <a:rPr lang="en-US" altLang="zh-CN" dirty="0" err="1"/>
              <a:t>客户端</a:t>
            </a:r>
            <a:endParaRPr lang="en-US" altLang="zh-CN" dirty="0"/>
          </a:p>
          <a:p>
            <a:r>
              <a:rPr lang="en-US" altLang="zh-CN" dirty="0" err="1"/>
              <a:t>Cookie不可跨域名性</a:t>
            </a:r>
            <a:endParaRPr lang="en-US" altLang="zh-CN" dirty="0"/>
          </a:p>
        </p:txBody>
      </p:sp>
      <p:sp>
        <p:nvSpPr>
          <p:cNvPr id="16" name="矩形 15"/>
          <p:cNvSpPr/>
          <p:nvPr/>
        </p:nvSpPr>
        <p:spPr>
          <a:xfrm>
            <a:off x="771524" y="2857411"/>
            <a:ext cx="9115425" cy="1200329"/>
          </a:xfrm>
          <a:prstGeom prst="rect">
            <a:avLst/>
          </a:prstGeom>
        </p:spPr>
        <p:txBody>
          <a:bodyPr wrap="square">
            <a:spAutoFit/>
          </a:bodyPr>
          <a:lstStyle/>
          <a:p>
            <a:r>
              <a:rPr lang="zh-CN" altLang="en-US" dirty="0"/>
              <a:t>作用</a:t>
            </a:r>
            <a:r>
              <a:rPr lang="en-US" altLang="zh-CN" dirty="0"/>
              <a:t>:</a:t>
            </a:r>
            <a:endParaRPr lang="en-US" altLang="zh-CN" dirty="0"/>
          </a:p>
          <a:p>
            <a:r>
              <a:rPr lang="en-US" altLang="zh-CN" dirty="0"/>
              <a:t>	</a:t>
            </a:r>
            <a:r>
              <a:rPr lang="zh-CN" altLang="en-US" dirty="0"/>
              <a:t>会话状态管理（如用户登录状态、购物车、游戏分数或其它需要记录的信息）</a:t>
            </a:r>
            <a:endParaRPr lang="zh-CN" altLang="en-US" dirty="0"/>
          </a:p>
          <a:p>
            <a:r>
              <a:rPr lang="en-US" altLang="zh-CN" dirty="0"/>
              <a:t>	</a:t>
            </a:r>
            <a:r>
              <a:rPr lang="zh-CN" altLang="en-US" dirty="0"/>
              <a:t>个性化设置（如用户自定义设置、主题等）</a:t>
            </a:r>
            <a:endParaRPr lang="zh-CN" altLang="en-US" dirty="0"/>
          </a:p>
          <a:p>
            <a:r>
              <a:rPr lang="en-US" altLang="zh-CN" dirty="0"/>
              <a:t>	</a:t>
            </a:r>
            <a:r>
              <a:rPr lang="zh-CN" altLang="en-US" dirty="0"/>
              <a:t>浏览器行为跟踪（如跟踪分析用户行为等）</a:t>
            </a:r>
            <a:endParaRPr lang="zh-CN" altLang="en-US" dirty="0"/>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733425" y="252897"/>
            <a:ext cx="1912703"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Cookie</a:t>
            </a:r>
            <a:r>
              <a:rPr lang="zh-CN" altLang="en-US" sz="2400" dirty="0">
                <a:latin typeface="微软雅黑" panose="020B0503020204020204" pitchFamily="34" charset="-122"/>
                <a:ea typeface="微软雅黑" panose="020B0503020204020204" pitchFamily="34" charset="-122"/>
              </a:rPr>
              <a:t>属性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17" name="矩形 16"/>
          <p:cNvSpPr/>
          <p:nvPr/>
        </p:nvSpPr>
        <p:spPr>
          <a:xfrm>
            <a:off x="733425" y="1446163"/>
            <a:ext cx="9144000" cy="2031325"/>
          </a:xfrm>
          <a:prstGeom prst="rect">
            <a:avLst/>
          </a:prstGeom>
        </p:spPr>
        <p:txBody>
          <a:bodyPr wrap="square">
            <a:spAutoFit/>
          </a:bodyPr>
          <a:lstStyle/>
          <a:p>
            <a:r>
              <a:rPr lang="zh-CN" altLang="en-US" dirty="0"/>
              <a:t>name </a:t>
            </a:r>
            <a:r>
              <a:rPr lang="en-US" altLang="zh-CN" dirty="0"/>
              <a:t>:</a:t>
            </a:r>
            <a:r>
              <a:rPr lang="zh-CN" altLang="en-US" dirty="0"/>
              <a:t> Cookie的名称</a:t>
            </a:r>
            <a:endParaRPr lang="zh-CN" altLang="en-US" dirty="0"/>
          </a:p>
          <a:p>
            <a:r>
              <a:rPr lang="zh-CN" altLang="en-US" dirty="0"/>
              <a:t>value </a:t>
            </a:r>
            <a:r>
              <a:rPr lang="en-US" altLang="zh-CN" dirty="0"/>
              <a:t>: </a:t>
            </a:r>
            <a:r>
              <a:rPr lang="zh-CN" altLang="en-US" dirty="0"/>
              <a:t>Cookie的值</a:t>
            </a:r>
            <a:endParaRPr lang="zh-CN" altLang="en-US" dirty="0"/>
          </a:p>
          <a:p>
            <a:r>
              <a:rPr lang="zh-CN" altLang="en-US" dirty="0"/>
              <a:t>maxAge</a:t>
            </a:r>
            <a:r>
              <a:rPr lang="en-US" altLang="zh-CN" dirty="0"/>
              <a:t>:</a:t>
            </a:r>
            <a:r>
              <a:rPr lang="zh-CN" altLang="en-US" dirty="0"/>
              <a:t> 该Cookie失效的时间，单位秒</a:t>
            </a:r>
            <a:endParaRPr lang="zh-CN" altLang="en-US" dirty="0"/>
          </a:p>
          <a:p>
            <a:r>
              <a:rPr lang="zh-CN" altLang="en-US" dirty="0"/>
              <a:t>secure</a:t>
            </a:r>
            <a:r>
              <a:rPr lang="en-US" altLang="zh-CN" dirty="0"/>
              <a:t>:</a:t>
            </a:r>
            <a:r>
              <a:rPr lang="zh-CN" altLang="en-US" dirty="0"/>
              <a:t>只走 </a:t>
            </a:r>
            <a:r>
              <a:rPr lang="en-US" altLang="zh-CN" dirty="0"/>
              <a:t>HTTPS </a:t>
            </a:r>
            <a:r>
              <a:rPr lang="zh-CN" altLang="en-US" dirty="0"/>
              <a:t>协议，不走 </a:t>
            </a:r>
            <a:r>
              <a:rPr lang="en-US" altLang="zh-CN" dirty="0"/>
              <a:t>HTTP </a:t>
            </a:r>
            <a:r>
              <a:rPr lang="zh-CN" altLang="en-US" dirty="0"/>
              <a:t>协议</a:t>
            </a:r>
            <a:endParaRPr lang="en-US" altLang="zh-CN" dirty="0"/>
          </a:p>
          <a:p>
            <a:r>
              <a:rPr lang="zh-CN" altLang="en-US" dirty="0"/>
              <a:t>path </a:t>
            </a:r>
            <a:r>
              <a:rPr lang="en-US" altLang="zh-CN" dirty="0"/>
              <a:t>: </a:t>
            </a:r>
            <a:r>
              <a:rPr lang="en-US" altLang="zh-CN" dirty="0" err="1"/>
              <a:t>使用路径</a:t>
            </a:r>
            <a:r>
              <a:rPr lang="en-US" altLang="zh-CN" dirty="0"/>
              <a:t> (</a:t>
            </a:r>
            <a:r>
              <a:rPr lang="en-US" altLang="zh-CN" dirty="0" err="1"/>
              <a:t>最后一个字符必须为</a:t>
            </a:r>
            <a:r>
              <a:rPr lang="en-US" altLang="zh-CN" dirty="0"/>
              <a:t>“/”)</a:t>
            </a:r>
            <a:endParaRPr lang="en-US" altLang="zh-CN" dirty="0"/>
          </a:p>
          <a:p>
            <a:r>
              <a:rPr lang="en-US" altLang="zh-CN" dirty="0"/>
              <a:t>domain :</a:t>
            </a:r>
            <a:r>
              <a:rPr lang="en-US" altLang="zh-CN" dirty="0" err="1"/>
              <a:t>可以访问该Cookie的域名</a:t>
            </a:r>
            <a:r>
              <a:rPr lang="en-US" altLang="zh-CN" dirty="0"/>
              <a:t> (</a:t>
            </a:r>
            <a:r>
              <a:rPr lang="en-US" altLang="zh-CN" dirty="0" err="1"/>
              <a:t>第一个字符必须为</a:t>
            </a:r>
            <a:r>
              <a:rPr lang="en-US" altLang="zh-CN" dirty="0"/>
              <a:t>“.”)</a:t>
            </a:r>
            <a:endParaRPr lang="en-US" altLang="zh-CN" dirty="0"/>
          </a:p>
          <a:p>
            <a:r>
              <a:rPr lang="en-US" dirty="0" err="1"/>
              <a:t>httpOnly</a:t>
            </a:r>
            <a:r>
              <a:rPr lang="en-US" dirty="0"/>
              <a:t> </a:t>
            </a:r>
            <a:r>
              <a:rPr lang="en-US" altLang="zh-CN" dirty="0"/>
              <a:t>:</a:t>
            </a:r>
            <a:r>
              <a:rPr lang="zh-CN" altLang="en-US" dirty="0"/>
              <a:t>通过</a:t>
            </a:r>
            <a:r>
              <a:rPr lang="en-US" altLang="zh-CN" dirty="0"/>
              <a:t>JavaScript</a:t>
            </a:r>
            <a:r>
              <a:rPr lang="zh-CN" altLang="en-US" dirty="0"/>
              <a:t>无法访问带有 </a:t>
            </a:r>
            <a:r>
              <a:rPr lang="en-US" altLang="zh-CN" dirty="0" err="1"/>
              <a:t>HttpOnly</a:t>
            </a:r>
            <a:r>
              <a:rPr lang="en-US" altLang="zh-CN" dirty="0"/>
              <a:t> </a:t>
            </a:r>
            <a:r>
              <a:rPr lang="zh-CN" altLang="en-US" dirty="0"/>
              <a:t>标记的</a:t>
            </a:r>
            <a:r>
              <a:rPr lang="en-US" altLang="zh-CN" dirty="0"/>
              <a:t>Cookie</a:t>
            </a:r>
            <a:r>
              <a:rPr lang="zh-CN" altLang="en-US" dirty="0"/>
              <a:t>，它们只应该发送给服务端</a:t>
            </a:r>
            <a:endParaRPr lang="en-US" altLang="zh-CN" dirty="0"/>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652463" y="296440"/>
            <a:ext cx="2220480"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Cookie</a:t>
            </a:r>
            <a:r>
              <a:rPr lang="zh-CN" altLang="en-US" sz="2400" dirty="0">
                <a:latin typeface="微软雅黑" panose="020B0503020204020204" pitchFamily="34" charset="-122"/>
                <a:ea typeface="微软雅黑" panose="020B0503020204020204" pitchFamily="34" charset="-122"/>
              </a:rPr>
              <a:t>作用域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pic>
        <p:nvPicPr>
          <p:cNvPr id="68610" name="Picture 2"/>
          <p:cNvPicPr>
            <a:picLocks noChangeAspect="1" noChangeArrowheads="1"/>
          </p:cNvPicPr>
          <p:nvPr/>
        </p:nvPicPr>
        <p:blipFill>
          <a:blip r:embed="rId1"/>
          <a:srcRect/>
          <a:stretch>
            <a:fillRect/>
          </a:stretch>
        </p:blipFill>
        <p:spPr bwMode="auto">
          <a:xfrm>
            <a:off x="652463" y="1352550"/>
            <a:ext cx="9532937" cy="3429000"/>
          </a:xfrm>
          <a:prstGeom prst="rect">
            <a:avLst/>
          </a:prstGeom>
          <a:noFill/>
          <a:ln w="9525">
            <a:noFill/>
            <a:miter lim="800000"/>
            <a:headEnd/>
            <a:tailEnd/>
          </a:ln>
          <a:effectLst/>
        </p:spPr>
      </p:pic>
      <p:pic>
        <p:nvPicPr>
          <p:cNvPr id="68612" name="Picture 4"/>
          <p:cNvPicPr>
            <a:picLocks noChangeAspect="1" noChangeArrowheads="1"/>
          </p:cNvPicPr>
          <p:nvPr/>
        </p:nvPicPr>
        <p:blipFill>
          <a:blip r:embed="rId2"/>
          <a:srcRect/>
          <a:stretch>
            <a:fillRect/>
          </a:stretch>
        </p:blipFill>
        <p:spPr bwMode="auto">
          <a:xfrm>
            <a:off x="7639050" y="1462088"/>
            <a:ext cx="3276600" cy="3533775"/>
          </a:xfrm>
          <a:prstGeom prst="rect">
            <a:avLst/>
          </a:prstGeom>
          <a:noFill/>
          <a:ln w="9525">
            <a:noFill/>
            <a:miter lim="800000"/>
            <a:headEnd/>
            <a:tailEnd/>
          </a:ln>
          <a:effectLst/>
        </p:spPr>
      </p:pic>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695324" y="287470"/>
            <a:ext cx="830677"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XSS</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18" name="矩形 17"/>
          <p:cNvSpPr/>
          <p:nvPr/>
        </p:nvSpPr>
        <p:spPr>
          <a:xfrm>
            <a:off x="695324" y="5496610"/>
            <a:ext cx="7800975" cy="369332"/>
          </a:xfrm>
          <a:prstGeom prst="rect">
            <a:avLst/>
          </a:prstGeom>
        </p:spPr>
        <p:txBody>
          <a:bodyPr wrap="square">
            <a:spAutoFit/>
          </a:bodyPr>
          <a:lstStyle/>
          <a:p>
            <a:r>
              <a:rPr lang="en-US" b="1" dirty="0"/>
              <a:t>https://developer.mozilla.org/zh-CN/docs/Web/HTTP/Cookies</a:t>
            </a:r>
            <a:endParaRPr lang="en-US" b="1" dirty="0"/>
          </a:p>
        </p:txBody>
      </p:sp>
      <p:pic>
        <p:nvPicPr>
          <p:cNvPr id="16" name="Picture 2"/>
          <p:cNvPicPr>
            <a:picLocks noChangeAspect="1" noChangeArrowheads="1"/>
          </p:cNvPicPr>
          <p:nvPr/>
        </p:nvPicPr>
        <p:blipFill>
          <a:blip r:embed="rId1"/>
          <a:srcRect/>
          <a:stretch>
            <a:fillRect/>
          </a:stretch>
        </p:blipFill>
        <p:spPr bwMode="auto">
          <a:xfrm>
            <a:off x="666750" y="1321818"/>
            <a:ext cx="6867525" cy="3815176"/>
          </a:xfrm>
          <a:prstGeom prst="rect">
            <a:avLst/>
          </a:prstGeom>
          <a:noFill/>
          <a:ln w="9525">
            <a:noFill/>
            <a:miter lim="800000"/>
            <a:headEnd/>
            <a:tailEnd/>
          </a:ln>
          <a:effectLst/>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SubTitle_2"/>
          <p:cNvSpPr txBox="1"/>
          <p:nvPr>
            <p:custDataLst>
              <p:tags r:id="rId1"/>
            </p:custDataLst>
          </p:nvPr>
        </p:nvSpPr>
        <p:spPr>
          <a:xfrm>
            <a:off x="7807679" y="2897471"/>
            <a:ext cx="2676748" cy="492443"/>
          </a:xfrm>
          <a:prstGeom prst="rect">
            <a:avLst/>
          </a:prstGeom>
          <a:noFill/>
        </p:spPr>
        <p:txBody>
          <a:bodyPr wrap="square" lIns="0" tIns="0" rIns="0" bIns="0" anchor="ctr">
            <a:spAutoFit/>
          </a:bodyPr>
          <a:lstStyle/>
          <a:p>
            <a:pPr lvl="0"/>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HTML</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3"/>
          <p:cNvSpPr txBox="1"/>
          <p:nvPr>
            <p:custDataLst>
              <p:tags r:id="rId2"/>
            </p:custDataLst>
          </p:nvPr>
        </p:nvSpPr>
        <p:spPr>
          <a:xfrm>
            <a:off x="7807679" y="4031296"/>
            <a:ext cx="2555521" cy="492443"/>
          </a:xfrm>
          <a:prstGeom prst="rect">
            <a:avLst/>
          </a:prstGeom>
          <a:noFill/>
        </p:spPr>
        <p:txBody>
          <a:bodyPr wrap="square" lIns="0" tIns="0" rIns="0" bIns="0" anchor="ctr">
            <a:spAutoFit/>
          </a:bodyPr>
          <a:lstStyle/>
          <a:p>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JavaScript</a:t>
            </a:r>
            <a:endPar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矩形 59"/>
          <p:cNvSpPr/>
          <p:nvPr/>
        </p:nvSpPr>
        <p:spPr>
          <a:xfrm>
            <a:off x="6518276" y="1625564"/>
            <a:ext cx="3372669" cy="6908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SG" altLang="en-US" dirty="0"/>
          </a:p>
        </p:txBody>
      </p:sp>
      <p:sp>
        <p:nvSpPr>
          <p:cNvPr id="6" name="MH_SubTitle_1"/>
          <p:cNvSpPr txBox="1"/>
          <p:nvPr>
            <p:custDataLst>
              <p:tags r:id="rId3"/>
            </p:custDataLst>
          </p:nvPr>
        </p:nvSpPr>
        <p:spPr>
          <a:xfrm>
            <a:off x="7807679" y="1724783"/>
            <a:ext cx="2086008" cy="492443"/>
          </a:xfrm>
          <a:prstGeom prst="rect">
            <a:avLst/>
          </a:prstGeom>
          <a:noFill/>
        </p:spPr>
        <p:txBody>
          <a:bodyPr wrap="square" lIns="0" tIns="0" rIns="0" bIns="0" anchor="ctr">
            <a:spAutoFit/>
          </a:bodyPr>
          <a:lstStyle/>
          <a:p>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HTTP</a:t>
            </a:r>
            <a:r>
              <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协议</a:t>
            </a:r>
            <a:endPar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2"/>
          <p:cNvSpPr>
            <a:spLocks noChangeArrowheads="1"/>
          </p:cNvSpPr>
          <p:nvPr/>
        </p:nvSpPr>
        <p:spPr bwMode="auto">
          <a:xfrm>
            <a:off x="0" y="0"/>
            <a:ext cx="3611563" cy="6858000"/>
          </a:xfrm>
          <a:prstGeom prst="rect">
            <a:avLst/>
          </a:prstGeom>
          <a:solidFill>
            <a:srgbClr val="006FBF"/>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2" name="文本框 5"/>
          <p:cNvSpPr>
            <a:spLocks noChangeArrowheads="1"/>
          </p:cNvSpPr>
          <p:nvPr/>
        </p:nvSpPr>
        <p:spPr bwMode="auto">
          <a:xfrm>
            <a:off x="840326" y="2598003"/>
            <a:ext cx="1595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dirty="0"/>
          </a:p>
        </p:txBody>
      </p:sp>
      <p:grpSp>
        <p:nvGrpSpPr>
          <p:cNvPr id="63" name="组合 22"/>
          <p:cNvGrpSpPr/>
          <p:nvPr/>
        </p:nvGrpSpPr>
        <p:grpSpPr bwMode="auto">
          <a:xfrm>
            <a:off x="2506663" y="2762250"/>
            <a:ext cx="465137" cy="469900"/>
            <a:chOff x="0" y="0"/>
            <a:chExt cx="823123" cy="831130"/>
          </a:xfrm>
        </p:grpSpPr>
        <p:sp>
          <p:nvSpPr>
            <p:cNvPr id="64"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5"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6"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sp>
        <p:nvSpPr>
          <p:cNvPr id="68" name="文本框 14"/>
          <p:cNvSpPr>
            <a:spLocks noChangeArrowheads="1"/>
          </p:cNvSpPr>
          <p:nvPr/>
        </p:nvSpPr>
        <p:spPr bwMode="auto">
          <a:xfrm>
            <a:off x="6607193" y="1678904"/>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文本框 15"/>
          <p:cNvSpPr>
            <a:spLocks noChangeArrowheads="1"/>
          </p:cNvSpPr>
          <p:nvPr/>
        </p:nvSpPr>
        <p:spPr bwMode="auto">
          <a:xfrm>
            <a:off x="6607193" y="2851592"/>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文本框 16"/>
          <p:cNvSpPr>
            <a:spLocks noChangeArrowheads="1"/>
          </p:cNvSpPr>
          <p:nvPr/>
        </p:nvSpPr>
        <p:spPr bwMode="auto">
          <a:xfrm>
            <a:off x="6607193" y="3985417"/>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等腰三角形 28"/>
          <p:cNvSpPr>
            <a:spLocks noChangeArrowheads="1"/>
          </p:cNvSpPr>
          <p:nvPr/>
        </p:nvSpPr>
        <p:spPr bwMode="auto">
          <a:xfrm rot="5400000" flipH="1">
            <a:off x="5872180" y="4051298"/>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1" name="MH_SubTitle_3"/>
          <p:cNvSpPr txBox="1"/>
          <p:nvPr>
            <p:custDataLst>
              <p:tags r:id="rId4"/>
            </p:custDataLst>
          </p:nvPr>
        </p:nvSpPr>
        <p:spPr>
          <a:xfrm>
            <a:off x="7807679" y="5166819"/>
            <a:ext cx="1816967" cy="492443"/>
          </a:xfrm>
          <a:prstGeom prst="rect">
            <a:avLst/>
          </a:prstGeom>
          <a:noFill/>
        </p:spPr>
        <p:txBody>
          <a:bodyPr wrap="square" lIns="0" tIns="0" rIns="0" bIns="0" anchor="ctr">
            <a:spAutoFit/>
          </a:bodyPr>
          <a:lstStyle/>
          <a:p>
            <a:pPr lvl="0"/>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Nginx</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16"/>
          <p:cNvSpPr>
            <a:spLocks noChangeArrowheads="1"/>
          </p:cNvSpPr>
          <p:nvPr/>
        </p:nvSpPr>
        <p:spPr bwMode="auto">
          <a:xfrm>
            <a:off x="6607193" y="5142845"/>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等腰三角形 28"/>
          <p:cNvSpPr>
            <a:spLocks noChangeArrowheads="1"/>
          </p:cNvSpPr>
          <p:nvPr/>
        </p:nvSpPr>
        <p:spPr bwMode="auto">
          <a:xfrm rot="5400000" flipH="1">
            <a:off x="5872180" y="5209520"/>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4" name="等腰三角形 28"/>
          <p:cNvSpPr>
            <a:spLocks noChangeArrowheads="1"/>
          </p:cNvSpPr>
          <p:nvPr/>
        </p:nvSpPr>
        <p:spPr bwMode="auto">
          <a:xfrm rot="5400000" flipH="1">
            <a:off x="5872180" y="2917473"/>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5" name="等腰三角形 28"/>
          <p:cNvSpPr>
            <a:spLocks noChangeArrowheads="1"/>
          </p:cNvSpPr>
          <p:nvPr/>
        </p:nvSpPr>
        <p:spPr bwMode="auto">
          <a:xfrm rot="5400000" flipH="1">
            <a:off x="5872180" y="1744785"/>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1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14:presetBounceEnd="40000">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14:bounceEnd="40000">
                                          <p:cBhvr additive="base">
                                            <p:cTn id="13" dur="1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14:presetBounceEnd="40000">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14:bounceEnd="40000">
                                          <p:cBhvr additive="base">
                                            <p:cTn id="19" dur="1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20"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14:presetBounceEnd="40000">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14:bounceEnd="40000">
                                          <p:cBhvr additive="base">
                                            <p:cTn id="25" dur="1500" fill="hold"/>
                                            <p:tgtEl>
                                              <p:spTgt spid="21"/>
                                            </p:tgtEl>
                                            <p:attrNameLst>
                                              <p:attrName>ppt_x</p:attrName>
                                            </p:attrNameLst>
                                          </p:cBhvr>
                                          <p:tavLst>
                                            <p:tav tm="0">
                                              <p:val>
                                                <p:strVal val="0-#ppt_w/2"/>
                                              </p:val>
                                            </p:tav>
                                            <p:tav tm="100000">
                                              <p:val>
                                                <p:strVal val="#ppt_x"/>
                                              </p:val>
                                            </p:tav>
                                          </p:tavLst>
                                        </p:anim>
                                        <p:anim calcmode="lin" valueType="num" p14:bounceEnd="40000">
                                          <p:cBhvr additive="base">
                                            <p:cTn id="2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6"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0-#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1500" fill="hold"/>
                                            <p:tgtEl>
                                              <p:spTgt spid="11"/>
                                            </p:tgtEl>
                                            <p:attrNameLst>
                                              <p:attrName>ppt_x</p:attrName>
                                            </p:attrNameLst>
                                          </p:cBhvr>
                                          <p:tavLst>
                                            <p:tav tm="0">
                                              <p:val>
                                                <p:strVal val="0-#ppt_w/2"/>
                                              </p:val>
                                            </p:tav>
                                            <p:tav tm="100000">
                                              <p:val>
                                                <p:strVal val="#ppt_x"/>
                                              </p:val>
                                            </p:tav>
                                          </p:tavLst>
                                        </p:anim>
                                        <p:anim calcmode="lin" valueType="num">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0-#ppt_w/2"/>
                                              </p:val>
                                            </p:tav>
                                            <p:tav tm="100000">
                                              <p:val>
                                                <p:strVal val="#ppt_x"/>
                                              </p:val>
                                            </p:tav>
                                          </p:tavLst>
                                        </p:anim>
                                        <p:anim calcmode="lin" valueType="num">
                                          <p:cBhvr additive="base">
                                            <p:cTn id="20"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500" fill="hold"/>
                                            <p:tgtEl>
                                              <p:spTgt spid="21"/>
                                            </p:tgtEl>
                                            <p:attrNameLst>
                                              <p:attrName>ppt_x</p:attrName>
                                            </p:attrNameLst>
                                          </p:cBhvr>
                                          <p:tavLst>
                                            <p:tav tm="0">
                                              <p:val>
                                                <p:strVal val="0-#ppt_w/2"/>
                                              </p:val>
                                            </p:tav>
                                            <p:tav tm="100000">
                                              <p:val>
                                                <p:strVal val="#ppt_x"/>
                                              </p:val>
                                            </p:tav>
                                          </p:tavLst>
                                        </p:anim>
                                        <p:anim calcmode="lin" valueType="num">
                                          <p:cBhvr additive="base">
                                            <p:cTn id="2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6" grpId="0"/>
          <p:bldP spid="2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6607193" y="2763204"/>
            <a:ext cx="3372669" cy="6908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SG" altLang="en-US" dirty="0"/>
          </a:p>
        </p:txBody>
      </p:sp>
      <p:sp>
        <p:nvSpPr>
          <p:cNvPr id="11" name="MH_SubTitle_2"/>
          <p:cNvSpPr txBox="1"/>
          <p:nvPr>
            <p:custDataLst>
              <p:tags r:id="rId1"/>
            </p:custDataLst>
          </p:nvPr>
        </p:nvSpPr>
        <p:spPr>
          <a:xfrm>
            <a:off x="7807679" y="2897471"/>
            <a:ext cx="2676748" cy="492443"/>
          </a:xfrm>
          <a:prstGeom prst="rect">
            <a:avLst/>
          </a:prstGeom>
          <a:noFill/>
        </p:spPr>
        <p:txBody>
          <a:bodyPr wrap="square" lIns="0" tIns="0" rIns="0" bIns="0" anchor="ctr">
            <a:spAutoFit/>
          </a:bodyPr>
          <a:lstStyle/>
          <a:p>
            <a:pPr lvl="0"/>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HTML</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3"/>
          <p:cNvSpPr txBox="1"/>
          <p:nvPr>
            <p:custDataLst>
              <p:tags r:id="rId2"/>
            </p:custDataLst>
          </p:nvPr>
        </p:nvSpPr>
        <p:spPr>
          <a:xfrm>
            <a:off x="7807679" y="4031296"/>
            <a:ext cx="2555521" cy="492443"/>
          </a:xfrm>
          <a:prstGeom prst="rect">
            <a:avLst/>
          </a:prstGeom>
          <a:noFill/>
        </p:spPr>
        <p:txBody>
          <a:bodyPr wrap="square" lIns="0" tIns="0" rIns="0" bIns="0" anchor="ctr">
            <a:spAutoFit/>
          </a:bodyPr>
          <a:lstStyle/>
          <a:p>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JavaScript</a:t>
            </a:r>
            <a:endPar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SubTitle_1"/>
          <p:cNvSpPr txBox="1"/>
          <p:nvPr>
            <p:custDataLst>
              <p:tags r:id="rId3"/>
            </p:custDataLst>
          </p:nvPr>
        </p:nvSpPr>
        <p:spPr>
          <a:xfrm>
            <a:off x="7807679" y="1724783"/>
            <a:ext cx="2086008" cy="492443"/>
          </a:xfrm>
          <a:prstGeom prst="rect">
            <a:avLst/>
          </a:prstGeom>
          <a:noFill/>
        </p:spPr>
        <p:txBody>
          <a:bodyPr wrap="square" lIns="0" tIns="0" rIns="0" bIns="0" anchor="ctr">
            <a:spAutoFit/>
          </a:bodyPr>
          <a:lstStyle/>
          <a:p>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HTTP</a:t>
            </a:r>
            <a:r>
              <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协议</a:t>
            </a:r>
            <a:endPar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2"/>
          <p:cNvSpPr>
            <a:spLocks noChangeArrowheads="1"/>
          </p:cNvSpPr>
          <p:nvPr/>
        </p:nvSpPr>
        <p:spPr bwMode="auto">
          <a:xfrm>
            <a:off x="0" y="0"/>
            <a:ext cx="3611563" cy="6858000"/>
          </a:xfrm>
          <a:prstGeom prst="rect">
            <a:avLst/>
          </a:prstGeom>
          <a:solidFill>
            <a:srgbClr val="006FBF"/>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2" name="文本框 5"/>
          <p:cNvSpPr>
            <a:spLocks noChangeArrowheads="1"/>
          </p:cNvSpPr>
          <p:nvPr/>
        </p:nvSpPr>
        <p:spPr bwMode="auto">
          <a:xfrm>
            <a:off x="840326" y="2598003"/>
            <a:ext cx="1595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dirty="0"/>
          </a:p>
        </p:txBody>
      </p:sp>
      <p:grpSp>
        <p:nvGrpSpPr>
          <p:cNvPr id="63" name="组合 22"/>
          <p:cNvGrpSpPr/>
          <p:nvPr/>
        </p:nvGrpSpPr>
        <p:grpSpPr bwMode="auto">
          <a:xfrm>
            <a:off x="2506663" y="2762250"/>
            <a:ext cx="465137" cy="469900"/>
            <a:chOff x="0" y="0"/>
            <a:chExt cx="823123" cy="831130"/>
          </a:xfrm>
        </p:grpSpPr>
        <p:sp>
          <p:nvSpPr>
            <p:cNvPr id="64"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5"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6"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sp>
        <p:nvSpPr>
          <p:cNvPr id="68" name="文本框 14"/>
          <p:cNvSpPr>
            <a:spLocks noChangeArrowheads="1"/>
          </p:cNvSpPr>
          <p:nvPr/>
        </p:nvSpPr>
        <p:spPr bwMode="auto">
          <a:xfrm>
            <a:off x="6607193" y="1678904"/>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文本框 15"/>
          <p:cNvSpPr>
            <a:spLocks noChangeArrowheads="1"/>
          </p:cNvSpPr>
          <p:nvPr/>
        </p:nvSpPr>
        <p:spPr bwMode="auto">
          <a:xfrm>
            <a:off x="6607193" y="2851592"/>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文本框 16"/>
          <p:cNvSpPr>
            <a:spLocks noChangeArrowheads="1"/>
          </p:cNvSpPr>
          <p:nvPr/>
        </p:nvSpPr>
        <p:spPr bwMode="auto">
          <a:xfrm>
            <a:off x="6607193" y="3985417"/>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等腰三角形 28"/>
          <p:cNvSpPr>
            <a:spLocks noChangeArrowheads="1"/>
          </p:cNvSpPr>
          <p:nvPr/>
        </p:nvSpPr>
        <p:spPr bwMode="auto">
          <a:xfrm rot="5400000" flipH="1">
            <a:off x="5872180" y="4051298"/>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1" name="MH_SubTitle_3"/>
          <p:cNvSpPr txBox="1"/>
          <p:nvPr>
            <p:custDataLst>
              <p:tags r:id="rId4"/>
            </p:custDataLst>
          </p:nvPr>
        </p:nvSpPr>
        <p:spPr>
          <a:xfrm>
            <a:off x="7807679" y="5166819"/>
            <a:ext cx="1816967" cy="492443"/>
          </a:xfrm>
          <a:prstGeom prst="rect">
            <a:avLst/>
          </a:prstGeom>
          <a:noFill/>
        </p:spPr>
        <p:txBody>
          <a:bodyPr wrap="square" lIns="0" tIns="0" rIns="0" bIns="0" anchor="ctr">
            <a:spAutoFit/>
          </a:bodyPr>
          <a:lstStyle/>
          <a:p>
            <a:pPr lvl="0"/>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Nginx</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16"/>
          <p:cNvSpPr>
            <a:spLocks noChangeArrowheads="1"/>
          </p:cNvSpPr>
          <p:nvPr/>
        </p:nvSpPr>
        <p:spPr bwMode="auto">
          <a:xfrm>
            <a:off x="6607193" y="5142845"/>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等腰三角形 28"/>
          <p:cNvSpPr>
            <a:spLocks noChangeArrowheads="1"/>
          </p:cNvSpPr>
          <p:nvPr/>
        </p:nvSpPr>
        <p:spPr bwMode="auto">
          <a:xfrm rot="5400000" flipH="1">
            <a:off x="5872180" y="5209520"/>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4" name="等腰三角形 28"/>
          <p:cNvSpPr>
            <a:spLocks noChangeArrowheads="1"/>
          </p:cNvSpPr>
          <p:nvPr/>
        </p:nvSpPr>
        <p:spPr bwMode="auto">
          <a:xfrm rot="5400000" flipH="1">
            <a:off x="5872180" y="2917473"/>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5" name="等腰三角形 28"/>
          <p:cNvSpPr>
            <a:spLocks noChangeArrowheads="1"/>
          </p:cNvSpPr>
          <p:nvPr/>
        </p:nvSpPr>
        <p:spPr bwMode="auto">
          <a:xfrm rot="5400000" flipH="1">
            <a:off x="5872180" y="1744785"/>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1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14:presetBounceEnd="40000">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14:bounceEnd="40000">
                                          <p:cBhvr additive="base">
                                            <p:cTn id="13" dur="1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14:presetBounceEnd="40000">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14:bounceEnd="40000">
                                          <p:cBhvr additive="base">
                                            <p:cTn id="19" dur="1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20"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14:presetBounceEnd="40000">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14:bounceEnd="40000">
                                          <p:cBhvr additive="base">
                                            <p:cTn id="25" dur="1500" fill="hold"/>
                                            <p:tgtEl>
                                              <p:spTgt spid="21"/>
                                            </p:tgtEl>
                                            <p:attrNameLst>
                                              <p:attrName>ppt_x</p:attrName>
                                            </p:attrNameLst>
                                          </p:cBhvr>
                                          <p:tavLst>
                                            <p:tav tm="0">
                                              <p:val>
                                                <p:strVal val="0-#ppt_w/2"/>
                                              </p:val>
                                            </p:tav>
                                            <p:tav tm="100000">
                                              <p:val>
                                                <p:strVal val="#ppt_x"/>
                                              </p:val>
                                            </p:tav>
                                          </p:tavLst>
                                        </p:anim>
                                        <p:anim calcmode="lin" valueType="num" p14:bounceEnd="40000">
                                          <p:cBhvr additive="base">
                                            <p:cTn id="2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6"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0-#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1500" fill="hold"/>
                                            <p:tgtEl>
                                              <p:spTgt spid="11"/>
                                            </p:tgtEl>
                                            <p:attrNameLst>
                                              <p:attrName>ppt_x</p:attrName>
                                            </p:attrNameLst>
                                          </p:cBhvr>
                                          <p:tavLst>
                                            <p:tav tm="0">
                                              <p:val>
                                                <p:strVal val="0-#ppt_w/2"/>
                                              </p:val>
                                            </p:tav>
                                            <p:tav tm="100000">
                                              <p:val>
                                                <p:strVal val="#ppt_x"/>
                                              </p:val>
                                            </p:tav>
                                          </p:tavLst>
                                        </p:anim>
                                        <p:anim calcmode="lin" valueType="num">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0-#ppt_w/2"/>
                                              </p:val>
                                            </p:tav>
                                            <p:tav tm="100000">
                                              <p:val>
                                                <p:strVal val="#ppt_x"/>
                                              </p:val>
                                            </p:tav>
                                          </p:tavLst>
                                        </p:anim>
                                        <p:anim calcmode="lin" valueType="num">
                                          <p:cBhvr additive="base">
                                            <p:cTn id="20"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500" fill="hold"/>
                                            <p:tgtEl>
                                              <p:spTgt spid="21"/>
                                            </p:tgtEl>
                                            <p:attrNameLst>
                                              <p:attrName>ppt_x</p:attrName>
                                            </p:attrNameLst>
                                          </p:cBhvr>
                                          <p:tavLst>
                                            <p:tav tm="0">
                                              <p:val>
                                                <p:strVal val="0-#ppt_w/2"/>
                                              </p:val>
                                            </p:tav>
                                            <p:tav tm="100000">
                                              <p:val>
                                                <p:strVal val="#ppt_x"/>
                                              </p:val>
                                            </p:tav>
                                          </p:tavLst>
                                        </p:anim>
                                        <p:anim calcmode="lin" valueType="num">
                                          <p:cBhvr additive="base">
                                            <p:cTn id="2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6" grpId="0"/>
          <p:bldP spid="21"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776835" y="270314"/>
            <a:ext cx="1151277"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HTML</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37465" y="149161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17" name="矩形 16"/>
          <p:cNvSpPr/>
          <p:nvPr/>
        </p:nvSpPr>
        <p:spPr>
          <a:xfrm>
            <a:off x="776835" y="1491734"/>
            <a:ext cx="4566250" cy="369332"/>
          </a:xfrm>
          <a:prstGeom prst="rect">
            <a:avLst/>
          </a:prstGeom>
        </p:spPr>
        <p:txBody>
          <a:bodyPr wrap="none">
            <a:spAutoFit/>
          </a:bodyPr>
          <a:lstStyle/>
          <a:p>
            <a:r>
              <a:rPr lang="en-US" altLang="zh-CN" dirty="0"/>
              <a:t>https://www.w3school.com.cn/html/index.asp</a:t>
            </a:r>
            <a:endParaRPr lang="zh-CN" altLang="en-US" dirty="0"/>
          </a:p>
        </p:txBody>
      </p:sp>
      <p:pic>
        <p:nvPicPr>
          <p:cNvPr id="69634" name="Picture 2"/>
          <p:cNvPicPr>
            <a:picLocks noChangeAspect="1" noChangeArrowheads="1"/>
          </p:cNvPicPr>
          <p:nvPr/>
        </p:nvPicPr>
        <p:blipFill>
          <a:blip r:embed="rId1"/>
          <a:srcRect/>
          <a:stretch>
            <a:fillRect/>
          </a:stretch>
        </p:blipFill>
        <p:spPr bwMode="auto">
          <a:xfrm>
            <a:off x="7200900" y="2005013"/>
            <a:ext cx="1962150" cy="2543175"/>
          </a:xfrm>
          <a:prstGeom prst="rect">
            <a:avLst/>
          </a:prstGeom>
          <a:noFill/>
          <a:ln w="9525">
            <a:noFill/>
            <a:miter lim="800000"/>
            <a:headEnd/>
            <a:tailEnd/>
          </a:ln>
          <a:effectLst/>
        </p:spPr>
      </p:pic>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6607193" y="3916953"/>
            <a:ext cx="3372669" cy="6908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SG" altLang="en-US" dirty="0"/>
          </a:p>
        </p:txBody>
      </p:sp>
      <p:sp>
        <p:nvSpPr>
          <p:cNvPr id="11" name="MH_SubTitle_2"/>
          <p:cNvSpPr txBox="1"/>
          <p:nvPr>
            <p:custDataLst>
              <p:tags r:id="rId1"/>
            </p:custDataLst>
          </p:nvPr>
        </p:nvSpPr>
        <p:spPr>
          <a:xfrm>
            <a:off x="7807679" y="2897471"/>
            <a:ext cx="2676748" cy="492443"/>
          </a:xfrm>
          <a:prstGeom prst="rect">
            <a:avLst/>
          </a:prstGeom>
          <a:noFill/>
        </p:spPr>
        <p:txBody>
          <a:bodyPr wrap="square" lIns="0" tIns="0" rIns="0" bIns="0" anchor="ctr">
            <a:spAutoFit/>
          </a:bodyPr>
          <a:lstStyle/>
          <a:p>
            <a:pPr lvl="0"/>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HTML</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3"/>
          <p:cNvSpPr txBox="1"/>
          <p:nvPr>
            <p:custDataLst>
              <p:tags r:id="rId2"/>
            </p:custDataLst>
          </p:nvPr>
        </p:nvSpPr>
        <p:spPr>
          <a:xfrm>
            <a:off x="7807679" y="4031296"/>
            <a:ext cx="2555521" cy="492443"/>
          </a:xfrm>
          <a:prstGeom prst="rect">
            <a:avLst/>
          </a:prstGeom>
          <a:noFill/>
        </p:spPr>
        <p:txBody>
          <a:bodyPr wrap="square" lIns="0" tIns="0" rIns="0" bIns="0" anchor="ctr">
            <a:spAutoFit/>
          </a:bodyPr>
          <a:lstStyle/>
          <a:p>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JavaScript</a:t>
            </a:r>
            <a:endPar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SubTitle_1"/>
          <p:cNvSpPr txBox="1"/>
          <p:nvPr>
            <p:custDataLst>
              <p:tags r:id="rId3"/>
            </p:custDataLst>
          </p:nvPr>
        </p:nvSpPr>
        <p:spPr>
          <a:xfrm>
            <a:off x="7807679" y="1724783"/>
            <a:ext cx="2086008" cy="492443"/>
          </a:xfrm>
          <a:prstGeom prst="rect">
            <a:avLst/>
          </a:prstGeom>
          <a:noFill/>
        </p:spPr>
        <p:txBody>
          <a:bodyPr wrap="square" lIns="0" tIns="0" rIns="0" bIns="0" anchor="ctr">
            <a:spAutoFit/>
          </a:bodyPr>
          <a:lstStyle/>
          <a:p>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HTTP</a:t>
            </a:r>
            <a:r>
              <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协议</a:t>
            </a:r>
            <a:endPar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2"/>
          <p:cNvSpPr>
            <a:spLocks noChangeArrowheads="1"/>
          </p:cNvSpPr>
          <p:nvPr/>
        </p:nvSpPr>
        <p:spPr bwMode="auto">
          <a:xfrm>
            <a:off x="0" y="0"/>
            <a:ext cx="3611563" cy="6858000"/>
          </a:xfrm>
          <a:prstGeom prst="rect">
            <a:avLst/>
          </a:prstGeom>
          <a:solidFill>
            <a:srgbClr val="006FBF"/>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2" name="文本框 5"/>
          <p:cNvSpPr>
            <a:spLocks noChangeArrowheads="1"/>
          </p:cNvSpPr>
          <p:nvPr/>
        </p:nvSpPr>
        <p:spPr bwMode="auto">
          <a:xfrm>
            <a:off x="840326" y="2598003"/>
            <a:ext cx="1595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dirty="0"/>
          </a:p>
        </p:txBody>
      </p:sp>
      <p:grpSp>
        <p:nvGrpSpPr>
          <p:cNvPr id="63" name="组合 22"/>
          <p:cNvGrpSpPr/>
          <p:nvPr/>
        </p:nvGrpSpPr>
        <p:grpSpPr bwMode="auto">
          <a:xfrm>
            <a:off x="2506663" y="2762250"/>
            <a:ext cx="465137" cy="469900"/>
            <a:chOff x="0" y="0"/>
            <a:chExt cx="823123" cy="831130"/>
          </a:xfrm>
        </p:grpSpPr>
        <p:sp>
          <p:nvSpPr>
            <p:cNvPr id="64"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5"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6"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sp>
        <p:nvSpPr>
          <p:cNvPr id="68" name="文本框 14"/>
          <p:cNvSpPr>
            <a:spLocks noChangeArrowheads="1"/>
          </p:cNvSpPr>
          <p:nvPr/>
        </p:nvSpPr>
        <p:spPr bwMode="auto">
          <a:xfrm>
            <a:off x="6607193" y="1678904"/>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文本框 15"/>
          <p:cNvSpPr>
            <a:spLocks noChangeArrowheads="1"/>
          </p:cNvSpPr>
          <p:nvPr/>
        </p:nvSpPr>
        <p:spPr bwMode="auto">
          <a:xfrm>
            <a:off x="6607193" y="2851592"/>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文本框 16"/>
          <p:cNvSpPr>
            <a:spLocks noChangeArrowheads="1"/>
          </p:cNvSpPr>
          <p:nvPr/>
        </p:nvSpPr>
        <p:spPr bwMode="auto">
          <a:xfrm>
            <a:off x="6607193" y="3985417"/>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等腰三角形 28"/>
          <p:cNvSpPr>
            <a:spLocks noChangeArrowheads="1"/>
          </p:cNvSpPr>
          <p:nvPr/>
        </p:nvSpPr>
        <p:spPr bwMode="auto">
          <a:xfrm rot="5400000" flipH="1">
            <a:off x="5872180" y="4051298"/>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1" name="MH_SubTitle_3"/>
          <p:cNvSpPr txBox="1"/>
          <p:nvPr>
            <p:custDataLst>
              <p:tags r:id="rId4"/>
            </p:custDataLst>
          </p:nvPr>
        </p:nvSpPr>
        <p:spPr>
          <a:xfrm>
            <a:off x="7807679" y="5166819"/>
            <a:ext cx="1816967" cy="492443"/>
          </a:xfrm>
          <a:prstGeom prst="rect">
            <a:avLst/>
          </a:prstGeom>
          <a:noFill/>
        </p:spPr>
        <p:txBody>
          <a:bodyPr wrap="square" lIns="0" tIns="0" rIns="0" bIns="0" anchor="ctr">
            <a:spAutoFit/>
          </a:bodyPr>
          <a:lstStyle/>
          <a:p>
            <a:pPr lvl="0"/>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Nginx</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16"/>
          <p:cNvSpPr>
            <a:spLocks noChangeArrowheads="1"/>
          </p:cNvSpPr>
          <p:nvPr/>
        </p:nvSpPr>
        <p:spPr bwMode="auto">
          <a:xfrm>
            <a:off x="6607193" y="5142845"/>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等腰三角形 28"/>
          <p:cNvSpPr>
            <a:spLocks noChangeArrowheads="1"/>
          </p:cNvSpPr>
          <p:nvPr/>
        </p:nvSpPr>
        <p:spPr bwMode="auto">
          <a:xfrm rot="5400000" flipH="1">
            <a:off x="5872180" y="5209520"/>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4" name="等腰三角形 28"/>
          <p:cNvSpPr>
            <a:spLocks noChangeArrowheads="1"/>
          </p:cNvSpPr>
          <p:nvPr/>
        </p:nvSpPr>
        <p:spPr bwMode="auto">
          <a:xfrm rot="5400000" flipH="1">
            <a:off x="5872180" y="2917473"/>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5" name="等腰三角形 28"/>
          <p:cNvSpPr>
            <a:spLocks noChangeArrowheads="1"/>
          </p:cNvSpPr>
          <p:nvPr/>
        </p:nvSpPr>
        <p:spPr bwMode="auto">
          <a:xfrm rot="5400000" flipH="1">
            <a:off x="5872180" y="1744785"/>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1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14:presetBounceEnd="40000">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14:bounceEnd="40000">
                                          <p:cBhvr additive="base">
                                            <p:cTn id="13" dur="1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14:presetBounceEnd="40000">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14:bounceEnd="40000">
                                          <p:cBhvr additive="base">
                                            <p:cTn id="19" dur="1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20"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14:presetBounceEnd="40000">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14:bounceEnd="40000">
                                          <p:cBhvr additive="base">
                                            <p:cTn id="25" dur="1500" fill="hold"/>
                                            <p:tgtEl>
                                              <p:spTgt spid="21"/>
                                            </p:tgtEl>
                                            <p:attrNameLst>
                                              <p:attrName>ppt_x</p:attrName>
                                            </p:attrNameLst>
                                          </p:cBhvr>
                                          <p:tavLst>
                                            <p:tav tm="0">
                                              <p:val>
                                                <p:strVal val="0-#ppt_w/2"/>
                                              </p:val>
                                            </p:tav>
                                            <p:tav tm="100000">
                                              <p:val>
                                                <p:strVal val="#ppt_x"/>
                                              </p:val>
                                            </p:tav>
                                          </p:tavLst>
                                        </p:anim>
                                        <p:anim calcmode="lin" valueType="num" p14:bounceEnd="40000">
                                          <p:cBhvr additive="base">
                                            <p:cTn id="2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6"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0-#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1500" fill="hold"/>
                                            <p:tgtEl>
                                              <p:spTgt spid="11"/>
                                            </p:tgtEl>
                                            <p:attrNameLst>
                                              <p:attrName>ppt_x</p:attrName>
                                            </p:attrNameLst>
                                          </p:cBhvr>
                                          <p:tavLst>
                                            <p:tav tm="0">
                                              <p:val>
                                                <p:strVal val="0-#ppt_w/2"/>
                                              </p:val>
                                            </p:tav>
                                            <p:tav tm="100000">
                                              <p:val>
                                                <p:strVal val="#ppt_x"/>
                                              </p:val>
                                            </p:tav>
                                          </p:tavLst>
                                        </p:anim>
                                        <p:anim calcmode="lin" valueType="num">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0-#ppt_w/2"/>
                                              </p:val>
                                            </p:tav>
                                            <p:tav tm="100000">
                                              <p:val>
                                                <p:strVal val="#ppt_x"/>
                                              </p:val>
                                            </p:tav>
                                          </p:tavLst>
                                        </p:anim>
                                        <p:anim calcmode="lin" valueType="num">
                                          <p:cBhvr additive="base">
                                            <p:cTn id="20"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500" fill="hold"/>
                                            <p:tgtEl>
                                              <p:spTgt spid="21"/>
                                            </p:tgtEl>
                                            <p:attrNameLst>
                                              <p:attrName>ppt_x</p:attrName>
                                            </p:attrNameLst>
                                          </p:cBhvr>
                                          <p:tavLst>
                                            <p:tav tm="0">
                                              <p:val>
                                                <p:strVal val="0-#ppt_w/2"/>
                                              </p:val>
                                            </p:tav>
                                            <p:tav tm="100000">
                                              <p:val>
                                                <p:strVal val="#ppt_x"/>
                                              </p:val>
                                            </p:tav>
                                          </p:tavLst>
                                        </p:anim>
                                        <p:anim calcmode="lin" valueType="num">
                                          <p:cBhvr additive="base">
                                            <p:cTn id="2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6" grpId="0"/>
          <p:bldP spid="21"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635703" y="202423"/>
            <a:ext cx="1823769"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JavaScript </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452120" y="141287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17" name="矩形 16"/>
          <p:cNvSpPr/>
          <p:nvPr/>
        </p:nvSpPr>
        <p:spPr>
          <a:xfrm>
            <a:off x="776835" y="1491734"/>
            <a:ext cx="4188006" cy="369332"/>
          </a:xfrm>
          <a:prstGeom prst="rect">
            <a:avLst/>
          </a:prstGeom>
        </p:spPr>
        <p:txBody>
          <a:bodyPr wrap="none">
            <a:spAutoFit/>
          </a:bodyPr>
          <a:lstStyle/>
          <a:p>
            <a:r>
              <a:rPr lang="en-US" altLang="zh-CN" dirty="0"/>
              <a:t>http://www.w3school.com.cn/js/index.asp</a:t>
            </a:r>
            <a:endParaRPr lang="zh-CN" altLang="en-US" dirty="0"/>
          </a:p>
        </p:txBody>
      </p:sp>
      <p:pic>
        <p:nvPicPr>
          <p:cNvPr id="70658" name="Picture 2"/>
          <p:cNvPicPr>
            <a:picLocks noChangeAspect="1" noChangeArrowheads="1"/>
          </p:cNvPicPr>
          <p:nvPr/>
        </p:nvPicPr>
        <p:blipFill>
          <a:blip r:embed="rId1"/>
          <a:srcRect/>
          <a:stretch>
            <a:fillRect/>
          </a:stretch>
        </p:blipFill>
        <p:spPr bwMode="auto">
          <a:xfrm>
            <a:off x="852488" y="2390775"/>
            <a:ext cx="1857375" cy="3810000"/>
          </a:xfrm>
          <a:prstGeom prst="rect">
            <a:avLst/>
          </a:prstGeom>
          <a:noFill/>
          <a:ln w="9525">
            <a:noFill/>
            <a:miter lim="800000"/>
            <a:headEnd/>
            <a:tailEnd/>
          </a:ln>
          <a:effectLst/>
        </p:spPr>
      </p:pic>
      <p:pic>
        <p:nvPicPr>
          <p:cNvPr id="70659" name="Picture 3"/>
          <p:cNvPicPr>
            <a:picLocks noChangeAspect="1" noChangeArrowheads="1"/>
          </p:cNvPicPr>
          <p:nvPr/>
        </p:nvPicPr>
        <p:blipFill>
          <a:blip r:embed="rId2"/>
          <a:srcRect/>
          <a:stretch>
            <a:fillRect/>
          </a:stretch>
        </p:blipFill>
        <p:spPr bwMode="auto">
          <a:xfrm>
            <a:off x="2933700" y="2371725"/>
            <a:ext cx="1847850" cy="1181100"/>
          </a:xfrm>
          <a:prstGeom prst="rect">
            <a:avLst/>
          </a:prstGeom>
          <a:noFill/>
          <a:ln w="9525">
            <a:noFill/>
            <a:miter lim="800000"/>
            <a:headEnd/>
            <a:tailEnd/>
          </a:ln>
          <a:effectLst/>
        </p:spPr>
      </p:pic>
    </p:spTree>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287360" y="305288"/>
            <a:ext cx="1305742" cy="461665"/>
          </a:xfrm>
          <a:prstGeom prst="rect">
            <a:avLst/>
          </a:prstGeom>
          <a:noFill/>
        </p:spPr>
        <p:txBody>
          <a:bodyPr wrap="none" rtlCol="0">
            <a:spAutoFit/>
          </a:bodyPr>
          <a:lstStyle/>
          <a:p>
            <a:pPr lvl="0">
              <a:defRPr/>
            </a:pPr>
            <a:r>
              <a:rPr lang="en-US" altLang="zh-CN" sz="2400" dirty="0" err="1">
                <a:latin typeface="微软雅黑" panose="020B0503020204020204" pitchFamily="34" charset="-122"/>
                <a:ea typeface="微软雅黑" panose="020B0503020204020204" pitchFamily="34" charset="-122"/>
              </a:rPr>
              <a:t>JQuery</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00735" y="149161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17" name="矩形 16"/>
          <p:cNvSpPr/>
          <p:nvPr/>
        </p:nvSpPr>
        <p:spPr>
          <a:xfrm>
            <a:off x="776835" y="1491734"/>
            <a:ext cx="5297219" cy="369332"/>
          </a:xfrm>
          <a:prstGeom prst="rect">
            <a:avLst/>
          </a:prstGeom>
        </p:spPr>
        <p:txBody>
          <a:bodyPr wrap="none">
            <a:spAutoFit/>
          </a:bodyPr>
          <a:lstStyle/>
          <a:p>
            <a:r>
              <a:rPr lang="en-US" altLang="zh-CN" dirty="0">
                <a:hlinkClick r:id="rId1"/>
              </a:rPr>
              <a:t>http://www.w3school.com.cn/jquery/jquery_intro.asp</a:t>
            </a:r>
            <a:endParaRPr lang="en-US" altLang="zh-CN" dirty="0"/>
          </a:p>
        </p:txBody>
      </p:sp>
      <p:pic>
        <p:nvPicPr>
          <p:cNvPr id="16" name="Picture 3"/>
          <p:cNvPicPr>
            <a:picLocks noChangeAspect="1" noChangeArrowheads="1"/>
          </p:cNvPicPr>
          <p:nvPr/>
        </p:nvPicPr>
        <p:blipFill>
          <a:blip r:embed="rId2"/>
          <a:srcRect/>
          <a:stretch>
            <a:fillRect/>
          </a:stretch>
        </p:blipFill>
        <p:spPr bwMode="auto">
          <a:xfrm>
            <a:off x="800554" y="2816679"/>
            <a:ext cx="2114550" cy="876300"/>
          </a:xfrm>
          <a:prstGeom prst="rect">
            <a:avLst/>
          </a:prstGeom>
          <a:noFill/>
          <a:ln w="9525">
            <a:noFill/>
            <a:miter lim="800000"/>
            <a:headEnd/>
            <a:tailEnd/>
          </a:ln>
          <a:effectLst/>
        </p:spPr>
      </p:pic>
      <p:pic>
        <p:nvPicPr>
          <p:cNvPr id="18" name="Picture 4"/>
          <p:cNvPicPr>
            <a:picLocks noChangeAspect="1" noChangeArrowheads="1"/>
          </p:cNvPicPr>
          <p:nvPr/>
        </p:nvPicPr>
        <p:blipFill>
          <a:blip r:embed="rId3"/>
          <a:srcRect/>
          <a:stretch>
            <a:fillRect/>
          </a:stretch>
        </p:blipFill>
        <p:spPr bwMode="auto">
          <a:xfrm>
            <a:off x="2774950" y="2710090"/>
            <a:ext cx="2171700" cy="2076450"/>
          </a:xfrm>
          <a:prstGeom prst="rect">
            <a:avLst/>
          </a:prstGeom>
          <a:noFill/>
          <a:ln w="9525">
            <a:noFill/>
            <a:miter lim="800000"/>
            <a:headEnd/>
            <a:tailEnd/>
          </a:ln>
          <a:effectLst/>
        </p:spPr>
      </p:pic>
      <p:pic>
        <p:nvPicPr>
          <p:cNvPr id="19" name="Picture 5"/>
          <p:cNvPicPr>
            <a:picLocks noChangeAspect="1" noChangeArrowheads="1"/>
          </p:cNvPicPr>
          <p:nvPr/>
        </p:nvPicPr>
        <p:blipFill>
          <a:blip r:embed="rId4"/>
          <a:srcRect/>
          <a:stretch>
            <a:fillRect/>
          </a:stretch>
        </p:blipFill>
        <p:spPr bwMode="auto">
          <a:xfrm>
            <a:off x="4996317" y="2760209"/>
            <a:ext cx="2257425" cy="1685925"/>
          </a:xfrm>
          <a:prstGeom prst="rect">
            <a:avLst/>
          </a:prstGeom>
          <a:noFill/>
          <a:ln w="9525">
            <a:noFill/>
            <a:miter lim="800000"/>
            <a:headEnd/>
            <a:tailEnd/>
          </a:ln>
          <a:effectLst/>
        </p:spPr>
      </p:pic>
      <p:pic>
        <p:nvPicPr>
          <p:cNvPr id="20" name="Picture 6"/>
          <p:cNvPicPr>
            <a:picLocks noChangeAspect="1" noChangeArrowheads="1"/>
          </p:cNvPicPr>
          <p:nvPr/>
        </p:nvPicPr>
        <p:blipFill>
          <a:blip r:embed="rId5"/>
          <a:srcRect/>
          <a:stretch>
            <a:fillRect/>
          </a:stretch>
        </p:blipFill>
        <p:spPr bwMode="auto">
          <a:xfrm>
            <a:off x="7189335" y="2706234"/>
            <a:ext cx="1819275" cy="1590675"/>
          </a:xfrm>
          <a:prstGeom prst="rect">
            <a:avLst/>
          </a:prstGeom>
          <a:noFill/>
          <a:ln w="9525">
            <a:noFill/>
            <a:miter lim="800000"/>
            <a:headEnd/>
            <a:tailEnd/>
          </a:ln>
          <a:effectLst/>
        </p:spPr>
      </p:pic>
      <p:pic>
        <p:nvPicPr>
          <p:cNvPr id="21" name="Picture 7"/>
          <p:cNvPicPr>
            <a:picLocks noChangeAspect="1" noChangeArrowheads="1"/>
          </p:cNvPicPr>
          <p:nvPr/>
        </p:nvPicPr>
        <p:blipFill>
          <a:blip r:embed="rId6"/>
          <a:srcRect/>
          <a:stretch>
            <a:fillRect/>
          </a:stretch>
        </p:blipFill>
        <p:spPr bwMode="auto">
          <a:xfrm>
            <a:off x="9227457" y="2249035"/>
            <a:ext cx="1981200" cy="3724275"/>
          </a:xfrm>
          <a:prstGeom prst="rect">
            <a:avLst/>
          </a:prstGeom>
          <a:noFill/>
          <a:ln w="9525">
            <a:noFill/>
            <a:miter lim="800000"/>
            <a:headEnd/>
            <a:tailEnd/>
          </a:ln>
          <a:effectLst/>
        </p:spPr>
      </p:pic>
      <p:sp>
        <p:nvSpPr>
          <p:cNvPr id="22" name="矩形 21"/>
          <p:cNvSpPr/>
          <p:nvPr/>
        </p:nvSpPr>
        <p:spPr>
          <a:xfrm>
            <a:off x="1380607" y="5644634"/>
            <a:ext cx="5569217" cy="369332"/>
          </a:xfrm>
          <a:prstGeom prst="rect">
            <a:avLst/>
          </a:prstGeom>
        </p:spPr>
        <p:txBody>
          <a:bodyPr wrap="none">
            <a:spAutoFit/>
          </a:bodyPr>
          <a:lstStyle/>
          <a:p>
            <a:r>
              <a:rPr lang="zh-CN" altLang="en-US" dirty="0"/>
              <a:t>重点 </a:t>
            </a:r>
            <a:r>
              <a:rPr lang="en-US" altLang="zh-CN" dirty="0"/>
              <a:t>: http://www.w3school.com.cn/jquery/ajax_ajax.asp</a:t>
            </a:r>
            <a:endParaRPr lang="zh-CN" altLang="en-US" dirty="0"/>
          </a:p>
        </p:txBody>
      </p:sp>
    </p:spTree>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776835" y="296959"/>
            <a:ext cx="904863"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COS</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22" name="矩形 21"/>
          <p:cNvSpPr/>
          <p:nvPr/>
        </p:nvSpPr>
        <p:spPr>
          <a:xfrm>
            <a:off x="776835" y="1520309"/>
            <a:ext cx="8910090" cy="1200329"/>
          </a:xfrm>
          <a:prstGeom prst="rect">
            <a:avLst/>
          </a:prstGeom>
        </p:spPr>
        <p:txBody>
          <a:bodyPr wrap="square">
            <a:spAutoFit/>
          </a:bodyPr>
          <a:lstStyle/>
          <a:p>
            <a:r>
              <a:rPr lang="en-US" altLang="zh-CN" dirty="0">
                <a:hlinkClick r:id="rId1"/>
              </a:rPr>
              <a:t>https://developer.mozilla.org/zh-CN/docs/Web/HTTP/Access_control_CORS</a:t>
            </a:r>
            <a:endParaRPr lang="en-US" altLang="zh-CN" dirty="0"/>
          </a:p>
          <a:p>
            <a:endParaRPr lang="en-US" altLang="zh-CN" dirty="0"/>
          </a:p>
          <a:p>
            <a:endParaRPr lang="en-US" altLang="zh-CN" dirty="0"/>
          </a:p>
          <a:p>
            <a:r>
              <a:rPr lang="en-US" altLang="zh-CN" dirty="0"/>
              <a:t>http://blog.csdn.net/wzl002/article/details/51441704</a:t>
            </a:r>
            <a:endParaRPr lang="zh-CN" altLang="en-US" dirty="0"/>
          </a:p>
        </p:txBody>
      </p:sp>
    </p:spTree>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6521018" y="5119242"/>
            <a:ext cx="3372669" cy="6908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SG" altLang="en-US" dirty="0"/>
          </a:p>
        </p:txBody>
      </p:sp>
      <p:sp>
        <p:nvSpPr>
          <p:cNvPr id="11" name="MH_SubTitle_2"/>
          <p:cNvSpPr txBox="1"/>
          <p:nvPr>
            <p:custDataLst>
              <p:tags r:id="rId1"/>
            </p:custDataLst>
          </p:nvPr>
        </p:nvSpPr>
        <p:spPr>
          <a:xfrm>
            <a:off x="7807679" y="2897471"/>
            <a:ext cx="2676748" cy="492443"/>
          </a:xfrm>
          <a:prstGeom prst="rect">
            <a:avLst/>
          </a:prstGeom>
          <a:noFill/>
        </p:spPr>
        <p:txBody>
          <a:bodyPr wrap="square" lIns="0" tIns="0" rIns="0" bIns="0" anchor="ctr">
            <a:spAutoFit/>
          </a:bodyPr>
          <a:lstStyle/>
          <a:p>
            <a:pPr lvl="0"/>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HTML</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3"/>
          <p:cNvSpPr txBox="1"/>
          <p:nvPr>
            <p:custDataLst>
              <p:tags r:id="rId2"/>
            </p:custDataLst>
          </p:nvPr>
        </p:nvSpPr>
        <p:spPr>
          <a:xfrm>
            <a:off x="7807679" y="4031296"/>
            <a:ext cx="2555521" cy="492443"/>
          </a:xfrm>
          <a:prstGeom prst="rect">
            <a:avLst/>
          </a:prstGeom>
          <a:noFill/>
        </p:spPr>
        <p:txBody>
          <a:bodyPr wrap="square" lIns="0" tIns="0" rIns="0" bIns="0" anchor="ctr">
            <a:spAutoFit/>
          </a:bodyPr>
          <a:lstStyle/>
          <a:p>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JavaScript</a:t>
            </a:r>
            <a:endPar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SubTitle_1"/>
          <p:cNvSpPr txBox="1"/>
          <p:nvPr>
            <p:custDataLst>
              <p:tags r:id="rId3"/>
            </p:custDataLst>
          </p:nvPr>
        </p:nvSpPr>
        <p:spPr>
          <a:xfrm>
            <a:off x="7807679" y="1724783"/>
            <a:ext cx="2086008" cy="492443"/>
          </a:xfrm>
          <a:prstGeom prst="rect">
            <a:avLst/>
          </a:prstGeom>
          <a:noFill/>
        </p:spPr>
        <p:txBody>
          <a:bodyPr wrap="square" lIns="0" tIns="0" rIns="0" bIns="0" anchor="ctr">
            <a:spAutoFit/>
          </a:bodyPr>
          <a:lstStyle/>
          <a:p>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HTTP</a:t>
            </a:r>
            <a:r>
              <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协议</a:t>
            </a:r>
            <a:endParaRPr lang="zh-CN" altLang="en-US"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2"/>
          <p:cNvSpPr>
            <a:spLocks noChangeArrowheads="1"/>
          </p:cNvSpPr>
          <p:nvPr/>
        </p:nvSpPr>
        <p:spPr bwMode="auto">
          <a:xfrm>
            <a:off x="0" y="0"/>
            <a:ext cx="3611563" cy="6858000"/>
          </a:xfrm>
          <a:prstGeom prst="rect">
            <a:avLst/>
          </a:prstGeom>
          <a:solidFill>
            <a:srgbClr val="006FBF"/>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2" name="文本框 5"/>
          <p:cNvSpPr>
            <a:spLocks noChangeArrowheads="1"/>
          </p:cNvSpPr>
          <p:nvPr/>
        </p:nvSpPr>
        <p:spPr bwMode="auto">
          <a:xfrm>
            <a:off x="840326" y="2598003"/>
            <a:ext cx="1595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dirty="0"/>
          </a:p>
        </p:txBody>
      </p:sp>
      <p:grpSp>
        <p:nvGrpSpPr>
          <p:cNvPr id="63" name="组合 22"/>
          <p:cNvGrpSpPr/>
          <p:nvPr/>
        </p:nvGrpSpPr>
        <p:grpSpPr bwMode="auto">
          <a:xfrm>
            <a:off x="2506663" y="2762250"/>
            <a:ext cx="465137" cy="469900"/>
            <a:chOff x="0" y="0"/>
            <a:chExt cx="823123" cy="831130"/>
          </a:xfrm>
        </p:grpSpPr>
        <p:sp>
          <p:nvSpPr>
            <p:cNvPr id="64"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5"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6"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sp>
        <p:nvSpPr>
          <p:cNvPr id="68" name="文本框 14"/>
          <p:cNvSpPr>
            <a:spLocks noChangeArrowheads="1"/>
          </p:cNvSpPr>
          <p:nvPr/>
        </p:nvSpPr>
        <p:spPr bwMode="auto">
          <a:xfrm>
            <a:off x="6607193" y="1678904"/>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文本框 15"/>
          <p:cNvSpPr>
            <a:spLocks noChangeArrowheads="1"/>
          </p:cNvSpPr>
          <p:nvPr/>
        </p:nvSpPr>
        <p:spPr bwMode="auto">
          <a:xfrm>
            <a:off x="6607193" y="2851592"/>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文本框 16"/>
          <p:cNvSpPr>
            <a:spLocks noChangeArrowheads="1"/>
          </p:cNvSpPr>
          <p:nvPr/>
        </p:nvSpPr>
        <p:spPr bwMode="auto">
          <a:xfrm>
            <a:off x="6607193" y="3985417"/>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等腰三角形 28"/>
          <p:cNvSpPr>
            <a:spLocks noChangeArrowheads="1"/>
          </p:cNvSpPr>
          <p:nvPr/>
        </p:nvSpPr>
        <p:spPr bwMode="auto">
          <a:xfrm rot="5400000" flipH="1">
            <a:off x="5872180" y="4051298"/>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1" name="MH_SubTitle_3"/>
          <p:cNvSpPr txBox="1"/>
          <p:nvPr>
            <p:custDataLst>
              <p:tags r:id="rId4"/>
            </p:custDataLst>
          </p:nvPr>
        </p:nvSpPr>
        <p:spPr>
          <a:xfrm>
            <a:off x="7807679" y="5166819"/>
            <a:ext cx="1816967" cy="492443"/>
          </a:xfrm>
          <a:prstGeom prst="rect">
            <a:avLst/>
          </a:prstGeom>
          <a:noFill/>
        </p:spPr>
        <p:txBody>
          <a:bodyPr wrap="square" lIns="0" tIns="0" rIns="0" bIns="0" anchor="ctr">
            <a:spAutoFit/>
          </a:bodyPr>
          <a:lstStyle/>
          <a:p>
            <a:pPr lvl="0"/>
            <a:r>
              <a:rPr lang="en-US" altLang="zh-CN" sz="3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Nginx</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16"/>
          <p:cNvSpPr>
            <a:spLocks noChangeArrowheads="1"/>
          </p:cNvSpPr>
          <p:nvPr/>
        </p:nvSpPr>
        <p:spPr bwMode="auto">
          <a:xfrm>
            <a:off x="6607193" y="5142845"/>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等腰三角形 28"/>
          <p:cNvSpPr>
            <a:spLocks noChangeArrowheads="1"/>
          </p:cNvSpPr>
          <p:nvPr/>
        </p:nvSpPr>
        <p:spPr bwMode="auto">
          <a:xfrm rot="5400000" flipH="1">
            <a:off x="5872180" y="5209520"/>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4" name="等腰三角形 28"/>
          <p:cNvSpPr>
            <a:spLocks noChangeArrowheads="1"/>
          </p:cNvSpPr>
          <p:nvPr/>
        </p:nvSpPr>
        <p:spPr bwMode="auto">
          <a:xfrm rot="5400000" flipH="1">
            <a:off x="5872180" y="2917473"/>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5" name="等腰三角形 28"/>
          <p:cNvSpPr>
            <a:spLocks noChangeArrowheads="1"/>
          </p:cNvSpPr>
          <p:nvPr/>
        </p:nvSpPr>
        <p:spPr bwMode="auto">
          <a:xfrm rot="5400000" flipH="1">
            <a:off x="5872180" y="1744785"/>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1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14:presetBounceEnd="40000">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14:bounceEnd="40000">
                                          <p:cBhvr additive="base">
                                            <p:cTn id="13" dur="1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14:presetBounceEnd="40000">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14:bounceEnd="40000">
                                          <p:cBhvr additive="base">
                                            <p:cTn id="19" dur="1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20"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14:presetBounceEnd="40000">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14:bounceEnd="40000">
                                          <p:cBhvr additive="base">
                                            <p:cTn id="25" dur="1500" fill="hold"/>
                                            <p:tgtEl>
                                              <p:spTgt spid="21"/>
                                            </p:tgtEl>
                                            <p:attrNameLst>
                                              <p:attrName>ppt_x</p:attrName>
                                            </p:attrNameLst>
                                          </p:cBhvr>
                                          <p:tavLst>
                                            <p:tav tm="0">
                                              <p:val>
                                                <p:strVal val="0-#ppt_w/2"/>
                                              </p:val>
                                            </p:tav>
                                            <p:tav tm="100000">
                                              <p:val>
                                                <p:strVal val="#ppt_x"/>
                                              </p:val>
                                            </p:tav>
                                          </p:tavLst>
                                        </p:anim>
                                        <p:anim calcmode="lin" valueType="num" p14:bounceEnd="40000">
                                          <p:cBhvr additive="base">
                                            <p:cTn id="2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6"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0-#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1500" fill="hold"/>
                                            <p:tgtEl>
                                              <p:spTgt spid="11"/>
                                            </p:tgtEl>
                                            <p:attrNameLst>
                                              <p:attrName>ppt_x</p:attrName>
                                            </p:attrNameLst>
                                          </p:cBhvr>
                                          <p:tavLst>
                                            <p:tav tm="0">
                                              <p:val>
                                                <p:strVal val="0-#ppt_w/2"/>
                                              </p:val>
                                            </p:tav>
                                            <p:tav tm="100000">
                                              <p:val>
                                                <p:strVal val="#ppt_x"/>
                                              </p:val>
                                            </p:tav>
                                          </p:tavLst>
                                        </p:anim>
                                        <p:anim calcmode="lin" valueType="num">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0-#ppt_w/2"/>
                                              </p:val>
                                            </p:tav>
                                            <p:tav tm="100000">
                                              <p:val>
                                                <p:strVal val="#ppt_x"/>
                                              </p:val>
                                            </p:tav>
                                          </p:tavLst>
                                        </p:anim>
                                        <p:anim calcmode="lin" valueType="num">
                                          <p:cBhvr additive="base">
                                            <p:cTn id="20"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500" fill="hold"/>
                                            <p:tgtEl>
                                              <p:spTgt spid="21"/>
                                            </p:tgtEl>
                                            <p:attrNameLst>
                                              <p:attrName>ppt_x</p:attrName>
                                            </p:attrNameLst>
                                          </p:cBhvr>
                                          <p:tavLst>
                                            <p:tav tm="0">
                                              <p:val>
                                                <p:strVal val="0-#ppt_w/2"/>
                                              </p:val>
                                            </p:tav>
                                            <p:tav tm="100000">
                                              <p:val>
                                                <p:strVal val="#ppt_x"/>
                                              </p:val>
                                            </p:tav>
                                          </p:tavLst>
                                        </p:anim>
                                        <p:anim calcmode="lin" valueType="num">
                                          <p:cBhvr additive="base">
                                            <p:cTn id="2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6" grpId="0"/>
          <p:bldP spid="21"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699536" y="287011"/>
            <a:ext cx="1149674" cy="461665"/>
          </a:xfrm>
          <a:prstGeom prst="rect">
            <a:avLst/>
          </a:prstGeom>
          <a:noFill/>
        </p:spPr>
        <p:txBody>
          <a:bodyPr wrap="none" rtlCol="0">
            <a:spAutoFit/>
          </a:bodyPr>
          <a:lstStyle/>
          <a:p>
            <a:pPr lvl="0">
              <a:defRPr/>
            </a:pPr>
            <a:r>
              <a:rPr lang="en-US" altLang="zh-CN" sz="2400" dirty="0" err="1">
                <a:latin typeface="微软雅黑" panose="020B0503020204020204" pitchFamily="34" charset="-122"/>
                <a:ea typeface="微软雅黑" panose="020B0503020204020204" pitchFamily="34" charset="-122"/>
              </a:rPr>
              <a:t>Ngnix</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22" name="矩形 21"/>
          <p:cNvSpPr/>
          <p:nvPr/>
        </p:nvSpPr>
        <p:spPr>
          <a:xfrm>
            <a:off x="776835" y="1520309"/>
            <a:ext cx="8910090" cy="646331"/>
          </a:xfrm>
          <a:prstGeom prst="rect">
            <a:avLst/>
          </a:prstGeom>
        </p:spPr>
        <p:txBody>
          <a:bodyPr wrap="square">
            <a:spAutoFit/>
          </a:bodyPr>
          <a:lstStyle/>
          <a:p>
            <a:r>
              <a:rPr lang="zh-CN" altLang="en-US" dirty="0"/>
              <a:t>自己到网络上找资料安装和使用</a:t>
            </a:r>
            <a:endParaRPr lang="en-US" altLang="zh-CN" dirty="0"/>
          </a:p>
          <a:p>
            <a:r>
              <a:rPr lang="zh-CN" altLang="en-US" dirty="0"/>
              <a:t>（注意网络上的信息良莠不齐，请掌握从互联网上获取知识和学习的能力）</a:t>
            </a:r>
            <a:endParaRPr lang="zh-CN" altLang="en-US" dirty="0"/>
          </a:p>
        </p:txBody>
      </p:sp>
    </p:spTree>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905668" y="296441"/>
            <a:ext cx="891591" cy="461665"/>
          </a:xfrm>
          <a:prstGeom prst="rect">
            <a:avLst/>
          </a:prstGeom>
          <a:noFill/>
        </p:spPr>
        <p:txBody>
          <a:bodyPr wrap="none" rtlCol="0">
            <a:spAutoFit/>
          </a:bodyPr>
          <a:lstStyle/>
          <a:p>
            <a:pPr lvl="0">
              <a:defRPr/>
            </a:pPr>
            <a:r>
              <a:rPr lang="zh-CN" altLang="en-US" sz="2400" dirty="0">
                <a:latin typeface="微软雅黑" panose="020B0503020204020204" pitchFamily="34" charset="-122"/>
                <a:ea typeface="微软雅黑" panose="020B0503020204020204" pitchFamily="34" charset="-122"/>
              </a:rPr>
              <a:t>作业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22" name="矩形 21"/>
          <p:cNvSpPr/>
          <p:nvPr/>
        </p:nvSpPr>
        <p:spPr>
          <a:xfrm>
            <a:off x="776835" y="1520309"/>
            <a:ext cx="8910090" cy="2308324"/>
          </a:xfrm>
          <a:prstGeom prst="rect">
            <a:avLst/>
          </a:prstGeom>
        </p:spPr>
        <p:txBody>
          <a:bodyPr wrap="square">
            <a:spAutoFit/>
          </a:bodyPr>
          <a:lstStyle/>
          <a:p>
            <a:r>
              <a:rPr lang="zh-CN" altLang="en-US" dirty="0"/>
              <a:t>作业命名  作业</a:t>
            </a:r>
            <a:r>
              <a:rPr lang="en-US" altLang="zh-CN" dirty="0"/>
              <a:t>1_XXX.docx</a:t>
            </a:r>
            <a:endParaRPr lang="en-US" altLang="zh-CN" dirty="0"/>
          </a:p>
          <a:p>
            <a:r>
              <a:rPr lang="en-US" altLang="zh-CN" dirty="0"/>
              <a:t>	</a:t>
            </a:r>
            <a:endParaRPr lang="en-US" altLang="zh-CN" dirty="0"/>
          </a:p>
          <a:p>
            <a:r>
              <a:rPr lang="zh-CN" altLang="en-US" dirty="0"/>
              <a:t>轮流收集作业统一收集</a:t>
            </a:r>
            <a:r>
              <a:rPr lang="en-US" altLang="zh-CN" dirty="0"/>
              <a:t>,</a:t>
            </a:r>
            <a:r>
              <a:rPr lang="zh-CN" altLang="en-US" dirty="0"/>
              <a:t>然后压缩为 作业</a:t>
            </a:r>
            <a:r>
              <a:rPr lang="en-US" altLang="zh-CN" dirty="0"/>
              <a:t>1.rar </a:t>
            </a:r>
            <a:r>
              <a:rPr lang="zh-CN" altLang="en-US" dirty="0"/>
              <a:t>邮件发给我</a:t>
            </a:r>
            <a:r>
              <a:rPr lang="en-US" altLang="zh-CN" dirty="0"/>
              <a:t>;</a:t>
            </a:r>
            <a:endParaRPr lang="en-US" altLang="zh-CN" dirty="0"/>
          </a:p>
          <a:p>
            <a:r>
              <a:rPr lang="zh-CN" altLang="en-US" dirty="0"/>
              <a:t>不接受单独交作业。</a:t>
            </a:r>
            <a:endParaRPr lang="en-US" altLang="zh-CN" dirty="0"/>
          </a:p>
          <a:p>
            <a:br>
              <a:rPr lang="en-US" altLang="zh-CN" dirty="0"/>
            </a:br>
            <a:r>
              <a:rPr lang="zh-CN" altLang="en-US" dirty="0"/>
              <a:t>作业可以讨论，但是不允许抄袭。</a:t>
            </a:r>
            <a:endParaRPr lang="en-US" altLang="zh-CN" dirty="0"/>
          </a:p>
          <a:p>
            <a:r>
              <a:rPr lang="en-US" altLang="zh-CN" dirty="0"/>
              <a:t>	</a:t>
            </a:r>
            <a:endParaRPr lang="en-US" altLang="zh-CN" dirty="0"/>
          </a:p>
          <a:p>
            <a:r>
              <a:rPr lang="zh-CN" altLang="en-US" dirty="0"/>
              <a:t>我会抽查你们交作业的部分内容，如果回答不上来扣分。</a:t>
            </a:r>
            <a:endParaRPr lang="zh-CN" altLang="en-US" dirty="0"/>
          </a:p>
        </p:txBody>
      </p:sp>
    </p:spTree>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txBox="1">
            <a:spLocks noChangeArrowheads="1"/>
          </p:cNvSpPr>
          <p:nvPr/>
        </p:nvSpPr>
        <p:spPr bwMode="auto">
          <a:xfrm>
            <a:off x="249849" y="2024472"/>
            <a:ext cx="11692299" cy="65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376" tIns="58189" rIns="116376" bIns="58189"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defTabSz="1049020" eaLnBrk="1" hangingPunct="1"/>
            <a:r>
              <a:rPr lang="zh-CN" altLang="en-US" sz="459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隔壁仓库新零售模式解读</a:t>
            </a:r>
            <a:endParaRPr lang="en-US" altLang="zh-CN" sz="459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099" name="Rectangle 2"/>
          <p:cNvSpPr txBox="1">
            <a:spLocks noChangeArrowheads="1"/>
          </p:cNvSpPr>
          <p:nvPr/>
        </p:nvSpPr>
        <p:spPr bwMode="auto">
          <a:xfrm>
            <a:off x="249851" y="3599312"/>
            <a:ext cx="11692299" cy="65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376" tIns="58189" rIns="116376" bIns="58189"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defTabSz="1049020" eaLnBrk="1" hangingPunct="1"/>
            <a:r>
              <a:rPr lang="en-US" altLang="zh-CN"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B</a:t>
            </a:r>
            <a:r>
              <a:rPr lang="zh-CN" altLang="en-US"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端平台公司</a:t>
            </a:r>
            <a:endParaRPr lang="en-US" altLang="zh-CN"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a:p>
            <a:pPr algn="ctr" defTabSz="1049020" eaLnBrk="1" hangingPunct="1"/>
            <a:r>
              <a:rPr lang="en-US" altLang="zh-CN"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2018.03</a:t>
            </a:r>
            <a:endParaRPr lang="en-US" altLang="zh-CN" sz="2065"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635" y="7223"/>
            <a:ext cx="12192000" cy="4690241"/>
          </a:xfrm>
          <a:prstGeom prst="rect">
            <a:avLst/>
          </a:prstGeom>
          <a:solidFill>
            <a:srgbClr val="055098"/>
          </a:solidFill>
          <a:ln>
            <a:solidFill>
              <a:srgbClr val="055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txBox="1">
            <a:spLocks noChangeArrowheads="1"/>
          </p:cNvSpPr>
          <p:nvPr/>
        </p:nvSpPr>
        <p:spPr bwMode="auto">
          <a:xfrm>
            <a:off x="1480820" y="2024472"/>
            <a:ext cx="9229090" cy="78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425" tIns="50713" rIns="101425" bIns="50713"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Thanks</a:t>
            </a:r>
            <a:endParaRPr lang="zh-CN" altLang="en-US" sz="48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8" name="图片 7"/>
          <p:cNvPicPr>
            <a:picLocks noChangeAspect="1"/>
          </p:cNvPicPr>
          <p:nvPr/>
        </p:nvPicPr>
        <p:blipFill>
          <a:blip r:embed="rId1"/>
          <a:stretch>
            <a:fillRect/>
          </a:stretch>
        </p:blipFill>
        <p:spPr>
          <a:xfrm>
            <a:off x="4551045" y="5210175"/>
            <a:ext cx="3088640" cy="87376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文本框 50"/>
          <p:cNvSpPr txBox="1"/>
          <p:nvPr/>
        </p:nvSpPr>
        <p:spPr>
          <a:xfrm>
            <a:off x="487658" y="287732"/>
            <a:ext cx="1061381"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rPr>
              <a:t>HTTP</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923925" y="1451313"/>
            <a:ext cx="6477000" cy="3693319"/>
          </a:xfrm>
          <a:prstGeom prst="rect">
            <a:avLst/>
          </a:prstGeom>
        </p:spPr>
        <p:txBody>
          <a:bodyPr wrap="square">
            <a:spAutoFit/>
          </a:bodyPr>
          <a:lstStyle/>
          <a:p>
            <a:r>
              <a:rPr lang="zh-CN" altLang="en-US" dirty="0"/>
              <a:t>1：HTTP 协议</a:t>
            </a:r>
            <a:endParaRPr lang="en-US" altLang="zh-CN" dirty="0"/>
          </a:p>
          <a:p>
            <a:r>
              <a:rPr lang="en-US" altLang="zh-CN" dirty="0"/>
              <a:t>	</a:t>
            </a:r>
            <a:endParaRPr lang="zh-CN" altLang="en-US" dirty="0"/>
          </a:p>
          <a:p>
            <a:r>
              <a:rPr lang="zh-CN" altLang="en-US" dirty="0"/>
              <a:t>2：URL 组成部分</a:t>
            </a:r>
            <a:endParaRPr lang="en-US" altLang="zh-CN" dirty="0"/>
          </a:p>
          <a:p>
            <a:endParaRPr lang="zh-CN" altLang="en-US" dirty="0"/>
          </a:p>
          <a:p>
            <a:r>
              <a:rPr lang="zh-CN" altLang="en-US" dirty="0"/>
              <a:t>3：HTTP Method </a:t>
            </a:r>
            <a:endParaRPr lang="en-US" altLang="zh-CN" dirty="0"/>
          </a:p>
          <a:p>
            <a:endParaRPr lang="zh-CN" altLang="en-US" dirty="0"/>
          </a:p>
          <a:p>
            <a:r>
              <a:rPr lang="zh-CN" altLang="en-US" dirty="0"/>
              <a:t>4：HTTP status Code</a:t>
            </a:r>
            <a:endParaRPr lang="en-US" altLang="zh-CN" dirty="0"/>
          </a:p>
          <a:p>
            <a:endParaRPr lang="zh-CN" altLang="en-US" dirty="0"/>
          </a:p>
          <a:p>
            <a:r>
              <a:rPr lang="zh-CN" altLang="en-US" dirty="0"/>
              <a:t>5：HTTP 常用 Header </a:t>
            </a:r>
            <a:endParaRPr lang="en-US" altLang="zh-CN" dirty="0"/>
          </a:p>
          <a:p>
            <a:endParaRPr lang="zh-CN" altLang="en-US" dirty="0"/>
          </a:p>
          <a:p>
            <a:r>
              <a:rPr lang="en-US" altLang="zh-CN" dirty="0"/>
              <a:t>6:   Cookie</a:t>
            </a:r>
            <a:endParaRPr lang="en-US" altLang="zh-CN" dirty="0"/>
          </a:p>
          <a:p>
            <a:endParaRPr lang="en-US" altLang="zh-CN" dirty="0"/>
          </a:p>
          <a:p>
            <a:r>
              <a:rPr lang="en-US" altLang="zh-CN" dirty="0"/>
              <a:t>7:   Session</a:t>
            </a:r>
            <a:endParaRPr lang="en-US" altLang="zh-CN" dirty="0"/>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3" name="内容占位符 2"/>
          <p:cNvSpPr>
            <a:spLocks noGrp="1"/>
          </p:cNvSpPr>
          <p:nvPr>
            <p:ph idx="4294967295"/>
          </p:nvPr>
        </p:nvSpPr>
        <p:spPr>
          <a:xfrm>
            <a:off x="0" y="1444625"/>
            <a:ext cx="10515600" cy="4351338"/>
          </a:xfrm>
        </p:spPr>
        <p:txBody>
          <a:bodyPr/>
          <a:lstStyle/>
          <a:p>
            <a:r>
              <a:rPr lang="en-US" altLang="zh-CN" sz="1800" dirty="0"/>
              <a:t>http[s]://host[":"port][</a:t>
            </a:r>
            <a:r>
              <a:rPr lang="en-US" altLang="zh-CN" sz="1800" dirty="0" err="1"/>
              <a:t>abs_path</a:t>
            </a:r>
            <a:r>
              <a:rPr lang="en-US" altLang="zh-CN" sz="1800" dirty="0"/>
              <a:t>]</a:t>
            </a:r>
            <a:endParaRPr lang="en-US" altLang="zh-CN" sz="1800" dirty="0"/>
          </a:p>
          <a:p>
            <a:endParaRPr lang="en-US" altLang="zh-CN" sz="1800" dirty="0"/>
          </a:p>
          <a:p>
            <a:endParaRPr lang="en-US" altLang="zh-CN" sz="1800" dirty="0"/>
          </a:p>
          <a:p>
            <a:endParaRPr lang="en-US" altLang="zh-CN" sz="1800" dirty="0"/>
          </a:p>
          <a:p>
            <a:endParaRPr lang="en-US" altLang="zh-CN" sz="1800" dirty="0"/>
          </a:p>
          <a:p>
            <a:r>
              <a:rPr lang="zh-CN" altLang="en-US" sz="1800" dirty="0"/>
              <a:t>延伸阅读 关于</a:t>
            </a:r>
            <a:r>
              <a:rPr lang="en-US" altLang="zh-CN" sz="1800" dirty="0"/>
              <a:t>https</a:t>
            </a:r>
            <a:endParaRPr lang="en-US" altLang="zh-CN" sz="1800" dirty="0"/>
          </a:p>
          <a:p>
            <a:r>
              <a:rPr lang="en-US" altLang="zh-CN" sz="1800" dirty="0">
                <a:hlinkClick r:id="rId1"/>
              </a:rPr>
              <a:t>https://blog.csdn.net/xiaoming100001/article/details/81109617</a:t>
            </a:r>
            <a:endParaRPr lang="en-US" altLang="zh-CN" sz="1800" dirty="0"/>
          </a:p>
          <a:p>
            <a:endParaRPr lang="en-US" altLang="zh-CN" sz="1800" dirty="0">
              <a:hlinkClick r:id="rId2"/>
            </a:endParaRPr>
          </a:p>
          <a:p>
            <a:r>
              <a:rPr lang="en-US" altLang="zh-CN" sz="1800" dirty="0">
                <a:hlinkClick r:id="rId2"/>
              </a:rPr>
              <a:t>https://baijiahao.baidu.com/s?id=1570143475599137</a:t>
            </a:r>
            <a:endParaRPr lang="en-US" altLang="zh-CN" sz="1800" dirty="0"/>
          </a:p>
          <a:p>
            <a:r>
              <a:rPr lang="en-US" altLang="zh-CN" sz="1800" dirty="0"/>
              <a:t>URL</a:t>
            </a:r>
            <a:r>
              <a:rPr lang="zh-CN" altLang="en-US" sz="1800" dirty="0"/>
              <a:t>编码</a:t>
            </a:r>
            <a:endParaRPr lang="en-US" altLang="zh-CN" sz="1800" dirty="0"/>
          </a:p>
          <a:p>
            <a:r>
              <a:rPr lang="en-US" altLang="zh-CN" sz="1800" dirty="0"/>
              <a:t>http://www.w3school.com.cn/tags/html_ref_urlencode.html</a:t>
            </a:r>
            <a:endParaRPr lang="en-US" altLang="zh-CN" sz="1800" dirty="0"/>
          </a:p>
          <a:p>
            <a:endParaRPr lang="en-US" altLang="zh-CN" sz="1800" dirty="0"/>
          </a:p>
          <a:p>
            <a:endParaRPr lang="en-US" altLang="zh-CN" sz="1800" dirty="0"/>
          </a:p>
        </p:txBody>
      </p:sp>
      <p:sp>
        <p:nvSpPr>
          <p:cNvPr id="51" name="文本框 50"/>
          <p:cNvSpPr txBox="1"/>
          <p:nvPr/>
        </p:nvSpPr>
        <p:spPr>
          <a:xfrm>
            <a:off x="261235" y="313857"/>
            <a:ext cx="2095445" cy="461665"/>
          </a:xfrm>
          <a:prstGeom prst="rect">
            <a:avLst/>
          </a:prstGeom>
          <a:noFill/>
        </p:spPr>
        <p:txBody>
          <a:bodyPr wrap="none" rtlCol="0">
            <a:spAutoFit/>
          </a:bodyPr>
          <a:lstStyle/>
          <a:p>
            <a:pPr lvl="0">
              <a:defRPr/>
            </a:pPr>
            <a:r>
              <a:rPr lang="en-US" altLang="zh-CN" sz="2400" dirty="0">
                <a:latin typeface="微软雅黑" panose="020B0503020204020204" pitchFamily="34" charset="-122"/>
                <a:ea typeface="微软雅黑" panose="020B0503020204020204" pitchFamily="34" charset="-122"/>
                <a:sym typeface="+mn-ea"/>
              </a:rPr>
              <a:t>URL</a:t>
            </a:r>
            <a:r>
              <a:rPr lang="zh-CN" altLang="zh-CN" sz="2400" dirty="0">
                <a:sym typeface="+mn-ea"/>
              </a:rPr>
              <a:t>组成部分</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3" name="内容占位符 2"/>
          <p:cNvSpPr>
            <a:spLocks noGrp="1"/>
          </p:cNvSpPr>
          <p:nvPr>
            <p:ph idx="4294967295"/>
          </p:nvPr>
        </p:nvSpPr>
        <p:spPr>
          <a:xfrm>
            <a:off x="0" y="1444625"/>
            <a:ext cx="10515600" cy="4351338"/>
          </a:xfrm>
        </p:spPr>
        <p:txBody>
          <a:bodyPr/>
          <a:lstStyle/>
          <a:p>
            <a:r>
              <a:rPr lang="en-US" altLang="zh-CN" sz="1800" dirty="0"/>
              <a:t>GET    </a:t>
            </a:r>
            <a:r>
              <a:rPr lang="en-US" altLang="zh-CN" sz="1800" dirty="0" err="1"/>
              <a:t>请求获取Request-URI所标识的资源</a:t>
            </a:r>
            <a:endParaRPr lang="en-US" altLang="zh-CN" sz="1800" dirty="0"/>
          </a:p>
          <a:p>
            <a:r>
              <a:rPr lang="en-US" altLang="zh-CN" sz="1800" dirty="0"/>
              <a:t>POST    </a:t>
            </a:r>
            <a:r>
              <a:rPr lang="en-US" altLang="zh-CN" sz="1800" dirty="0" err="1"/>
              <a:t>在Request-URI所标识的资源后附加新的数据</a:t>
            </a:r>
            <a:endParaRPr lang="en-US" altLang="zh-CN" sz="1800" dirty="0"/>
          </a:p>
          <a:p>
            <a:r>
              <a:rPr lang="en-US" altLang="zh-CN" sz="1800" dirty="0"/>
              <a:t>HEAD    </a:t>
            </a:r>
            <a:r>
              <a:rPr lang="en-US" altLang="zh-CN" sz="1800" dirty="0" err="1"/>
              <a:t>请求获取由Request-URI所标识的资源的响应消息报头</a:t>
            </a:r>
            <a:endParaRPr lang="en-US" altLang="zh-CN" sz="1800" dirty="0"/>
          </a:p>
          <a:p>
            <a:r>
              <a:rPr lang="en-US" altLang="zh-CN" sz="1800" dirty="0"/>
              <a:t>PUT     </a:t>
            </a:r>
            <a:r>
              <a:rPr lang="en-US" altLang="zh-CN" sz="1800" dirty="0" err="1"/>
              <a:t>请求服务器存储一个资源，并用Request-URI作为其标识</a:t>
            </a:r>
            <a:endParaRPr lang="en-US" altLang="zh-CN" sz="1800" dirty="0"/>
          </a:p>
          <a:p>
            <a:r>
              <a:rPr lang="en-US" altLang="zh-CN" sz="1800" dirty="0"/>
              <a:t>DELETE  </a:t>
            </a:r>
            <a:r>
              <a:rPr lang="en-US" altLang="zh-CN" sz="1800" dirty="0" err="1"/>
              <a:t>请求服务器删除Request-URI所标识的资源</a:t>
            </a:r>
            <a:endParaRPr lang="en-US" altLang="zh-CN" sz="1800" dirty="0"/>
          </a:p>
          <a:p>
            <a:r>
              <a:rPr lang="en-US" altLang="zh-CN" sz="1800" dirty="0"/>
              <a:t>TRACE   </a:t>
            </a:r>
            <a:r>
              <a:rPr lang="en-US" altLang="zh-CN" sz="1800" dirty="0" err="1"/>
              <a:t>请求服务器回送收到的请求信息，主要用于测试或诊断</a:t>
            </a:r>
            <a:endParaRPr lang="en-US" altLang="zh-CN" sz="1800" dirty="0"/>
          </a:p>
          <a:p>
            <a:r>
              <a:rPr lang="en-US" altLang="zh-CN" sz="1800" dirty="0"/>
              <a:t>CONNECT </a:t>
            </a:r>
            <a:r>
              <a:rPr lang="en-US" altLang="zh-CN" sz="1800" dirty="0" err="1"/>
              <a:t>保留将来使用</a:t>
            </a:r>
            <a:endParaRPr lang="en-US" altLang="zh-CN" sz="1800" dirty="0"/>
          </a:p>
          <a:p>
            <a:r>
              <a:rPr lang="en-US" altLang="zh-CN" sz="1800" dirty="0"/>
              <a:t>OPTIONS </a:t>
            </a:r>
            <a:r>
              <a:rPr lang="en-US" altLang="zh-CN" sz="1800" dirty="0" err="1"/>
              <a:t>请求查询服务器的性能，或者查询与资源相关的选项和需求</a:t>
            </a:r>
            <a:endParaRPr lang="en-US" altLang="zh-CN" sz="1800" dirty="0"/>
          </a:p>
          <a:p>
            <a:endParaRPr lang="en-US" altLang="zh-CN" sz="1800" dirty="0"/>
          </a:p>
          <a:p>
            <a:endParaRPr lang="en-US" altLang="zh-CN" sz="1800" dirty="0"/>
          </a:p>
        </p:txBody>
      </p:sp>
      <p:sp>
        <p:nvSpPr>
          <p:cNvPr id="51" name="文本框 50"/>
          <p:cNvSpPr txBox="1"/>
          <p:nvPr/>
        </p:nvSpPr>
        <p:spPr>
          <a:xfrm>
            <a:off x="391863" y="270314"/>
            <a:ext cx="2005036" cy="461665"/>
          </a:xfrm>
          <a:prstGeom prst="rect">
            <a:avLst/>
          </a:prstGeom>
          <a:noFill/>
        </p:spPr>
        <p:txBody>
          <a:bodyPr wrap="none" rtlCol="0">
            <a:spAutoFit/>
          </a:bodyPr>
          <a:lstStyle/>
          <a:p>
            <a:pPr lvl="0">
              <a:defRPr/>
            </a:pPr>
            <a:r>
              <a:rPr lang="en-US" altLang="zh-CN" sz="2400" dirty="0"/>
              <a:t>HTTP Method</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3" name="内容占位符 2"/>
          <p:cNvSpPr>
            <a:spLocks noGrp="1"/>
          </p:cNvSpPr>
          <p:nvPr>
            <p:ph idx="4294967295"/>
          </p:nvPr>
        </p:nvSpPr>
        <p:spPr>
          <a:xfrm>
            <a:off x="0" y="1444625"/>
            <a:ext cx="10515600" cy="4351338"/>
          </a:xfrm>
        </p:spPr>
        <p:txBody>
          <a:bodyPr/>
          <a:lstStyle/>
          <a:p>
            <a:r>
              <a:rPr lang="en-US" altLang="zh-CN" sz="1800" dirty="0"/>
              <a:t>GET    </a:t>
            </a:r>
            <a:r>
              <a:rPr lang="en-US" altLang="zh-CN" sz="1800" dirty="0" err="1"/>
              <a:t>请求获取Request-URI所标识的资源</a:t>
            </a:r>
            <a:endParaRPr lang="en-US" altLang="zh-CN" sz="1800" dirty="0"/>
          </a:p>
          <a:p>
            <a:r>
              <a:rPr lang="en-US" altLang="zh-CN" sz="1800" dirty="0"/>
              <a:t>POST    </a:t>
            </a:r>
            <a:r>
              <a:rPr lang="en-US" altLang="zh-CN" sz="1800" dirty="0" err="1"/>
              <a:t>在Request-URI所标识的资源后附加新的数据</a:t>
            </a:r>
            <a:endParaRPr lang="en-US" altLang="zh-CN" sz="1800" dirty="0"/>
          </a:p>
          <a:p>
            <a:r>
              <a:rPr lang="en-US" altLang="zh-CN" sz="1800" dirty="0"/>
              <a:t>HEAD    </a:t>
            </a:r>
            <a:r>
              <a:rPr lang="en-US" altLang="zh-CN" sz="1800" dirty="0" err="1"/>
              <a:t>请求获取由Request-URI所标识的资源的响应消息报头</a:t>
            </a:r>
            <a:endParaRPr lang="en-US" altLang="zh-CN" sz="1800" dirty="0"/>
          </a:p>
          <a:p>
            <a:r>
              <a:rPr lang="en-US" altLang="zh-CN" sz="1800" dirty="0"/>
              <a:t>PUT     </a:t>
            </a:r>
            <a:r>
              <a:rPr lang="en-US" altLang="zh-CN" sz="1800" dirty="0" err="1"/>
              <a:t>请求服务器存储一个资源，并用Request-URI作为其标识</a:t>
            </a:r>
            <a:endParaRPr lang="en-US" altLang="zh-CN" sz="1800" dirty="0"/>
          </a:p>
          <a:p>
            <a:r>
              <a:rPr lang="en-US" altLang="zh-CN" sz="1800" dirty="0"/>
              <a:t>DELETE  </a:t>
            </a:r>
            <a:r>
              <a:rPr lang="en-US" altLang="zh-CN" sz="1800" dirty="0" err="1"/>
              <a:t>请求服务器删除Request-URI所标识的资源</a:t>
            </a:r>
            <a:endParaRPr lang="en-US" altLang="zh-CN" sz="1800" dirty="0"/>
          </a:p>
          <a:p>
            <a:r>
              <a:rPr lang="en-US" altLang="zh-CN" sz="1800" dirty="0"/>
              <a:t>TRACE   </a:t>
            </a:r>
            <a:r>
              <a:rPr lang="en-US" altLang="zh-CN" sz="1800" dirty="0" err="1"/>
              <a:t>请求服务器回送收到的请求信息，主要用于测试或诊断</a:t>
            </a:r>
            <a:endParaRPr lang="en-US" altLang="zh-CN" sz="1800" dirty="0"/>
          </a:p>
          <a:p>
            <a:r>
              <a:rPr lang="en-US" altLang="zh-CN" sz="1800" dirty="0"/>
              <a:t>CONNECT </a:t>
            </a:r>
            <a:r>
              <a:rPr lang="en-US" altLang="zh-CN" sz="1800" dirty="0" err="1"/>
              <a:t>保留将来使用</a:t>
            </a:r>
            <a:endParaRPr lang="en-US" altLang="zh-CN" sz="1800" dirty="0"/>
          </a:p>
          <a:p>
            <a:r>
              <a:rPr lang="en-US" altLang="zh-CN" sz="1800" dirty="0"/>
              <a:t>OPTIONS </a:t>
            </a:r>
            <a:r>
              <a:rPr lang="en-US" altLang="zh-CN" sz="1800" dirty="0" err="1"/>
              <a:t>请求查询服务器的性能，或者查询与资源相关的选项和需求</a:t>
            </a:r>
            <a:endParaRPr lang="en-US" altLang="zh-CN" sz="1800" dirty="0"/>
          </a:p>
          <a:p>
            <a:endParaRPr lang="en-US" altLang="zh-CN" sz="1800" dirty="0"/>
          </a:p>
          <a:p>
            <a:endParaRPr lang="en-US" altLang="zh-CN" sz="1800" dirty="0"/>
          </a:p>
        </p:txBody>
      </p:sp>
      <p:sp>
        <p:nvSpPr>
          <p:cNvPr id="51" name="文本框 50"/>
          <p:cNvSpPr txBox="1"/>
          <p:nvPr/>
        </p:nvSpPr>
        <p:spPr>
          <a:xfrm>
            <a:off x="400571" y="325423"/>
            <a:ext cx="2005036" cy="461665"/>
          </a:xfrm>
          <a:prstGeom prst="rect">
            <a:avLst/>
          </a:prstGeom>
          <a:noFill/>
        </p:spPr>
        <p:txBody>
          <a:bodyPr wrap="none" rtlCol="0">
            <a:spAutoFit/>
          </a:bodyPr>
          <a:lstStyle/>
          <a:p>
            <a:pPr lvl="0">
              <a:defRPr/>
            </a:pPr>
            <a:r>
              <a:rPr lang="en-US" altLang="zh-CN" sz="2400" dirty="0"/>
              <a:t>HTTP Method</a:t>
            </a:r>
            <a:r>
              <a:rPr lang="zh-CN" altLang="en-US" sz="2400" dirty="0">
                <a:latin typeface="微软雅黑" panose="020B0503020204020204" pitchFamily="34" charset="-122"/>
                <a:ea typeface="微软雅黑" panose="020B0503020204020204" pitchFamily="34" charset="-122"/>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pic>
        <p:nvPicPr>
          <p:cNvPr id="23555" name="Picture 3"/>
          <p:cNvPicPr>
            <a:picLocks noChangeAspect="1" noChangeArrowheads="1"/>
          </p:cNvPicPr>
          <p:nvPr/>
        </p:nvPicPr>
        <p:blipFill>
          <a:blip r:embed="rId1"/>
          <a:srcRect/>
          <a:stretch>
            <a:fillRect/>
          </a:stretch>
        </p:blipFill>
        <p:spPr bwMode="auto">
          <a:xfrm>
            <a:off x="866774" y="5167585"/>
            <a:ext cx="7748587" cy="1280839"/>
          </a:xfrm>
          <a:prstGeom prst="rect">
            <a:avLst/>
          </a:prstGeom>
          <a:noFill/>
          <a:ln w="9525">
            <a:noFill/>
            <a:miter lim="800000"/>
            <a:headEnd/>
            <a:tailEnd/>
          </a:ln>
          <a:effectLst/>
        </p:spPr>
      </p:pic>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3" name="内容占位符 2"/>
          <p:cNvSpPr>
            <a:spLocks noGrp="1"/>
          </p:cNvSpPr>
          <p:nvPr>
            <p:ph idx="4294967295"/>
          </p:nvPr>
        </p:nvSpPr>
        <p:spPr>
          <a:xfrm>
            <a:off x="0" y="1444625"/>
            <a:ext cx="10515600" cy="4351338"/>
          </a:xfrm>
        </p:spPr>
        <p:txBody>
          <a:bodyPr>
            <a:normAutofit fontScale="92500" lnSpcReduction="20000"/>
          </a:bodyPr>
          <a:lstStyle/>
          <a:p>
            <a:r>
              <a:rPr lang="en-US" altLang="zh-CN" sz="1800" dirty="0" err="1"/>
              <a:t>状态代码有三位数字组成，第一个数字定义了响应的类别，且有五种可能取值</a:t>
            </a:r>
            <a:r>
              <a:rPr lang="en-US" altLang="zh-CN" sz="1800" dirty="0"/>
              <a:t>：</a:t>
            </a:r>
            <a:endParaRPr lang="en-US" altLang="zh-CN" sz="1800" dirty="0"/>
          </a:p>
          <a:p>
            <a:r>
              <a:rPr lang="en-US" altLang="zh-CN" sz="1800" dirty="0"/>
              <a:t>1xx：指示信息--</a:t>
            </a:r>
            <a:r>
              <a:rPr lang="en-US" altLang="zh-CN" sz="1800" dirty="0" err="1"/>
              <a:t>表示请求已接收，继续处理</a:t>
            </a:r>
            <a:endParaRPr lang="en-US" altLang="zh-CN" sz="1800" dirty="0"/>
          </a:p>
          <a:p>
            <a:r>
              <a:rPr lang="en-US" altLang="zh-CN" sz="1800" dirty="0"/>
              <a:t>2xx：成功--</a:t>
            </a:r>
            <a:r>
              <a:rPr lang="en-US" altLang="zh-CN" sz="1800" dirty="0" err="1"/>
              <a:t>表示请求已被成功接收、理解、接受</a:t>
            </a:r>
            <a:endParaRPr lang="en-US" altLang="zh-CN" sz="1800" dirty="0"/>
          </a:p>
          <a:p>
            <a:r>
              <a:rPr lang="en-US" altLang="zh-CN" sz="1800" dirty="0"/>
              <a:t>3xx：重定向--</a:t>
            </a:r>
            <a:r>
              <a:rPr lang="en-US" altLang="zh-CN" sz="1800" dirty="0" err="1"/>
              <a:t>要完成请求必须进行更进一步的操作</a:t>
            </a:r>
            <a:endParaRPr lang="en-US" altLang="zh-CN" sz="1800" dirty="0"/>
          </a:p>
          <a:p>
            <a:r>
              <a:rPr lang="en-US" altLang="zh-CN" sz="1800" dirty="0"/>
              <a:t>4xx：客户端错误--</a:t>
            </a:r>
            <a:r>
              <a:rPr lang="en-US" altLang="zh-CN" sz="1800" dirty="0" err="1"/>
              <a:t>请求有语法错误或请求无法实现</a:t>
            </a:r>
            <a:endParaRPr lang="en-US" altLang="zh-CN" sz="1800" dirty="0"/>
          </a:p>
          <a:p>
            <a:r>
              <a:rPr lang="en-US" altLang="zh-CN" sz="1800" dirty="0"/>
              <a:t>5xx：服务器端错误--</a:t>
            </a:r>
            <a:r>
              <a:rPr lang="en-US" altLang="zh-CN" sz="1800" dirty="0" err="1"/>
              <a:t>服务器未能实现合法的请求</a:t>
            </a:r>
            <a:endParaRPr lang="en-US" altLang="zh-CN" sz="1800" dirty="0"/>
          </a:p>
          <a:p>
            <a:r>
              <a:rPr lang="en-US" altLang="zh-CN" sz="1800" dirty="0" err="1"/>
              <a:t>常见状态代码、状态描述、说明</a:t>
            </a:r>
            <a:r>
              <a:rPr lang="en-US" altLang="zh-CN" sz="1800" dirty="0"/>
              <a:t>：</a:t>
            </a:r>
            <a:endParaRPr lang="en-US" altLang="zh-CN" sz="1800" dirty="0"/>
          </a:p>
          <a:p>
            <a:r>
              <a:rPr lang="en-US" altLang="zh-CN" sz="1800" dirty="0"/>
              <a:t>200 OK      //</a:t>
            </a:r>
            <a:r>
              <a:rPr lang="en-US" altLang="zh-CN" sz="1800" dirty="0" err="1"/>
              <a:t>客户端请求成功</a:t>
            </a:r>
            <a:endParaRPr lang="en-US" altLang="zh-CN" sz="1800" dirty="0"/>
          </a:p>
          <a:p>
            <a:r>
              <a:rPr lang="en-US" altLang="zh-CN" sz="1800" dirty="0"/>
              <a:t>400 Bad Request  //</a:t>
            </a:r>
            <a:r>
              <a:rPr lang="en-US" altLang="zh-CN" sz="1800" dirty="0" err="1"/>
              <a:t>客户端请求有语法错误，不能被服务器所理解</a:t>
            </a:r>
            <a:endParaRPr lang="en-US" altLang="zh-CN" sz="1800" dirty="0"/>
          </a:p>
          <a:p>
            <a:r>
              <a:rPr lang="en-US" altLang="zh-CN" sz="1800" dirty="0"/>
              <a:t>401 Unauthorized //</a:t>
            </a:r>
            <a:r>
              <a:rPr lang="en-US" altLang="zh-CN" sz="1800" dirty="0" err="1"/>
              <a:t>请求未经授权，这个状态代码必须和WWW-Authenticate报头域一起使用</a:t>
            </a:r>
            <a:r>
              <a:rPr lang="en-US" altLang="zh-CN" sz="1800" dirty="0"/>
              <a:t> </a:t>
            </a:r>
            <a:endParaRPr lang="en-US" altLang="zh-CN" sz="1800" dirty="0"/>
          </a:p>
          <a:p>
            <a:r>
              <a:rPr lang="en-US" altLang="zh-CN" sz="1800" dirty="0"/>
              <a:t>403 Forbidden  //</a:t>
            </a:r>
            <a:r>
              <a:rPr lang="en-US" altLang="zh-CN" sz="1800" dirty="0" err="1"/>
              <a:t>服务器收到请求，但是拒绝提供服务</a:t>
            </a:r>
            <a:endParaRPr lang="en-US" altLang="zh-CN" sz="1800" dirty="0"/>
          </a:p>
          <a:p>
            <a:r>
              <a:rPr lang="en-US" altLang="zh-CN" sz="1800" dirty="0"/>
              <a:t>404 Not Found  //</a:t>
            </a:r>
            <a:r>
              <a:rPr lang="en-US" altLang="zh-CN" sz="1800" dirty="0" err="1"/>
              <a:t>请求资源不存在，eg：输入了错误的URL</a:t>
            </a:r>
            <a:endParaRPr lang="en-US" altLang="zh-CN" sz="1800" dirty="0"/>
          </a:p>
          <a:p>
            <a:r>
              <a:rPr lang="en-US" altLang="zh-CN" sz="1800" dirty="0"/>
              <a:t>500 Internal Server Error //</a:t>
            </a:r>
            <a:r>
              <a:rPr lang="en-US" altLang="zh-CN" sz="1800" dirty="0" err="1"/>
              <a:t>服务器发生不可预期的错误</a:t>
            </a:r>
            <a:endParaRPr lang="en-US" altLang="zh-CN" sz="1800" dirty="0"/>
          </a:p>
          <a:p>
            <a:r>
              <a:rPr lang="en-US" altLang="zh-CN" sz="1800" dirty="0"/>
              <a:t>503 Server Unavailable  //</a:t>
            </a:r>
            <a:r>
              <a:rPr lang="en-US" altLang="zh-CN" sz="1800" dirty="0" err="1"/>
              <a:t>服务器当前不能处理客户端的请求，一段时间后可能恢复正常</a:t>
            </a:r>
            <a:endParaRPr lang="en-US" altLang="zh-CN" sz="1800" dirty="0"/>
          </a:p>
          <a:p>
            <a:endParaRPr lang="en-US" altLang="zh-CN" sz="1800" dirty="0"/>
          </a:p>
          <a:p>
            <a:endParaRPr lang="en-US" altLang="zh-CN" sz="1800" dirty="0"/>
          </a:p>
        </p:txBody>
      </p:sp>
      <p:sp>
        <p:nvSpPr>
          <p:cNvPr id="51" name="文本框 50"/>
          <p:cNvSpPr txBox="1"/>
          <p:nvPr/>
        </p:nvSpPr>
        <p:spPr>
          <a:xfrm>
            <a:off x="400572" y="296440"/>
            <a:ext cx="1199367" cy="461665"/>
          </a:xfrm>
          <a:prstGeom prst="rect">
            <a:avLst/>
          </a:prstGeom>
          <a:noFill/>
        </p:spPr>
        <p:txBody>
          <a:bodyPr wrap="none" rtlCol="0">
            <a:spAutoFit/>
          </a:bodyPr>
          <a:lstStyle/>
          <a:p>
            <a:pPr lvl="0">
              <a:defRPr/>
            </a:pPr>
            <a:r>
              <a:rPr lang="zh-CN" altLang="en-US" sz="2400" dirty="0">
                <a:latin typeface="微软雅黑" panose="020B0503020204020204" pitchFamily="34" charset="-122"/>
                <a:ea typeface="微软雅黑" panose="020B0503020204020204" pitchFamily="34" charset="-122"/>
              </a:rPr>
              <a:t>状态码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pic>
        <p:nvPicPr>
          <p:cNvPr id="46082" name="Picture 2"/>
          <p:cNvPicPr>
            <a:picLocks noChangeAspect="1" noChangeArrowheads="1"/>
          </p:cNvPicPr>
          <p:nvPr/>
        </p:nvPicPr>
        <p:blipFill>
          <a:blip r:embed="rId1"/>
          <a:srcRect/>
          <a:stretch>
            <a:fillRect/>
          </a:stretch>
        </p:blipFill>
        <p:spPr bwMode="auto">
          <a:xfrm>
            <a:off x="7591425" y="1914525"/>
            <a:ext cx="3419475" cy="1852783"/>
          </a:xfrm>
          <a:prstGeom prst="rect">
            <a:avLst/>
          </a:prstGeom>
          <a:noFill/>
          <a:ln w="9525">
            <a:noFill/>
            <a:miter lim="800000"/>
            <a:headEnd/>
            <a:tailEnd/>
          </a:ln>
          <a:effectLst/>
        </p:spPr>
      </p:pic>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4219C6-9AE6-47A7-91CC-001142D5AD12}" type="slidenum">
              <a:rPr kumimoji="0" lang="zh-CN" altLang="en-US" sz="1400" b="0" i="0" u="none" strike="noStrike" kern="1200" cap="none" spc="0" normalizeH="0" baseline="0" noProof="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fld>
            <a:endParaRPr kumimoji="0" lang="zh-CN" altLang="en-US"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3" name="内容占位符 2"/>
          <p:cNvSpPr>
            <a:spLocks noGrp="1"/>
          </p:cNvSpPr>
          <p:nvPr>
            <p:ph idx="4294967295"/>
          </p:nvPr>
        </p:nvSpPr>
        <p:spPr>
          <a:xfrm>
            <a:off x="0" y="1444625"/>
            <a:ext cx="10515600" cy="4351338"/>
          </a:xfrm>
        </p:spPr>
        <p:txBody>
          <a:bodyPr/>
          <a:lstStyle/>
          <a:p>
            <a:endParaRPr lang="en-US" altLang="zh-CN" sz="1800" dirty="0"/>
          </a:p>
          <a:p>
            <a:endParaRPr lang="en-US" altLang="zh-CN" sz="1800" dirty="0"/>
          </a:p>
        </p:txBody>
      </p:sp>
      <p:sp>
        <p:nvSpPr>
          <p:cNvPr id="51" name="文本框 50"/>
          <p:cNvSpPr txBox="1"/>
          <p:nvPr/>
        </p:nvSpPr>
        <p:spPr>
          <a:xfrm>
            <a:off x="635703" y="324853"/>
            <a:ext cx="1199367" cy="461665"/>
          </a:xfrm>
          <a:prstGeom prst="rect">
            <a:avLst/>
          </a:prstGeom>
          <a:noFill/>
        </p:spPr>
        <p:txBody>
          <a:bodyPr wrap="none" rtlCol="0">
            <a:spAutoFit/>
          </a:bodyPr>
          <a:lstStyle/>
          <a:p>
            <a:pPr lvl="0">
              <a:defRPr/>
            </a:pPr>
            <a:r>
              <a:rPr lang="zh-CN" altLang="en-US" sz="2400" dirty="0">
                <a:latin typeface="微软雅黑" panose="020B0503020204020204" pitchFamily="34" charset="-122"/>
                <a:ea typeface="微软雅黑" panose="020B0503020204020204" pitchFamily="34" charset="-122"/>
              </a:rPr>
              <a:t>状态码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815340" y="1439549"/>
            <a:ext cx="723841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8639175" y="2181224"/>
            <a:ext cx="2066925" cy="369332"/>
          </a:xfrm>
          <a:prstGeom prst="rect">
            <a:avLst/>
          </a:prstGeom>
          <a:noFill/>
        </p:spPr>
        <p:txBody>
          <a:bodyPr wrap="square" rtlCol="0">
            <a:spAutoFit/>
          </a:bodyPr>
          <a:lstStyle/>
          <a:p>
            <a:endParaRPr lang="zh-CN" altLang="en-US" dirty="0"/>
          </a:p>
        </p:txBody>
      </p:sp>
      <p:sp>
        <p:nvSpPr>
          <p:cNvPr id="16" name="矩形 15"/>
          <p:cNvSpPr/>
          <p:nvPr/>
        </p:nvSpPr>
        <p:spPr>
          <a:xfrm>
            <a:off x="733425" y="1446163"/>
            <a:ext cx="9144000" cy="2308324"/>
          </a:xfrm>
          <a:prstGeom prst="rect">
            <a:avLst/>
          </a:prstGeom>
        </p:spPr>
        <p:txBody>
          <a:bodyPr wrap="square">
            <a:spAutoFit/>
          </a:bodyPr>
          <a:lstStyle/>
          <a:p>
            <a:r>
              <a:rPr lang="en-US" altLang="zh-CN" dirty="0" err="1">
                <a:latin typeface="微软雅黑" panose="020B0503020204020204" pitchFamily="34" charset="-122"/>
                <a:ea typeface="微软雅黑" panose="020B0503020204020204" pitchFamily="34" charset="-122"/>
              </a:rPr>
              <a:t>URLRewrite</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Niginx</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配置</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buNone/>
            </a:pP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为什么要做</a:t>
            </a:r>
            <a:r>
              <a:rPr lang="en-US" altLang="zh-CN" dirty="0">
                <a:latin typeface="微软雅黑" panose="020B0503020204020204" pitchFamily="34" charset="-122"/>
                <a:ea typeface="微软雅黑" panose="020B0503020204020204" pitchFamily="34" charset="-122"/>
              </a:rPr>
              <a:t>Rewrite (SEO)</a:t>
            </a:r>
            <a:endParaRPr lang="en-US" altLang="zh-CN" dirty="0">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301 : </a:t>
            </a:r>
            <a:r>
              <a:rPr lang="zh-CN" altLang="en-US" dirty="0">
                <a:latin typeface="微软雅黑" panose="020B0503020204020204" pitchFamily="34" charset="-122"/>
                <a:ea typeface="微软雅黑" panose="020B0503020204020204" pitchFamily="34" charset="-122"/>
              </a:rPr>
              <a:t>代表永久性转移</a:t>
            </a:r>
            <a:r>
              <a:rPr lang="en-US" altLang="zh-CN"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Permanently Moved)， </a:t>
            </a:r>
            <a:endParaRPr lang="en-US" dirty="0">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302 : </a:t>
            </a:r>
            <a:r>
              <a:rPr lang="zh-CN" altLang="en-US" dirty="0">
                <a:latin typeface="微软雅黑" panose="020B0503020204020204" pitchFamily="34" charset="-122"/>
                <a:ea typeface="微软雅黑" panose="020B0503020204020204" pitchFamily="34" charset="-122"/>
              </a:rPr>
              <a:t>代表暂时性转移</a:t>
            </a:r>
            <a:r>
              <a:rPr lang="en-US" altLang="zh-CN"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Temporarily Moved )， </a:t>
            </a:r>
            <a:endParaRPr 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SEO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如果我们把一个地址采用</a:t>
            </a:r>
            <a:r>
              <a:rPr lang="en-US" altLang="zh-CN" dirty="0">
                <a:latin typeface="微软雅黑" panose="020B0503020204020204" pitchFamily="34" charset="-122"/>
                <a:ea typeface="微软雅黑" panose="020B0503020204020204" pitchFamily="34" charset="-122"/>
              </a:rPr>
              <a:t>301</a:t>
            </a:r>
            <a:r>
              <a:rPr lang="zh-CN" altLang="en-US" dirty="0">
                <a:latin typeface="微软雅黑" panose="020B0503020204020204" pitchFamily="34" charset="-122"/>
                <a:ea typeface="微软雅黑" panose="020B0503020204020204" pitchFamily="34" charset="-122"/>
              </a:rPr>
              <a:t>跳转方式跳转的话，搜索引擎会把老地址的</a:t>
            </a:r>
            <a:r>
              <a:rPr lang="en-US" altLang="zh-CN" dirty="0" err="1">
                <a:latin typeface="微软雅黑" panose="020B0503020204020204" pitchFamily="34" charset="-122"/>
                <a:ea typeface="微软雅黑" panose="020B0503020204020204" pitchFamily="34" charset="-122"/>
              </a:rPr>
              <a:t>PageRank</a:t>
            </a:r>
            <a:r>
              <a:rPr lang="zh-CN" altLang="en-US" dirty="0">
                <a:latin typeface="微软雅黑" panose="020B0503020204020204" pitchFamily="34" charset="-122"/>
                <a:ea typeface="微软雅黑" panose="020B0503020204020204" pitchFamily="34" charset="-122"/>
              </a:rPr>
              <a:t>等信息带到新地址，同时在搜索引擎索引库中彻底废弃掉原先的老地址</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tags/tag1.xml><?xml version="1.0" encoding="utf-8"?>
<p:tagLst xmlns:p="http://schemas.openxmlformats.org/presentationml/2006/main">
  <p:tag name="MH" val="20161022192725"/>
  <p:tag name="MH_LIBRARY" val="GRAPHIC"/>
  <p:tag name="MH_TYPE" val="SubTitle"/>
  <p:tag name="MH_ORDER" val="2"/>
</p:tagLst>
</file>

<file path=ppt/tags/tag10.xml><?xml version="1.0" encoding="utf-8"?>
<p:tagLst xmlns:p="http://schemas.openxmlformats.org/presentationml/2006/main">
  <p:tag name="MH" val="20161022192725"/>
  <p:tag name="MH_LIBRARY" val="GRAPHIC"/>
  <p:tag name="MH_TYPE" val="SubTitle"/>
  <p:tag name="MH_ORDER" val="2"/>
</p:tagLst>
</file>

<file path=ppt/tags/tag11.xml><?xml version="1.0" encoding="utf-8"?>
<p:tagLst xmlns:p="http://schemas.openxmlformats.org/presentationml/2006/main">
  <p:tag name="MH" val="20161022192725"/>
  <p:tag name="MH_LIBRARY" val="GRAPHIC"/>
  <p:tag name="MH_TYPE" val="SubTitle"/>
  <p:tag name="MH_ORDER" val="3"/>
</p:tagLst>
</file>

<file path=ppt/tags/tag12.xml><?xml version="1.0" encoding="utf-8"?>
<p:tagLst xmlns:p="http://schemas.openxmlformats.org/presentationml/2006/main">
  <p:tag name="MH" val="20161022192725"/>
  <p:tag name="MH_LIBRARY" val="GRAPHIC"/>
  <p:tag name="MH_TYPE" val="SubTitle"/>
  <p:tag name="MH_ORDER" val="1"/>
</p:tagLst>
</file>

<file path=ppt/tags/tag13.xml><?xml version="1.0" encoding="utf-8"?>
<p:tagLst xmlns:p="http://schemas.openxmlformats.org/presentationml/2006/main">
  <p:tag name="MH" val="20161022192725"/>
  <p:tag name="MH_LIBRARY" val="GRAPHIC"/>
  <p:tag name="MH_TYPE" val="SubTitle"/>
  <p:tag name="MH_ORDER" val="3"/>
</p:tagLst>
</file>

<file path=ppt/tags/tag14.xml><?xml version="1.0" encoding="utf-8"?>
<p:tagLst xmlns:p="http://schemas.openxmlformats.org/presentationml/2006/main">
  <p:tag name="MH" val="20161022192725"/>
  <p:tag name="MH_LIBRARY" val="GRAPHIC"/>
  <p:tag name="MH_TYPE" val="SubTitle"/>
  <p:tag name="MH_ORDER" val="2"/>
</p:tagLst>
</file>

<file path=ppt/tags/tag15.xml><?xml version="1.0" encoding="utf-8"?>
<p:tagLst xmlns:p="http://schemas.openxmlformats.org/presentationml/2006/main">
  <p:tag name="MH" val="20161022192725"/>
  <p:tag name="MH_LIBRARY" val="GRAPHIC"/>
  <p:tag name="MH_TYPE" val="SubTitle"/>
  <p:tag name="MH_ORDER" val="3"/>
</p:tagLst>
</file>

<file path=ppt/tags/tag16.xml><?xml version="1.0" encoding="utf-8"?>
<p:tagLst xmlns:p="http://schemas.openxmlformats.org/presentationml/2006/main">
  <p:tag name="MH" val="20161022192725"/>
  <p:tag name="MH_LIBRARY" val="GRAPHIC"/>
  <p:tag name="MH_TYPE" val="SubTitle"/>
  <p:tag name="MH_ORDER" val="1"/>
</p:tagLst>
</file>

<file path=ppt/tags/tag17.xml><?xml version="1.0" encoding="utf-8"?>
<p:tagLst xmlns:p="http://schemas.openxmlformats.org/presentationml/2006/main">
  <p:tag name="MH" val="20161022192725"/>
  <p:tag name="MH_LIBRARY" val="GRAPHIC"/>
  <p:tag name="MH_TYPE" val="SubTitle"/>
  <p:tag name="MH_ORDER" val="3"/>
</p:tagLst>
</file>

<file path=ppt/tags/tag18.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MH" val="20161022192725"/>
  <p:tag name="MH_LIBRARY" val="GRAPHIC"/>
  <p:tag name="MH_TYPE" val="SubTitle"/>
  <p:tag name="MH_ORDER" val="3"/>
</p:tagLst>
</file>

<file path=ppt/tags/tag3.xml><?xml version="1.0" encoding="utf-8"?>
<p:tagLst xmlns:p="http://schemas.openxmlformats.org/presentationml/2006/main">
  <p:tag name="MH" val="20161022192725"/>
  <p:tag name="MH_LIBRARY" val="GRAPHIC"/>
  <p:tag name="MH_TYPE" val="SubTitle"/>
  <p:tag name="MH_ORDER" val="1"/>
</p:tagLst>
</file>

<file path=ppt/tags/tag4.xml><?xml version="1.0" encoding="utf-8"?>
<p:tagLst xmlns:p="http://schemas.openxmlformats.org/presentationml/2006/main">
  <p:tag name="MH" val="20161022192725"/>
  <p:tag name="MH_LIBRARY" val="GRAPHIC"/>
  <p:tag name="MH_TYPE" val="SubTitle"/>
  <p:tag name="MH_ORDER" val="3"/>
</p:tagLst>
</file>

<file path=ppt/tags/tag5.xml><?xml version="1.0" encoding="utf-8"?>
<p:tagLst xmlns:p="http://schemas.openxmlformats.org/presentationml/2006/main">
  <p:tag name="KSO_WM_UNIT_TABLE_BEAUTIFY" val="smartTable{0cb8f471-1d1c-4e48-a789-586b499614dc}"/>
</p:tagLst>
</file>

<file path=ppt/tags/tag6.xml><?xml version="1.0" encoding="utf-8"?>
<p:tagLst xmlns:p="http://schemas.openxmlformats.org/presentationml/2006/main">
  <p:tag name="MH" val="20161022192725"/>
  <p:tag name="MH_LIBRARY" val="GRAPHIC"/>
  <p:tag name="MH_TYPE" val="SubTitle"/>
  <p:tag name="MH_ORDER" val="2"/>
</p:tagLst>
</file>

<file path=ppt/tags/tag7.xml><?xml version="1.0" encoding="utf-8"?>
<p:tagLst xmlns:p="http://schemas.openxmlformats.org/presentationml/2006/main">
  <p:tag name="MH" val="20161022192725"/>
  <p:tag name="MH_LIBRARY" val="GRAPHIC"/>
  <p:tag name="MH_TYPE" val="SubTitle"/>
  <p:tag name="MH_ORDER" val="3"/>
</p:tagLst>
</file>

<file path=ppt/tags/tag8.xml><?xml version="1.0" encoding="utf-8"?>
<p:tagLst xmlns:p="http://schemas.openxmlformats.org/presentationml/2006/main">
  <p:tag name="MH" val="20161022192725"/>
  <p:tag name="MH_LIBRARY" val="GRAPHIC"/>
  <p:tag name="MH_TYPE" val="SubTitle"/>
  <p:tag name="MH_ORDER" val="1"/>
</p:tagLst>
</file>

<file path=ppt/tags/tag9.xml><?xml version="1.0" encoding="utf-8"?>
<p:tagLst xmlns:p="http://schemas.openxmlformats.org/presentationml/2006/main">
  <p:tag name="MH" val="20161022192725"/>
  <p:tag name="MH_LIBRARY" val="GRAPHIC"/>
  <p:tag name="MH_TYPE" val="SubTitle"/>
  <p:tag name="MH_ORDER" val="3"/>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5399</Words>
  <Application>WPS 演示</Application>
  <PresentationFormat>宽屏</PresentationFormat>
  <Paragraphs>561</Paragraphs>
  <Slides>29</Slides>
  <Notes>5</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0</vt:i4>
      </vt:variant>
      <vt:variant>
        <vt:lpstr>幻灯片标题</vt:lpstr>
      </vt:variant>
      <vt:variant>
        <vt:i4>29</vt:i4>
      </vt:variant>
    </vt:vector>
  </HeadingPairs>
  <TitlesOfParts>
    <vt:vector size="41" baseType="lpstr">
      <vt:lpstr>Arial</vt:lpstr>
      <vt:lpstr>宋体</vt:lpstr>
      <vt:lpstr>Wingdings</vt:lpstr>
      <vt:lpstr>微软雅黑</vt:lpstr>
      <vt:lpstr>Calibri</vt:lpstr>
      <vt:lpstr>等线</vt:lpstr>
      <vt:lpstr>Arial Unicode MS</vt:lpstr>
      <vt:lpstr>Calibri Light</vt:lpstr>
      <vt:lpstr>Courier New</vt:lpstr>
      <vt:lpstr>Georgia</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半梦浮生</cp:lastModifiedBy>
  <cp:revision>283</cp:revision>
  <dcterms:created xsi:type="dcterms:W3CDTF">2020-04-16T01:54:00Z</dcterms:created>
  <dcterms:modified xsi:type="dcterms:W3CDTF">2020-04-16T08:17:42Z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