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oleObject"/>
  <Default Extension="png" ContentType="image/png"/>
  <Default Extension="tiff" ContentType="image/tif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32" r:id="rId3"/>
    <p:sldId id="1112" r:id="rId5"/>
    <p:sldId id="331" r:id="rId6"/>
    <p:sldId id="371" r:id="rId7"/>
    <p:sldId id="372" r:id="rId8"/>
    <p:sldId id="332" r:id="rId9"/>
    <p:sldId id="334" r:id="rId10"/>
    <p:sldId id="373" r:id="rId11"/>
    <p:sldId id="336" r:id="rId12"/>
    <p:sldId id="374" r:id="rId13"/>
    <p:sldId id="375" r:id="rId14"/>
    <p:sldId id="376" r:id="rId15"/>
    <p:sldId id="389" r:id="rId16"/>
    <p:sldId id="340" r:id="rId17"/>
    <p:sldId id="335" r:id="rId18"/>
    <p:sldId id="341" r:id="rId19"/>
    <p:sldId id="378" r:id="rId20"/>
    <p:sldId id="379" r:id="rId21"/>
    <p:sldId id="1133" r:id="rId22"/>
    <p:sldId id="342" r:id="rId23"/>
    <p:sldId id="381" r:id="rId24"/>
    <p:sldId id="344" r:id="rId25"/>
    <p:sldId id="382" r:id="rId26"/>
    <p:sldId id="383" r:id="rId27"/>
    <p:sldId id="384" r:id="rId28"/>
    <p:sldId id="385" r:id="rId29"/>
    <p:sldId id="386" r:id="rId30"/>
    <p:sldId id="387" r:id="rId31"/>
    <p:sldId id="1134" r:id="rId32"/>
    <p:sldId id="392" r:id="rId33"/>
    <p:sldId id="390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ADBD5-6AA4-4477-BFDE-DE7F575178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740E0-3652-476E-A953-595EC9F8D7B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各位水井坊的领导及专家，大家上午好</a:t>
            </a:r>
            <a:endParaRPr lang="zh-SG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00EE6-F67D-4B9F-B627-A9E7E67F9D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本次汇报主要分三点：公司简介、建设思路、建设内容；建设内容由</a:t>
            </a:r>
            <a:r>
              <a:rPr lang="en-US" altLang="zh-CN" dirty="0"/>
              <a:t>APP/</a:t>
            </a:r>
            <a:r>
              <a:rPr lang="zh-CN" altLang="en-US" dirty="0"/>
              <a:t>小程序开发、微服务模块规划开发、小程序</a:t>
            </a:r>
            <a:r>
              <a:rPr lang="en-US" altLang="zh-CN" dirty="0"/>
              <a:t>/</a:t>
            </a:r>
            <a:r>
              <a:rPr lang="zh-CN" altLang="en-US" dirty="0"/>
              <a:t>公众号运营三部分组成：</a:t>
            </a:r>
            <a:endParaRPr lang="en-US" altLang="zh-CN" dirty="0"/>
          </a:p>
          <a:p>
            <a:r>
              <a:rPr lang="zh-CN" altLang="en-US" dirty="0"/>
              <a:t>讲述的顺序安排如下：</a:t>
            </a:r>
            <a:endParaRPr lang="en-US" altLang="zh-CN" dirty="0"/>
          </a:p>
          <a:p>
            <a:r>
              <a:rPr lang="zh-CN" altLang="en-US" dirty="0"/>
              <a:t>公司简介、建设思路、建设内容第一部分（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英雄汇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5.0APP/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小程序开发</a:t>
            </a:r>
            <a:r>
              <a:rPr lang="zh-CN" altLang="en-US" dirty="0"/>
              <a:t>）由周冉杨讲述；</a:t>
            </a:r>
            <a:endParaRPr lang="en-US" altLang="zh-CN" dirty="0"/>
          </a:p>
          <a:p>
            <a:r>
              <a:rPr lang="zh-CN" altLang="en-US" dirty="0"/>
              <a:t>微服务模块规划开发版块，业务部分由业务领域专家杨辉军介绍；微服务技术及研发体系部分由公司</a:t>
            </a:r>
            <a:r>
              <a:rPr lang="en-US" altLang="zh-CN" dirty="0"/>
              <a:t>CTO</a:t>
            </a:r>
            <a:r>
              <a:rPr lang="zh-CN" altLang="en-US" dirty="0"/>
              <a:t>宫树涛宫总介绍；</a:t>
            </a:r>
            <a:endParaRPr lang="en-US" altLang="zh-CN" dirty="0"/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公众号的运营版块，由运营负责人蔡昌伟进行讲述</a:t>
            </a:r>
            <a:endParaRPr lang="en-US" altLang="zh-CN" dirty="0"/>
          </a:p>
          <a:p>
            <a:r>
              <a:rPr lang="zh-CN" altLang="en-US" dirty="0"/>
              <a:t>我是</a:t>
            </a:r>
            <a:r>
              <a:rPr lang="en-US" altLang="zh-CN" dirty="0"/>
              <a:t>1919</a:t>
            </a:r>
            <a:r>
              <a:rPr lang="zh-CN" altLang="en-US" dirty="0"/>
              <a:t>的项目经理周冉杨，下面先由我来给各位介绍，</a:t>
            </a:r>
            <a:endParaRPr lang="zh-SG" altLang="en-US" dirty="0"/>
          </a:p>
          <a:p>
            <a:endParaRPr lang="zh-SG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00EE6-F67D-4B9F-B627-A9E7E67F9D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本次汇报主要分三点：公司简介、建设思路、建设内容；建设内容由</a:t>
            </a:r>
            <a:r>
              <a:rPr lang="en-US" altLang="zh-CN" dirty="0"/>
              <a:t>APP/</a:t>
            </a:r>
            <a:r>
              <a:rPr lang="zh-CN" altLang="en-US" dirty="0"/>
              <a:t>小程序开发、微服务模块规划开发、小程序</a:t>
            </a:r>
            <a:r>
              <a:rPr lang="en-US" altLang="zh-CN" dirty="0"/>
              <a:t>/</a:t>
            </a:r>
            <a:r>
              <a:rPr lang="zh-CN" altLang="en-US" dirty="0"/>
              <a:t>公众号运营三部分组成：</a:t>
            </a:r>
            <a:endParaRPr lang="en-US" altLang="zh-CN" dirty="0"/>
          </a:p>
          <a:p>
            <a:r>
              <a:rPr lang="zh-CN" altLang="en-US" dirty="0"/>
              <a:t>讲述的顺序安排如下：</a:t>
            </a:r>
            <a:endParaRPr lang="en-US" altLang="zh-CN" dirty="0"/>
          </a:p>
          <a:p>
            <a:r>
              <a:rPr lang="zh-CN" altLang="en-US" dirty="0"/>
              <a:t>公司简介、建设思路、建设内容第一部分（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英雄汇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5.0APP/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小程序开发</a:t>
            </a:r>
            <a:r>
              <a:rPr lang="zh-CN" altLang="en-US" dirty="0"/>
              <a:t>）由周冉杨讲述；</a:t>
            </a:r>
            <a:endParaRPr lang="en-US" altLang="zh-CN" dirty="0"/>
          </a:p>
          <a:p>
            <a:r>
              <a:rPr lang="zh-CN" altLang="en-US" dirty="0"/>
              <a:t>微服务模块规划开发版块，业务部分由业务领域专家杨辉军介绍；微服务技术及研发体系部分由公司</a:t>
            </a:r>
            <a:r>
              <a:rPr lang="en-US" altLang="zh-CN" dirty="0"/>
              <a:t>CTO</a:t>
            </a:r>
            <a:r>
              <a:rPr lang="zh-CN" altLang="en-US" dirty="0"/>
              <a:t>宫树涛宫总介绍；</a:t>
            </a:r>
            <a:endParaRPr lang="en-US" altLang="zh-CN" dirty="0"/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公众号的运营版块，由运营负责人蔡昌伟进行讲述</a:t>
            </a:r>
            <a:endParaRPr lang="en-US" altLang="zh-CN" dirty="0"/>
          </a:p>
          <a:p>
            <a:r>
              <a:rPr lang="zh-CN" altLang="en-US" dirty="0"/>
              <a:t>我是</a:t>
            </a:r>
            <a:r>
              <a:rPr lang="en-US" altLang="zh-CN" dirty="0"/>
              <a:t>1919</a:t>
            </a:r>
            <a:r>
              <a:rPr lang="zh-CN" altLang="en-US" dirty="0"/>
              <a:t>的项目经理周冉杨，下面先由我来给各位介绍，</a:t>
            </a:r>
            <a:endParaRPr lang="zh-SG" altLang="en-US" dirty="0"/>
          </a:p>
          <a:p>
            <a:endParaRPr lang="zh-SG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00EE6-F67D-4B9F-B627-A9E7E67F9D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本次汇报主要分三点：公司简介、建设思路、建设内容；建设内容由</a:t>
            </a:r>
            <a:r>
              <a:rPr lang="en-US" altLang="zh-CN" dirty="0"/>
              <a:t>APP/</a:t>
            </a:r>
            <a:r>
              <a:rPr lang="zh-CN" altLang="en-US" dirty="0"/>
              <a:t>小程序开发、微服务模块规划开发、小程序</a:t>
            </a:r>
            <a:r>
              <a:rPr lang="en-US" altLang="zh-CN" dirty="0"/>
              <a:t>/</a:t>
            </a:r>
            <a:r>
              <a:rPr lang="zh-CN" altLang="en-US" dirty="0"/>
              <a:t>公众号运营三部分组成：</a:t>
            </a:r>
            <a:endParaRPr lang="en-US" altLang="zh-CN" dirty="0"/>
          </a:p>
          <a:p>
            <a:r>
              <a:rPr lang="zh-CN" altLang="en-US" dirty="0"/>
              <a:t>讲述的顺序安排如下：</a:t>
            </a:r>
            <a:endParaRPr lang="en-US" altLang="zh-CN" dirty="0"/>
          </a:p>
          <a:p>
            <a:r>
              <a:rPr lang="zh-CN" altLang="en-US" dirty="0"/>
              <a:t>公司简介、建设思路、建设内容第一部分（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英雄汇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5.0APP/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小程序开发</a:t>
            </a:r>
            <a:r>
              <a:rPr lang="zh-CN" altLang="en-US" dirty="0"/>
              <a:t>）由周冉杨讲述；</a:t>
            </a:r>
            <a:endParaRPr lang="en-US" altLang="zh-CN" dirty="0"/>
          </a:p>
          <a:p>
            <a:r>
              <a:rPr lang="zh-CN" altLang="en-US" dirty="0"/>
              <a:t>微服务模块规划开发版块，业务部分由业务领域专家杨辉军介绍；微服务技术及研发体系部分由公司</a:t>
            </a:r>
            <a:r>
              <a:rPr lang="en-US" altLang="zh-CN" dirty="0"/>
              <a:t>CTO</a:t>
            </a:r>
            <a:r>
              <a:rPr lang="zh-CN" altLang="en-US" dirty="0"/>
              <a:t>宫树涛宫总介绍；</a:t>
            </a:r>
            <a:endParaRPr lang="en-US" altLang="zh-CN" dirty="0"/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公众号的运营版块，由运营负责人蔡昌伟进行讲述</a:t>
            </a:r>
            <a:endParaRPr lang="en-US" altLang="zh-CN" dirty="0"/>
          </a:p>
          <a:p>
            <a:r>
              <a:rPr lang="zh-CN" altLang="en-US" dirty="0"/>
              <a:t>我是</a:t>
            </a:r>
            <a:r>
              <a:rPr lang="en-US" altLang="zh-CN" dirty="0"/>
              <a:t>1919</a:t>
            </a:r>
            <a:r>
              <a:rPr lang="zh-CN" altLang="en-US" dirty="0"/>
              <a:t>的项目经理周冉杨，下面先由我来给各位介绍，</a:t>
            </a:r>
            <a:endParaRPr lang="zh-SG" altLang="en-US" dirty="0"/>
          </a:p>
          <a:p>
            <a:endParaRPr lang="zh-SG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00EE6-F67D-4B9F-B627-A9E7E67F9D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0" y="802640"/>
            <a:ext cx="9213850" cy="31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41840" y="218536"/>
            <a:ext cx="2339340" cy="8515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.xml"/><Relationship Id="rId1" Type="http://schemas.openxmlformats.org/officeDocument/2006/relationships/hyperlink" Target="http://www.runoob.com/mysql/mysql-data-types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hyperlink" Target="https://www.cnblogs.com/lixigang/articles/5082589.html" TargetMode="External"/><Relationship Id="rId1" Type="http://schemas.openxmlformats.org/officeDocument/2006/relationships/hyperlink" Target="https://www.cnblogs.com/tgzhu/p/6204173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hyperlink" Target="https://blog.csdn.net/zhuxineli/article/details/14455029" TargetMode="External"/><Relationship Id="rId1" Type="http://schemas.openxmlformats.org/officeDocument/2006/relationships/hyperlink" Target="https://blog.csdn.net/u010061060/article/details/52473244" TargetMode="Externa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hyperlink" Target="http://redisdoc.com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hyperlink" Target="http://redisdoc.com/topic/replication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10.jpeg"/><Relationship Id="rId7" Type="http://schemas.openxmlformats.org/officeDocument/2006/relationships/image" Target="../media/image9.jpeg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2.wmf"/><Relationship Id="rId1" Type="http://schemas.openxmlformats.org/officeDocument/2006/relationships/package" Target="../embeddings/Document1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hyperlink" Target="https://www.cnblogs.com/qq78292959/p/3637135.html" TargetMode="External"/><Relationship Id="rId1" Type="http://schemas.openxmlformats.org/officeDocument/2006/relationships/hyperlink" Target="https://www.cnblogs.com/clover-siyecao/p/5592006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 txBox="1">
            <a:spLocks noChangeArrowheads="1"/>
          </p:cNvSpPr>
          <p:nvPr/>
        </p:nvSpPr>
        <p:spPr bwMode="auto">
          <a:xfrm>
            <a:off x="249849" y="2024472"/>
            <a:ext cx="11692299" cy="65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6376" tIns="58189" rIns="116376" bIns="58189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1049020" eaLnBrk="1" hangingPunct="1"/>
            <a:r>
              <a:rPr lang="zh-CN" altLang="en-US" sz="459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隔壁仓库新零售模式解读</a:t>
            </a:r>
            <a:endParaRPr lang="en-US" altLang="zh-CN" sz="459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099" name="Rectangle 2"/>
          <p:cNvSpPr txBox="1">
            <a:spLocks noChangeArrowheads="1"/>
          </p:cNvSpPr>
          <p:nvPr/>
        </p:nvSpPr>
        <p:spPr bwMode="auto">
          <a:xfrm>
            <a:off x="249851" y="3599312"/>
            <a:ext cx="11692299" cy="65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6376" tIns="58189" rIns="116376" bIns="58189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1049020" eaLnBrk="1" hangingPunct="1"/>
            <a:r>
              <a:rPr lang="en-US" altLang="zh-CN" sz="20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B</a:t>
            </a:r>
            <a:r>
              <a:rPr lang="zh-CN" altLang="en-US" sz="20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端平台公司</a:t>
            </a:r>
            <a:endParaRPr lang="en-US" altLang="zh-CN" sz="206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 defTabSz="1049020" eaLnBrk="1" hangingPunct="1"/>
            <a:r>
              <a:rPr lang="en-US" altLang="zh-CN" sz="20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2018.03</a:t>
            </a:r>
            <a:endParaRPr lang="en-US" altLang="zh-CN" sz="206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12192000" cy="4690241"/>
          </a:xfrm>
          <a:prstGeom prst="rect">
            <a:avLst/>
          </a:prstGeom>
          <a:solidFill>
            <a:srgbClr val="055098"/>
          </a:solidFill>
          <a:ln>
            <a:solidFill>
              <a:srgbClr val="055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540171" y="1930289"/>
            <a:ext cx="7111659" cy="79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425" tIns="50713" rIns="101425" bIns="50713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/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 eaLnBrk="1" hangingPunct="1"/>
            <a:r>
              <a:rPr lang="en-US" altLang="zh-CN" sz="4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Mysql&amp;Redis</a:t>
            </a:r>
            <a:endParaRPr lang="en-US" altLang="zh-CN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00919" y="3521885"/>
            <a:ext cx="101901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425" tIns="50713" rIns="101425" bIns="50713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eaLnBrk="1" hangingPunct="1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上加下信息技术成都有限公司</a:t>
            </a:r>
            <a:endParaRPr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2516" y="5012480"/>
            <a:ext cx="5164528" cy="14585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99536" y="287635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Mysql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86073" y="5924034"/>
            <a:ext cx="61303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1"/>
              </a:rPr>
              <a:t>http://www.runoob.com/mysql/mysql-data-types.html</a:t>
            </a:r>
            <a:endParaRPr lang="en-US" altLang="zh-CN" dirty="0"/>
          </a:p>
          <a:p>
            <a:r>
              <a:rPr lang="en-US" altLang="zh-CN" dirty="0"/>
              <a:t>https://dev.mysql.com/doc/refman/5.7/en/numeric-types.html</a:t>
            </a:r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831850" y="1058334"/>
          <a:ext cx="10528299" cy="4741331"/>
        </p:xfrm>
        <a:graphic>
          <a:graphicData uri="http://schemas.openxmlformats.org/drawingml/2006/table">
            <a:tbl>
              <a:tblPr/>
              <a:tblGrid>
                <a:gridCol w="2625852"/>
                <a:gridCol w="2576073"/>
                <a:gridCol w="2289843"/>
                <a:gridCol w="2140505"/>
                <a:gridCol w="896026"/>
              </a:tblGrid>
              <a:tr h="158927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1" i="0" u="none" strike="noStrike" dirty="0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类型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latin typeface="Arial" panose="020B060402020202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大小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latin typeface="Arial" panose="020B060402020202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范围（有符号）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latin typeface="Arial" panose="020B060402020202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范围（无符号）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latin typeface="Arial" panose="020B060402020202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800" b="1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用途</a:t>
                      </a:r>
                      <a:endParaRPr lang="zh-CN" altLang="en-US" sz="800" b="1" i="0" u="none" strike="noStrike">
                        <a:solidFill>
                          <a:srgbClr val="000000"/>
                        </a:solidFill>
                        <a:latin typeface="Arial" panose="020B060402020202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80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TINYINT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 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字节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(-128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，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127)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(0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，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255)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小整数值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Arial" panose="020B060402020202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80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SMALLINT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 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字节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(-32 768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，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32 767)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(0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，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65 535)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大整数值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Arial" panose="020B060402020202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80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MEDIUMINT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 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字节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(-8 388 608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，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8 388 607)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(0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，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16 777 215)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大整数值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Arial" panose="020B060402020202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4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INT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或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INTEGER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 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字节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(-2 147 483 648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，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2 147 483 647)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(0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，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4 294 967 295)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大整数值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Arial" panose="020B060402020202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4146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BIGINT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 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字节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(-9 233 372 036 854 775 808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，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9 223 372 036 854 775 807)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(0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，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18 446 744 073 709 551 615)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极大整数值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Arial" panose="020B060402020202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66219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sng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FLOAT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sng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 </a:t>
                      </a:r>
                      <a:r>
                        <a:rPr lang="zh-CN" altLang="en-US" sz="1400" b="0" i="0" u="none" strike="sng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字节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sng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(-3.402 823 466 E+38，-1.175 494 351 E-38)，0，(1.175 494 351 E-38，3.402 823 466 351 E+38)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sng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0，(1.175 494 351 E-38，3.402 823 466 E+38)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sng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单精度浮点数值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366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sng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DOUBLE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1400" b="0" i="0" u="none" strike="sng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 </a:t>
                      </a:r>
                      <a:r>
                        <a:rPr lang="zh-CN" altLang="en-US" sz="1400" b="0" i="0" u="none" strike="sng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字节 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sng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(-1.797 693 134 862 315 7 E+308，-2.225 073 858 507 201 4 E-308)，0，(2.225 073 858 507 201 4 E-308，1.797 693 134 862 315 7 E+308)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sng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0，(2.225 073 858 507 201 4 E-308，1.797 693 134 862 315 7 E+308)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sng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双精度浮点数值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19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DECIMAL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对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DECIMAL(M,D) ，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如果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M&gt;D，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为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M+2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否则为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D+2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依赖于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和</a:t>
                      </a:r>
                      <a:r>
                        <a:rPr lang="en-US" altLang="zh-CN" sz="8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</a:t>
                      </a:r>
                      <a:r>
                        <a:rPr lang="zh-CN" altLang="en-US" sz="8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的值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latin typeface="Arial" panose="020B060402020202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依赖于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和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的值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latin typeface="Arial" panose="020B060402020202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小数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Arial" panose="020B060402020202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99536" y="298693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Mysql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9536" y="5745382"/>
            <a:ext cx="6701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https://dev.mysql.com/doc/refman/5.7/en/date-and-time-types.html</a:t>
            </a:r>
            <a:endParaRPr lang="zh-CN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99536" y="1260397"/>
          <a:ext cx="10433049" cy="4169612"/>
        </p:xfrm>
        <a:graphic>
          <a:graphicData uri="http://schemas.openxmlformats.org/drawingml/2006/table">
            <a:tbl>
              <a:tblPr/>
              <a:tblGrid>
                <a:gridCol w="2112815"/>
                <a:gridCol w="1064597"/>
                <a:gridCol w="3177412"/>
                <a:gridCol w="1572328"/>
                <a:gridCol w="2505897"/>
              </a:tblGrid>
              <a:tr h="51279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baseline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类型</a:t>
                      </a:r>
                      <a:endParaRPr lang="zh-CN" altLang="en-US" sz="2000" b="1" i="0" u="none" strike="noStrike" baseline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baseline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大小</a:t>
                      </a:r>
                      <a:r>
                        <a:rPr lang="en-US" altLang="zh-CN" sz="2000" b="1" i="0" u="none" strike="noStrike" baseline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(</a:t>
                      </a:r>
                      <a:r>
                        <a:rPr lang="zh-CN" altLang="en-US" sz="2000" b="1" i="0" u="none" strike="noStrike" baseline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字节</a:t>
                      </a:r>
                      <a:r>
                        <a:rPr lang="en-US" altLang="zh-CN" sz="2000" b="1" i="0" u="none" strike="noStrike" baseline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)</a:t>
                      </a:r>
                      <a:endParaRPr lang="en-US" altLang="zh-CN" sz="2000" b="1" i="0" u="none" strike="noStrike" baseline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baseline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范围</a:t>
                      </a:r>
                      <a:endParaRPr lang="zh-CN" altLang="en-US" sz="2000" b="1" i="0" u="none" strike="noStrike" baseline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baseline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格式</a:t>
                      </a:r>
                      <a:endParaRPr lang="zh-CN" altLang="en-US" sz="2000" b="1" i="0" u="none" strike="noStrike" baseline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baseline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用途</a:t>
                      </a:r>
                      <a:endParaRPr lang="zh-CN" altLang="en-US" sz="2000" b="1" i="0" u="none" strike="noStrike" baseline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9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DATE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 baseline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zh-CN" sz="2000" b="0" i="0" u="none" strike="noStrike" baseline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baseline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1000-01-01/9999-12-31</a:t>
                      </a:r>
                      <a:endParaRPr lang="en-US" altLang="zh-CN" sz="2000" b="0" i="0" u="none" strike="noStrike" baseline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baseline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YYYY-MM-DD</a:t>
                      </a:r>
                      <a:endParaRPr lang="en-US" sz="2000" b="0" i="0" u="none" strike="noStrike" baseline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baseline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日期值</a:t>
                      </a:r>
                      <a:endParaRPr lang="zh-CN" altLang="en-US" sz="2000" b="0" i="0" u="none" strike="noStrike" baseline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91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TIME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 baseline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zh-CN" sz="2000" b="0" i="0" u="none" strike="noStrike" baseline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baseline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'-838:59:59'/'838:59:59'</a:t>
                      </a:r>
                      <a:endParaRPr lang="en-US" altLang="zh-CN" sz="2000" b="0" i="0" u="none" strike="noStrike" baseline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HH:MM:SS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baseline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时间值或持续时间</a:t>
                      </a:r>
                      <a:endParaRPr lang="zh-CN" altLang="en-US" sz="2000" b="0" i="0" u="none" strike="noStrike" baseline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9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YEAR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 baseline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zh-CN" sz="2000" b="0" i="0" u="none" strike="noStrike" baseline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baseline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1901/2155</a:t>
                      </a:r>
                      <a:endParaRPr lang="en-US" altLang="zh-CN" sz="2000" b="0" i="0" u="none" strike="noStrike" baseline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baseline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YYYY</a:t>
                      </a:r>
                      <a:endParaRPr lang="en-US" sz="2000" b="0" i="0" u="none" strike="noStrike" baseline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baseline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年份值</a:t>
                      </a:r>
                      <a:endParaRPr lang="zh-CN" altLang="en-US" sz="2000" b="0" i="0" u="none" strike="noStrike" baseline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DATETIME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 baseline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</a:t>
                      </a:r>
                      <a:endParaRPr lang="en-US" altLang="zh-CN" sz="2000" b="0" i="0" u="none" strike="noStrike" baseline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baseline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1000-01-01 00:00:00/9999-12-31 23:59:59</a:t>
                      </a:r>
                      <a:endParaRPr lang="en-US" altLang="zh-CN" sz="2000" b="0" i="0" u="none" strike="noStrike" baseline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baseline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YYYY-MM-DD HH:MM:SS</a:t>
                      </a:r>
                      <a:endParaRPr lang="en-US" sz="2000" b="0" i="0" u="none" strike="noStrike" baseline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baseline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混合日期和时间值</a:t>
                      </a:r>
                      <a:endParaRPr lang="zh-CN" altLang="en-US" sz="2000" b="0" i="0" u="none" strike="noStrike" baseline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04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TIMESTAMP(fps)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 baseline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  <a:endParaRPr lang="en-US" altLang="zh-CN" sz="2000" b="0" i="0" u="none" strike="noStrike" baseline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baseline="0" dirty="0">
                          <a:solidFill>
                            <a:srgbClr val="000000"/>
                          </a:solidFill>
                          <a:latin typeface="Arial Unicode MS"/>
                        </a:rPr>
                        <a:t>1970-01-01 00:00:01.000000</a:t>
                      </a:r>
                      <a:br>
                        <a:rPr lang="en-US" altLang="zh-CN" sz="2000" b="0" i="0" u="none" strike="noStrike" baseline="0" dirty="0">
                          <a:solidFill>
                            <a:srgbClr val="000000"/>
                          </a:solidFill>
                          <a:latin typeface="Arial Unicode MS"/>
                        </a:rPr>
                      </a:br>
                      <a:r>
                        <a:rPr lang="en-US" altLang="zh-CN" sz="2000" b="0" i="0" u="none" strike="noStrike" baseline="0" dirty="0">
                          <a:solidFill>
                            <a:srgbClr val="000000"/>
                          </a:solidFill>
                          <a:latin typeface="Arial Unicode MS"/>
                        </a:rPr>
                        <a:t>2038-01-19 03:14:07.999999</a:t>
                      </a:r>
                      <a:endParaRPr lang="en-US" altLang="zh-CN" sz="2000" b="0" i="0" u="none" strike="noStrike" baseline="0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baseline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YYYYMMDD HHMMSS</a:t>
                      </a:r>
                      <a:endParaRPr lang="en-US" sz="2000" b="0" i="0" u="none" strike="noStrike" baseline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baseline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混合日期和时间值，时间戳</a:t>
                      </a:r>
                      <a:endParaRPr lang="zh-CN" altLang="en-US" sz="2000" b="0" i="0" u="none" strike="noStrike" baseline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829675" y="274175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Mysql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2073" y="6089134"/>
            <a:ext cx="5879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https://dev.mysql.com/doc/refman/5.7/en/string-types.html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185400" y="62230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UTF8-MB4</a:t>
            </a:r>
            <a:endParaRPr lang="zh-CN" altLang="en-US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863598" y="1218671"/>
          <a:ext cx="10464801" cy="4654848"/>
        </p:xfrm>
        <a:graphic>
          <a:graphicData uri="http://schemas.openxmlformats.org/drawingml/2006/table">
            <a:tbl>
              <a:tblPr/>
              <a:tblGrid>
                <a:gridCol w="3206076"/>
                <a:gridCol w="4425643"/>
                <a:gridCol w="2833082"/>
              </a:tblGrid>
              <a:tr h="307381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类型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latin typeface="Arial" panose="020B060402020202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大小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latin typeface="Arial" panose="020B060402020202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用途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latin typeface="Arial" panose="020B060402020202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38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CHAR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0-255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字节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定长字符串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Arial" panose="020B060402020202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38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VARCHAR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0-65535 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字节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变长字符串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Arial" panose="020B060402020202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60598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TINYBLOB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0-255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字节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不超过 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255 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个字符的二进制字符串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Arial" panose="020B060402020202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38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TINYTEXT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0-255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字节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短文本字符串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Arial" panose="020B060402020202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19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BLOB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0-65 535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字节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二进制形式的长文本数据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Arial" panose="020B060402020202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38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TEXT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0-65 535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字节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长文本数据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Arial" panose="020B060402020202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59719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MEDIUMBLOB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0-16 777 215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字节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二进制形式的中等长度文本数据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Arial" panose="020B060402020202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38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MEDIUMTEXT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0-16 777 215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字节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中等长度文本数据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Arial" panose="020B060402020202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59719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LONGBLOB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0-4 294 967 295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字节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二进制形式的极大文本数据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Arial" panose="020B060402020202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38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LONGTEXT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0-4 294 967 295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字节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极大文本数据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Arial" panose="020B060402020202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99536" y="24418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77290" y="1325880"/>
            <a:ext cx="102019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: </a:t>
            </a:r>
            <a:r>
              <a:rPr lang="zh-CN" altLang="en-US" dirty="0"/>
              <a:t>一个表最多 </a:t>
            </a:r>
            <a:r>
              <a:rPr lang="en-US" altLang="zh-CN" dirty="0"/>
              <a:t>1017 </a:t>
            </a:r>
            <a:r>
              <a:rPr lang="zh-CN" altLang="en-US" dirty="0"/>
              <a:t>列</a:t>
            </a:r>
            <a:endParaRPr lang="en-US" altLang="zh-CN" dirty="0"/>
          </a:p>
          <a:p>
            <a:r>
              <a:rPr lang="en-US" altLang="zh-CN" dirty="0"/>
              <a:t>2:</a:t>
            </a:r>
            <a:r>
              <a:rPr lang="zh-CN" altLang="en-US" dirty="0"/>
              <a:t>一个表主键之外最多有</a:t>
            </a:r>
            <a:r>
              <a:rPr lang="en-US" altLang="zh-CN" dirty="0"/>
              <a:t>64</a:t>
            </a:r>
            <a:r>
              <a:rPr lang="zh-CN" altLang="en-US" dirty="0"/>
              <a:t>个索引</a:t>
            </a:r>
            <a:endParaRPr lang="en-US" altLang="zh-CN" dirty="0"/>
          </a:p>
          <a:p>
            <a:r>
              <a:rPr lang="en-US" altLang="zh-CN" dirty="0"/>
              <a:t>2: </a:t>
            </a:r>
            <a:r>
              <a:rPr lang="zh-CN" altLang="en-US" dirty="0"/>
              <a:t>内部表示形式的最大行大小限制为</a:t>
            </a:r>
            <a:r>
              <a:rPr lang="en-US" altLang="zh-CN" dirty="0"/>
              <a:t>65,535</a:t>
            </a:r>
            <a:r>
              <a:rPr lang="zh-CN" altLang="en-US" dirty="0"/>
              <a:t>字节。 </a:t>
            </a:r>
            <a:r>
              <a:rPr lang="en-US" altLang="zh-CN" dirty="0"/>
              <a:t>BLOB</a:t>
            </a:r>
            <a:r>
              <a:rPr lang="zh-CN" altLang="en-US" dirty="0"/>
              <a:t>并且 </a:t>
            </a:r>
            <a:r>
              <a:rPr lang="en-US" altLang="zh-CN" dirty="0"/>
              <a:t>TEXT</a:t>
            </a:r>
            <a:r>
              <a:rPr lang="zh-CN" altLang="en-US" dirty="0"/>
              <a:t>列只向行大小限制贡献</a:t>
            </a:r>
            <a:r>
              <a:rPr lang="en-US" altLang="zh-CN" dirty="0"/>
              <a:t>9</a:t>
            </a:r>
            <a:r>
              <a:rPr lang="zh-CN" altLang="en-US" dirty="0"/>
              <a:t>到</a:t>
            </a:r>
            <a:r>
              <a:rPr lang="en-US" altLang="zh-CN" dirty="0"/>
              <a:t>12</a:t>
            </a:r>
            <a:r>
              <a:rPr lang="zh-CN" altLang="en-US" dirty="0"/>
              <a:t>个字节，因为它们的内容与行的其余部分分开存储。</a:t>
            </a:r>
            <a:endParaRPr lang="en-US" altLang="zh-CN" dirty="0"/>
          </a:p>
          <a:p>
            <a:r>
              <a:rPr lang="en-US" altLang="zh-CN" dirty="0"/>
              <a:t>3: </a:t>
            </a:r>
            <a:r>
              <a:rPr lang="en-US" altLang="zh-CN" dirty="0" err="1"/>
              <a:t>innodb</a:t>
            </a:r>
            <a:r>
              <a:rPr lang="zh-CN" altLang="en-US" dirty="0"/>
              <a:t>表，单列索引，超过 </a:t>
            </a:r>
            <a:r>
              <a:rPr lang="en-US" altLang="zh-CN" dirty="0"/>
              <a:t>767 bytes</a:t>
            </a:r>
            <a:r>
              <a:rPr lang="zh-CN" altLang="en-US" dirty="0"/>
              <a:t>的，给出</a:t>
            </a:r>
            <a:r>
              <a:rPr lang="en-US" altLang="zh-CN" dirty="0"/>
              <a:t>warning</a:t>
            </a:r>
            <a:r>
              <a:rPr lang="zh-CN" altLang="en-US" dirty="0"/>
              <a:t>，最终索引创建成功，取前缀索引（取前 </a:t>
            </a:r>
            <a:r>
              <a:rPr lang="en-US" altLang="zh-CN" dirty="0"/>
              <a:t>255 </a:t>
            </a:r>
            <a:r>
              <a:rPr lang="zh-CN" altLang="en-US" dirty="0"/>
              <a:t>字符）</a:t>
            </a:r>
            <a:endParaRPr lang="en-US" altLang="zh-CN" dirty="0"/>
          </a:p>
          <a:p>
            <a:r>
              <a:rPr lang="en-US" altLang="zh-CN" dirty="0"/>
              <a:t>4:innodb</a:t>
            </a:r>
            <a:r>
              <a:rPr lang="zh-CN" altLang="en-US" dirty="0"/>
              <a:t>表，组合索引，各列长度不超过 </a:t>
            </a:r>
            <a:r>
              <a:rPr lang="en-US" altLang="zh-CN" dirty="0"/>
              <a:t>767 bytes </a:t>
            </a:r>
            <a:r>
              <a:rPr lang="zh-CN" altLang="en-US" dirty="0"/>
              <a:t>，如果有超过 </a:t>
            </a:r>
            <a:r>
              <a:rPr lang="en-US" altLang="zh-CN" dirty="0"/>
              <a:t>767 bytes </a:t>
            </a:r>
            <a:r>
              <a:rPr lang="zh-CN" altLang="en-US" dirty="0"/>
              <a:t>的，则给出报警，索引最后创建成功，但是对于超过 </a:t>
            </a:r>
            <a:r>
              <a:rPr lang="en-US" altLang="zh-CN" dirty="0"/>
              <a:t>767 </a:t>
            </a:r>
            <a:r>
              <a:rPr lang="zh-CN" altLang="en-US" dirty="0"/>
              <a:t>字节的列取前缀索引，与索引列顺序无关，总和不得超过 </a:t>
            </a:r>
            <a:r>
              <a:rPr lang="en-US" altLang="zh-CN" dirty="0"/>
              <a:t>3072 </a:t>
            </a:r>
            <a:r>
              <a:rPr lang="zh-CN" altLang="en-US" dirty="0"/>
              <a:t>，否则失败，无法创建。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83749" y="2657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其他类型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77290" y="1325880"/>
            <a:ext cx="102019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空间类型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扩展知识 </a:t>
            </a:r>
            <a:r>
              <a:rPr lang="en-US" altLang="zh-CN" dirty="0"/>
              <a:t>: GEO HASH</a:t>
            </a:r>
            <a:endParaRPr lang="en-US" altLang="zh-CN" dirty="0"/>
          </a:p>
          <a:p>
            <a:r>
              <a:rPr lang="en-US" altLang="zh-CN" dirty="0"/>
              <a:t>	 </a:t>
            </a:r>
            <a:r>
              <a:rPr lang="en-US" altLang="zh-CN" dirty="0">
                <a:hlinkClick r:id="rId1"/>
              </a:rPr>
              <a:t>https://www.cnblogs.com/tgzhu/p/6204173.html</a:t>
            </a:r>
            <a:endParaRPr lang="en-US" altLang="zh-CN" dirty="0"/>
          </a:p>
          <a:p>
            <a:r>
              <a:rPr lang="en-US" altLang="zh-CN" dirty="0"/>
              <a:t>	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mysql</a:t>
            </a:r>
            <a:r>
              <a:rPr lang="en-US" altLang="zh-CN" dirty="0"/>
              <a:t> </a:t>
            </a:r>
            <a:r>
              <a:rPr lang="zh-CN" altLang="en-US" dirty="0"/>
              <a:t>虽然支持此种类型</a:t>
            </a:r>
            <a:r>
              <a:rPr lang="en-US" altLang="zh-CN" dirty="0"/>
              <a:t>,</a:t>
            </a:r>
            <a:r>
              <a:rPr lang="zh-CN" altLang="en-US" dirty="0"/>
              <a:t>但是 此类型是</a:t>
            </a:r>
            <a:r>
              <a:rPr lang="en-US" altLang="zh-CN" dirty="0"/>
              <a:t>CPU</a:t>
            </a:r>
            <a:r>
              <a:rPr lang="zh-CN" altLang="en-US" dirty="0"/>
              <a:t>密集的</a:t>
            </a:r>
            <a:r>
              <a:rPr lang="en-US" altLang="zh-CN" dirty="0"/>
              <a:t>,</a:t>
            </a:r>
            <a:r>
              <a:rPr lang="zh-CN" altLang="en-US" dirty="0"/>
              <a:t>容易造成</a:t>
            </a:r>
            <a:r>
              <a:rPr lang="en-US" altLang="zh-CN" dirty="0"/>
              <a:t>CPU</a:t>
            </a:r>
            <a:r>
              <a:rPr lang="zh-CN" altLang="en-US" dirty="0"/>
              <a:t>负载过高</a:t>
            </a:r>
            <a:r>
              <a:rPr lang="en-US" altLang="zh-CN" dirty="0"/>
              <a:t>,</a:t>
            </a:r>
            <a:r>
              <a:rPr lang="zh-CN" altLang="en-US" dirty="0"/>
              <a:t>建议在高并发场景使用</a:t>
            </a:r>
            <a:r>
              <a:rPr lang="en-US" altLang="zh-CN" dirty="0"/>
              <a:t>ES</a:t>
            </a:r>
            <a:r>
              <a:rPr lang="zh-CN" altLang="en-US" dirty="0"/>
              <a:t>同等功能来满足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JSON</a:t>
            </a:r>
            <a:r>
              <a:rPr lang="zh-CN" altLang="en-US" dirty="0"/>
              <a:t>类型</a:t>
            </a:r>
            <a:endParaRPr lang="en-US" altLang="zh-CN" dirty="0"/>
          </a:p>
          <a:p>
            <a:r>
              <a:rPr lang="en-US" altLang="zh-CN" dirty="0"/>
              <a:t>	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不能直接创建索引，但是可以使用函数索引，把要搜索的列构建索引。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函数列</a:t>
            </a:r>
            <a:endParaRPr lang="en-US" altLang="zh-CN" dirty="0"/>
          </a:p>
          <a:p>
            <a:r>
              <a:rPr lang="en-US" altLang="zh-CN" dirty="0"/>
              <a:t>	 </a:t>
            </a:r>
            <a:r>
              <a:rPr lang="en-US" altLang="zh-CN" dirty="0">
                <a:hlinkClick r:id="rId2"/>
              </a:rPr>
              <a:t>https://www.cnblogs.com/lixigang/articles/5082589.html</a:t>
            </a:r>
            <a:endParaRPr lang="en-US" altLang="zh-CN" dirty="0"/>
          </a:p>
          <a:p>
            <a:r>
              <a:rPr lang="en-US" altLang="zh-CN" dirty="0"/>
              <a:t>	 https://segmentfault.com/a/1190000011580030</a:t>
            </a:r>
            <a:endParaRPr lang="en-US" altLang="zh-CN" dirty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66035" y="391467"/>
            <a:ext cx="3280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400" b="1" dirty="0"/>
              <a:t>如何选择主键</a:t>
            </a:r>
            <a:endParaRPr lang="zh-CN" altLang="en-US" sz="2400" b="1" dirty="0"/>
          </a:p>
          <a:p>
            <a:pPr lvl="0"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2800" y="1612901"/>
            <a:ext cx="8128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1: </a:t>
            </a:r>
            <a:r>
              <a:rPr lang="zh-CN" altLang="en-US" dirty="0"/>
              <a:t>自动增长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不支持水平拆分</a:t>
            </a:r>
            <a:endParaRPr lang="en-US" altLang="zh-CN" dirty="0"/>
          </a:p>
          <a:p>
            <a:r>
              <a:rPr lang="en-US" altLang="zh-CN" dirty="0"/>
              <a:t>	</a:t>
            </a:r>
            <a:endParaRPr lang="en-US" altLang="zh-CN" dirty="0"/>
          </a:p>
          <a:p>
            <a:r>
              <a:rPr lang="en-US" altLang="zh-CN" dirty="0"/>
              <a:t>2: UUID	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非时间序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3: Snowflake</a:t>
            </a:r>
            <a:endParaRPr lang="en-US" altLang="zh-CN" dirty="0"/>
          </a:p>
          <a:p>
            <a:r>
              <a:rPr lang="en-US" b="1" dirty="0"/>
              <a:t>	</a:t>
            </a:r>
            <a:r>
              <a:rPr lang="zh-CN" altLang="en-US" dirty="0"/>
              <a:t>支持水平拆分</a:t>
            </a:r>
            <a:r>
              <a:rPr lang="en-US" altLang="zh-CN" dirty="0"/>
              <a:t>,</a:t>
            </a:r>
            <a:r>
              <a:rPr lang="zh-CN" altLang="en-US" dirty="0"/>
              <a:t>时间序</a:t>
            </a:r>
            <a:r>
              <a:rPr lang="en-US" altLang="zh-CN" dirty="0"/>
              <a:t>,</a:t>
            </a:r>
            <a:r>
              <a:rPr lang="zh-CN" altLang="en-US" dirty="0"/>
              <a:t>使用成本高</a:t>
            </a:r>
            <a:endParaRPr lang="en-US" altLang="zh-CN" dirty="0"/>
          </a:p>
          <a:p>
            <a:endParaRPr lang="en-US" altLang="zh-CN" dirty="0"/>
          </a:p>
          <a:p>
            <a:r>
              <a:rPr lang="en-US" dirty="0"/>
              <a:t>	1</a:t>
            </a:r>
            <a:r>
              <a:rPr lang="en-US" altLang="zh-CN" dirty="0"/>
              <a:t>: </a:t>
            </a:r>
            <a:r>
              <a:rPr lang="zh-CN" altLang="en-US" dirty="0"/>
              <a:t>注意分段</a:t>
            </a:r>
            <a:r>
              <a:rPr lang="en-US" altLang="zh-CN" dirty="0"/>
              <a:t>(</a:t>
            </a:r>
            <a:r>
              <a:rPr lang="zh-CN" altLang="en-US" dirty="0"/>
              <a:t>将机房段分给线程</a:t>
            </a:r>
            <a:r>
              <a:rPr lang="en-US" altLang="zh-CN" dirty="0"/>
              <a:t>/</a:t>
            </a:r>
            <a:r>
              <a:rPr lang="zh-CN" altLang="en-US" dirty="0"/>
              <a:t>实例段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dirty="0"/>
              <a:t>	2</a:t>
            </a:r>
            <a:r>
              <a:rPr lang="en-US" altLang="zh-CN" dirty="0"/>
              <a:t>: </a:t>
            </a:r>
            <a:r>
              <a:rPr lang="en-US" altLang="zh-CN" dirty="0" err="1"/>
              <a:t>javascript</a:t>
            </a:r>
            <a:r>
              <a:rPr lang="en-US" altLang="zh-CN" dirty="0"/>
              <a:t> </a:t>
            </a:r>
            <a:r>
              <a:rPr lang="zh-CN" altLang="en-US" dirty="0"/>
              <a:t>丢失精度问题</a:t>
            </a:r>
            <a:r>
              <a:rPr lang="en-US" altLang="zh-CN" dirty="0"/>
              <a:t>(</a:t>
            </a:r>
            <a:r>
              <a:rPr lang="zh-CN" altLang="en-US" dirty="0"/>
              <a:t>给前端返回字符串</a:t>
            </a:r>
            <a:r>
              <a:rPr lang="en-US" altLang="zh-CN" dirty="0"/>
              <a:t>,</a:t>
            </a:r>
            <a:r>
              <a:rPr lang="zh-CN" altLang="en-US" dirty="0"/>
              <a:t>从前端接字符串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	</a:t>
            </a:r>
            <a:endParaRPr lang="en-US" altLang="zh-CN" dirty="0"/>
          </a:p>
          <a:p>
            <a:r>
              <a:rPr lang="en-US" dirty="0"/>
              <a:t>	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39001" y="2416266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业务主键</a:t>
            </a:r>
            <a:r>
              <a:rPr lang="en-US" altLang="zh-CN" dirty="0"/>
              <a:t>,</a:t>
            </a:r>
            <a:r>
              <a:rPr lang="zh-CN" altLang="en-US" dirty="0"/>
              <a:t>逻辑主键 分开</a:t>
            </a:r>
            <a:endParaRPr lang="zh-CN" altLang="en-US" dirty="0"/>
          </a:p>
        </p:txBody>
      </p:sp>
    </p:spTree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99536" y="32707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建立合适索引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5820" y="1440180"/>
            <a:ext cx="93395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: </a:t>
            </a:r>
            <a:r>
              <a:rPr lang="zh-CN" altLang="en-US" dirty="0"/>
              <a:t>主键</a:t>
            </a:r>
            <a:endParaRPr lang="en-US" altLang="zh-CN" dirty="0"/>
          </a:p>
          <a:p>
            <a:r>
              <a:rPr lang="en-US" altLang="zh-CN" dirty="0"/>
              <a:t>2 :  where</a:t>
            </a:r>
            <a:r>
              <a:rPr lang="zh-CN" altLang="en-US" dirty="0"/>
              <a:t> 子句中出现</a:t>
            </a:r>
            <a:endParaRPr lang="en-US" altLang="zh-CN" dirty="0"/>
          </a:p>
          <a:p>
            <a:r>
              <a:rPr lang="en-US" altLang="zh-CN" dirty="0"/>
              <a:t>3 :  </a:t>
            </a:r>
            <a:r>
              <a:rPr lang="zh-CN" altLang="en-US" dirty="0"/>
              <a:t>列的取值 相对分散</a:t>
            </a:r>
            <a:r>
              <a:rPr lang="en-US" altLang="zh-CN" dirty="0"/>
              <a:t>(</a:t>
            </a:r>
            <a:r>
              <a:rPr lang="zh-CN" altLang="en-US" dirty="0"/>
              <a:t>反例 </a:t>
            </a:r>
            <a:r>
              <a:rPr lang="en-US" altLang="zh-CN" dirty="0"/>
              <a:t>: 99% </a:t>
            </a:r>
            <a:r>
              <a:rPr lang="zh-CN" altLang="en-US" dirty="0"/>
              <a:t>是一个值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4 : </a:t>
            </a:r>
            <a:r>
              <a:rPr lang="zh-CN" altLang="en-US" dirty="0"/>
              <a:t>使用</a:t>
            </a:r>
            <a:r>
              <a:rPr lang="en-US" altLang="zh-CN" dirty="0"/>
              <a:t>Explain </a:t>
            </a:r>
            <a:r>
              <a:rPr lang="zh-CN" altLang="en-US" dirty="0"/>
              <a:t>验证</a:t>
            </a:r>
            <a:endParaRPr lang="en-US" altLang="zh-CN" dirty="0"/>
          </a:p>
          <a:p>
            <a:r>
              <a:rPr lang="en-US" altLang="zh-CN" dirty="0"/>
              <a:t>5 : </a:t>
            </a:r>
            <a:r>
              <a:rPr lang="zh-CN" altLang="en-US" dirty="0"/>
              <a:t>复合索引注意顺序</a:t>
            </a:r>
            <a:endParaRPr lang="en-US" altLang="zh-CN" dirty="0"/>
          </a:p>
          <a:p>
            <a:r>
              <a:rPr lang="en-US" altLang="zh-CN" dirty="0"/>
              <a:t>6 : </a:t>
            </a:r>
            <a:r>
              <a:rPr lang="zh-CN" altLang="en-US" dirty="0"/>
              <a:t>字符串列可以建立前多少位的索引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eq_range_index_dive_limit</a:t>
            </a:r>
            <a:r>
              <a:rPr lang="en-US" altLang="zh-CN" dirty="0"/>
              <a:t>  </a:t>
            </a:r>
            <a:r>
              <a:rPr lang="zh-CN" altLang="en-US" dirty="0"/>
              <a:t>这个参数影响</a:t>
            </a:r>
            <a:r>
              <a:rPr lang="en-US" altLang="zh-CN" dirty="0"/>
              <a:t>in</a:t>
            </a:r>
            <a:r>
              <a:rPr lang="zh-CN" altLang="en-US" dirty="0"/>
              <a:t>是否使用索引， </a:t>
            </a:r>
            <a:r>
              <a:rPr lang="en-US" altLang="zh-CN" dirty="0"/>
              <a:t>5.6 </a:t>
            </a:r>
            <a:r>
              <a:rPr lang="zh-CN" altLang="en-US" dirty="0"/>
              <a:t>默认值是</a:t>
            </a:r>
            <a:r>
              <a:rPr lang="en-US" altLang="zh-CN" dirty="0"/>
              <a:t>10 5.7 </a:t>
            </a:r>
            <a:r>
              <a:rPr lang="zh-CN" altLang="en-US" dirty="0"/>
              <a:t>默认值是 </a:t>
            </a:r>
            <a:r>
              <a:rPr lang="en-US" altLang="zh-CN" dirty="0"/>
              <a:t>200 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</p:spTree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99536" y="287732"/>
            <a:ext cx="878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DML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77290" y="1325880"/>
            <a:ext cx="55410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DML - </a:t>
            </a:r>
            <a:r>
              <a:rPr lang="zh-CN" altLang="en-US" dirty="0"/>
              <a:t>数据操纵语言（</a:t>
            </a:r>
            <a:r>
              <a:rPr lang="en-US" altLang="zh-CN" dirty="0"/>
              <a:t>Data Manipulation Language, DML</a:t>
            </a:r>
            <a:r>
              <a:rPr lang="zh-CN" altLang="en-US" dirty="0"/>
              <a:t>）是</a:t>
            </a:r>
            <a:r>
              <a:rPr lang="en-US" altLang="zh-CN" dirty="0"/>
              <a:t>SQL</a:t>
            </a:r>
            <a:r>
              <a:rPr lang="zh-CN" altLang="en-US" dirty="0"/>
              <a:t>语言中，负责对数据库对象运行数据访问工作的指令集，以</a:t>
            </a:r>
            <a:r>
              <a:rPr lang="en-US" altLang="zh-CN" dirty="0"/>
              <a:t>INSERT</a:t>
            </a:r>
            <a:r>
              <a:rPr lang="zh-CN" altLang="en-US" dirty="0"/>
              <a:t>、</a:t>
            </a:r>
            <a:r>
              <a:rPr lang="en-US" altLang="zh-CN" dirty="0"/>
              <a:t>UPDATE</a:t>
            </a:r>
            <a:r>
              <a:rPr lang="zh-CN" altLang="en-US" dirty="0"/>
              <a:t>、</a:t>
            </a:r>
            <a:r>
              <a:rPr lang="en-US" altLang="zh-CN" dirty="0"/>
              <a:t>DELETE</a:t>
            </a:r>
            <a:r>
              <a:rPr lang="zh-CN" altLang="en-US" dirty="0"/>
              <a:t>三种指令为核心，分别代表插入、更新与删除，是开发以数据为中心的应用程序必定会使用到的指令，因此有很多开发人员都把加上</a:t>
            </a:r>
            <a:r>
              <a:rPr lang="en-US" altLang="zh-CN" dirty="0"/>
              <a:t>SQL</a:t>
            </a:r>
            <a:r>
              <a:rPr lang="zh-CN" altLang="en-US" dirty="0"/>
              <a:t>的</a:t>
            </a:r>
            <a:r>
              <a:rPr lang="en-US" altLang="zh-CN" dirty="0"/>
              <a:t>SELECT</a:t>
            </a:r>
            <a:r>
              <a:rPr lang="zh-CN" altLang="en-US" dirty="0"/>
              <a:t>语句的四大指令以“</a:t>
            </a:r>
            <a:r>
              <a:rPr lang="en-US" altLang="zh-CN" dirty="0"/>
              <a:t>CRUD”</a:t>
            </a:r>
            <a:r>
              <a:rPr lang="zh-CN" altLang="en-US" dirty="0"/>
              <a:t>来称呼。</a:t>
            </a:r>
            <a:endParaRPr lang="zh-CN" altLang="en-US" dirty="0"/>
          </a:p>
        </p:txBody>
      </p:sp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342188" y="1354138"/>
            <a:ext cx="210502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 rot="18739609">
            <a:off x="8293099" y="2717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必须掌握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31900" y="5613400"/>
            <a:ext cx="518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http://www.w3school.com.cn/quiz/quiz.asp?quiz=sql</a:t>
            </a:r>
            <a:endParaRPr lang="zh-CN" altLang="en-US" dirty="0"/>
          </a:p>
        </p:txBody>
      </p:sp>
    </p:spTree>
  </p:cSld>
  <p:clrMapOvr>
    <a:masterClrMapping/>
  </p:clrMapOvr>
  <p:transition spd="slow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99536" y="244189"/>
            <a:ext cx="170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b="1" dirty="0"/>
              <a:t>E</a:t>
            </a:r>
            <a:r>
              <a:rPr lang="en-US" sz="2400" b="1" dirty="0"/>
              <a:t>xplain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41070" y="4705350"/>
            <a:ext cx="61564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1"/>
              </a:rPr>
              <a:t>https://dev.mysql.com/doc/refman/5.7/en/explain-output.html</a:t>
            </a:r>
            <a:endParaRPr lang="en-US" altLang="zh-CN" dirty="0"/>
          </a:p>
          <a:p>
            <a:r>
              <a:rPr lang="en-US" altLang="zh-CN" dirty="0">
                <a:hlinkClick r:id="rId1"/>
              </a:rPr>
              <a:t>https://blog.csdn.net/u010061060/article/details/52473244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https://blog.csdn.net/zhuxineli/article/details/14455029</a:t>
            </a:r>
            <a:endParaRPr lang="en-US" altLang="zh-CN" dirty="0"/>
          </a:p>
          <a:p>
            <a:r>
              <a:rPr lang="en-US" altLang="zh-CN" dirty="0"/>
              <a:t>https://blog.csdn.net/mchdba/article/details/9190771</a:t>
            </a:r>
            <a:endParaRPr lang="zh-CN" altLang="en-US" dirty="0"/>
          </a:p>
        </p:txBody>
      </p:sp>
    </p:spTree>
  </p:cSld>
  <p:clrMapOvr>
    <a:masterClrMapping/>
  </p:clrMapOvr>
  <p:transition spd="slow"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6562276" y="3116768"/>
            <a:ext cx="3372669" cy="690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SG" altLang="en-US" dirty="0"/>
          </a:p>
        </p:txBody>
      </p:sp>
      <p:sp>
        <p:nvSpPr>
          <p:cNvPr id="11" name="MH_SubTitle_2"/>
          <p:cNvSpPr txBox="1"/>
          <p:nvPr>
            <p:custDataLst>
              <p:tags r:id="rId1"/>
            </p:custDataLst>
          </p:nvPr>
        </p:nvSpPr>
        <p:spPr>
          <a:xfrm>
            <a:off x="7848937" y="3232370"/>
            <a:ext cx="2676748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Redis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SubTitle_3"/>
          <p:cNvSpPr txBox="1"/>
          <p:nvPr>
            <p:custDataLst>
              <p:tags r:id="rId2"/>
            </p:custDataLst>
          </p:nvPr>
        </p:nvSpPr>
        <p:spPr>
          <a:xfrm>
            <a:off x="7848937" y="4366195"/>
            <a:ext cx="2999658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sz="3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ElasticSearch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MH_SubTitle_1"/>
          <p:cNvSpPr txBox="1"/>
          <p:nvPr>
            <p:custDataLst>
              <p:tags r:id="rId3"/>
            </p:custDataLst>
          </p:nvPr>
        </p:nvSpPr>
        <p:spPr>
          <a:xfrm>
            <a:off x="7848937" y="2059682"/>
            <a:ext cx="2086008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sz="3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Mysql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矩形 2"/>
          <p:cNvSpPr>
            <a:spLocks noChangeArrowheads="1"/>
          </p:cNvSpPr>
          <p:nvPr/>
        </p:nvSpPr>
        <p:spPr bwMode="auto">
          <a:xfrm>
            <a:off x="0" y="0"/>
            <a:ext cx="3611563" cy="6858000"/>
          </a:xfrm>
          <a:prstGeom prst="rect">
            <a:avLst/>
          </a:prstGeom>
          <a:solidFill>
            <a:srgbClr val="006FBF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2" name="文本框 5"/>
          <p:cNvSpPr>
            <a:spLocks noChangeArrowheads="1"/>
          </p:cNvSpPr>
          <p:nvPr/>
        </p:nvSpPr>
        <p:spPr bwMode="auto">
          <a:xfrm>
            <a:off x="840326" y="2598003"/>
            <a:ext cx="15954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endParaRPr lang="zh-CN" altLang="en-US" dirty="0"/>
          </a:p>
        </p:txBody>
      </p:sp>
      <p:grpSp>
        <p:nvGrpSpPr>
          <p:cNvPr id="63" name="组合 22"/>
          <p:cNvGrpSpPr/>
          <p:nvPr/>
        </p:nvGrpSpPr>
        <p:grpSpPr bwMode="auto">
          <a:xfrm>
            <a:off x="2506663" y="2762250"/>
            <a:ext cx="465137" cy="469900"/>
            <a:chOff x="0" y="0"/>
            <a:chExt cx="823123" cy="831130"/>
          </a:xfrm>
        </p:grpSpPr>
        <p:sp>
          <p:nvSpPr>
            <p:cNvPr id="64" name="等腰三角形 23"/>
            <p:cNvSpPr>
              <a:spLocks noChangeArrowheads="1"/>
            </p:cNvSpPr>
            <p:nvPr/>
          </p:nvSpPr>
          <p:spPr bwMode="auto">
            <a:xfrm rot="19813541" flipH="1">
              <a:off x="0" y="0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5" name="等腰三角形 24"/>
            <p:cNvSpPr>
              <a:spLocks noChangeArrowheads="1"/>
            </p:cNvSpPr>
            <p:nvPr/>
          </p:nvSpPr>
          <p:spPr bwMode="auto">
            <a:xfrm rot="19813541" flipH="1">
              <a:off x="2" y="445049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6" name="等腰三角形 25"/>
            <p:cNvSpPr>
              <a:spLocks noChangeArrowheads="1"/>
            </p:cNvSpPr>
            <p:nvPr/>
          </p:nvSpPr>
          <p:spPr bwMode="auto">
            <a:xfrm rot="19813541" flipH="1">
              <a:off x="379599" y="222524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68" name="文本框 14"/>
          <p:cNvSpPr>
            <a:spLocks noChangeArrowheads="1"/>
          </p:cNvSpPr>
          <p:nvPr/>
        </p:nvSpPr>
        <p:spPr bwMode="auto">
          <a:xfrm>
            <a:off x="6648451" y="2013803"/>
            <a:ext cx="1931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9" name="文本框 15"/>
          <p:cNvSpPr>
            <a:spLocks noChangeArrowheads="1"/>
          </p:cNvSpPr>
          <p:nvPr/>
        </p:nvSpPr>
        <p:spPr bwMode="auto">
          <a:xfrm>
            <a:off x="6648451" y="3186491"/>
            <a:ext cx="1931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" name="文本框 16"/>
          <p:cNvSpPr>
            <a:spLocks noChangeArrowheads="1"/>
          </p:cNvSpPr>
          <p:nvPr/>
        </p:nvSpPr>
        <p:spPr bwMode="auto">
          <a:xfrm>
            <a:off x="6648451" y="4320316"/>
            <a:ext cx="1931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等腰三角形 28"/>
          <p:cNvSpPr>
            <a:spLocks noChangeArrowheads="1"/>
          </p:cNvSpPr>
          <p:nvPr/>
        </p:nvSpPr>
        <p:spPr bwMode="auto">
          <a:xfrm rot="5400000" flipH="1">
            <a:off x="5913438" y="4386197"/>
            <a:ext cx="519113" cy="4524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" name="等腰三角形 28"/>
          <p:cNvSpPr>
            <a:spLocks noChangeArrowheads="1"/>
          </p:cNvSpPr>
          <p:nvPr/>
        </p:nvSpPr>
        <p:spPr bwMode="auto">
          <a:xfrm rot="5400000" flipH="1">
            <a:off x="5913438" y="3252372"/>
            <a:ext cx="519113" cy="4524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等腰三角形 28"/>
          <p:cNvSpPr>
            <a:spLocks noChangeArrowheads="1"/>
          </p:cNvSpPr>
          <p:nvPr/>
        </p:nvSpPr>
        <p:spPr bwMode="auto">
          <a:xfrm rot="5400000" flipH="1">
            <a:off x="5913438" y="2079684"/>
            <a:ext cx="519113" cy="4524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H_SubTitle_2"/>
          <p:cNvSpPr txBox="1"/>
          <p:nvPr>
            <p:custDataLst>
              <p:tags r:id="rId1"/>
            </p:custDataLst>
          </p:nvPr>
        </p:nvSpPr>
        <p:spPr>
          <a:xfrm>
            <a:off x="7848937" y="3232370"/>
            <a:ext cx="2676748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Redis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SubTitle_3"/>
          <p:cNvSpPr txBox="1"/>
          <p:nvPr>
            <p:custDataLst>
              <p:tags r:id="rId2"/>
            </p:custDataLst>
          </p:nvPr>
        </p:nvSpPr>
        <p:spPr>
          <a:xfrm>
            <a:off x="7848937" y="4366195"/>
            <a:ext cx="2999658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sz="3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ElasticSearch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559534" y="1960463"/>
            <a:ext cx="3372669" cy="690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SG" altLang="en-US" dirty="0"/>
          </a:p>
        </p:txBody>
      </p:sp>
      <p:sp>
        <p:nvSpPr>
          <p:cNvPr id="6" name="MH_SubTitle_1"/>
          <p:cNvSpPr txBox="1"/>
          <p:nvPr>
            <p:custDataLst>
              <p:tags r:id="rId3"/>
            </p:custDataLst>
          </p:nvPr>
        </p:nvSpPr>
        <p:spPr>
          <a:xfrm>
            <a:off x="7848937" y="2059682"/>
            <a:ext cx="2086008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sz="3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Mysql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矩形 2"/>
          <p:cNvSpPr>
            <a:spLocks noChangeArrowheads="1"/>
          </p:cNvSpPr>
          <p:nvPr/>
        </p:nvSpPr>
        <p:spPr bwMode="auto">
          <a:xfrm>
            <a:off x="0" y="0"/>
            <a:ext cx="3611563" cy="6858000"/>
          </a:xfrm>
          <a:prstGeom prst="rect">
            <a:avLst/>
          </a:prstGeom>
          <a:solidFill>
            <a:srgbClr val="006FBF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2" name="文本框 5"/>
          <p:cNvSpPr>
            <a:spLocks noChangeArrowheads="1"/>
          </p:cNvSpPr>
          <p:nvPr/>
        </p:nvSpPr>
        <p:spPr bwMode="auto">
          <a:xfrm>
            <a:off x="840326" y="2598003"/>
            <a:ext cx="15954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endParaRPr lang="zh-CN" altLang="en-US" dirty="0"/>
          </a:p>
        </p:txBody>
      </p:sp>
      <p:grpSp>
        <p:nvGrpSpPr>
          <p:cNvPr id="63" name="组合 22"/>
          <p:cNvGrpSpPr/>
          <p:nvPr/>
        </p:nvGrpSpPr>
        <p:grpSpPr bwMode="auto">
          <a:xfrm>
            <a:off x="2506663" y="2762250"/>
            <a:ext cx="465137" cy="469900"/>
            <a:chOff x="0" y="0"/>
            <a:chExt cx="823123" cy="831130"/>
          </a:xfrm>
        </p:grpSpPr>
        <p:sp>
          <p:nvSpPr>
            <p:cNvPr id="64" name="等腰三角形 23"/>
            <p:cNvSpPr>
              <a:spLocks noChangeArrowheads="1"/>
            </p:cNvSpPr>
            <p:nvPr/>
          </p:nvSpPr>
          <p:spPr bwMode="auto">
            <a:xfrm rot="19813541" flipH="1">
              <a:off x="0" y="0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5" name="等腰三角形 24"/>
            <p:cNvSpPr>
              <a:spLocks noChangeArrowheads="1"/>
            </p:cNvSpPr>
            <p:nvPr/>
          </p:nvSpPr>
          <p:spPr bwMode="auto">
            <a:xfrm rot="19813541" flipH="1">
              <a:off x="2" y="445049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6" name="等腰三角形 25"/>
            <p:cNvSpPr>
              <a:spLocks noChangeArrowheads="1"/>
            </p:cNvSpPr>
            <p:nvPr/>
          </p:nvSpPr>
          <p:spPr bwMode="auto">
            <a:xfrm rot="19813541" flipH="1">
              <a:off x="379599" y="222524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68" name="文本框 14"/>
          <p:cNvSpPr>
            <a:spLocks noChangeArrowheads="1"/>
          </p:cNvSpPr>
          <p:nvPr/>
        </p:nvSpPr>
        <p:spPr bwMode="auto">
          <a:xfrm>
            <a:off x="6648451" y="2013803"/>
            <a:ext cx="1931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9" name="文本框 15"/>
          <p:cNvSpPr>
            <a:spLocks noChangeArrowheads="1"/>
          </p:cNvSpPr>
          <p:nvPr/>
        </p:nvSpPr>
        <p:spPr bwMode="auto">
          <a:xfrm>
            <a:off x="6648451" y="3186491"/>
            <a:ext cx="1931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" name="文本框 16"/>
          <p:cNvSpPr>
            <a:spLocks noChangeArrowheads="1"/>
          </p:cNvSpPr>
          <p:nvPr/>
        </p:nvSpPr>
        <p:spPr bwMode="auto">
          <a:xfrm>
            <a:off x="6648451" y="4320316"/>
            <a:ext cx="1931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等腰三角形 28"/>
          <p:cNvSpPr>
            <a:spLocks noChangeArrowheads="1"/>
          </p:cNvSpPr>
          <p:nvPr/>
        </p:nvSpPr>
        <p:spPr bwMode="auto">
          <a:xfrm rot="5400000" flipH="1">
            <a:off x="5913438" y="4386197"/>
            <a:ext cx="519113" cy="4524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" name="等腰三角形 28"/>
          <p:cNvSpPr>
            <a:spLocks noChangeArrowheads="1"/>
          </p:cNvSpPr>
          <p:nvPr/>
        </p:nvSpPr>
        <p:spPr bwMode="auto">
          <a:xfrm rot="5400000" flipH="1">
            <a:off x="5913438" y="3252372"/>
            <a:ext cx="519113" cy="4524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等腰三角形 28"/>
          <p:cNvSpPr>
            <a:spLocks noChangeArrowheads="1"/>
          </p:cNvSpPr>
          <p:nvPr/>
        </p:nvSpPr>
        <p:spPr bwMode="auto">
          <a:xfrm rot="5400000" flipH="1">
            <a:off x="5913438" y="2079684"/>
            <a:ext cx="519113" cy="4524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99536" y="1159775"/>
            <a:ext cx="1071595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699536" y="328778"/>
            <a:ext cx="3942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b="1" dirty="0" err="1"/>
              <a:t>Redis</a:t>
            </a:r>
            <a:endParaRPr lang="zh-CN" altLang="en-US" sz="2400" b="1" dirty="0"/>
          </a:p>
          <a:p>
            <a:pPr lvl="0"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1100" y="1422400"/>
            <a:ext cx="88718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</a:t>
            </a:r>
            <a:r>
              <a:rPr lang="en-US" dirty="0" err="1"/>
              <a:t>DIctionary</a:t>
            </a:r>
            <a:r>
              <a:rPr lang="en-US" dirty="0"/>
              <a:t> Server(</a:t>
            </a:r>
            <a:r>
              <a:rPr lang="en-US" dirty="0" err="1"/>
              <a:t>Redis</a:t>
            </a:r>
            <a:r>
              <a:rPr lang="en-US" dirty="0"/>
              <a:t>) </a:t>
            </a:r>
            <a:r>
              <a:rPr lang="zh-CN" altLang="en-US" dirty="0"/>
              <a:t>是一个由</a:t>
            </a:r>
            <a:r>
              <a:rPr lang="en-US" dirty="0"/>
              <a:t>Salvatore </a:t>
            </a:r>
            <a:r>
              <a:rPr lang="en-US" dirty="0" err="1"/>
              <a:t>Sanfilippo</a:t>
            </a:r>
            <a:r>
              <a:rPr lang="zh-CN" altLang="en-US" dirty="0"/>
              <a:t>写的</a:t>
            </a:r>
            <a:r>
              <a:rPr lang="en-US" dirty="0"/>
              <a:t>key-value</a:t>
            </a:r>
            <a:r>
              <a:rPr lang="zh-CN" altLang="en-US" dirty="0"/>
              <a:t>存储系统。</a:t>
            </a:r>
            <a:endParaRPr lang="zh-CN" altLang="en-US" dirty="0"/>
          </a:p>
          <a:p>
            <a:r>
              <a:rPr lang="en-US" dirty="0" err="1"/>
              <a:t>Redis</a:t>
            </a:r>
            <a:r>
              <a:rPr lang="zh-CN" altLang="en-US" dirty="0"/>
              <a:t>是一个开源的使用</a:t>
            </a:r>
            <a:r>
              <a:rPr lang="en-US" dirty="0"/>
              <a:t>ANSI C</a:t>
            </a:r>
            <a:r>
              <a:rPr lang="zh-CN" altLang="en-US" dirty="0"/>
              <a:t>语言编写、遵守</a:t>
            </a:r>
            <a:r>
              <a:rPr lang="en-US" dirty="0"/>
              <a:t>BSD</a:t>
            </a:r>
            <a:r>
              <a:rPr lang="zh-CN" altLang="en-US" dirty="0"/>
              <a:t>协议、支持网络、</a:t>
            </a:r>
            <a:endParaRPr lang="en-US" altLang="zh-CN" dirty="0"/>
          </a:p>
          <a:p>
            <a:r>
              <a:rPr lang="zh-CN" altLang="en-US" dirty="0"/>
              <a:t>可基于内存亦可持久化的日志型、</a:t>
            </a:r>
            <a:r>
              <a:rPr lang="en-US" dirty="0"/>
              <a:t>Key-Value</a:t>
            </a:r>
            <a:r>
              <a:rPr lang="zh-CN" altLang="en-US" dirty="0"/>
              <a:t>数据库，并提供多种语言的</a:t>
            </a:r>
            <a:r>
              <a:rPr lang="en-US" dirty="0"/>
              <a:t>API。 </a:t>
            </a:r>
            <a:endParaRPr lang="en-US" dirty="0"/>
          </a:p>
          <a:p>
            <a:r>
              <a:rPr lang="zh-CN" altLang="en-US" dirty="0"/>
              <a:t>它通常被称为数据结构服务器，因为值（</a:t>
            </a:r>
            <a:r>
              <a:rPr lang="en-US" dirty="0"/>
              <a:t>value）</a:t>
            </a:r>
            <a:endParaRPr lang="en-US" dirty="0"/>
          </a:p>
          <a:p>
            <a:r>
              <a:rPr lang="zh-CN" altLang="en-US" dirty="0"/>
              <a:t>可以是 字符串</a:t>
            </a:r>
            <a:r>
              <a:rPr lang="en-US" altLang="zh-CN" dirty="0"/>
              <a:t>(</a:t>
            </a:r>
            <a:r>
              <a:rPr lang="en-US" dirty="0"/>
              <a:t>String), </a:t>
            </a:r>
            <a:r>
              <a:rPr lang="zh-CN" altLang="en-US" dirty="0"/>
              <a:t>哈希</a:t>
            </a:r>
            <a:r>
              <a:rPr lang="en-US" altLang="zh-CN" dirty="0"/>
              <a:t>(</a:t>
            </a:r>
            <a:r>
              <a:rPr lang="en-US" dirty="0"/>
              <a:t>Map), </a:t>
            </a:r>
            <a:r>
              <a:rPr lang="zh-CN" altLang="en-US" dirty="0"/>
              <a:t>列表</a:t>
            </a:r>
            <a:r>
              <a:rPr lang="en-US" altLang="zh-CN" dirty="0"/>
              <a:t>(</a:t>
            </a:r>
            <a:r>
              <a:rPr lang="en-US" dirty="0"/>
              <a:t>list), </a:t>
            </a:r>
            <a:r>
              <a:rPr lang="zh-CN" altLang="en-US" dirty="0"/>
              <a:t>集合</a:t>
            </a:r>
            <a:r>
              <a:rPr lang="en-US" altLang="zh-CN" dirty="0"/>
              <a:t>(</a:t>
            </a:r>
            <a:r>
              <a:rPr lang="en-US" dirty="0"/>
              <a:t>sets) </a:t>
            </a:r>
            <a:r>
              <a:rPr lang="zh-CN" altLang="en-US" dirty="0"/>
              <a:t>和 有序集合</a:t>
            </a:r>
            <a:r>
              <a:rPr lang="en-US" altLang="zh-CN" dirty="0"/>
              <a:t>(</a:t>
            </a:r>
            <a:r>
              <a:rPr lang="en-US" dirty="0"/>
              <a:t>sorted sets)</a:t>
            </a:r>
            <a:r>
              <a:rPr lang="zh-CN" altLang="en-US" dirty="0"/>
              <a:t>等类型。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16966" y="3573397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注意</a:t>
            </a:r>
            <a:r>
              <a:rPr lang="en-US" altLang="zh-CN" dirty="0"/>
              <a:t>: </a:t>
            </a:r>
            <a:r>
              <a:rPr lang="en-US" altLang="zh-CN" dirty="0" err="1"/>
              <a:t>aof</a:t>
            </a:r>
            <a:r>
              <a:rPr lang="en-US" altLang="zh-CN" dirty="0"/>
              <a:t> </a:t>
            </a:r>
            <a:r>
              <a:rPr lang="zh-CN" altLang="en-US" dirty="0"/>
              <a:t>落盘</a:t>
            </a:r>
            <a:r>
              <a:rPr lang="en-US" altLang="zh-CN" dirty="0"/>
              <a:t>, </a:t>
            </a:r>
            <a:r>
              <a:rPr lang="zh-CN" altLang="en-US" dirty="0"/>
              <a:t>配置密码访问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20800" y="5372100"/>
            <a:ext cx="2166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1"/>
              </a:rPr>
              <a:t>http://redisdoc.com/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76514" y="472791"/>
            <a:ext cx="3942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b="1" dirty="0" err="1"/>
              <a:t>Redis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程序</a:t>
            </a:r>
            <a:endParaRPr lang="zh-CN" altLang="en-US" sz="2400" b="1" dirty="0"/>
          </a:p>
          <a:p>
            <a:pPr lvl="0"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5500" y="1447800"/>
            <a:ext cx="21486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redis-server.exe</a:t>
            </a:r>
            <a:endParaRPr lang="en-US" altLang="zh-CN" dirty="0"/>
          </a:p>
          <a:p>
            <a:r>
              <a:rPr lang="en-US" altLang="zh-CN" dirty="0"/>
              <a:t>redis-cli.exe</a:t>
            </a:r>
            <a:endParaRPr lang="en-US" altLang="zh-CN" dirty="0"/>
          </a:p>
          <a:p>
            <a:r>
              <a:rPr lang="en-US" altLang="zh-CN" dirty="0"/>
              <a:t>redis-benchmark.exe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3860800"/>
            <a:ext cx="2776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redis-server.exe ./</a:t>
            </a:r>
            <a:r>
              <a:rPr lang="en-US" altLang="zh-CN" dirty="0" err="1"/>
              <a:t>redis.conf</a:t>
            </a:r>
            <a:endParaRPr lang="en-US" altLang="zh-CN" dirty="0"/>
          </a:p>
          <a:p>
            <a:r>
              <a:rPr lang="pt-BR" altLang="zh-CN" dirty="0"/>
              <a:t>redis-cli -p 9527 -a gst</a:t>
            </a:r>
            <a:endParaRPr lang="zh-CN" altLang="en-US" dirty="0"/>
          </a:p>
        </p:txBody>
      </p:sp>
    </p:spTree>
  </p:cSld>
  <p:clrMapOvr>
    <a:masterClrMapping/>
  </p:clrMapOvr>
  <p:transition spd="slow"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23086" y="392113"/>
            <a:ext cx="3942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b="1" dirty="0" err="1"/>
              <a:t>Redis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配置</a:t>
            </a:r>
            <a:endParaRPr lang="zh-CN" altLang="en-US" sz="2400" b="1" dirty="0"/>
          </a:p>
          <a:p>
            <a:pPr lvl="0"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119809" name="Object 1"/>
          <p:cNvGraphicFramePr>
            <a:graphicFrameLocks noChangeAspect="1"/>
          </p:cNvGraphicFramePr>
          <p:nvPr/>
        </p:nvGraphicFramePr>
        <p:xfrm>
          <a:off x="10591800" y="392113"/>
          <a:ext cx="91440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7" name="包装程序外壳对象" showAsIcon="1" r:id="rId1" imgW="676275" imgH="523875" progId="Package">
                  <p:embed/>
                </p:oleObj>
              </mc:Choice>
              <mc:Fallback>
                <p:oleObj name="包装程序外壳对象" showAsIcon="1" r:id="rId1" imgW="676275" imgH="523875" progId="Package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1800" y="392113"/>
                        <a:ext cx="914400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092200" y="1790700"/>
            <a:ext cx="224580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daemonize</a:t>
            </a:r>
            <a:r>
              <a:rPr lang="en-US" altLang="zh-CN" dirty="0"/>
              <a:t> yes</a:t>
            </a:r>
            <a:endParaRPr lang="en-US" altLang="zh-CN" dirty="0"/>
          </a:p>
          <a:p>
            <a:r>
              <a:rPr lang="en-US" altLang="zh-CN" dirty="0" err="1"/>
              <a:t>requirepass</a:t>
            </a:r>
            <a:r>
              <a:rPr lang="en-US" altLang="zh-CN" dirty="0"/>
              <a:t> </a:t>
            </a:r>
            <a:r>
              <a:rPr lang="en-US" altLang="zh-CN" dirty="0" err="1"/>
              <a:t>xxxxxx</a:t>
            </a:r>
            <a:endParaRPr lang="en-US" altLang="zh-CN" dirty="0"/>
          </a:p>
          <a:p>
            <a:r>
              <a:rPr lang="en-US" altLang="zh-CN" dirty="0" err="1"/>
              <a:t>appendonly</a:t>
            </a:r>
            <a:r>
              <a:rPr lang="en-US" altLang="zh-CN" dirty="0"/>
              <a:t> yes</a:t>
            </a:r>
            <a:endParaRPr lang="en-US" altLang="zh-CN" dirty="0"/>
          </a:p>
          <a:p>
            <a:r>
              <a:rPr lang="en-US" altLang="zh-CN" dirty="0" err="1"/>
              <a:t>appendfsync</a:t>
            </a:r>
            <a:r>
              <a:rPr lang="en-US" altLang="zh-CN" dirty="0"/>
              <a:t> </a:t>
            </a:r>
            <a:r>
              <a:rPr lang="en-US" altLang="zh-CN" dirty="0" err="1"/>
              <a:t>everysec</a:t>
            </a:r>
            <a:endParaRPr lang="en-US" altLang="zh-CN" dirty="0"/>
          </a:p>
          <a:p>
            <a:r>
              <a:rPr lang="en-US" altLang="zh-CN" dirty="0"/>
              <a:t>bind </a:t>
            </a:r>
            <a:r>
              <a:rPr lang="zh-CN" altLang="en-US" dirty="0"/>
              <a:t>内网</a:t>
            </a:r>
            <a:r>
              <a:rPr lang="en-US" altLang="zh-CN" dirty="0" err="1"/>
              <a:t>Ip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#save 900 1</a:t>
            </a:r>
            <a:endParaRPr lang="en-US" altLang="zh-CN" dirty="0"/>
          </a:p>
          <a:p>
            <a:r>
              <a:rPr lang="en-US" altLang="zh-CN" dirty="0"/>
              <a:t>#save 300 10</a:t>
            </a:r>
            <a:endParaRPr lang="en-US" altLang="zh-CN" dirty="0"/>
          </a:p>
          <a:p>
            <a:r>
              <a:rPr lang="en-US" altLang="zh-CN" dirty="0"/>
              <a:t>#save 60 10000</a:t>
            </a:r>
            <a:endParaRPr lang="zh-CN" altLang="en-US" dirty="0"/>
          </a:p>
        </p:txBody>
      </p:sp>
    </p:spTree>
  </p:cSld>
  <p:clrMapOvr>
    <a:masterClrMapping/>
  </p:clrMapOvr>
  <p:transition spd="slow"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7" name="Picture 7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18313" y="1282700"/>
            <a:ext cx="36099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75041" y="389685"/>
            <a:ext cx="170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b="1" dirty="0" err="1"/>
              <a:t>Redis</a:t>
            </a:r>
            <a:endParaRPr lang="en-US" sz="2400" b="1" dirty="0"/>
          </a:p>
        </p:txBody>
      </p:sp>
      <p:pic>
        <p:nvPicPr>
          <p:cNvPr id="10240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0238" y="1289050"/>
            <a:ext cx="3209925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0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8438" y="1304925"/>
            <a:ext cx="298132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08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352088" y="542925"/>
            <a:ext cx="1571625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4470400" y="5575300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背下来</a:t>
            </a:r>
            <a:r>
              <a:rPr lang="en-US" altLang="zh-CN" dirty="0"/>
              <a:t>,</a:t>
            </a:r>
            <a:r>
              <a:rPr lang="zh-CN" altLang="en-US" dirty="0"/>
              <a:t>要考的</a:t>
            </a:r>
            <a:endParaRPr lang="zh-CN" altLang="en-US" dirty="0"/>
          </a:p>
        </p:txBody>
      </p:sp>
    </p:spTree>
  </p:cSld>
  <p:clrMapOvr>
    <a:masterClrMapping/>
  </p:clrMapOvr>
  <p:transition spd="slow"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99536" y="301039"/>
            <a:ext cx="170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b="1" dirty="0" err="1"/>
              <a:t>Redis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01700" y="1308100"/>
            <a:ext cx="10477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String : </a:t>
            </a:r>
            <a:r>
              <a:rPr lang="zh-CN" altLang="en-US" dirty="0"/>
              <a:t>字符串</a:t>
            </a:r>
            <a:endParaRPr lang="en-US" altLang="zh-CN" dirty="0"/>
          </a:p>
          <a:p>
            <a:r>
              <a:rPr lang="en-US" altLang="zh-CN" dirty="0"/>
              <a:t>Hash : </a:t>
            </a:r>
            <a:r>
              <a:rPr lang="zh-CN" altLang="en-US" dirty="0"/>
              <a:t>对象映射</a:t>
            </a:r>
            <a:endParaRPr lang="en-US" altLang="zh-CN" dirty="0"/>
          </a:p>
          <a:p>
            <a:r>
              <a:rPr lang="en-US" altLang="zh-CN" dirty="0" err="1"/>
              <a:t>SortedSet</a:t>
            </a:r>
            <a:r>
              <a:rPr lang="en-US" altLang="zh-CN" dirty="0"/>
              <a:t> :</a:t>
            </a:r>
            <a:r>
              <a:rPr lang="zh-CN" altLang="en-US" dirty="0"/>
              <a:t>关系存储</a:t>
            </a:r>
            <a:endParaRPr lang="en-US" altLang="zh-CN" dirty="0"/>
          </a:p>
          <a:p>
            <a:r>
              <a:rPr lang="en-US" altLang="zh-CN" dirty="0"/>
              <a:t>List:</a:t>
            </a:r>
            <a:r>
              <a:rPr lang="zh-CN" altLang="en-US" dirty="0"/>
              <a:t>队列</a:t>
            </a:r>
            <a:r>
              <a:rPr lang="en-US" altLang="zh-CN" dirty="0"/>
              <a:t>/</a:t>
            </a:r>
            <a:r>
              <a:rPr lang="zh-CN" altLang="en-US" dirty="0"/>
              <a:t>栈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01700" y="2717800"/>
            <a:ext cx="9474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对象缓存方式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	1 : </a:t>
            </a:r>
            <a:r>
              <a:rPr lang="zh-CN" altLang="en-US" dirty="0"/>
              <a:t>使用</a:t>
            </a:r>
            <a:r>
              <a:rPr lang="en-US" altLang="zh-CN" dirty="0"/>
              <a:t>Hash, Field </a:t>
            </a:r>
            <a:r>
              <a:rPr lang="zh-CN" altLang="en-US" dirty="0"/>
              <a:t>和 </a:t>
            </a:r>
            <a:r>
              <a:rPr lang="en-US" altLang="zh-CN" dirty="0"/>
              <a:t>value </a:t>
            </a:r>
            <a:r>
              <a:rPr lang="zh-CN" altLang="en-US" dirty="0"/>
              <a:t>分别对应 对象属性名和 属性值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优点</a:t>
            </a:r>
            <a:r>
              <a:rPr lang="en-US" altLang="zh-CN" dirty="0"/>
              <a:t>: </a:t>
            </a:r>
            <a:r>
              <a:rPr lang="zh-CN" altLang="en-US" dirty="0"/>
              <a:t>可以读取</a:t>
            </a:r>
            <a:r>
              <a:rPr lang="en-US" altLang="zh-CN" dirty="0"/>
              <a:t>/</a:t>
            </a:r>
            <a:r>
              <a:rPr lang="zh-CN" altLang="en-US" dirty="0"/>
              <a:t>改变单个或者多个属性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缺点</a:t>
            </a:r>
            <a:r>
              <a:rPr lang="en-US" altLang="zh-CN" dirty="0"/>
              <a:t>: </a:t>
            </a:r>
            <a:r>
              <a:rPr lang="zh-CN" altLang="en-US" dirty="0"/>
              <a:t>对</a:t>
            </a:r>
            <a:r>
              <a:rPr lang="en-US" altLang="zh-CN" dirty="0" err="1"/>
              <a:t>Redis</a:t>
            </a:r>
            <a:r>
              <a:rPr lang="zh-CN" altLang="en-US" dirty="0"/>
              <a:t>压力大 </a:t>
            </a:r>
            <a:r>
              <a:rPr lang="en-US" altLang="zh-CN" dirty="0"/>
              <a:t> O(n)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2 : </a:t>
            </a:r>
            <a:r>
              <a:rPr lang="zh-CN" altLang="en-US" dirty="0"/>
              <a:t>序列化为</a:t>
            </a:r>
            <a:r>
              <a:rPr lang="en-US" altLang="zh-CN" dirty="0" err="1"/>
              <a:t>Json</a:t>
            </a:r>
            <a:r>
              <a:rPr lang="zh-CN" altLang="en-US" dirty="0"/>
              <a:t>存储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缺点</a:t>
            </a:r>
            <a:r>
              <a:rPr lang="en-US" altLang="zh-CN" dirty="0"/>
              <a:t>: </a:t>
            </a:r>
            <a:r>
              <a:rPr lang="zh-CN" altLang="en-US" dirty="0"/>
              <a:t>整个对象存储</a:t>
            </a:r>
            <a:r>
              <a:rPr lang="en-US" altLang="zh-CN" dirty="0"/>
              <a:t>,</a:t>
            </a:r>
            <a:r>
              <a:rPr lang="zh-CN" altLang="en-US" dirty="0"/>
              <a:t>修改单个属性要序列化整个对象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优点</a:t>
            </a:r>
            <a:r>
              <a:rPr lang="en-US" altLang="zh-CN" dirty="0"/>
              <a:t>: </a:t>
            </a:r>
            <a:r>
              <a:rPr lang="zh-CN" altLang="en-US" dirty="0"/>
              <a:t>对</a:t>
            </a:r>
            <a:r>
              <a:rPr lang="en-US" altLang="zh-CN" dirty="0" err="1"/>
              <a:t>redis</a:t>
            </a:r>
            <a:r>
              <a:rPr lang="zh-CN" altLang="en-US" dirty="0"/>
              <a:t>压力小 </a:t>
            </a:r>
            <a:r>
              <a:rPr lang="en-US" altLang="zh-CN" dirty="0"/>
              <a:t>O(1)</a:t>
            </a:r>
            <a:endParaRPr lang="en-US" altLang="zh-CN" dirty="0"/>
          </a:p>
          <a:p>
            <a:r>
              <a:rPr lang="en-US" altLang="zh-CN" dirty="0"/>
              <a:t>	</a:t>
            </a:r>
            <a:endParaRPr lang="en-US" altLang="zh-CN" dirty="0"/>
          </a:p>
          <a:p>
            <a:r>
              <a:rPr lang="en-US" altLang="zh-CN" dirty="0"/>
              <a:t>	 </a:t>
            </a:r>
            <a:endParaRPr lang="zh-CN" altLang="en-US" dirty="0"/>
          </a:p>
        </p:txBody>
      </p:sp>
    </p:spTree>
  </p:cSld>
  <p:clrMapOvr>
    <a:masterClrMapping/>
  </p:clrMapOvr>
  <p:transition spd="slow"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99536" y="381126"/>
            <a:ext cx="170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b="1" dirty="0" err="1"/>
              <a:t>Redis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01700" y="1320800"/>
            <a:ext cx="378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List </a:t>
            </a:r>
            <a:r>
              <a:rPr lang="zh-CN" altLang="en-US" dirty="0"/>
              <a:t>使用场景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14" name="TextBox 13"/>
          <p:cNvSpPr txBox="1"/>
          <p:nvPr/>
        </p:nvSpPr>
        <p:spPr>
          <a:xfrm>
            <a:off x="939800" y="2324100"/>
            <a:ext cx="9474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秒杀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	 </a:t>
            </a:r>
            <a:r>
              <a:rPr lang="zh-CN" altLang="en-US" dirty="0"/>
              <a:t>假如秒杀</a:t>
            </a:r>
            <a:r>
              <a:rPr lang="en-US" altLang="zh-CN" dirty="0"/>
              <a:t>100</a:t>
            </a:r>
            <a:r>
              <a:rPr lang="zh-CN" altLang="en-US" dirty="0"/>
              <a:t>个商品 可以先生成 </a:t>
            </a:r>
            <a:r>
              <a:rPr lang="en-US" altLang="zh-CN" dirty="0"/>
              <a:t>100 </a:t>
            </a:r>
            <a:r>
              <a:rPr lang="zh-CN" altLang="en-US" dirty="0"/>
              <a:t>个</a:t>
            </a:r>
            <a:r>
              <a:rPr lang="en-US" altLang="zh-CN" dirty="0"/>
              <a:t>id</a:t>
            </a:r>
            <a:r>
              <a:rPr lang="zh-CN" altLang="en-US" dirty="0"/>
              <a:t>放在</a:t>
            </a:r>
            <a:r>
              <a:rPr lang="en-US" altLang="zh-CN" dirty="0"/>
              <a:t>List</a:t>
            </a:r>
            <a:r>
              <a:rPr lang="zh-CN" altLang="en-US" dirty="0"/>
              <a:t>中 </a:t>
            </a:r>
            <a:r>
              <a:rPr lang="en-US" altLang="zh-CN" dirty="0"/>
              <a:t>,</a:t>
            </a:r>
            <a:r>
              <a:rPr lang="zh-CN" altLang="en-US" dirty="0"/>
              <a:t> 参与者先从</a:t>
            </a:r>
            <a:r>
              <a:rPr lang="en-US" altLang="zh-CN" dirty="0"/>
              <a:t>List</a:t>
            </a:r>
            <a:r>
              <a:rPr lang="zh-CN" altLang="en-US" dirty="0"/>
              <a:t>中获取</a:t>
            </a:r>
            <a:r>
              <a:rPr lang="en-US" altLang="zh-CN" dirty="0"/>
              <a:t>Id,</a:t>
            </a:r>
            <a:r>
              <a:rPr lang="zh-CN" altLang="en-US" dirty="0"/>
              <a:t>如果取到</a:t>
            </a:r>
            <a:r>
              <a:rPr lang="en-US" altLang="zh-CN" dirty="0"/>
              <a:t>,</a:t>
            </a:r>
            <a:r>
              <a:rPr lang="zh-CN" altLang="en-US" dirty="0"/>
              <a:t>则进入下单流程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还可以使用什么命令什么数据结构来做秒杀的控制</a:t>
            </a:r>
            <a:r>
              <a:rPr lang="en-US" altLang="zh-CN" dirty="0"/>
              <a:t>?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用户行为批量存储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用户数据序列化成</a:t>
            </a:r>
            <a:r>
              <a:rPr lang="en-US" altLang="zh-CN" dirty="0" err="1"/>
              <a:t>Json</a:t>
            </a:r>
            <a:r>
              <a:rPr lang="en-US" altLang="zh-CN" dirty="0"/>
              <a:t> </a:t>
            </a:r>
            <a:r>
              <a:rPr lang="zh-CN" altLang="en-US" dirty="0"/>
              <a:t>存储到</a:t>
            </a:r>
            <a:r>
              <a:rPr lang="en-US" altLang="zh-CN" dirty="0"/>
              <a:t>List</a:t>
            </a:r>
            <a:r>
              <a:rPr lang="zh-CN" altLang="en-US" dirty="0"/>
              <a:t>中</a:t>
            </a:r>
            <a:r>
              <a:rPr lang="en-US" altLang="zh-CN" dirty="0"/>
              <a:t>,</a:t>
            </a:r>
            <a:r>
              <a:rPr lang="zh-CN" altLang="en-US" dirty="0"/>
              <a:t>定期</a:t>
            </a:r>
            <a:r>
              <a:rPr lang="en-US" altLang="zh-CN" dirty="0"/>
              <a:t>/</a:t>
            </a:r>
            <a:r>
              <a:rPr lang="zh-CN" altLang="en-US" dirty="0"/>
              <a:t>或者超过一定数量批量存储至数据库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en-US" altLang="zh-CN" dirty="0"/>
              <a:t>	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endParaRPr lang="en-US" altLang="zh-CN" dirty="0"/>
          </a:p>
          <a:p>
            <a:r>
              <a:rPr lang="en-US" altLang="zh-CN" dirty="0"/>
              <a:t>	</a:t>
            </a:r>
            <a:endParaRPr lang="en-US" altLang="zh-CN" dirty="0"/>
          </a:p>
          <a:p>
            <a:r>
              <a:rPr lang="en-US" altLang="zh-CN" dirty="0"/>
              <a:t>	 </a:t>
            </a:r>
            <a:endParaRPr lang="zh-CN" altLang="en-US" dirty="0"/>
          </a:p>
        </p:txBody>
      </p:sp>
    </p:spTree>
  </p:cSld>
  <p:clrMapOvr>
    <a:masterClrMapping/>
  </p:clrMapOvr>
  <p:transition spd="slow"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99536" y="323175"/>
            <a:ext cx="170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b="1" dirty="0" err="1"/>
              <a:t>Redis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01700" y="1320800"/>
            <a:ext cx="755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SortedSet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key,member,score,index,+inf,-inf</a:t>
            </a: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14" name="TextBox 13"/>
          <p:cNvSpPr txBox="1"/>
          <p:nvPr/>
        </p:nvSpPr>
        <p:spPr>
          <a:xfrm>
            <a:off x="939800" y="2324100"/>
            <a:ext cx="947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使用场景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商品的最新评论</a:t>
            </a:r>
            <a:endParaRPr lang="en-US" altLang="zh-CN" dirty="0"/>
          </a:p>
          <a:p>
            <a:r>
              <a:rPr lang="en-US" altLang="zh-CN" dirty="0"/>
              <a:t>	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用户最后的订单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注意避免向一个</a:t>
            </a:r>
            <a:r>
              <a:rPr lang="en-US" altLang="zh-CN" dirty="0" err="1"/>
              <a:t>sortedset</a:t>
            </a:r>
            <a:r>
              <a:rPr lang="zh-CN" altLang="en-US" dirty="0"/>
              <a:t>放入 过多的</a:t>
            </a:r>
            <a:r>
              <a:rPr lang="en-US" altLang="zh-CN" dirty="0"/>
              <a:t>member </a:t>
            </a:r>
            <a:r>
              <a:rPr lang="zh-CN" altLang="en-US" dirty="0"/>
              <a:t>不要超过</a:t>
            </a:r>
            <a:r>
              <a:rPr lang="en-US" altLang="zh-CN" dirty="0"/>
              <a:t>10w</a:t>
            </a:r>
            <a:endParaRPr lang="en-US" altLang="zh-CN" dirty="0"/>
          </a:p>
          <a:p>
            <a:r>
              <a:rPr lang="en-US" altLang="zh-CN" dirty="0"/>
              <a:t>	1kw </a:t>
            </a:r>
            <a:r>
              <a:rPr lang="zh-CN" altLang="en-US" dirty="0"/>
              <a:t>的 小于</a:t>
            </a:r>
            <a:r>
              <a:rPr lang="en-US" altLang="zh-CN" dirty="0"/>
              <a:t>40</a:t>
            </a:r>
            <a:r>
              <a:rPr lang="zh-CN" altLang="en-US" dirty="0"/>
              <a:t>个字节的 </a:t>
            </a:r>
            <a:r>
              <a:rPr lang="en-US" altLang="zh-CN" dirty="0"/>
              <a:t>id,</a:t>
            </a:r>
            <a:r>
              <a:rPr lang="zh-CN" altLang="en-US" dirty="0"/>
              <a:t>占用了</a:t>
            </a:r>
            <a:r>
              <a:rPr lang="en-US" altLang="zh-CN" dirty="0"/>
              <a:t>22g</a:t>
            </a:r>
            <a:r>
              <a:rPr lang="zh-CN" altLang="en-US" dirty="0"/>
              <a:t>内存</a:t>
            </a:r>
            <a:r>
              <a:rPr lang="en-US" altLang="zh-CN" dirty="0"/>
              <a:t>,</a:t>
            </a:r>
            <a:r>
              <a:rPr lang="zh-CN" altLang="en-US" dirty="0"/>
              <a:t>并且遍历的速度并不高</a:t>
            </a:r>
            <a:endParaRPr lang="en-US" altLang="zh-CN" dirty="0"/>
          </a:p>
        </p:txBody>
      </p:sp>
    </p:spTree>
  </p:cSld>
  <p:clrMapOvr>
    <a:masterClrMapping/>
  </p:clrMapOvr>
  <p:transition spd="slow"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99536" y="386765"/>
            <a:ext cx="170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b="1" dirty="0" err="1"/>
              <a:t>Redis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01700" y="1320801"/>
            <a:ext cx="7556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注意事项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	DB or </a:t>
            </a:r>
            <a:r>
              <a:rPr lang="zh-CN" altLang="en-US" dirty="0"/>
              <a:t>缓存</a:t>
            </a:r>
            <a:r>
              <a:rPr lang="en-US" altLang="zh-CN" dirty="0"/>
              <a:t>?</a:t>
            </a:r>
            <a:endParaRPr lang="en-US" altLang="zh-CN" dirty="0"/>
          </a:p>
          <a:p>
            <a:r>
              <a:rPr lang="en-US" altLang="zh-CN" dirty="0"/>
              <a:t>	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存储数据的颗粒度的选择</a:t>
            </a:r>
            <a:r>
              <a:rPr lang="en-US" altLang="zh-CN" dirty="0"/>
              <a:t>: hash or </a:t>
            </a:r>
            <a:r>
              <a:rPr lang="en-US" altLang="zh-CN" dirty="0" err="1"/>
              <a:t>json</a:t>
            </a:r>
            <a:endParaRPr lang="en-US" altLang="zh-CN" dirty="0"/>
          </a:p>
          <a:p>
            <a:r>
              <a:rPr lang="en-US" altLang="zh-CN" dirty="0"/>
              <a:t>	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是否需要有效期</a:t>
            </a:r>
            <a:r>
              <a:rPr lang="en-US" altLang="zh-CN" dirty="0"/>
              <a:t>?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分布式锁的使用</a:t>
            </a:r>
            <a:r>
              <a:rPr lang="en-US" altLang="zh-CN" dirty="0"/>
              <a:t>(</a:t>
            </a:r>
            <a:r>
              <a:rPr lang="en-US" altLang="zh-CN" dirty="0" err="1"/>
              <a:t>redisson</a:t>
            </a:r>
            <a:r>
              <a:rPr lang="en-US" altLang="zh-CN" dirty="0"/>
              <a:t>) –</a:t>
            </a:r>
            <a:r>
              <a:rPr lang="zh-CN" altLang="en-US" dirty="0"/>
              <a:t>不要轻易使用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阿里云产品不支持 </a:t>
            </a:r>
            <a:r>
              <a:rPr lang="en-US" altLang="zh-CN" dirty="0" err="1"/>
              <a:t>lua</a:t>
            </a:r>
            <a:r>
              <a:rPr lang="en-US" altLang="zh-CN" dirty="0"/>
              <a:t>	 </a:t>
            </a:r>
            <a:endParaRPr lang="en-US" altLang="zh-CN" dirty="0"/>
          </a:p>
        </p:txBody>
      </p:sp>
      <p:sp>
        <p:nvSpPr>
          <p:cNvPr id="15" name="TextBox 14"/>
          <p:cNvSpPr txBox="1"/>
          <p:nvPr/>
        </p:nvSpPr>
        <p:spPr>
          <a:xfrm>
            <a:off x="990600" y="5054600"/>
            <a:ext cx="5868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1"/>
              </a:rPr>
              <a:t>http://redisdoc.com/topic/replication.html#replication-topic</a:t>
            </a:r>
            <a:endParaRPr lang="en-US" altLang="zh-CN" dirty="0"/>
          </a:p>
          <a:p>
            <a:r>
              <a:rPr lang="en-US" altLang="zh-CN" dirty="0"/>
              <a:t>http://redisdoc.com/topic/persistence.html#rdb-aof</a:t>
            </a:r>
            <a:endParaRPr lang="zh-CN" altLang="en-US" dirty="0"/>
          </a:p>
        </p:txBody>
      </p:sp>
    </p:spTree>
  </p:cSld>
  <p:clrMapOvr>
    <a:masterClrMapping/>
  </p:clrMapOvr>
  <p:transition spd="slow">
    <p:blinds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99536" y="386765"/>
            <a:ext cx="170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b="1" dirty="0" err="1"/>
              <a:t>Redis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01700" y="1320801"/>
            <a:ext cx="7556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集群模式</a:t>
            </a:r>
            <a:endParaRPr lang="en-US" altLang="zh-CN" dirty="0"/>
          </a:p>
          <a:p>
            <a:r>
              <a:rPr lang="en-US" altLang="zh-CN" dirty="0"/>
              <a:t>	1 : </a:t>
            </a:r>
            <a:r>
              <a:rPr lang="zh-CN" altLang="en-US" dirty="0"/>
              <a:t>客户端分片</a:t>
            </a:r>
            <a:endParaRPr lang="en-US" altLang="zh-CN" dirty="0"/>
          </a:p>
          <a:p>
            <a:r>
              <a:rPr lang="en-US" altLang="zh-CN" dirty="0"/>
              <a:t>	</a:t>
            </a:r>
            <a:endParaRPr lang="en-US" altLang="zh-CN" dirty="0"/>
          </a:p>
          <a:p>
            <a:r>
              <a:rPr lang="en-US" altLang="zh-CN" dirty="0"/>
              <a:t>	2: </a:t>
            </a:r>
            <a:r>
              <a:rPr lang="zh-CN" altLang="en-US" dirty="0"/>
              <a:t>代理模式</a:t>
            </a:r>
            <a:r>
              <a:rPr lang="en-US" altLang="zh-CN" dirty="0"/>
              <a:t>,</a:t>
            </a:r>
            <a:r>
              <a:rPr lang="zh-CN" altLang="en-US" dirty="0"/>
              <a:t>代理分片 *</a:t>
            </a:r>
            <a:endParaRPr lang="en-US" altLang="zh-CN" dirty="0"/>
          </a:p>
          <a:p>
            <a:r>
              <a:rPr lang="en-US" altLang="zh-CN" dirty="0"/>
              <a:t>	</a:t>
            </a:r>
            <a:endParaRPr lang="en-US" altLang="zh-CN" dirty="0"/>
          </a:p>
          <a:p>
            <a:r>
              <a:rPr lang="en-US" altLang="zh-CN" dirty="0"/>
              <a:t>	3: </a:t>
            </a:r>
            <a:r>
              <a:rPr lang="en-US" altLang="zh-CN" dirty="0" err="1"/>
              <a:t>redis</a:t>
            </a:r>
            <a:r>
              <a:rPr lang="en-US" altLang="zh-CN" dirty="0"/>
              <a:t> 3 </a:t>
            </a:r>
            <a:r>
              <a:rPr lang="zh-CN" altLang="en-US" dirty="0"/>
              <a:t>集群模式</a:t>
            </a:r>
            <a:endParaRPr lang="en-US" altLang="zh-CN" dirty="0"/>
          </a:p>
        </p:txBody>
      </p:sp>
    </p:spTree>
  </p:cSld>
  <p:clrMapOvr>
    <a:masterClrMapping/>
  </p:clrMapOvr>
  <p:transition spd="slow">
    <p:blinds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6648451" y="4266976"/>
            <a:ext cx="3877234" cy="690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SG" altLang="en-US" dirty="0"/>
          </a:p>
        </p:txBody>
      </p:sp>
      <p:sp>
        <p:nvSpPr>
          <p:cNvPr id="11" name="MH_SubTitle_2"/>
          <p:cNvSpPr txBox="1"/>
          <p:nvPr>
            <p:custDataLst>
              <p:tags r:id="rId1"/>
            </p:custDataLst>
          </p:nvPr>
        </p:nvSpPr>
        <p:spPr>
          <a:xfrm>
            <a:off x="7848937" y="3232370"/>
            <a:ext cx="2676748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Redis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SubTitle_3"/>
          <p:cNvSpPr txBox="1"/>
          <p:nvPr>
            <p:custDataLst>
              <p:tags r:id="rId2"/>
            </p:custDataLst>
          </p:nvPr>
        </p:nvSpPr>
        <p:spPr>
          <a:xfrm>
            <a:off x="7848937" y="4366195"/>
            <a:ext cx="2999658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sz="3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ElasticSearch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MH_SubTitle_1"/>
          <p:cNvSpPr txBox="1"/>
          <p:nvPr>
            <p:custDataLst>
              <p:tags r:id="rId3"/>
            </p:custDataLst>
          </p:nvPr>
        </p:nvSpPr>
        <p:spPr>
          <a:xfrm>
            <a:off x="7848937" y="2059682"/>
            <a:ext cx="2086008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sz="3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Mysql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矩形 2"/>
          <p:cNvSpPr>
            <a:spLocks noChangeArrowheads="1"/>
          </p:cNvSpPr>
          <p:nvPr/>
        </p:nvSpPr>
        <p:spPr bwMode="auto">
          <a:xfrm>
            <a:off x="0" y="0"/>
            <a:ext cx="3611563" cy="6858000"/>
          </a:xfrm>
          <a:prstGeom prst="rect">
            <a:avLst/>
          </a:prstGeom>
          <a:solidFill>
            <a:srgbClr val="006FBF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2" name="文本框 5"/>
          <p:cNvSpPr>
            <a:spLocks noChangeArrowheads="1"/>
          </p:cNvSpPr>
          <p:nvPr/>
        </p:nvSpPr>
        <p:spPr bwMode="auto">
          <a:xfrm>
            <a:off x="840326" y="2598003"/>
            <a:ext cx="15954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endParaRPr lang="zh-CN" altLang="en-US" dirty="0"/>
          </a:p>
        </p:txBody>
      </p:sp>
      <p:grpSp>
        <p:nvGrpSpPr>
          <p:cNvPr id="63" name="组合 22"/>
          <p:cNvGrpSpPr/>
          <p:nvPr/>
        </p:nvGrpSpPr>
        <p:grpSpPr bwMode="auto">
          <a:xfrm>
            <a:off x="2506663" y="2762250"/>
            <a:ext cx="465137" cy="469900"/>
            <a:chOff x="0" y="0"/>
            <a:chExt cx="823123" cy="831130"/>
          </a:xfrm>
        </p:grpSpPr>
        <p:sp>
          <p:nvSpPr>
            <p:cNvPr id="64" name="等腰三角形 23"/>
            <p:cNvSpPr>
              <a:spLocks noChangeArrowheads="1"/>
            </p:cNvSpPr>
            <p:nvPr/>
          </p:nvSpPr>
          <p:spPr bwMode="auto">
            <a:xfrm rot="19813541" flipH="1">
              <a:off x="0" y="0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5" name="等腰三角形 24"/>
            <p:cNvSpPr>
              <a:spLocks noChangeArrowheads="1"/>
            </p:cNvSpPr>
            <p:nvPr/>
          </p:nvSpPr>
          <p:spPr bwMode="auto">
            <a:xfrm rot="19813541" flipH="1">
              <a:off x="2" y="445049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6" name="等腰三角形 25"/>
            <p:cNvSpPr>
              <a:spLocks noChangeArrowheads="1"/>
            </p:cNvSpPr>
            <p:nvPr/>
          </p:nvSpPr>
          <p:spPr bwMode="auto">
            <a:xfrm rot="19813541" flipH="1">
              <a:off x="379599" y="222524"/>
              <a:ext cx="443524" cy="38608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68" name="文本框 14"/>
          <p:cNvSpPr>
            <a:spLocks noChangeArrowheads="1"/>
          </p:cNvSpPr>
          <p:nvPr/>
        </p:nvSpPr>
        <p:spPr bwMode="auto">
          <a:xfrm>
            <a:off x="6648451" y="2013803"/>
            <a:ext cx="1931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9" name="文本框 15"/>
          <p:cNvSpPr>
            <a:spLocks noChangeArrowheads="1"/>
          </p:cNvSpPr>
          <p:nvPr/>
        </p:nvSpPr>
        <p:spPr bwMode="auto">
          <a:xfrm>
            <a:off x="6648451" y="3186491"/>
            <a:ext cx="1931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" name="文本框 16"/>
          <p:cNvSpPr>
            <a:spLocks noChangeArrowheads="1"/>
          </p:cNvSpPr>
          <p:nvPr/>
        </p:nvSpPr>
        <p:spPr bwMode="auto">
          <a:xfrm>
            <a:off x="6648451" y="4320316"/>
            <a:ext cx="1931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等腰三角形 28"/>
          <p:cNvSpPr>
            <a:spLocks noChangeArrowheads="1"/>
          </p:cNvSpPr>
          <p:nvPr/>
        </p:nvSpPr>
        <p:spPr bwMode="auto">
          <a:xfrm rot="5400000" flipH="1">
            <a:off x="5913438" y="4386197"/>
            <a:ext cx="519113" cy="4524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" name="等腰三角形 28"/>
          <p:cNvSpPr>
            <a:spLocks noChangeArrowheads="1"/>
          </p:cNvSpPr>
          <p:nvPr/>
        </p:nvSpPr>
        <p:spPr bwMode="auto">
          <a:xfrm rot="5400000" flipH="1">
            <a:off x="5913438" y="3252372"/>
            <a:ext cx="519113" cy="4524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等腰三角形 28"/>
          <p:cNvSpPr>
            <a:spLocks noChangeArrowheads="1"/>
          </p:cNvSpPr>
          <p:nvPr/>
        </p:nvSpPr>
        <p:spPr bwMode="auto">
          <a:xfrm rot="5400000" flipH="1">
            <a:off x="5913438" y="2079684"/>
            <a:ext cx="519113" cy="452438"/>
          </a:xfrm>
          <a:prstGeom prst="triangle">
            <a:avLst>
              <a:gd name="adj" fmla="val 50000"/>
            </a:avLst>
          </a:prstGeom>
          <a:solidFill>
            <a:srgbClr val="55C1E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26995" y="34033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数据存储在什么地方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79040" y="1287149"/>
            <a:ext cx="1877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dirty="0"/>
              <a:t>RDMS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46188" y="2120900"/>
            <a:ext cx="2043111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6813" y="3105150"/>
            <a:ext cx="2211387" cy="78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038" name="AutoShape 6" descr="http://img4.imgtn.bdimg.com/it/u=1150112486,1209059312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040" name="AutoShape 8" descr="http://img4.imgtn.bdimg.com/it/u=1150112486,1209059312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4043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73500" y="3522663"/>
            <a:ext cx="22098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44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49363" y="4011613"/>
            <a:ext cx="18954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46" name="Picture 14" descr="https://timgsa.baidu.com/timg?image&amp;quality=80&amp;size=b9999_10000&amp;sec=1521779279532&amp;di=bfd6a690e36ef6f79d41ffb76f95e310&amp;imgtype=0&amp;src=http%3A%2F%2Fimages2015.cnblogs.com%2Fblog%2F946885%2F201702%2F946885-20170222150155304-100379285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57575" y="1917700"/>
            <a:ext cx="2752725" cy="1269999"/>
          </a:xfrm>
          <a:prstGeom prst="rect">
            <a:avLst/>
          </a:prstGeom>
          <a:noFill/>
        </p:spPr>
      </p:pic>
      <p:pic>
        <p:nvPicPr>
          <p:cNvPr id="44048" name="Picture 16" descr="https://ss0.bdstatic.com/70cFvHSh_Q1YnxGkpoWK1HF6hhy/it/u=2624948864,2994610670&amp;fm=27&amp;gp=0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96075" y="2036763"/>
            <a:ext cx="2232025" cy="1884178"/>
          </a:xfrm>
          <a:prstGeom prst="rect">
            <a:avLst/>
          </a:prstGeom>
          <a:noFill/>
        </p:spPr>
      </p:pic>
      <p:sp>
        <p:nvSpPr>
          <p:cNvPr id="29" name="文本框 7"/>
          <p:cNvSpPr txBox="1"/>
          <p:nvPr/>
        </p:nvSpPr>
        <p:spPr>
          <a:xfrm>
            <a:off x="7101840" y="1236349"/>
            <a:ext cx="1877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NOSQL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050" name="Picture 18" descr="https://ss2.bdstatic.com/70cFvnSh_Q1YnxGkpoWK1HF6hhy/it/u=827232709,2624511433&amp;fm=27&amp;gp=0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340475" y="3978275"/>
            <a:ext cx="3238500" cy="1476375"/>
          </a:xfrm>
          <a:prstGeom prst="rect">
            <a:avLst/>
          </a:prstGeom>
          <a:noFill/>
        </p:spPr>
      </p:pic>
      <p:pic>
        <p:nvPicPr>
          <p:cNvPr id="44052" name="Picture 20" descr="https://ss2.bdstatic.com/70cFvnSh_Q1YnxGkpoWK1HF6hhy/it/u=1713822345,4092462339&amp;fm=27&amp;gp=0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943975" y="1784350"/>
            <a:ext cx="3048000" cy="203835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blinds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13783" y="386765"/>
            <a:ext cx="170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dirty="0" err="1"/>
              <a:t>elaticsearch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01700" y="1320801"/>
            <a:ext cx="10248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en-US" altLang="zh-CN" dirty="0" err="1"/>
              <a:t>Elasticsearch</a:t>
            </a:r>
            <a:r>
              <a:rPr lang="zh-CN" altLang="en-US" dirty="0"/>
              <a:t>是一个开源的高扩展的分布式全文检索引擎，它可以近乎实时的存储、检索数据；本身扩展性很好，可以扩展到上百台服务器，处理</a:t>
            </a:r>
            <a:r>
              <a:rPr lang="en-US" altLang="zh-CN" dirty="0"/>
              <a:t>PB</a:t>
            </a:r>
            <a:r>
              <a:rPr lang="zh-CN" altLang="en-US" dirty="0"/>
              <a:t>级别的数据。 </a:t>
            </a:r>
            <a:br>
              <a:rPr lang="zh-CN" altLang="en-US" dirty="0"/>
            </a:b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Elasticsearch</a:t>
            </a:r>
            <a:r>
              <a:rPr lang="zh-CN" altLang="en-US" dirty="0"/>
              <a:t>也使用</a:t>
            </a:r>
            <a:r>
              <a:rPr lang="en-US" altLang="zh-CN" dirty="0"/>
              <a:t>Java</a:t>
            </a:r>
            <a:r>
              <a:rPr lang="zh-CN" altLang="en-US" dirty="0"/>
              <a:t>开发并使用</a:t>
            </a:r>
            <a:r>
              <a:rPr lang="en-US" altLang="zh-CN" dirty="0" err="1"/>
              <a:t>Lucene</a:t>
            </a:r>
            <a:r>
              <a:rPr lang="zh-CN" altLang="en-US" dirty="0"/>
              <a:t>作为其核心来实现所有索引和搜索的功能，但是它的目的是通过简单的</a:t>
            </a:r>
            <a:r>
              <a:rPr lang="en-US" altLang="zh-CN" dirty="0" err="1"/>
              <a:t>RESTful</a:t>
            </a:r>
            <a:r>
              <a:rPr lang="en-US" altLang="zh-CN" dirty="0"/>
              <a:t> API</a:t>
            </a:r>
            <a:r>
              <a:rPr lang="zh-CN" altLang="en-US" dirty="0"/>
              <a:t>来隐藏</a:t>
            </a:r>
            <a:r>
              <a:rPr lang="en-US" altLang="zh-CN" dirty="0" err="1"/>
              <a:t>Lucene</a:t>
            </a:r>
            <a:r>
              <a:rPr lang="zh-CN" altLang="en-US" dirty="0"/>
              <a:t>的复杂性，从而让全文搜索变得简单。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ransition spd="slow">
    <p:blinds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78185" y="381170"/>
            <a:ext cx="1705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400" b="1" dirty="0"/>
              <a:t>作业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01700" y="1320801"/>
            <a:ext cx="1024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0591800" y="244475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9" name="文档" showAsIcon="1" r:id="rId1" imgW="914400" imgH="828675" progId="Word.Document.12">
                  <p:embed/>
                </p:oleObj>
              </mc:Choice>
              <mc:Fallback>
                <p:oleObj name="文档" showAsIcon="1" r:id="rId1" imgW="914400" imgH="828675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1800" y="244475"/>
                        <a:ext cx="914400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295400" y="1752600"/>
            <a:ext cx="21771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重点 </a:t>
            </a:r>
            <a:r>
              <a:rPr lang="en-US" altLang="zh-CN" dirty="0"/>
              <a:t>: </a:t>
            </a:r>
            <a:r>
              <a:rPr lang="en-US" altLang="zh-CN" dirty="0" err="1"/>
              <a:t>Redis</a:t>
            </a:r>
            <a:r>
              <a:rPr lang="zh-CN" altLang="en-US" dirty="0"/>
              <a:t>命令</a:t>
            </a:r>
            <a:endParaRPr lang="en-US" altLang="zh-CN" dirty="0"/>
          </a:p>
          <a:p>
            <a:r>
              <a:rPr lang="en-US" altLang="zh-CN" dirty="0"/>
              <a:t>            SQL: DDL;DML</a:t>
            </a:r>
            <a:endParaRPr lang="en-US" altLang="zh-CN" dirty="0"/>
          </a:p>
          <a:p>
            <a:r>
              <a:rPr lang="en-US" altLang="zh-CN" dirty="0"/>
              <a:t>            </a:t>
            </a:r>
            <a:endParaRPr lang="zh-CN" altLang="en-US" dirty="0"/>
          </a:p>
        </p:txBody>
      </p:sp>
    </p:spTree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99536" y="374817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数据存储在什么地方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038" name="AutoShape 6" descr="http://img4.imgtn.bdimg.com/it/u=1150112486,1209059312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040" name="AutoShape 8" descr="http://img4.imgtn.bdimg.com/it/u=1150112486,1209059312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4" name="Picture 24" descr="https://ss0.bdstatic.com/70cFvHSh_Q1YnxGkpoWK1HF6hhy/it/u=3694409854,133674512&amp;fm=27&amp;gp=0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68375" y="2589212"/>
            <a:ext cx="3037370" cy="890588"/>
          </a:xfrm>
          <a:prstGeom prst="rect">
            <a:avLst/>
          </a:prstGeom>
          <a:noFill/>
        </p:spPr>
      </p:pic>
      <p:pic>
        <p:nvPicPr>
          <p:cNvPr id="110594" name="Picture 2" descr="https://timgsa.baidu.com/timg?image&amp;quality=80&amp;size=b9999_10000&amp;sec=1521787325852&amp;di=f4da23ec4bc324aad0167db64b6946b3&amp;imgtype=0&amp;src=http%3A%2F%2Fwww.franktop10.com%2Fwp-content%2Fuploads%2F2015%2F01%2FGG-192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67575" y="2128837"/>
            <a:ext cx="2857500" cy="1504951"/>
          </a:xfrm>
          <a:prstGeom prst="rect">
            <a:avLst/>
          </a:prstGeom>
          <a:noFill/>
        </p:spPr>
      </p:pic>
      <p:sp>
        <p:nvSpPr>
          <p:cNvPr id="110596" name="AutoShape 4" descr="InfluxD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26994" y="32256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数据库系统基础概念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06900" y="31369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自己看书</a:t>
            </a:r>
            <a:endParaRPr lang="en-US" altLang="zh-CN" sz="3600" dirty="0"/>
          </a:p>
        </p:txBody>
      </p:sp>
    </p:spTree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99536" y="286392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Mysql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命令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66750" y="56971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5.7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79500" y="1485900"/>
            <a:ext cx="9867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文件 </a:t>
            </a:r>
            <a:r>
              <a:rPr lang="en-US" altLang="zh-CN" dirty="0"/>
              <a:t>: </a:t>
            </a:r>
            <a:endParaRPr lang="en-US" altLang="zh-CN" dirty="0"/>
          </a:p>
          <a:p>
            <a:r>
              <a:rPr lang="en-US" altLang="zh-CN" dirty="0"/>
              <a:t>	bin/ </a:t>
            </a:r>
            <a:r>
              <a:rPr lang="zh-CN" altLang="en-US" dirty="0"/>
              <a:t>可执行文件</a:t>
            </a:r>
            <a:endParaRPr lang="en-US" altLang="zh-CN" dirty="0"/>
          </a:p>
          <a:p>
            <a:r>
              <a:rPr lang="en-US" altLang="zh-CN" dirty="0"/>
              <a:t>	conf/ </a:t>
            </a:r>
            <a:r>
              <a:rPr lang="zh-CN" altLang="en-US" dirty="0"/>
              <a:t>配置文件  </a:t>
            </a:r>
            <a:r>
              <a:rPr lang="en-US" altLang="zh-CN" dirty="0"/>
              <a:t>/etc/my.cnf</a:t>
            </a:r>
            <a:endParaRPr lang="en-US" altLang="zh-CN" dirty="0"/>
          </a:p>
          <a:p>
            <a:r>
              <a:rPr lang="en-US" altLang="zh-CN" dirty="0"/>
              <a:t>	data/ </a:t>
            </a:r>
            <a:r>
              <a:rPr lang="zh-CN" altLang="en-US" dirty="0"/>
              <a:t>数据文件</a:t>
            </a:r>
            <a:endParaRPr lang="en-US" altLang="zh-CN" dirty="0"/>
          </a:p>
        </p:txBody>
      </p:sp>
      <p:sp>
        <p:nvSpPr>
          <p:cNvPr id="17" name="TextBox 16"/>
          <p:cNvSpPr txBox="1"/>
          <p:nvPr/>
        </p:nvSpPr>
        <p:spPr>
          <a:xfrm>
            <a:off x="990600" y="3048000"/>
            <a:ext cx="899160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mysql</a:t>
            </a:r>
            <a:r>
              <a:rPr lang="en-US" altLang="zh-CN" dirty="0"/>
              <a:t> –h127.0.0.1 -</a:t>
            </a:r>
            <a:r>
              <a:rPr lang="en-US" altLang="zh-CN" dirty="0" err="1"/>
              <a:t>uxxxx</a:t>
            </a:r>
            <a:r>
              <a:rPr lang="en-US" altLang="zh-CN" dirty="0"/>
              <a:t> -</a:t>
            </a:r>
            <a:r>
              <a:rPr lang="en-US" altLang="zh-CN" dirty="0" err="1"/>
              <a:t>pxxxx</a:t>
            </a:r>
            <a:r>
              <a:rPr lang="en-US" altLang="zh-CN" dirty="0"/>
              <a:t> DB --default-character-set=utf8</a:t>
            </a:r>
            <a:endParaRPr lang="en-US" altLang="zh-CN" dirty="0"/>
          </a:p>
          <a:p>
            <a:r>
              <a:rPr lang="en-US" dirty="0"/>
              <a:t>-e, --execute=name</a:t>
            </a:r>
            <a:endParaRPr 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1"/>
              </a:rPr>
              <a:t>https://www.cnblogs.com/clover-siyecao/p/5592006.html</a:t>
            </a:r>
            <a:endParaRPr lang="en-US" altLang="zh-CN" dirty="0"/>
          </a:p>
          <a:p>
            <a:r>
              <a:rPr lang="en-US" altLang="zh-CN" dirty="0"/>
              <a:t>https://yq.aliyun.com/ziliao/69651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mysqldump</a:t>
            </a:r>
            <a:r>
              <a:rPr lang="en-US" altLang="zh-CN" dirty="0"/>
              <a:t> –h127.0.0.1 -</a:t>
            </a:r>
            <a:r>
              <a:rPr lang="en-US" altLang="zh-CN" dirty="0" err="1"/>
              <a:t>uxxxx</a:t>
            </a:r>
            <a:r>
              <a:rPr lang="en-US" altLang="zh-CN" dirty="0"/>
              <a:t> -</a:t>
            </a:r>
            <a:r>
              <a:rPr lang="en-US" altLang="zh-CN" dirty="0" err="1"/>
              <a:t>pxxxx</a:t>
            </a:r>
            <a:r>
              <a:rPr lang="en-US" altLang="zh-CN" dirty="0"/>
              <a:t>  -P3306 DB [table1,table2]  --set-</a:t>
            </a:r>
            <a:r>
              <a:rPr lang="en-US" altLang="zh-CN" dirty="0" err="1"/>
              <a:t>gtid</a:t>
            </a:r>
            <a:r>
              <a:rPr lang="en-US" altLang="zh-CN" dirty="0"/>
              <a:t>-purged=OFF &gt; file.sql</a:t>
            </a:r>
            <a:endParaRPr lang="en-US" altLang="zh-CN" dirty="0"/>
          </a:p>
          <a:p>
            <a:r>
              <a:rPr lang="en-US" b="1" dirty="0"/>
              <a:t>--all-databases  , -A</a:t>
            </a:r>
            <a:endParaRPr lang="en-US" b="1" dirty="0"/>
          </a:p>
          <a:p>
            <a:r>
              <a:rPr lang="en-US" b="1" dirty="0"/>
              <a:t>--no-create-db,  -n</a:t>
            </a:r>
            <a:endParaRPr lang="en-US" b="1" dirty="0"/>
          </a:p>
          <a:p>
            <a:r>
              <a:rPr lang="en-US" b="1" dirty="0"/>
              <a:t>--no-data, -d</a:t>
            </a:r>
            <a:endParaRPr lang="en-US" b="1" dirty="0"/>
          </a:p>
          <a:p>
            <a:endParaRPr lang="en-US" b="1" dirty="0"/>
          </a:p>
          <a:p>
            <a:r>
              <a:rPr lang="en-US" altLang="zh-CN" dirty="0">
                <a:hlinkClick r:id="rId2"/>
              </a:rPr>
              <a:t>https://www.cnblogs.com/qq78292959/p/3637135.html</a:t>
            </a:r>
            <a:endParaRPr lang="zh-CN" altLang="en-US" dirty="0"/>
          </a:p>
        </p:txBody>
      </p:sp>
    </p:spTree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99536" y="280546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执行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SQL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5810" y="1577340"/>
            <a:ext cx="17604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; </a:t>
            </a:r>
            <a:endParaRPr lang="en-US" altLang="zh-CN" dirty="0"/>
          </a:p>
          <a:p>
            <a:r>
              <a:rPr lang="en-US" altLang="zh-CN" dirty="0"/>
              <a:t>\G </a:t>
            </a:r>
            <a:endParaRPr lang="en-US" altLang="zh-CN" dirty="0"/>
          </a:p>
          <a:p>
            <a:r>
              <a:rPr lang="en-US" altLang="zh-CN" dirty="0"/>
              <a:t>\q </a:t>
            </a:r>
            <a:r>
              <a:rPr lang="zh-CN" altLang="en-US" dirty="0"/>
              <a:t>退出</a:t>
            </a:r>
            <a:endParaRPr lang="en-US" altLang="zh-CN" dirty="0"/>
          </a:p>
          <a:p>
            <a:r>
              <a:rPr lang="en-US" altLang="zh-CN" dirty="0"/>
              <a:t>\c  </a:t>
            </a:r>
            <a:r>
              <a:rPr lang="zh-CN" altLang="en-US" dirty="0"/>
              <a:t>废弃当前</a:t>
            </a:r>
            <a:r>
              <a:rPr lang="en-US" altLang="zh-CN" dirty="0"/>
              <a:t>SQL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660900" y="1500188"/>
            <a:ext cx="6780213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99536" y="316916"/>
            <a:ext cx="2558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MySQL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配置参数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79873" name="Object 1"/>
          <p:cNvGraphicFramePr>
            <a:graphicFrameLocks noChangeAspect="1"/>
          </p:cNvGraphicFramePr>
          <p:nvPr/>
        </p:nvGraphicFramePr>
        <p:xfrm>
          <a:off x="10293350" y="366713"/>
          <a:ext cx="59690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1" name="包装程序外壳对象" showAsIcon="1" r:id="rId1" imgW="438150" imgH="523875" progId="Package">
                  <p:embed/>
                </p:oleObj>
              </mc:Choice>
              <mc:Fallback>
                <p:oleObj name="包装程序外壳对象" showAsIcon="1" r:id="rId1" imgW="438150" imgH="523875" progId="Package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93350" y="366713"/>
                        <a:ext cx="596900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87400" y="1460500"/>
            <a:ext cx="584006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附件不是一个完全正确的配置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不要相信任何网上一个配置文件</a:t>
            </a:r>
            <a:r>
              <a:rPr lang="en-US" altLang="zh-CN" dirty="0"/>
              <a:t>—</a:t>
            </a:r>
            <a:r>
              <a:rPr lang="zh-CN" altLang="en-US" dirty="0"/>
              <a:t>不能拿下来直接用</a:t>
            </a:r>
            <a:endParaRPr lang="en-US" altLang="zh-CN" dirty="0"/>
          </a:p>
          <a:p>
            <a:r>
              <a:rPr lang="zh-CN" altLang="en-US" dirty="0"/>
              <a:t>调整参数注意相关性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自己读最新的</a:t>
            </a:r>
            <a:r>
              <a:rPr lang="en-US" altLang="zh-CN" dirty="0" err="1"/>
              <a:t>mysql</a:t>
            </a:r>
            <a:r>
              <a:rPr lang="zh-CN" altLang="en-US" dirty="0"/>
              <a:t>手册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目前的要求是</a:t>
            </a:r>
            <a:r>
              <a:rPr lang="en-US" altLang="zh-CN" dirty="0"/>
              <a:t>: </a:t>
            </a:r>
            <a:r>
              <a:rPr lang="zh-CN" altLang="en-US" dirty="0"/>
              <a:t>大致知道哪些配置可以在数据库层面配置</a:t>
            </a:r>
            <a:endParaRPr lang="en-US" altLang="zh-CN" dirty="0"/>
          </a:p>
          <a:p>
            <a:r>
              <a:rPr lang="zh-CN" altLang="en-US" dirty="0"/>
              <a:t>知道怎么看慢查询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4" name="TextBox 13"/>
          <p:cNvSpPr txBox="1"/>
          <p:nvPr/>
        </p:nvSpPr>
        <p:spPr>
          <a:xfrm>
            <a:off x="723900" y="5689600"/>
            <a:ext cx="230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高阶</a:t>
            </a:r>
            <a:r>
              <a:rPr lang="en-US" altLang="zh-CN" dirty="0"/>
              <a:t>: </a:t>
            </a:r>
            <a:r>
              <a:rPr lang="en-US" altLang="zh-CN" dirty="0" err="1"/>
              <a:t>Mysql</a:t>
            </a:r>
            <a:r>
              <a:rPr lang="en-US" altLang="zh-CN" dirty="0"/>
              <a:t> </a:t>
            </a:r>
            <a:r>
              <a:rPr lang="zh-CN" altLang="en-US" dirty="0"/>
              <a:t>集群方式</a:t>
            </a:r>
            <a:endParaRPr lang="zh-CN" altLang="en-US" dirty="0"/>
          </a:p>
        </p:txBody>
      </p:sp>
    </p:spTree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4219C6-9AE6-47A7-91CC-001142D5AD12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75043" y="252899"/>
            <a:ext cx="811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DDL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77290" y="1325880"/>
            <a:ext cx="554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数据库模式定义语言</a:t>
            </a:r>
            <a:r>
              <a:rPr lang="en-US" i="1" dirty="0"/>
              <a:t>DDL</a:t>
            </a:r>
            <a:r>
              <a:rPr lang="en-US" dirty="0"/>
              <a:t>(Data Definition Language)</a:t>
            </a:r>
            <a:endParaRPr lang="zh-CN" altLang="en-US" dirty="0"/>
          </a:p>
        </p:txBody>
      </p:sp>
      <p:pic>
        <p:nvPicPr>
          <p:cNvPr id="78849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997699" y="1268413"/>
            <a:ext cx="4655975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blinds dir="vert"/>
  </p:transition>
</p:sld>
</file>

<file path=ppt/tags/tag1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2"/>
</p:tagLst>
</file>

<file path=ppt/tags/tag10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1"/>
</p:tagLst>
</file>

<file path=ppt/tags/tag2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3"/>
</p:tagLst>
</file>

<file path=ppt/tags/tag3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1"/>
</p:tagLst>
</file>

<file path=ppt/tags/tag4.xml><?xml version="1.0" encoding="utf-8"?>
<p:tagLst xmlns:p="http://schemas.openxmlformats.org/presentationml/2006/main">
  <p:tag name="KSO_WM_UNIT_TABLE_BEAUTIFY" val="smartTable{76cc9753-5370-46fa-921c-44ed0adb599b}"/>
</p:tagLst>
</file>

<file path=ppt/tags/tag5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2"/>
</p:tagLst>
</file>

<file path=ppt/tags/tag6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3"/>
</p:tagLst>
</file>

<file path=ppt/tags/tag7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1"/>
</p:tagLst>
</file>

<file path=ppt/tags/tag8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2"/>
</p:tagLst>
</file>

<file path=ppt/tags/tag9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5281</Words>
  <Application>WPS 演示</Application>
  <PresentationFormat>宽屏</PresentationFormat>
  <Paragraphs>604</Paragraphs>
  <Slides>31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Calibri</vt:lpstr>
      <vt:lpstr>等线</vt:lpstr>
      <vt:lpstr>Arial</vt:lpstr>
      <vt:lpstr>Arial Unicode MS</vt:lpstr>
      <vt:lpstr>Calibri Light</vt:lpstr>
      <vt:lpstr>Arial Unicode MS</vt:lpstr>
      <vt:lpstr>Office 主题</vt:lpstr>
      <vt:lpstr>Word.Document.12</vt:lpstr>
      <vt:lpstr>Package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半梦浮生</cp:lastModifiedBy>
  <cp:revision>546</cp:revision>
  <dcterms:created xsi:type="dcterms:W3CDTF">2015-05-05T08:02:00Z</dcterms:created>
  <dcterms:modified xsi:type="dcterms:W3CDTF">2020-04-27T10:47:49Z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