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png" ContentType="image/png"/>
  <Default Extension="tiff" ContentType="image/tiff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32" r:id="rId3"/>
    <p:sldId id="1112" r:id="rId5"/>
    <p:sldId id="287" r:id="rId6"/>
    <p:sldId id="290" r:id="rId7"/>
    <p:sldId id="293" r:id="rId8"/>
    <p:sldId id="289" r:id="rId9"/>
    <p:sldId id="294" r:id="rId10"/>
    <p:sldId id="296" r:id="rId11"/>
    <p:sldId id="297" r:id="rId12"/>
    <p:sldId id="307" r:id="rId13"/>
    <p:sldId id="298" r:id="rId14"/>
    <p:sldId id="299" r:id="rId15"/>
    <p:sldId id="300" r:id="rId16"/>
    <p:sldId id="1133" r:id="rId17"/>
    <p:sldId id="302" r:id="rId18"/>
    <p:sldId id="303" r:id="rId19"/>
    <p:sldId id="309" r:id="rId20"/>
    <p:sldId id="1134" r:id="rId21"/>
    <p:sldId id="304" r:id="rId22"/>
    <p:sldId id="305" r:id="rId23"/>
    <p:sldId id="310" r:id="rId24"/>
    <p:sldId id="1135" r:id="rId25"/>
    <p:sldId id="311" r:id="rId26"/>
    <p:sldId id="315" r:id="rId27"/>
    <p:sldId id="1136" r:id="rId28"/>
    <p:sldId id="319" r:id="rId29"/>
    <p:sldId id="318" r:id="rId30"/>
    <p:sldId id="317" r:id="rId31"/>
    <p:sldId id="320" r:id="rId32"/>
    <p:sldId id="321" r:id="rId33"/>
    <p:sldId id="322" r:id="rId34"/>
    <p:sldId id="323" r:id="rId35"/>
    <p:sldId id="1137" r:id="rId36"/>
    <p:sldId id="324" r:id="rId37"/>
    <p:sldId id="325" r:id="rId38"/>
    <p:sldId id="354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5E74C-DAFD-4C92-A3A3-6689D4C0DC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D95E4-AE1B-40A0-A672-A09F35B37BB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各位水井坊的领导及专家，大家上午好</a:t>
            </a:r>
            <a:endParaRPr lang="zh-SG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00EE6-F67D-4B9F-B627-A9E7E67F9D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本次汇报主要分三点：公司简介、建设思路、建设内容；建设内容由</a:t>
            </a:r>
            <a:r>
              <a:rPr lang="en-US" altLang="zh-CN" dirty="0"/>
              <a:t>APP/</a:t>
            </a:r>
            <a:r>
              <a:rPr lang="zh-CN" altLang="en-US" dirty="0"/>
              <a:t>小程序开发、微服务模块规划开发、小程序</a:t>
            </a:r>
            <a:r>
              <a:rPr lang="en-US" altLang="zh-CN" dirty="0"/>
              <a:t>/</a:t>
            </a:r>
            <a:r>
              <a:rPr lang="zh-CN" altLang="en-US" dirty="0"/>
              <a:t>公众号运营三部分组成：</a:t>
            </a:r>
            <a:endParaRPr lang="en-US" altLang="zh-CN" dirty="0"/>
          </a:p>
          <a:p>
            <a:r>
              <a:rPr lang="zh-CN" altLang="en-US" dirty="0"/>
              <a:t>讲述的顺序安排如下：</a:t>
            </a:r>
            <a:endParaRPr lang="en-US" altLang="zh-CN" dirty="0"/>
          </a:p>
          <a:p>
            <a:r>
              <a:rPr lang="zh-CN" altLang="en-US" dirty="0"/>
              <a:t>公司简介、建设思路、建设内容第一部分（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英雄汇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5.0APP/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小程序开发</a:t>
            </a:r>
            <a:r>
              <a:rPr lang="zh-CN" altLang="en-US" dirty="0"/>
              <a:t>）由周冉杨讲述；</a:t>
            </a:r>
            <a:endParaRPr lang="en-US" altLang="zh-CN" dirty="0"/>
          </a:p>
          <a:p>
            <a:r>
              <a:rPr lang="zh-CN" altLang="en-US" dirty="0"/>
              <a:t>微服务模块规划开发版块，业务部分由业务领域专家杨辉军介绍；微服务技术及研发体系部分由公司</a:t>
            </a:r>
            <a:r>
              <a:rPr lang="en-US" altLang="zh-CN" dirty="0"/>
              <a:t>CTO</a:t>
            </a:r>
            <a:r>
              <a:rPr lang="zh-CN" altLang="en-US" dirty="0"/>
              <a:t>宫树涛宫总介绍；</a:t>
            </a:r>
            <a:endParaRPr lang="en-US" altLang="zh-CN" dirty="0"/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公众号的运营版块，由运营负责人蔡昌伟进行讲述</a:t>
            </a:r>
            <a:endParaRPr lang="en-US" altLang="zh-CN" dirty="0"/>
          </a:p>
          <a:p>
            <a:r>
              <a:rPr lang="zh-CN" altLang="en-US" dirty="0"/>
              <a:t>我是</a:t>
            </a:r>
            <a:r>
              <a:rPr lang="en-US" altLang="zh-CN" dirty="0"/>
              <a:t>1919</a:t>
            </a:r>
            <a:r>
              <a:rPr lang="zh-CN" altLang="en-US" dirty="0"/>
              <a:t>的项目经理周冉杨，下面先由我来给各位介绍，</a:t>
            </a:r>
            <a:endParaRPr lang="zh-SG" altLang="en-US" dirty="0"/>
          </a:p>
          <a:p>
            <a:endParaRPr lang="zh-SG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00EE6-F67D-4B9F-B627-A9E7E67F9D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本次汇报主要分三点：公司简介、建设思路、建设内容；建设内容由</a:t>
            </a:r>
            <a:r>
              <a:rPr lang="en-US" altLang="zh-CN" dirty="0"/>
              <a:t>APP/</a:t>
            </a:r>
            <a:r>
              <a:rPr lang="zh-CN" altLang="en-US" dirty="0"/>
              <a:t>小程序开发、微服务模块规划开发、小程序</a:t>
            </a:r>
            <a:r>
              <a:rPr lang="en-US" altLang="zh-CN" dirty="0"/>
              <a:t>/</a:t>
            </a:r>
            <a:r>
              <a:rPr lang="zh-CN" altLang="en-US" dirty="0"/>
              <a:t>公众号运营三部分组成：</a:t>
            </a:r>
            <a:endParaRPr lang="en-US" altLang="zh-CN" dirty="0"/>
          </a:p>
          <a:p>
            <a:r>
              <a:rPr lang="zh-CN" altLang="en-US" dirty="0"/>
              <a:t>讲述的顺序安排如下：</a:t>
            </a:r>
            <a:endParaRPr lang="en-US" altLang="zh-CN" dirty="0"/>
          </a:p>
          <a:p>
            <a:r>
              <a:rPr lang="zh-CN" altLang="en-US" dirty="0"/>
              <a:t>公司简介、建设思路、建设内容第一部分（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英雄汇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5.0APP/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小程序开发</a:t>
            </a:r>
            <a:r>
              <a:rPr lang="zh-CN" altLang="en-US" dirty="0"/>
              <a:t>）由周冉杨讲述；</a:t>
            </a:r>
            <a:endParaRPr lang="en-US" altLang="zh-CN" dirty="0"/>
          </a:p>
          <a:p>
            <a:r>
              <a:rPr lang="zh-CN" altLang="en-US" dirty="0"/>
              <a:t>微服务模块规划开发版块，业务部分由业务领域专家杨辉军介绍；微服务技术及研发体系部分由公司</a:t>
            </a:r>
            <a:r>
              <a:rPr lang="en-US" altLang="zh-CN" dirty="0"/>
              <a:t>CTO</a:t>
            </a:r>
            <a:r>
              <a:rPr lang="zh-CN" altLang="en-US" dirty="0"/>
              <a:t>宫树涛宫总介绍；</a:t>
            </a:r>
            <a:endParaRPr lang="en-US" altLang="zh-CN" dirty="0"/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公众号的运营版块，由运营负责人蔡昌伟进行讲述</a:t>
            </a:r>
            <a:endParaRPr lang="en-US" altLang="zh-CN" dirty="0"/>
          </a:p>
          <a:p>
            <a:r>
              <a:rPr lang="zh-CN" altLang="en-US" dirty="0"/>
              <a:t>我是</a:t>
            </a:r>
            <a:r>
              <a:rPr lang="en-US" altLang="zh-CN" dirty="0"/>
              <a:t>1919</a:t>
            </a:r>
            <a:r>
              <a:rPr lang="zh-CN" altLang="en-US" dirty="0"/>
              <a:t>的项目经理周冉杨，下面先由我来给各位介绍，</a:t>
            </a:r>
            <a:endParaRPr lang="zh-SG" altLang="en-US" dirty="0"/>
          </a:p>
          <a:p>
            <a:endParaRPr lang="zh-SG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00EE6-F67D-4B9F-B627-A9E7E67F9D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本次汇报主要分三点：公司简介、建设思路、建设内容；建设内容由</a:t>
            </a:r>
            <a:r>
              <a:rPr lang="en-US" altLang="zh-CN" dirty="0"/>
              <a:t>APP/</a:t>
            </a:r>
            <a:r>
              <a:rPr lang="zh-CN" altLang="en-US" dirty="0"/>
              <a:t>小程序开发、微服务模块规划开发、小程序</a:t>
            </a:r>
            <a:r>
              <a:rPr lang="en-US" altLang="zh-CN" dirty="0"/>
              <a:t>/</a:t>
            </a:r>
            <a:r>
              <a:rPr lang="zh-CN" altLang="en-US" dirty="0"/>
              <a:t>公众号运营三部分组成：</a:t>
            </a:r>
            <a:endParaRPr lang="en-US" altLang="zh-CN" dirty="0"/>
          </a:p>
          <a:p>
            <a:r>
              <a:rPr lang="zh-CN" altLang="en-US" dirty="0"/>
              <a:t>讲述的顺序安排如下：</a:t>
            </a:r>
            <a:endParaRPr lang="en-US" altLang="zh-CN" dirty="0"/>
          </a:p>
          <a:p>
            <a:r>
              <a:rPr lang="zh-CN" altLang="en-US" dirty="0"/>
              <a:t>公司简介、建设思路、建设内容第一部分（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英雄汇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5.0APP/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小程序开发</a:t>
            </a:r>
            <a:r>
              <a:rPr lang="zh-CN" altLang="en-US" dirty="0"/>
              <a:t>）由周冉杨讲述；</a:t>
            </a:r>
            <a:endParaRPr lang="en-US" altLang="zh-CN" dirty="0"/>
          </a:p>
          <a:p>
            <a:r>
              <a:rPr lang="zh-CN" altLang="en-US" dirty="0"/>
              <a:t>微服务模块规划开发版块，业务部分由业务领域专家杨辉军介绍；微服务技术及研发体系部分由公司</a:t>
            </a:r>
            <a:r>
              <a:rPr lang="en-US" altLang="zh-CN" dirty="0"/>
              <a:t>CTO</a:t>
            </a:r>
            <a:r>
              <a:rPr lang="zh-CN" altLang="en-US" dirty="0"/>
              <a:t>宫树涛宫总介绍；</a:t>
            </a:r>
            <a:endParaRPr lang="en-US" altLang="zh-CN" dirty="0"/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公众号的运营版块，由运营负责人蔡昌伟进行讲述</a:t>
            </a:r>
            <a:endParaRPr lang="en-US" altLang="zh-CN" dirty="0"/>
          </a:p>
          <a:p>
            <a:r>
              <a:rPr lang="zh-CN" altLang="en-US" dirty="0"/>
              <a:t>我是</a:t>
            </a:r>
            <a:r>
              <a:rPr lang="en-US" altLang="zh-CN" dirty="0"/>
              <a:t>1919</a:t>
            </a:r>
            <a:r>
              <a:rPr lang="zh-CN" altLang="en-US" dirty="0"/>
              <a:t>的项目经理周冉杨，下面先由我来给各位介绍，</a:t>
            </a:r>
            <a:endParaRPr lang="zh-SG" altLang="en-US" dirty="0"/>
          </a:p>
          <a:p>
            <a:endParaRPr lang="zh-SG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00EE6-F67D-4B9F-B627-A9E7E67F9D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本次汇报主要分三点：公司简介、建设思路、建设内容；建设内容由</a:t>
            </a:r>
            <a:r>
              <a:rPr lang="en-US" altLang="zh-CN" dirty="0"/>
              <a:t>APP/</a:t>
            </a:r>
            <a:r>
              <a:rPr lang="zh-CN" altLang="en-US" dirty="0"/>
              <a:t>小程序开发、微服务模块规划开发、小程序</a:t>
            </a:r>
            <a:r>
              <a:rPr lang="en-US" altLang="zh-CN" dirty="0"/>
              <a:t>/</a:t>
            </a:r>
            <a:r>
              <a:rPr lang="zh-CN" altLang="en-US" dirty="0"/>
              <a:t>公众号运营三部分组成：</a:t>
            </a:r>
            <a:endParaRPr lang="en-US" altLang="zh-CN" dirty="0"/>
          </a:p>
          <a:p>
            <a:r>
              <a:rPr lang="zh-CN" altLang="en-US" dirty="0"/>
              <a:t>讲述的顺序安排如下：</a:t>
            </a:r>
            <a:endParaRPr lang="en-US" altLang="zh-CN" dirty="0"/>
          </a:p>
          <a:p>
            <a:r>
              <a:rPr lang="zh-CN" altLang="en-US" dirty="0"/>
              <a:t>公司简介、建设思路、建设内容第一部分（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英雄汇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5.0APP/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小程序开发</a:t>
            </a:r>
            <a:r>
              <a:rPr lang="zh-CN" altLang="en-US" dirty="0"/>
              <a:t>）由周冉杨讲述；</a:t>
            </a:r>
            <a:endParaRPr lang="en-US" altLang="zh-CN" dirty="0"/>
          </a:p>
          <a:p>
            <a:r>
              <a:rPr lang="zh-CN" altLang="en-US" dirty="0"/>
              <a:t>微服务模块规划开发版块，业务部分由业务领域专家杨辉军介绍；微服务技术及研发体系部分由公司</a:t>
            </a:r>
            <a:r>
              <a:rPr lang="en-US" altLang="zh-CN" dirty="0"/>
              <a:t>CTO</a:t>
            </a:r>
            <a:r>
              <a:rPr lang="zh-CN" altLang="en-US" dirty="0"/>
              <a:t>宫树涛宫总介绍；</a:t>
            </a:r>
            <a:endParaRPr lang="en-US" altLang="zh-CN" dirty="0"/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公众号的运营版块，由运营负责人蔡昌伟进行讲述</a:t>
            </a:r>
            <a:endParaRPr lang="en-US" altLang="zh-CN" dirty="0"/>
          </a:p>
          <a:p>
            <a:r>
              <a:rPr lang="zh-CN" altLang="en-US" dirty="0"/>
              <a:t>我是</a:t>
            </a:r>
            <a:r>
              <a:rPr lang="en-US" altLang="zh-CN" dirty="0"/>
              <a:t>1919</a:t>
            </a:r>
            <a:r>
              <a:rPr lang="zh-CN" altLang="en-US" dirty="0"/>
              <a:t>的项目经理周冉杨，下面先由我来给各位介绍，</a:t>
            </a:r>
            <a:endParaRPr lang="zh-SG" altLang="en-US" dirty="0"/>
          </a:p>
          <a:p>
            <a:endParaRPr lang="zh-SG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00EE6-F67D-4B9F-B627-A9E7E67F9D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本次汇报主要分三点：公司简介、建设思路、建设内容；建设内容由</a:t>
            </a:r>
            <a:r>
              <a:rPr lang="en-US" altLang="zh-CN" dirty="0"/>
              <a:t>APP/</a:t>
            </a:r>
            <a:r>
              <a:rPr lang="zh-CN" altLang="en-US" dirty="0"/>
              <a:t>小程序开发、微服务模块规划开发、小程序</a:t>
            </a:r>
            <a:r>
              <a:rPr lang="en-US" altLang="zh-CN" dirty="0"/>
              <a:t>/</a:t>
            </a:r>
            <a:r>
              <a:rPr lang="zh-CN" altLang="en-US" dirty="0"/>
              <a:t>公众号运营三部分组成：</a:t>
            </a:r>
            <a:endParaRPr lang="en-US" altLang="zh-CN" dirty="0"/>
          </a:p>
          <a:p>
            <a:r>
              <a:rPr lang="zh-CN" altLang="en-US" dirty="0"/>
              <a:t>讲述的顺序安排如下：</a:t>
            </a:r>
            <a:endParaRPr lang="en-US" altLang="zh-CN" dirty="0"/>
          </a:p>
          <a:p>
            <a:r>
              <a:rPr lang="zh-CN" altLang="en-US" dirty="0"/>
              <a:t>公司简介、建设思路、建设内容第一部分（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英雄汇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5.0APP/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小程序开发</a:t>
            </a:r>
            <a:r>
              <a:rPr lang="zh-CN" altLang="en-US" dirty="0"/>
              <a:t>）由周冉杨讲述；</a:t>
            </a:r>
            <a:endParaRPr lang="en-US" altLang="zh-CN" dirty="0"/>
          </a:p>
          <a:p>
            <a:r>
              <a:rPr lang="zh-CN" altLang="en-US" dirty="0"/>
              <a:t>微服务模块规划开发版块，业务部分由业务领域专家杨辉军介绍；微服务技术及研发体系部分由公司</a:t>
            </a:r>
            <a:r>
              <a:rPr lang="en-US" altLang="zh-CN" dirty="0"/>
              <a:t>CTO</a:t>
            </a:r>
            <a:r>
              <a:rPr lang="zh-CN" altLang="en-US" dirty="0"/>
              <a:t>宫树涛宫总介绍；</a:t>
            </a:r>
            <a:endParaRPr lang="en-US" altLang="zh-CN" dirty="0"/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公众号的运营版块，由运营负责人蔡昌伟进行讲述</a:t>
            </a:r>
            <a:endParaRPr lang="en-US" altLang="zh-CN" dirty="0"/>
          </a:p>
          <a:p>
            <a:r>
              <a:rPr lang="zh-CN" altLang="en-US" dirty="0"/>
              <a:t>我是</a:t>
            </a:r>
            <a:r>
              <a:rPr lang="en-US" altLang="zh-CN" dirty="0"/>
              <a:t>1919</a:t>
            </a:r>
            <a:r>
              <a:rPr lang="zh-CN" altLang="en-US" dirty="0"/>
              <a:t>的项目经理周冉杨，下面先由我来给各位介绍，</a:t>
            </a:r>
            <a:endParaRPr lang="zh-SG" altLang="en-US" dirty="0"/>
          </a:p>
          <a:p>
            <a:endParaRPr lang="zh-SG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00EE6-F67D-4B9F-B627-A9E7E67F9D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本次汇报主要分三点：公司简介、建设思路、建设内容；建设内容由</a:t>
            </a:r>
            <a:r>
              <a:rPr lang="en-US" altLang="zh-CN" dirty="0"/>
              <a:t>APP/</a:t>
            </a:r>
            <a:r>
              <a:rPr lang="zh-CN" altLang="en-US" dirty="0"/>
              <a:t>小程序开发、微服务模块规划开发、小程序</a:t>
            </a:r>
            <a:r>
              <a:rPr lang="en-US" altLang="zh-CN" dirty="0"/>
              <a:t>/</a:t>
            </a:r>
            <a:r>
              <a:rPr lang="zh-CN" altLang="en-US" dirty="0"/>
              <a:t>公众号运营三部分组成：</a:t>
            </a:r>
            <a:endParaRPr lang="en-US" altLang="zh-CN" dirty="0"/>
          </a:p>
          <a:p>
            <a:r>
              <a:rPr lang="zh-CN" altLang="en-US" dirty="0"/>
              <a:t>讲述的顺序安排如下：</a:t>
            </a:r>
            <a:endParaRPr lang="en-US" altLang="zh-CN" dirty="0"/>
          </a:p>
          <a:p>
            <a:r>
              <a:rPr lang="zh-CN" altLang="en-US" dirty="0"/>
              <a:t>公司简介、建设思路、建设内容第一部分（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英雄汇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5.0APP/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小程序开发</a:t>
            </a:r>
            <a:r>
              <a:rPr lang="zh-CN" altLang="en-US" dirty="0"/>
              <a:t>）由周冉杨讲述；</a:t>
            </a:r>
            <a:endParaRPr lang="en-US" altLang="zh-CN" dirty="0"/>
          </a:p>
          <a:p>
            <a:r>
              <a:rPr lang="zh-CN" altLang="en-US" dirty="0"/>
              <a:t>微服务模块规划开发版块，业务部分由业务领域专家杨辉军介绍；微服务技术及研发体系部分由公司</a:t>
            </a:r>
            <a:r>
              <a:rPr lang="en-US" altLang="zh-CN" dirty="0"/>
              <a:t>CTO</a:t>
            </a:r>
            <a:r>
              <a:rPr lang="zh-CN" altLang="en-US" dirty="0"/>
              <a:t>宫树涛宫总介绍；</a:t>
            </a:r>
            <a:endParaRPr lang="en-US" altLang="zh-CN" dirty="0"/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公众号的运营版块，由运营负责人蔡昌伟进行讲述</a:t>
            </a:r>
            <a:endParaRPr lang="en-US" altLang="zh-CN" dirty="0"/>
          </a:p>
          <a:p>
            <a:r>
              <a:rPr lang="zh-CN" altLang="en-US" dirty="0"/>
              <a:t>我是</a:t>
            </a:r>
            <a:r>
              <a:rPr lang="en-US" altLang="zh-CN" dirty="0"/>
              <a:t>1919</a:t>
            </a:r>
            <a:r>
              <a:rPr lang="zh-CN" altLang="en-US" dirty="0"/>
              <a:t>的项目经理周冉杨，下面先由我来给各位介绍，</a:t>
            </a:r>
            <a:endParaRPr lang="zh-SG" altLang="en-US" dirty="0"/>
          </a:p>
          <a:p>
            <a:endParaRPr lang="zh-SG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00EE6-F67D-4B9F-B627-A9E7E67F9D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0" y="802640"/>
            <a:ext cx="9213850" cy="31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41840" y="218536"/>
            <a:ext cx="2339340" cy="8515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wmf"/><Relationship Id="rId8" Type="http://schemas.openxmlformats.org/officeDocument/2006/relationships/oleObject" Target="../embeddings/oleObject5.bin"/><Relationship Id="rId7" Type="http://schemas.openxmlformats.org/officeDocument/2006/relationships/image" Target="../media/image24.wmf"/><Relationship Id="rId6" Type="http://schemas.openxmlformats.org/officeDocument/2006/relationships/oleObject" Target="../embeddings/oleObject4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22.wmf"/><Relationship Id="rId2" Type="http://schemas.openxmlformats.org/officeDocument/2006/relationships/oleObject" Target="../embeddings/oleObject2.bin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12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hyperlink" Target="https://www.cnblogs.com/xzwblog/p/7227509.html" TargetMode="External"/><Relationship Id="rId4" Type="http://schemas.openxmlformats.org/officeDocument/2006/relationships/hyperlink" Target="http://www.iteye.com/topic/103804" TargetMode="External"/><Relationship Id="rId3" Type="http://schemas.openxmlformats.org/officeDocument/2006/relationships/hyperlink" Target="https://segmentfault.com/a/1190000007647833" TargetMode="External"/><Relationship Id="rId2" Type="http://schemas.openxmlformats.org/officeDocument/2006/relationships/hyperlink" Target="http://www.iteye.com/topic/1123824" TargetMode="External"/><Relationship Id="rId1" Type="http://schemas.openxmlformats.org/officeDocument/2006/relationships/hyperlink" Target="http://blog.csdn.net/u012834750/article/details/71646700" TargetMode="Externa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0.wmf"/><Relationship Id="rId1" Type="http://schemas.openxmlformats.org/officeDocument/2006/relationships/package" Target="../embeddings/Document1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1.xml"/><Relationship Id="rId1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 txBox="1">
            <a:spLocks noChangeArrowheads="1"/>
          </p:cNvSpPr>
          <p:nvPr/>
        </p:nvSpPr>
        <p:spPr bwMode="auto">
          <a:xfrm>
            <a:off x="249849" y="2024472"/>
            <a:ext cx="11692299" cy="65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376" tIns="58189" rIns="116376" bIns="58189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1049020" eaLnBrk="1" hangingPunct="1"/>
            <a:r>
              <a:rPr lang="zh-CN" altLang="en-US" sz="459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隔壁仓库新零售模式解读</a:t>
            </a:r>
            <a:endParaRPr lang="en-US" altLang="zh-CN" sz="459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099" name="Rectangle 2"/>
          <p:cNvSpPr txBox="1">
            <a:spLocks noChangeArrowheads="1"/>
          </p:cNvSpPr>
          <p:nvPr/>
        </p:nvSpPr>
        <p:spPr bwMode="auto">
          <a:xfrm>
            <a:off x="249851" y="3599312"/>
            <a:ext cx="11692299" cy="65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376" tIns="58189" rIns="116376" bIns="58189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1049020" eaLnBrk="1" hangingPunct="1"/>
            <a:r>
              <a:rPr lang="en-US" altLang="zh-CN" sz="20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B</a:t>
            </a:r>
            <a:r>
              <a:rPr lang="zh-CN" altLang="en-US" sz="20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端平台公司</a:t>
            </a:r>
            <a:endParaRPr lang="en-US" altLang="zh-CN" sz="20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 defTabSz="1049020" eaLnBrk="1" hangingPunct="1"/>
            <a:r>
              <a:rPr lang="en-US" altLang="zh-CN" sz="20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2018.03</a:t>
            </a:r>
            <a:endParaRPr lang="en-US" altLang="zh-CN" sz="20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12192000" cy="4690241"/>
          </a:xfrm>
          <a:prstGeom prst="rect">
            <a:avLst/>
          </a:prstGeom>
          <a:solidFill>
            <a:srgbClr val="055098"/>
          </a:solidFill>
          <a:ln>
            <a:solidFill>
              <a:srgbClr val="055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540171" y="1930289"/>
            <a:ext cx="7111659" cy="79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425" tIns="50713" rIns="101425" bIns="50713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/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 eaLnBrk="1" hangingPunct="1"/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Servlet &amp; JSTL &amp; JSP </a:t>
            </a:r>
            <a:endParaRPr lang="en-US" altLang="zh-C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00919" y="3521885"/>
            <a:ext cx="101901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425" tIns="50713" rIns="101425" bIns="50713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上加下信息技术成都有限公司</a:t>
            </a:r>
            <a:endParaRPr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2516" y="5012480"/>
            <a:ext cx="5164528" cy="14585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5340" y="1439549"/>
            <a:ext cx="723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1990" y="1652885"/>
            <a:ext cx="8301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使用HttpServletResponse对象的sendRedirect()方法</a:t>
            </a:r>
            <a:endParaRPr lang="zh-CN" altLang="en-US" dirty="0"/>
          </a:p>
          <a:p>
            <a:r>
              <a:rPr lang="zh-CN" altLang="en-US" dirty="0"/>
              <a:t> request.getRequestDispatcher("</a:t>
            </a:r>
            <a:r>
              <a:rPr lang="en-US" altLang="zh-CN" dirty="0" err="1"/>
              <a:t>jsp</a:t>
            </a:r>
            <a:r>
              <a:rPr lang="zh-CN" altLang="en-US" dirty="0"/>
              <a:t>").forward(request, response);</a:t>
            </a:r>
            <a:endParaRPr lang="zh-CN" altLang="en-US" dirty="0"/>
          </a:p>
        </p:txBody>
      </p:sp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035165" y="1357313"/>
            <a:ext cx="41052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文本框 15"/>
          <p:cNvSpPr txBox="1"/>
          <p:nvPr/>
        </p:nvSpPr>
        <p:spPr>
          <a:xfrm>
            <a:off x="389890" y="218440"/>
            <a:ext cx="38748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如何转发到</a:t>
            </a:r>
            <a:r>
              <a:rPr lang="en-US" alt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5340" y="1439549"/>
            <a:ext cx="723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52475" y="1377315"/>
            <a:ext cx="36004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28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13370" y="2215515"/>
            <a:ext cx="38862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2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8623" y="1270635"/>
            <a:ext cx="3914775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5335" y="2696528"/>
            <a:ext cx="38290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文本框 16"/>
          <p:cNvSpPr txBox="1"/>
          <p:nvPr/>
        </p:nvSpPr>
        <p:spPr>
          <a:xfrm>
            <a:off x="389890" y="218440"/>
            <a:ext cx="38748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相关类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内容占位符 2"/>
          <p:cNvSpPr>
            <a:spLocks noGrp="1"/>
          </p:cNvSpPr>
          <p:nvPr>
            <p:ph idx="4294967295"/>
          </p:nvPr>
        </p:nvSpPr>
        <p:spPr>
          <a:xfrm>
            <a:off x="722812" y="1419630"/>
            <a:ext cx="10515600" cy="4351338"/>
          </a:xfrm>
        </p:spPr>
        <p:txBody>
          <a:bodyPr/>
          <a:lstStyle/>
          <a:p>
            <a:r>
              <a:rPr lang="en-US" altLang="zh-CN" sz="1800" dirty="0" err="1"/>
              <a:t>javax.servlet.ServletContext.getAttribute</a:t>
            </a:r>
            <a:r>
              <a:rPr lang="en-US" altLang="zh-CN" sz="1800" dirty="0"/>
              <a:t>(String)</a:t>
            </a:r>
            <a:endParaRPr lang="en-US" altLang="zh-CN" sz="1800" dirty="0"/>
          </a:p>
          <a:p>
            <a:r>
              <a:rPr lang="en-US" altLang="zh-CN" sz="1800" dirty="0" err="1"/>
              <a:t>javax.servlet.ServletContext.setAttribute</a:t>
            </a:r>
            <a:r>
              <a:rPr lang="en-US" altLang="zh-CN" sz="1800" dirty="0"/>
              <a:t>(String, Object)</a:t>
            </a:r>
            <a:endParaRPr lang="en-US" altLang="zh-CN" sz="1800" dirty="0"/>
          </a:p>
          <a:p>
            <a:r>
              <a:rPr lang="en-US" altLang="zh-CN" sz="1800" dirty="0" err="1"/>
              <a:t>javax.servlet.ServletContext.getAttributeNames</a:t>
            </a:r>
            <a:r>
              <a:rPr lang="en-US" altLang="zh-CN" sz="1800" dirty="0"/>
              <a:t>()</a:t>
            </a:r>
            <a:endParaRPr lang="en-US" altLang="zh-CN" sz="1800" dirty="0"/>
          </a:p>
          <a:p>
            <a:r>
              <a:rPr lang="en-US" altLang="zh-CN" sz="1800" dirty="0" err="1"/>
              <a:t>javax.servlet.ServletContext.getContextPath</a:t>
            </a:r>
            <a:r>
              <a:rPr lang="en-US" altLang="zh-CN" sz="1800" dirty="0"/>
              <a:t>()</a:t>
            </a:r>
            <a:endParaRPr lang="en-US" altLang="zh-CN" sz="1800" dirty="0"/>
          </a:p>
          <a:p>
            <a:r>
              <a:rPr lang="en-US" altLang="zh-CN" sz="1800" dirty="0" err="1"/>
              <a:t>javax.servlet.ServletContext.getInitParameter</a:t>
            </a:r>
            <a:r>
              <a:rPr lang="en-US" altLang="zh-CN" sz="1800" dirty="0"/>
              <a:t>(String)</a:t>
            </a:r>
            <a:endParaRPr lang="en-US" altLang="zh-CN" sz="1800" dirty="0"/>
          </a:p>
          <a:p>
            <a:r>
              <a:rPr lang="en-US" altLang="zh-CN" sz="1800" dirty="0" err="1"/>
              <a:t>javax.servlet.ServletContext.getInitParameterNames</a:t>
            </a:r>
            <a:r>
              <a:rPr lang="en-US" altLang="zh-CN" sz="1800" dirty="0"/>
              <a:t>()</a:t>
            </a:r>
            <a:endParaRPr lang="en-US" altLang="zh-CN" sz="1800" dirty="0"/>
          </a:p>
          <a:p>
            <a:r>
              <a:rPr lang="en-US" altLang="zh-CN" sz="1800" dirty="0" err="1"/>
              <a:t>javax.servlet.ServletContext.getRealPath</a:t>
            </a:r>
            <a:r>
              <a:rPr lang="en-US" altLang="zh-CN" sz="1800" dirty="0"/>
              <a:t>(String)</a:t>
            </a:r>
            <a:endParaRPr lang="en-US" altLang="zh-CN" sz="1800" dirty="0"/>
          </a:p>
          <a:p>
            <a:r>
              <a:rPr lang="en-US" altLang="zh-CN" sz="1800" dirty="0" err="1"/>
              <a:t>javax.servlet.ServletContext.getResourceAsStream</a:t>
            </a:r>
            <a:r>
              <a:rPr lang="en-US" altLang="zh-CN" sz="1800" dirty="0"/>
              <a:t>(String)</a:t>
            </a:r>
            <a:endParaRPr lang="en-US" altLang="zh-CN" sz="1800" dirty="0"/>
          </a:p>
        </p:txBody>
      </p:sp>
      <p:sp>
        <p:nvSpPr>
          <p:cNvPr id="51" name="文本框 50"/>
          <p:cNvSpPr txBox="1"/>
          <p:nvPr/>
        </p:nvSpPr>
        <p:spPr>
          <a:xfrm>
            <a:off x="6992960" y="4563640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5340" y="1439549"/>
            <a:ext cx="723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9890" y="218440"/>
            <a:ext cx="38748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ServletContext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内容占位符 2"/>
          <p:cNvSpPr>
            <a:spLocks noGrp="1"/>
          </p:cNvSpPr>
          <p:nvPr>
            <p:ph idx="4294967295"/>
          </p:nvPr>
        </p:nvSpPr>
        <p:spPr>
          <a:xfrm>
            <a:off x="699536" y="1210491"/>
            <a:ext cx="10515600" cy="4929809"/>
          </a:xfrm>
        </p:spPr>
        <p:txBody>
          <a:bodyPr/>
          <a:lstStyle/>
          <a:p>
            <a:r>
              <a:rPr lang="en-US" altLang="zh-CN" sz="1800" dirty="0" err="1"/>
              <a:t>javax.servlet.http.HttpServletRequest</a:t>
            </a:r>
            <a:endParaRPr lang="en-US" altLang="zh-CN" sz="1800" dirty="0"/>
          </a:p>
          <a:p>
            <a:r>
              <a:rPr lang="en-US" altLang="zh-CN" sz="1800" dirty="0" err="1"/>
              <a:t>javax.servlet.http.HttpServletResponse</a:t>
            </a:r>
            <a:endParaRPr lang="en-US" altLang="zh-CN" sz="1800" dirty="0"/>
          </a:p>
          <a:p>
            <a:r>
              <a:rPr lang="en-US" altLang="zh-CN" sz="1800" dirty="0" err="1"/>
              <a:t>javax.servlet.http.Cookie</a:t>
            </a:r>
            <a:endParaRPr lang="en-US" altLang="zh-CN" sz="1800" dirty="0"/>
          </a:p>
          <a:p>
            <a:r>
              <a:rPr lang="en-US" altLang="zh-CN" sz="1800" dirty="0" err="1"/>
              <a:t>javax.servlet.http.HttpSession</a:t>
            </a:r>
            <a:endParaRPr lang="en-US" altLang="zh-CN" sz="1800" dirty="0"/>
          </a:p>
          <a:p>
            <a:endParaRPr lang="en-US" altLang="zh-CN" sz="1800" dirty="0"/>
          </a:p>
        </p:txBody>
      </p:sp>
      <p:sp>
        <p:nvSpPr>
          <p:cNvPr id="8" name="文本框 7"/>
          <p:cNvSpPr txBox="1"/>
          <p:nvPr/>
        </p:nvSpPr>
        <p:spPr>
          <a:xfrm>
            <a:off x="815340" y="1439549"/>
            <a:ext cx="723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 rot="17870285">
            <a:off x="3554730" y="3097530"/>
            <a:ext cx="56284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必须</a:t>
            </a:r>
            <a:r>
              <a:rPr lang="zh-CN" altLang="en-US" sz="6000" dirty="0"/>
              <a:t>很</a:t>
            </a:r>
            <a:r>
              <a:rPr lang="zh-CN" altLang="en-US" dirty="0"/>
              <a:t>熟悉</a:t>
            </a:r>
            <a:r>
              <a:rPr lang="en-US" altLang="zh-CN" dirty="0"/>
              <a:t>,</a:t>
            </a:r>
            <a:r>
              <a:rPr lang="zh-CN" altLang="en-US" dirty="0"/>
              <a:t>你们接下来几年要经常和他们打交道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89890" y="218440"/>
            <a:ext cx="38748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相关类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6477475" y="2235440"/>
            <a:ext cx="3372669" cy="690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  <p:sp>
        <p:nvSpPr>
          <p:cNvPr id="11" name="MH_SubTitle_2"/>
          <p:cNvSpPr txBox="1"/>
          <p:nvPr>
            <p:custDataLst>
              <p:tags r:id="rId1"/>
            </p:custDataLst>
          </p:nvPr>
        </p:nvSpPr>
        <p:spPr>
          <a:xfrm>
            <a:off x="7764136" y="2296579"/>
            <a:ext cx="267674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Listener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SubTitle_3"/>
          <p:cNvSpPr txBox="1"/>
          <p:nvPr>
            <p:custDataLst>
              <p:tags r:id="rId2"/>
            </p:custDataLst>
          </p:nvPr>
        </p:nvSpPr>
        <p:spPr>
          <a:xfrm>
            <a:off x="7764136" y="3430404"/>
            <a:ext cx="1816967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Filter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SubTitle_1"/>
          <p:cNvSpPr txBox="1"/>
          <p:nvPr>
            <p:custDataLst>
              <p:tags r:id="rId3"/>
            </p:custDataLst>
          </p:nvPr>
        </p:nvSpPr>
        <p:spPr>
          <a:xfrm>
            <a:off x="7764136" y="1123891"/>
            <a:ext cx="208600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Servlet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矩形 2"/>
          <p:cNvSpPr>
            <a:spLocks noChangeArrowheads="1"/>
          </p:cNvSpPr>
          <p:nvPr/>
        </p:nvSpPr>
        <p:spPr bwMode="auto">
          <a:xfrm>
            <a:off x="0" y="0"/>
            <a:ext cx="3611563" cy="6858000"/>
          </a:xfrm>
          <a:prstGeom prst="rect">
            <a:avLst/>
          </a:prstGeom>
          <a:solidFill>
            <a:srgbClr val="006FBF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2" name="文本框 5"/>
          <p:cNvSpPr>
            <a:spLocks noChangeArrowheads="1"/>
          </p:cNvSpPr>
          <p:nvPr/>
        </p:nvSpPr>
        <p:spPr bwMode="auto">
          <a:xfrm>
            <a:off x="840326" y="2598003"/>
            <a:ext cx="15954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zh-CN" altLang="en-US" dirty="0"/>
          </a:p>
        </p:txBody>
      </p:sp>
      <p:grpSp>
        <p:nvGrpSpPr>
          <p:cNvPr id="63" name="组合 22"/>
          <p:cNvGrpSpPr/>
          <p:nvPr/>
        </p:nvGrpSpPr>
        <p:grpSpPr bwMode="auto">
          <a:xfrm>
            <a:off x="2506663" y="2762250"/>
            <a:ext cx="465137" cy="469900"/>
            <a:chOff x="0" y="0"/>
            <a:chExt cx="823123" cy="831130"/>
          </a:xfrm>
        </p:grpSpPr>
        <p:sp>
          <p:nvSpPr>
            <p:cNvPr id="64" name="等腰三角形 23"/>
            <p:cNvSpPr>
              <a:spLocks noChangeArrowheads="1"/>
            </p:cNvSpPr>
            <p:nvPr/>
          </p:nvSpPr>
          <p:spPr bwMode="auto">
            <a:xfrm rot="19813541" flipH="1">
              <a:off x="0" y="0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5" name="等腰三角形 24"/>
            <p:cNvSpPr>
              <a:spLocks noChangeArrowheads="1"/>
            </p:cNvSpPr>
            <p:nvPr/>
          </p:nvSpPr>
          <p:spPr bwMode="auto">
            <a:xfrm rot="19813541" flipH="1">
              <a:off x="2" y="445049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6" name="等腰三角形 25"/>
            <p:cNvSpPr>
              <a:spLocks noChangeArrowheads="1"/>
            </p:cNvSpPr>
            <p:nvPr/>
          </p:nvSpPr>
          <p:spPr bwMode="auto">
            <a:xfrm rot="19813541" flipH="1">
              <a:off x="379599" y="222524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8" name="文本框 14"/>
          <p:cNvSpPr>
            <a:spLocks noChangeArrowheads="1"/>
          </p:cNvSpPr>
          <p:nvPr/>
        </p:nvSpPr>
        <p:spPr bwMode="auto">
          <a:xfrm>
            <a:off x="6563650" y="1078012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9" name="文本框 15"/>
          <p:cNvSpPr>
            <a:spLocks noChangeArrowheads="1"/>
          </p:cNvSpPr>
          <p:nvPr/>
        </p:nvSpPr>
        <p:spPr bwMode="auto">
          <a:xfrm>
            <a:off x="6563650" y="2250700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" name="文本框 16"/>
          <p:cNvSpPr>
            <a:spLocks noChangeArrowheads="1"/>
          </p:cNvSpPr>
          <p:nvPr/>
        </p:nvSpPr>
        <p:spPr bwMode="auto">
          <a:xfrm>
            <a:off x="6563650" y="3384525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等腰三角形 28"/>
          <p:cNvSpPr>
            <a:spLocks noChangeArrowheads="1"/>
          </p:cNvSpPr>
          <p:nvPr/>
        </p:nvSpPr>
        <p:spPr bwMode="auto">
          <a:xfrm rot="5400000" flipH="1">
            <a:off x="5828637" y="3450406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MH_SubTitle_3"/>
          <p:cNvSpPr txBox="1"/>
          <p:nvPr>
            <p:custDataLst>
              <p:tags r:id="rId4"/>
            </p:custDataLst>
          </p:nvPr>
        </p:nvSpPr>
        <p:spPr>
          <a:xfrm>
            <a:off x="7764136" y="4565927"/>
            <a:ext cx="1816967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3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Jsp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文本框 16"/>
          <p:cNvSpPr>
            <a:spLocks noChangeArrowheads="1"/>
          </p:cNvSpPr>
          <p:nvPr/>
        </p:nvSpPr>
        <p:spPr bwMode="auto">
          <a:xfrm>
            <a:off x="6563650" y="4541953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等腰三角形 28"/>
          <p:cNvSpPr>
            <a:spLocks noChangeArrowheads="1"/>
          </p:cNvSpPr>
          <p:nvPr/>
        </p:nvSpPr>
        <p:spPr bwMode="auto">
          <a:xfrm rot="5400000" flipH="1">
            <a:off x="5828637" y="4608628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等腰三角形 28"/>
          <p:cNvSpPr>
            <a:spLocks noChangeArrowheads="1"/>
          </p:cNvSpPr>
          <p:nvPr/>
        </p:nvSpPr>
        <p:spPr bwMode="auto">
          <a:xfrm rot="5400000" flipH="1">
            <a:off x="5828637" y="2316581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等腰三角形 28"/>
          <p:cNvSpPr>
            <a:spLocks noChangeArrowheads="1"/>
          </p:cNvSpPr>
          <p:nvPr/>
        </p:nvSpPr>
        <p:spPr bwMode="auto">
          <a:xfrm rot="5400000" flipH="1">
            <a:off x="5828637" y="1143893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" name="MH_SubTitle_3"/>
          <p:cNvSpPr txBox="1"/>
          <p:nvPr>
            <p:custDataLst>
              <p:tags r:id="rId5"/>
            </p:custDataLst>
          </p:nvPr>
        </p:nvSpPr>
        <p:spPr>
          <a:xfrm>
            <a:off x="7764136" y="5648074"/>
            <a:ext cx="1816967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JSTL</a:t>
            </a:r>
            <a:endParaRPr lang="en-US" altLang="zh-CN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文本框 16"/>
          <p:cNvSpPr>
            <a:spLocks noChangeArrowheads="1"/>
          </p:cNvSpPr>
          <p:nvPr/>
        </p:nvSpPr>
        <p:spPr bwMode="auto">
          <a:xfrm>
            <a:off x="6563650" y="5624099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05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等腰三角形 28"/>
          <p:cNvSpPr>
            <a:spLocks noChangeArrowheads="1"/>
          </p:cNvSpPr>
          <p:nvPr/>
        </p:nvSpPr>
        <p:spPr bwMode="auto">
          <a:xfrm rot="5400000" flipH="1">
            <a:off x="5828637" y="5690774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6" grpId="0"/>
          <p:bldP spid="6" grpId="0"/>
          <p:bldP spid="21" grpId="0"/>
          <p:bldP spid="2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6" grpId="0"/>
          <p:bldP spid="6" grpId="0"/>
          <p:bldP spid="21" grpId="0"/>
          <p:bldP spid="29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内容占位符 2"/>
          <p:cNvSpPr>
            <a:spLocks noGrp="1"/>
          </p:cNvSpPr>
          <p:nvPr>
            <p:ph idx="4294967295"/>
          </p:nvPr>
        </p:nvSpPr>
        <p:spPr>
          <a:xfrm>
            <a:off x="0" y="1447800"/>
            <a:ext cx="7481888" cy="1158875"/>
          </a:xfrm>
        </p:spPr>
        <p:txBody>
          <a:bodyPr/>
          <a:lstStyle/>
          <a:p>
            <a:r>
              <a:rPr lang="en-US" altLang="zh-CN" sz="1800" dirty="0" err="1"/>
              <a:t>javax.servlet.ServletContextListener.contextInitialized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ServletContextEvent</a:t>
            </a:r>
            <a:r>
              <a:rPr lang="en-US" altLang="zh-CN" sz="1800" dirty="0"/>
              <a:t>)</a:t>
            </a:r>
            <a:endParaRPr lang="en-US" altLang="zh-CN" sz="1800" dirty="0"/>
          </a:p>
          <a:p>
            <a:r>
              <a:rPr lang="en-US" altLang="zh-CN" sz="1800" dirty="0" err="1"/>
              <a:t>javax.servlet.ServletContextListener.contextDestroyed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ServletContextEvent</a:t>
            </a:r>
            <a:r>
              <a:rPr lang="en-US" altLang="zh-CN" sz="1800" dirty="0"/>
              <a:t>)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</p:txBody>
      </p:sp>
      <p:sp>
        <p:nvSpPr>
          <p:cNvPr id="51" name="文本框 50"/>
          <p:cNvSpPr txBox="1"/>
          <p:nvPr/>
        </p:nvSpPr>
        <p:spPr>
          <a:xfrm>
            <a:off x="7888601" y="4053195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5340" y="1439549"/>
            <a:ext cx="723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249603" y="1468755"/>
            <a:ext cx="29622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1051560" y="2388871"/>
            <a:ext cx="68922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ServletContextListener</a:t>
            </a:r>
            <a:r>
              <a:rPr lang="zh-CN" altLang="en-US" dirty="0"/>
              <a:t>是对</a:t>
            </a:r>
            <a:r>
              <a:rPr lang="en-US" dirty="0" err="1"/>
              <a:t>ServeltContext</a:t>
            </a:r>
            <a:r>
              <a:rPr lang="zh-CN" altLang="en-US" dirty="0"/>
              <a:t>的一个监听</a:t>
            </a:r>
            <a:endParaRPr lang="en-US" altLang="zh-CN" dirty="0"/>
          </a:p>
          <a:p>
            <a:r>
              <a:rPr lang="en-US" altLang="zh-CN" dirty="0" err="1"/>
              <a:t>S</a:t>
            </a:r>
            <a:r>
              <a:rPr lang="en-US" dirty="0" err="1"/>
              <a:t>ervelt</a:t>
            </a:r>
            <a:r>
              <a:rPr lang="zh-CN" altLang="en-US" dirty="0"/>
              <a:t>容器启动</a:t>
            </a:r>
            <a:r>
              <a:rPr lang="en-US" altLang="zh-CN" dirty="0"/>
              <a:t>,</a:t>
            </a:r>
            <a:r>
              <a:rPr lang="en-US" dirty="0" err="1"/>
              <a:t>serveltContextListener</a:t>
            </a:r>
            <a:r>
              <a:rPr lang="zh-CN" altLang="en-US" dirty="0"/>
              <a:t>就会调用</a:t>
            </a:r>
            <a:r>
              <a:rPr lang="en-US" dirty="0" err="1"/>
              <a:t>contextInitialized</a:t>
            </a:r>
            <a:r>
              <a:rPr lang="zh-CN" altLang="en-US" dirty="0"/>
              <a:t>方法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在方法里面调用</a:t>
            </a:r>
            <a:r>
              <a:rPr lang="en-US" dirty="0" err="1"/>
              <a:t>event.getServletContext</a:t>
            </a:r>
            <a:r>
              <a:rPr lang="en-US" dirty="0"/>
              <a:t>()</a:t>
            </a:r>
            <a:r>
              <a:rPr lang="zh-CN" altLang="en-US" dirty="0"/>
              <a:t>可以获取</a:t>
            </a:r>
            <a:r>
              <a:rPr lang="en-US" dirty="0" err="1"/>
              <a:t>ServletContext</a:t>
            </a:r>
            <a:r>
              <a:rPr lang="en-US" dirty="0"/>
              <a:t>,</a:t>
            </a:r>
            <a:endParaRPr lang="en-US" dirty="0"/>
          </a:p>
          <a:p>
            <a:r>
              <a:rPr lang="en-US" dirty="0" err="1"/>
              <a:t>ServeltContext</a:t>
            </a:r>
            <a:r>
              <a:rPr lang="zh-CN" altLang="en-US" dirty="0"/>
              <a:t>是一个上下文对象</a:t>
            </a:r>
            <a:r>
              <a:rPr lang="en-US" altLang="zh-CN" dirty="0"/>
              <a:t>,</a:t>
            </a:r>
            <a:r>
              <a:rPr lang="zh-CN" altLang="en-US" dirty="0"/>
              <a:t>他的数据供所有的应用程序共享</a:t>
            </a:r>
            <a:r>
              <a:rPr lang="en-US" altLang="zh-CN" dirty="0"/>
              <a:t>,</a:t>
            </a:r>
            <a:endParaRPr lang="en-US" altLang="zh-CN" dirty="0"/>
          </a:p>
          <a:p>
            <a:r>
              <a:rPr lang="zh-CN" altLang="en-US" dirty="0"/>
              <a:t>进行一些业务的初始化</a:t>
            </a:r>
            <a:r>
              <a:rPr lang="en-US" dirty="0" err="1"/>
              <a:t>Servelt</a:t>
            </a:r>
            <a:r>
              <a:rPr lang="zh-CN" altLang="en-US" dirty="0"/>
              <a:t>容器关闭</a:t>
            </a:r>
            <a:r>
              <a:rPr lang="en-US" altLang="zh-CN" dirty="0"/>
              <a:t>,</a:t>
            </a:r>
            <a:endParaRPr lang="en-US" altLang="zh-CN" dirty="0"/>
          </a:p>
          <a:p>
            <a:r>
              <a:rPr lang="en-US" dirty="0" err="1"/>
              <a:t>ServeltContextListener</a:t>
            </a:r>
            <a:r>
              <a:rPr lang="zh-CN" altLang="en-US" dirty="0"/>
              <a:t>就会调用</a:t>
            </a:r>
            <a:r>
              <a:rPr lang="en-US" dirty="0" err="1"/>
              <a:t>contextDestroyed</a:t>
            </a:r>
            <a:r>
              <a:rPr lang="en-US" dirty="0"/>
              <a:t>.</a:t>
            </a:r>
            <a:endParaRPr lang="en-US" dirty="0"/>
          </a:p>
          <a:p>
            <a:r>
              <a:rPr lang="zh-CN" altLang="en-US" dirty="0"/>
              <a:t>实际上就是监听 Web 应用的生命周期.</a:t>
            </a:r>
            <a:endParaRPr lang="en-US" dirty="0"/>
          </a:p>
          <a:p>
            <a:r>
              <a:rPr lang="en-US" dirty="0"/>
              <a:t> 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08710" y="5006340"/>
            <a:ext cx="6469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&lt;listener&gt;</a:t>
            </a:r>
            <a:endParaRPr lang="en-US" altLang="zh-CN" dirty="0"/>
          </a:p>
          <a:p>
            <a:r>
              <a:rPr lang="en-US" altLang="zh-CN" dirty="0"/>
              <a:t>        &lt;listener-class&gt;com. </a:t>
            </a:r>
            <a:r>
              <a:rPr lang="en-US" altLang="zh-CN" dirty="0" err="1"/>
              <a:t>xxxx.web.ContextListener</a:t>
            </a:r>
            <a:r>
              <a:rPr lang="en-US" altLang="zh-CN" dirty="0"/>
              <a:t>&lt;/listener-class&gt;</a:t>
            </a:r>
            <a:endParaRPr lang="en-US" altLang="zh-CN" dirty="0"/>
          </a:p>
          <a:p>
            <a:r>
              <a:rPr lang="en-US" altLang="zh-CN" dirty="0"/>
              <a:t>&lt;/listener&gt;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378190" y="5246370"/>
            <a:ext cx="157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WebListener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89890" y="218440"/>
            <a:ext cx="38748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ServletContextListener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5340" y="1439549"/>
            <a:ext cx="723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23900" y="1270635"/>
            <a:ext cx="10171113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00356" name="Object 4"/>
          <p:cNvGraphicFramePr>
            <a:graphicFrameLocks noChangeAspect="1"/>
          </p:cNvGraphicFramePr>
          <p:nvPr/>
        </p:nvGraphicFramePr>
        <p:xfrm>
          <a:off x="3405717" y="5494973"/>
          <a:ext cx="1725613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72" name="包装程序外壳对象" showAsIcon="1" r:id="rId2" imgW="1285875" imgH="523875" progId="Package">
                  <p:embed/>
                </p:oleObj>
              </mc:Choice>
              <mc:Fallback>
                <p:oleObj name="包装程序外壳对象" showAsIcon="1" r:id="rId2" imgW="1285875" imgH="523875" progId="Package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717" y="5494973"/>
                        <a:ext cx="1725613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7" name="Object 5"/>
          <p:cNvGraphicFramePr>
            <a:graphicFrameLocks noChangeAspect="1"/>
          </p:cNvGraphicFramePr>
          <p:nvPr/>
        </p:nvGraphicFramePr>
        <p:xfrm>
          <a:off x="5773844" y="5494973"/>
          <a:ext cx="2030413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73" name="包装程序外壳对象" showAsIcon="1" r:id="rId4" imgW="1514475" imgH="523875" progId="Package">
                  <p:embed/>
                </p:oleObj>
              </mc:Choice>
              <mc:Fallback>
                <p:oleObj name="包装程序外壳对象" showAsIcon="1" r:id="rId4" imgW="1514475" imgH="523875" progId="Package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3844" y="5494973"/>
                        <a:ext cx="2030413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8" name="Object 6"/>
          <p:cNvGraphicFramePr>
            <a:graphicFrameLocks noChangeAspect="1"/>
          </p:cNvGraphicFramePr>
          <p:nvPr/>
        </p:nvGraphicFramePr>
        <p:xfrm>
          <a:off x="923925" y="5494338"/>
          <a:ext cx="18399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74" name="包装程序外壳对象" showAsIcon="1" r:id="rId6" imgW="1371600" imgH="523875" progId="Package">
                  <p:embed/>
                </p:oleObj>
              </mc:Choice>
              <mc:Fallback>
                <p:oleObj name="包装程序外壳对象" showAsIcon="1" r:id="rId6" imgW="1371600" imgH="523875" progId="Package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5494338"/>
                        <a:ext cx="1839913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9" name="Object 7"/>
          <p:cNvGraphicFramePr>
            <a:graphicFrameLocks noChangeAspect="1"/>
          </p:cNvGraphicFramePr>
          <p:nvPr/>
        </p:nvGraphicFramePr>
        <p:xfrm>
          <a:off x="8446770" y="5494973"/>
          <a:ext cx="2360613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75" name="包装程序外壳对象" showAsIcon="1" r:id="rId8" imgW="1762125" imgH="523875" progId="Package">
                  <p:embed/>
                </p:oleObj>
              </mc:Choice>
              <mc:Fallback>
                <p:oleObj name="包装程序外壳对象" showAsIcon="1" r:id="rId8" imgW="1762125" imgH="523875" progId="Package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6770" y="5494973"/>
                        <a:ext cx="2360613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389890" y="218440"/>
            <a:ext cx="38748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使用场景举例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5340" y="1439549"/>
            <a:ext cx="723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5810" y="1485901"/>
            <a:ext cx="56921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javax.servlet.http.HttpSessionListener</a:t>
            </a:r>
            <a:endParaRPr lang="en-US" altLang="zh-CN" dirty="0"/>
          </a:p>
          <a:p>
            <a:r>
              <a:rPr lang="en-US" altLang="zh-CN" dirty="0" err="1"/>
              <a:t>javax.servlet.http.HttpSessionAttributeListener</a:t>
            </a:r>
            <a:endParaRPr lang="en-US" altLang="zh-CN" dirty="0"/>
          </a:p>
          <a:p>
            <a:r>
              <a:rPr lang="en-US" altLang="zh-CN" dirty="0" err="1"/>
              <a:t>javax.servlet.http.HttpSessionBindingListener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javax.servlet.ServletContextAttributeListener</a:t>
            </a:r>
            <a:endParaRPr lang="en-US" altLang="zh-CN" dirty="0"/>
          </a:p>
          <a:p>
            <a:r>
              <a:rPr lang="en-US" altLang="zh-CN" dirty="0" err="1"/>
              <a:t>javax.servlet.ServletRequestAttributeListener</a:t>
            </a:r>
            <a:endParaRPr lang="en-US" altLang="zh-CN" dirty="0"/>
          </a:p>
          <a:p>
            <a:r>
              <a:rPr lang="en-US" altLang="zh-CN" dirty="0" err="1"/>
              <a:t>javax.servlet.ServletRequestListener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89890" y="218440"/>
            <a:ext cx="38748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Listener—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延伸阅读 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6477475" y="3350346"/>
            <a:ext cx="3372669" cy="690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  <p:sp>
        <p:nvSpPr>
          <p:cNvPr id="11" name="MH_SubTitle_2"/>
          <p:cNvSpPr txBox="1"/>
          <p:nvPr>
            <p:custDataLst>
              <p:tags r:id="rId1"/>
            </p:custDataLst>
          </p:nvPr>
        </p:nvSpPr>
        <p:spPr>
          <a:xfrm>
            <a:off x="7764136" y="2296579"/>
            <a:ext cx="267674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Listener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SubTitle_3"/>
          <p:cNvSpPr txBox="1"/>
          <p:nvPr>
            <p:custDataLst>
              <p:tags r:id="rId2"/>
            </p:custDataLst>
          </p:nvPr>
        </p:nvSpPr>
        <p:spPr>
          <a:xfrm>
            <a:off x="7764136" y="3430404"/>
            <a:ext cx="1816967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Filter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SubTitle_1"/>
          <p:cNvSpPr txBox="1"/>
          <p:nvPr>
            <p:custDataLst>
              <p:tags r:id="rId3"/>
            </p:custDataLst>
          </p:nvPr>
        </p:nvSpPr>
        <p:spPr>
          <a:xfrm>
            <a:off x="7764136" y="1123891"/>
            <a:ext cx="208600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Servlet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矩形 2"/>
          <p:cNvSpPr>
            <a:spLocks noChangeArrowheads="1"/>
          </p:cNvSpPr>
          <p:nvPr/>
        </p:nvSpPr>
        <p:spPr bwMode="auto">
          <a:xfrm>
            <a:off x="0" y="0"/>
            <a:ext cx="3611563" cy="6858000"/>
          </a:xfrm>
          <a:prstGeom prst="rect">
            <a:avLst/>
          </a:prstGeom>
          <a:solidFill>
            <a:srgbClr val="006FBF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2" name="文本框 5"/>
          <p:cNvSpPr>
            <a:spLocks noChangeArrowheads="1"/>
          </p:cNvSpPr>
          <p:nvPr/>
        </p:nvSpPr>
        <p:spPr bwMode="auto">
          <a:xfrm>
            <a:off x="840326" y="2598003"/>
            <a:ext cx="15954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zh-CN" altLang="en-US" dirty="0"/>
          </a:p>
        </p:txBody>
      </p:sp>
      <p:grpSp>
        <p:nvGrpSpPr>
          <p:cNvPr id="63" name="组合 22"/>
          <p:cNvGrpSpPr/>
          <p:nvPr/>
        </p:nvGrpSpPr>
        <p:grpSpPr bwMode="auto">
          <a:xfrm>
            <a:off x="2506663" y="2762250"/>
            <a:ext cx="465137" cy="469900"/>
            <a:chOff x="0" y="0"/>
            <a:chExt cx="823123" cy="831130"/>
          </a:xfrm>
        </p:grpSpPr>
        <p:sp>
          <p:nvSpPr>
            <p:cNvPr id="64" name="等腰三角形 23"/>
            <p:cNvSpPr>
              <a:spLocks noChangeArrowheads="1"/>
            </p:cNvSpPr>
            <p:nvPr/>
          </p:nvSpPr>
          <p:spPr bwMode="auto">
            <a:xfrm rot="19813541" flipH="1">
              <a:off x="0" y="0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5" name="等腰三角形 24"/>
            <p:cNvSpPr>
              <a:spLocks noChangeArrowheads="1"/>
            </p:cNvSpPr>
            <p:nvPr/>
          </p:nvSpPr>
          <p:spPr bwMode="auto">
            <a:xfrm rot="19813541" flipH="1">
              <a:off x="2" y="445049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6" name="等腰三角形 25"/>
            <p:cNvSpPr>
              <a:spLocks noChangeArrowheads="1"/>
            </p:cNvSpPr>
            <p:nvPr/>
          </p:nvSpPr>
          <p:spPr bwMode="auto">
            <a:xfrm rot="19813541" flipH="1">
              <a:off x="379599" y="222524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8" name="文本框 14"/>
          <p:cNvSpPr>
            <a:spLocks noChangeArrowheads="1"/>
          </p:cNvSpPr>
          <p:nvPr/>
        </p:nvSpPr>
        <p:spPr bwMode="auto">
          <a:xfrm>
            <a:off x="6563650" y="1078012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9" name="文本框 15"/>
          <p:cNvSpPr>
            <a:spLocks noChangeArrowheads="1"/>
          </p:cNvSpPr>
          <p:nvPr/>
        </p:nvSpPr>
        <p:spPr bwMode="auto">
          <a:xfrm>
            <a:off x="6563650" y="2250700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" name="文本框 16"/>
          <p:cNvSpPr>
            <a:spLocks noChangeArrowheads="1"/>
          </p:cNvSpPr>
          <p:nvPr/>
        </p:nvSpPr>
        <p:spPr bwMode="auto">
          <a:xfrm>
            <a:off x="6563650" y="3384525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等腰三角形 28"/>
          <p:cNvSpPr>
            <a:spLocks noChangeArrowheads="1"/>
          </p:cNvSpPr>
          <p:nvPr/>
        </p:nvSpPr>
        <p:spPr bwMode="auto">
          <a:xfrm rot="5400000" flipH="1">
            <a:off x="5828637" y="3450406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MH_SubTitle_3"/>
          <p:cNvSpPr txBox="1"/>
          <p:nvPr>
            <p:custDataLst>
              <p:tags r:id="rId4"/>
            </p:custDataLst>
          </p:nvPr>
        </p:nvSpPr>
        <p:spPr>
          <a:xfrm>
            <a:off x="7764136" y="4565927"/>
            <a:ext cx="1816967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3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Jsp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文本框 16"/>
          <p:cNvSpPr>
            <a:spLocks noChangeArrowheads="1"/>
          </p:cNvSpPr>
          <p:nvPr/>
        </p:nvSpPr>
        <p:spPr bwMode="auto">
          <a:xfrm>
            <a:off x="6563650" y="4541953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等腰三角形 28"/>
          <p:cNvSpPr>
            <a:spLocks noChangeArrowheads="1"/>
          </p:cNvSpPr>
          <p:nvPr/>
        </p:nvSpPr>
        <p:spPr bwMode="auto">
          <a:xfrm rot="5400000" flipH="1">
            <a:off x="5828637" y="4608628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等腰三角形 28"/>
          <p:cNvSpPr>
            <a:spLocks noChangeArrowheads="1"/>
          </p:cNvSpPr>
          <p:nvPr/>
        </p:nvSpPr>
        <p:spPr bwMode="auto">
          <a:xfrm rot="5400000" flipH="1">
            <a:off x="5828637" y="2316581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等腰三角形 28"/>
          <p:cNvSpPr>
            <a:spLocks noChangeArrowheads="1"/>
          </p:cNvSpPr>
          <p:nvPr/>
        </p:nvSpPr>
        <p:spPr bwMode="auto">
          <a:xfrm rot="5400000" flipH="1">
            <a:off x="5828637" y="1143893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" name="MH_SubTitle_3"/>
          <p:cNvSpPr txBox="1"/>
          <p:nvPr>
            <p:custDataLst>
              <p:tags r:id="rId5"/>
            </p:custDataLst>
          </p:nvPr>
        </p:nvSpPr>
        <p:spPr>
          <a:xfrm>
            <a:off x="7764136" y="5648074"/>
            <a:ext cx="1816967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JSTL</a:t>
            </a:r>
            <a:endParaRPr lang="en-US" altLang="zh-CN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文本框 16"/>
          <p:cNvSpPr>
            <a:spLocks noChangeArrowheads="1"/>
          </p:cNvSpPr>
          <p:nvPr/>
        </p:nvSpPr>
        <p:spPr bwMode="auto">
          <a:xfrm>
            <a:off x="6563650" y="5624099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05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等腰三角形 28"/>
          <p:cNvSpPr>
            <a:spLocks noChangeArrowheads="1"/>
          </p:cNvSpPr>
          <p:nvPr/>
        </p:nvSpPr>
        <p:spPr bwMode="auto">
          <a:xfrm rot="5400000" flipH="1">
            <a:off x="5828637" y="5690774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6" grpId="0"/>
          <p:bldP spid="6" grpId="0"/>
          <p:bldP spid="21" grpId="0"/>
          <p:bldP spid="2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6" grpId="0"/>
          <p:bldP spid="6" grpId="0"/>
          <p:bldP spid="21" grpId="0"/>
          <p:bldP spid="29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内容占位符 2"/>
          <p:cNvSpPr>
            <a:spLocks noGrp="1"/>
          </p:cNvSpPr>
          <p:nvPr>
            <p:ph idx="4294967295"/>
          </p:nvPr>
        </p:nvSpPr>
        <p:spPr>
          <a:xfrm>
            <a:off x="0" y="1276350"/>
            <a:ext cx="10515600" cy="2289175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    过滤器位于客户端和web应用程序之间，用于检查和修改两者之间流过的请求和响应。</a:t>
            </a:r>
            <a:endParaRPr lang="zh-CN" altLang="en-US" sz="1800" dirty="0"/>
          </a:p>
          <a:p>
            <a:r>
              <a:rPr lang="zh-CN" altLang="en-US" sz="1800" dirty="0"/>
              <a:t>    在请求到达Servlet/JSP之前，过滤器截获请求。</a:t>
            </a:r>
            <a:endParaRPr lang="zh-CN" altLang="en-US" sz="1800" dirty="0"/>
          </a:p>
          <a:p>
            <a:r>
              <a:rPr lang="zh-CN" altLang="en-US" sz="1800" dirty="0"/>
              <a:t>    在响应送给客户端之前，过滤器截获响应。</a:t>
            </a:r>
            <a:endParaRPr lang="zh-CN" altLang="en-US" sz="1800" dirty="0"/>
          </a:p>
          <a:p>
            <a:r>
              <a:rPr lang="zh-CN" altLang="en-US" sz="1800" dirty="0"/>
              <a:t>    多个过滤器形成一个过滤器链，过滤器链中不同过滤器的先后顺序由部署文件web.xml中过滤器映射&lt;filter-mapping&gt;的顺序决定。</a:t>
            </a:r>
            <a:endParaRPr lang="zh-CN" altLang="en-US" sz="1800" dirty="0"/>
          </a:p>
          <a:p>
            <a:r>
              <a:rPr lang="zh-CN" altLang="en-US" sz="1800" dirty="0"/>
              <a:t>    最先截获客户端请求的过滤器将最后截获Servlet/JSP的响应信息。</a:t>
            </a:r>
            <a:endParaRPr lang="zh-CN" altLang="en-US" sz="1800" dirty="0"/>
          </a:p>
        </p:txBody>
      </p:sp>
      <p:sp>
        <p:nvSpPr>
          <p:cNvPr id="51" name="文本框 50"/>
          <p:cNvSpPr txBox="1"/>
          <p:nvPr/>
        </p:nvSpPr>
        <p:spPr>
          <a:xfrm>
            <a:off x="9646016" y="3065565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5340" y="1439549"/>
            <a:ext cx="723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内容占位符 2"/>
          <p:cNvSpPr txBox="1"/>
          <p:nvPr/>
        </p:nvSpPr>
        <p:spPr>
          <a:xfrm>
            <a:off x="769620" y="3574415"/>
            <a:ext cx="2727960" cy="448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职责链模式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" name="图片 18" descr="fil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0075" y="4241800"/>
            <a:ext cx="4504055" cy="1638300"/>
          </a:xfrm>
          <a:prstGeom prst="rect">
            <a:avLst/>
          </a:prstGeom>
        </p:spPr>
      </p:pic>
      <p:sp>
        <p:nvSpPr>
          <p:cNvPr id="21" name="内容占位符 2"/>
          <p:cNvSpPr txBox="1"/>
          <p:nvPr/>
        </p:nvSpPr>
        <p:spPr>
          <a:xfrm>
            <a:off x="6888480" y="3635375"/>
            <a:ext cx="3261360" cy="122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职责链模式经典场景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中台订单拦截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/>
              <a:t>分单场景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9890" y="218440"/>
            <a:ext cx="38748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H_SubTitle_2"/>
          <p:cNvSpPr txBox="1"/>
          <p:nvPr>
            <p:custDataLst>
              <p:tags r:id="rId1"/>
            </p:custDataLst>
          </p:nvPr>
        </p:nvSpPr>
        <p:spPr>
          <a:xfrm>
            <a:off x="7764136" y="2296579"/>
            <a:ext cx="267674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Listener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SubTitle_3"/>
          <p:cNvSpPr txBox="1"/>
          <p:nvPr>
            <p:custDataLst>
              <p:tags r:id="rId2"/>
            </p:custDataLst>
          </p:nvPr>
        </p:nvSpPr>
        <p:spPr>
          <a:xfrm>
            <a:off x="7764136" y="3430404"/>
            <a:ext cx="1816967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Filter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474733" y="1024672"/>
            <a:ext cx="3372669" cy="690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  <p:sp>
        <p:nvSpPr>
          <p:cNvPr id="6" name="MH_SubTitle_1"/>
          <p:cNvSpPr txBox="1"/>
          <p:nvPr>
            <p:custDataLst>
              <p:tags r:id="rId3"/>
            </p:custDataLst>
          </p:nvPr>
        </p:nvSpPr>
        <p:spPr>
          <a:xfrm>
            <a:off x="7764136" y="1123891"/>
            <a:ext cx="208600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Servlet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矩形 2"/>
          <p:cNvSpPr>
            <a:spLocks noChangeArrowheads="1"/>
          </p:cNvSpPr>
          <p:nvPr/>
        </p:nvSpPr>
        <p:spPr bwMode="auto">
          <a:xfrm>
            <a:off x="0" y="0"/>
            <a:ext cx="3611563" cy="6858000"/>
          </a:xfrm>
          <a:prstGeom prst="rect">
            <a:avLst/>
          </a:prstGeom>
          <a:solidFill>
            <a:srgbClr val="006FBF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2" name="文本框 5"/>
          <p:cNvSpPr>
            <a:spLocks noChangeArrowheads="1"/>
          </p:cNvSpPr>
          <p:nvPr/>
        </p:nvSpPr>
        <p:spPr bwMode="auto">
          <a:xfrm>
            <a:off x="840326" y="2598003"/>
            <a:ext cx="15954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zh-CN" altLang="en-US" dirty="0"/>
          </a:p>
        </p:txBody>
      </p:sp>
      <p:grpSp>
        <p:nvGrpSpPr>
          <p:cNvPr id="63" name="组合 22"/>
          <p:cNvGrpSpPr/>
          <p:nvPr/>
        </p:nvGrpSpPr>
        <p:grpSpPr bwMode="auto">
          <a:xfrm>
            <a:off x="2506663" y="2762250"/>
            <a:ext cx="465137" cy="469900"/>
            <a:chOff x="0" y="0"/>
            <a:chExt cx="823123" cy="831130"/>
          </a:xfrm>
        </p:grpSpPr>
        <p:sp>
          <p:nvSpPr>
            <p:cNvPr id="64" name="等腰三角形 23"/>
            <p:cNvSpPr>
              <a:spLocks noChangeArrowheads="1"/>
            </p:cNvSpPr>
            <p:nvPr/>
          </p:nvSpPr>
          <p:spPr bwMode="auto">
            <a:xfrm rot="19813541" flipH="1">
              <a:off x="0" y="0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5" name="等腰三角形 24"/>
            <p:cNvSpPr>
              <a:spLocks noChangeArrowheads="1"/>
            </p:cNvSpPr>
            <p:nvPr/>
          </p:nvSpPr>
          <p:spPr bwMode="auto">
            <a:xfrm rot="19813541" flipH="1">
              <a:off x="2" y="445049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6" name="等腰三角形 25"/>
            <p:cNvSpPr>
              <a:spLocks noChangeArrowheads="1"/>
            </p:cNvSpPr>
            <p:nvPr/>
          </p:nvSpPr>
          <p:spPr bwMode="auto">
            <a:xfrm rot="19813541" flipH="1">
              <a:off x="379599" y="222524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8" name="文本框 14"/>
          <p:cNvSpPr>
            <a:spLocks noChangeArrowheads="1"/>
          </p:cNvSpPr>
          <p:nvPr/>
        </p:nvSpPr>
        <p:spPr bwMode="auto">
          <a:xfrm>
            <a:off x="6563650" y="1078012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9" name="文本框 15"/>
          <p:cNvSpPr>
            <a:spLocks noChangeArrowheads="1"/>
          </p:cNvSpPr>
          <p:nvPr/>
        </p:nvSpPr>
        <p:spPr bwMode="auto">
          <a:xfrm>
            <a:off x="6563650" y="2250700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" name="文本框 16"/>
          <p:cNvSpPr>
            <a:spLocks noChangeArrowheads="1"/>
          </p:cNvSpPr>
          <p:nvPr/>
        </p:nvSpPr>
        <p:spPr bwMode="auto">
          <a:xfrm>
            <a:off x="6563650" y="3384525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等腰三角形 28"/>
          <p:cNvSpPr>
            <a:spLocks noChangeArrowheads="1"/>
          </p:cNvSpPr>
          <p:nvPr/>
        </p:nvSpPr>
        <p:spPr bwMode="auto">
          <a:xfrm rot="5400000" flipH="1">
            <a:off x="5828637" y="3450406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MH_SubTitle_3"/>
          <p:cNvSpPr txBox="1"/>
          <p:nvPr>
            <p:custDataLst>
              <p:tags r:id="rId4"/>
            </p:custDataLst>
          </p:nvPr>
        </p:nvSpPr>
        <p:spPr>
          <a:xfrm>
            <a:off x="7764136" y="4565927"/>
            <a:ext cx="1816967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3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Jsp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文本框 16"/>
          <p:cNvSpPr>
            <a:spLocks noChangeArrowheads="1"/>
          </p:cNvSpPr>
          <p:nvPr/>
        </p:nvSpPr>
        <p:spPr bwMode="auto">
          <a:xfrm>
            <a:off x="6563650" y="4541953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等腰三角形 28"/>
          <p:cNvSpPr>
            <a:spLocks noChangeArrowheads="1"/>
          </p:cNvSpPr>
          <p:nvPr/>
        </p:nvSpPr>
        <p:spPr bwMode="auto">
          <a:xfrm rot="5400000" flipH="1">
            <a:off x="5828637" y="4608628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等腰三角形 28"/>
          <p:cNvSpPr>
            <a:spLocks noChangeArrowheads="1"/>
          </p:cNvSpPr>
          <p:nvPr/>
        </p:nvSpPr>
        <p:spPr bwMode="auto">
          <a:xfrm rot="5400000" flipH="1">
            <a:off x="5828637" y="2316581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等腰三角形 28"/>
          <p:cNvSpPr>
            <a:spLocks noChangeArrowheads="1"/>
          </p:cNvSpPr>
          <p:nvPr/>
        </p:nvSpPr>
        <p:spPr bwMode="auto">
          <a:xfrm rot="5400000" flipH="1">
            <a:off x="5828637" y="1143893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" name="MH_SubTitle_3"/>
          <p:cNvSpPr txBox="1"/>
          <p:nvPr>
            <p:custDataLst>
              <p:tags r:id="rId5"/>
            </p:custDataLst>
          </p:nvPr>
        </p:nvSpPr>
        <p:spPr>
          <a:xfrm>
            <a:off x="7764136" y="5648074"/>
            <a:ext cx="1816967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JSTL</a:t>
            </a:r>
            <a:endParaRPr lang="en-US" altLang="zh-CN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文本框 16"/>
          <p:cNvSpPr>
            <a:spLocks noChangeArrowheads="1"/>
          </p:cNvSpPr>
          <p:nvPr/>
        </p:nvSpPr>
        <p:spPr bwMode="auto">
          <a:xfrm>
            <a:off x="6563650" y="5624099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05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等腰三角形 28"/>
          <p:cNvSpPr>
            <a:spLocks noChangeArrowheads="1"/>
          </p:cNvSpPr>
          <p:nvPr/>
        </p:nvSpPr>
        <p:spPr bwMode="auto">
          <a:xfrm rot="5400000" flipH="1">
            <a:off x="5828637" y="5690774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6" grpId="0"/>
          <p:bldP spid="6" grpId="0"/>
          <p:bldP spid="21" grpId="0"/>
          <p:bldP spid="2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6" grpId="0"/>
          <p:bldP spid="6" grpId="0"/>
          <p:bldP spid="21" grpId="0"/>
          <p:bldP spid="29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内容占位符 2"/>
          <p:cNvSpPr>
            <a:spLocks noGrp="1"/>
          </p:cNvSpPr>
          <p:nvPr>
            <p:ph idx="4294967295"/>
          </p:nvPr>
        </p:nvSpPr>
        <p:spPr>
          <a:xfrm>
            <a:off x="0" y="1276350"/>
            <a:ext cx="10515600" cy="3455988"/>
          </a:xfrm>
        </p:spPr>
        <p:txBody>
          <a:bodyPr>
            <a:noAutofit/>
          </a:bodyPr>
          <a:lstStyle/>
          <a:p>
            <a:r>
              <a:rPr lang="zh-CN" altLang="en-US" sz="1800" dirty="0"/>
              <a:t>    身份验证过滤器（Authentication Filters）。</a:t>
            </a:r>
            <a:endParaRPr lang="zh-CN" altLang="en-US" sz="1800" dirty="0"/>
          </a:p>
          <a:p>
            <a:r>
              <a:rPr lang="zh-CN" altLang="en-US" sz="1800" dirty="0"/>
              <a:t>    数据压缩过滤器（Data compression Filters）。</a:t>
            </a:r>
            <a:endParaRPr lang="zh-CN" altLang="en-US" sz="1800" dirty="0"/>
          </a:p>
          <a:p>
            <a:r>
              <a:rPr lang="zh-CN" altLang="en-US" sz="1800" dirty="0"/>
              <a:t>    加密过滤器（Encryption Filters）。</a:t>
            </a:r>
            <a:endParaRPr lang="zh-CN" altLang="en-US" sz="1800" dirty="0"/>
          </a:p>
          <a:p>
            <a:r>
              <a:rPr lang="zh-CN" altLang="en-US" sz="1800" dirty="0"/>
              <a:t>    触发资源访问事件过滤器。</a:t>
            </a:r>
            <a:endParaRPr lang="zh-CN" altLang="en-US" sz="1800" dirty="0"/>
          </a:p>
          <a:p>
            <a:r>
              <a:rPr lang="zh-CN" altLang="en-US" sz="1800" dirty="0"/>
              <a:t>    图像转换过滤器（Image Conversion Filters）。</a:t>
            </a:r>
            <a:endParaRPr lang="zh-CN" altLang="en-US" sz="1800" dirty="0"/>
          </a:p>
          <a:p>
            <a:r>
              <a:rPr lang="zh-CN" altLang="en-US" sz="1800" dirty="0"/>
              <a:t>    日志记录和审核过滤器（Logging and Auditing Filters）。</a:t>
            </a:r>
            <a:endParaRPr lang="zh-CN" altLang="en-US" sz="1800" dirty="0"/>
          </a:p>
          <a:p>
            <a:r>
              <a:rPr lang="zh-CN" altLang="en-US" sz="1800" dirty="0"/>
              <a:t>    MIME-TYPE 链过滤器（MIME-TYPE Chain Filters）。</a:t>
            </a:r>
            <a:endParaRPr lang="zh-CN" altLang="en-US" sz="1800" dirty="0"/>
          </a:p>
          <a:p>
            <a:r>
              <a:rPr lang="zh-CN" altLang="en-US" sz="1800" dirty="0"/>
              <a:t>    标记化过滤器（Tokenizing Filters）。</a:t>
            </a:r>
            <a:endParaRPr lang="zh-CN" altLang="en-US" sz="1800" dirty="0"/>
          </a:p>
          <a:p>
            <a:r>
              <a:rPr lang="zh-CN" altLang="en-US" sz="1800" dirty="0"/>
              <a:t>    XSL/T 过滤器（XSL/T Filters），转换 XML 内容。</a:t>
            </a:r>
            <a:endParaRPr lang="zh-CN" altLang="en-US" sz="1800" dirty="0"/>
          </a:p>
        </p:txBody>
      </p:sp>
      <p:sp>
        <p:nvSpPr>
          <p:cNvPr id="8" name="文本框 7"/>
          <p:cNvSpPr txBox="1"/>
          <p:nvPr/>
        </p:nvSpPr>
        <p:spPr>
          <a:xfrm>
            <a:off x="815340" y="1439549"/>
            <a:ext cx="723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9890" y="218440"/>
            <a:ext cx="38748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 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典型场景 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4" name="内容占位符 3"/>
          <p:cNvPicPr>
            <a:picLocks noGrp="1"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7343775" y="4921250"/>
            <a:ext cx="4848225" cy="13049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15340" y="1439549"/>
            <a:ext cx="723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74750"/>
            <a:ext cx="8866505" cy="289496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89890" y="218440"/>
            <a:ext cx="38748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 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 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6477475" y="4466671"/>
            <a:ext cx="3372669" cy="690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  <p:sp>
        <p:nvSpPr>
          <p:cNvPr id="11" name="MH_SubTitle_2"/>
          <p:cNvSpPr txBox="1"/>
          <p:nvPr>
            <p:custDataLst>
              <p:tags r:id="rId1"/>
            </p:custDataLst>
          </p:nvPr>
        </p:nvSpPr>
        <p:spPr>
          <a:xfrm>
            <a:off x="7764136" y="2296579"/>
            <a:ext cx="267674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Listener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SubTitle_3"/>
          <p:cNvSpPr txBox="1"/>
          <p:nvPr>
            <p:custDataLst>
              <p:tags r:id="rId2"/>
            </p:custDataLst>
          </p:nvPr>
        </p:nvSpPr>
        <p:spPr>
          <a:xfrm>
            <a:off x="7764136" y="3430404"/>
            <a:ext cx="1816967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Filter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SubTitle_1"/>
          <p:cNvSpPr txBox="1"/>
          <p:nvPr>
            <p:custDataLst>
              <p:tags r:id="rId3"/>
            </p:custDataLst>
          </p:nvPr>
        </p:nvSpPr>
        <p:spPr>
          <a:xfrm>
            <a:off x="7764136" y="1123891"/>
            <a:ext cx="208600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Servlet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矩形 2"/>
          <p:cNvSpPr>
            <a:spLocks noChangeArrowheads="1"/>
          </p:cNvSpPr>
          <p:nvPr/>
        </p:nvSpPr>
        <p:spPr bwMode="auto">
          <a:xfrm>
            <a:off x="0" y="0"/>
            <a:ext cx="3611563" cy="6858000"/>
          </a:xfrm>
          <a:prstGeom prst="rect">
            <a:avLst/>
          </a:prstGeom>
          <a:solidFill>
            <a:srgbClr val="006FBF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2" name="文本框 5"/>
          <p:cNvSpPr>
            <a:spLocks noChangeArrowheads="1"/>
          </p:cNvSpPr>
          <p:nvPr/>
        </p:nvSpPr>
        <p:spPr bwMode="auto">
          <a:xfrm>
            <a:off x="840326" y="2598003"/>
            <a:ext cx="15954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zh-CN" altLang="en-US" dirty="0"/>
          </a:p>
        </p:txBody>
      </p:sp>
      <p:grpSp>
        <p:nvGrpSpPr>
          <p:cNvPr id="63" name="组合 22"/>
          <p:cNvGrpSpPr/>
          <p:nvPr/>
        </p:nvGrpSpPr>
        <p:grpSpPr bwMode="auto">
          <a:xfrm>
            <a:off x="2506663" y="2762250"/>
            <a:ext cx="465137" cy="469900"/>
            <a:chOff x="0" y="0"/>
            <a:chExt cx="823123" cy="831130"/>
          </a:xfrm>
        </p:grpSpPr>
        <p:sp>
          <p:nvSpPr>
            <p:cNvPr id="64" name="等腰三角形 23"/>
            <p:cNvSpPr>
              <a:spLocks noChangeArrowheads="1"/>
            </p:cNvSpPr>
            <p:nvPr/>
          </p:nvSpPr>
          <p:spPr bwMode="auto">
            <a:xfrm rot="19813541" flipH="1">
              <a:off x="0" y="0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5" name="等腰三角形 24"/>
            <p:cNvSpPr>
              <a:spLocks noChangeArrowheads="1"/>
            </p:cNvSpPr>
            <p:nvPr/>
          </p:nvSpPr>
          <p:spPr bwMode="auto">
            <a:xfrm rot="19813541" flipH="1">
              <a:off x="2" y="445049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6" name="等腰三角形 25"/>
            <p:cNvSpPr>
              <a:spLocks noChangeArrowheads="1"/>
            </p:cNvSpPr>
            <p:nvPr/>
          </p:nvSpPr>
          <p:spPr bwMode="auto">
            <a:xfrm rot="19813541" flipH="1">
              <a:off x="379599" y="222524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8" name="文本框 14"/>
          <p:cNvSpPr>
            <a:spLocks noChangeArrowheads="1"/>
          </p:cNvSpPr>
          <p:nvPr/>
        </p:nvSpPr>
        <p:spPr bwMode="auto">
          <a:xfrm>
            <a:off x="6563650" y="1078012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9" name="文本框 15"/>
          <p:cNvSpPr>
            <a:spLocks noChangeArrowheads="1"/>
          </p:cNvSpPr>
          <p:nvPr/>
        </p:nvSpPr>
        <p:spPr bwMode="auto">
          <a:xfrm>
            <a:off x="6563650" y="2250700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" name="文本框 16"/>
          <p:cNvSpPr>
            <a:spLocks noChangeArrowheads="1"/>
          </p:cNvSpPr>
          <p:nvPr/>
        </p:nvSpPr>
        <p:spPr bwMode="auto">
          <a:xfrm>
            <a:off x="6563650" y="3384525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等腰三角形 28"/>
          <p:cNvSpPr>
            <a:spLocks noChangeArrowheads="1"/>
          </p:cNvSpPr>
          <p:nvPr/>
        </p:nvSpPr>
        <p:spPr bwMode="auto">
          <a:xfrm rot="5400000" flipH="1">
            <a:off x="5828637" y="3450406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MH_SubTitle_3"/>
          <p:cNvSpPr txBox="1"/>
          <p:nvPr>
            <p:custDataLst>
              <p:tags r:id="rId4"/>
            </p:custDataLst>
          </p:nvPr>
        </p:nvSpPr>
        <p:spPr>
          <a:xfrm>
            <a:off x="7764136" y="4565927"/>
            <a:ext cx="1816967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3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Jsp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文本框 16"/>
          <p:cNvSpPr>
            <a:spLocks noChangeArrowheads="1"/>
          </p:cNvSpPr>
          <p:nvPr/>
        </p:nvSpPr>
        <p:spPr bwMode="auto">
          <a:xfrm>
            <a:off x="6563650" y="4541953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等腰三角形 28"/>
          <p:cNvSpPr>
            <a:spLocks noChangeArrowheads="1"/>
          </p:cNvSpPr>
          <p:nvPr/>
        </p:nvSpPr>
        <p:spPr bwMode="auto">
          <a:xfrm rot="5400000" flipH="1">
            <a:off x="5828637" y="4608628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等腰三角形 28"/>
          <p:cNvSpPr>
            <a:spLocks noChangeArrowheads="1"/>
          </p:cNvSpPr>
          <p:nvPr/>
        </p:nvSpPr>
        <p:spPr bwMode="auto">
          <a:xfrm rot="5400000" flipH="1">
            <a:off x="5828637" y="2316581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等腰三角形 28"/>
          <p:cNvSpPr>
            <a:spLocks noChangeArrowheads="1"/>
          </p:cNvSpPr>
          <p:nvPr/>
        </p:nvSpPr>
        <p:spPr bwMode="auto">
          <a:xfrm rot="5400000" flipH="1">
            <a:off x="5828637" y="1143893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" name="MH_SubTitle_3"/>
          <p:cNvSpPr txBox="1"/>
          <p:nvPr>
            <p:custDataLst>
              <p:tags r:id="rId5"/>
            </p:custDataLst>
          </p:nvPr>
        </p:nvSpPr>
        <p:spPr>
          <a:xfrm>
            <a:off x="7764136" y="5648074"/>
            <a:ext cx="1816967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JSTL</a:t>
            </a:r>
            <a:endParaRPr lang="en-US" altLang="zh-CN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文本框 16"/>
          <p:cNvSpPr>
            <a:spLocks noChangeArrowheads="1"/>
          </p:cNvSpPr>
          <p:nvPr/>
        </p:nvSpPr>
        <p:spPr bwMode="auto">
          <a:xfrm>
            <a:off x="6563650" y="5624099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05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等腰三角形 28"/>
          <p:cNvSpPr>
            <a:spLocks noChangeArrowheads="1"/>
          </p:cNvSpPr>
          <p:nvPr/>
        </p:nvSpPr>
        <p:spPr bwMode="auto">
          <a:xfrm rot="5400000" flipH="1">
            <a:off x="5828637" y="5690774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6" grpId="0"/>
          <p:bldP spid="6" grpId="0"/>
          <p:bldP spid="21" grpId="0"/>
          <p:bldP spid="2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6" grpId="0"/>
          <p:bldP spid="6" grpId="0"/>
          <p:bldP spid="21" grpId="0"/>
          <p:bldP spid="29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7" name="内容占位符 3"/>
          <p:cNvPicPr>
            <a:picLocks noGrp="1"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1014779" y="1162920"/>
            <a:ext cx="7038975" cy="3886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15340" y="1439549"/>
            <a:ext cx="723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2498" y="5325749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http://www.runoob.com/jsp/jsp-tutorial.html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89890" y="218440"/>
            <a:ext cx="38748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内容占位符 2"/>
          <p:cNvSpPr>
            <a:spLocks noGrp="1"/>
          </p:cNvSpPr>
          <p:nvPr>
            <p:ph idx="4294967295"/>
          </p:nvPr>
        </p:nvSpPr>
        <p:spPr>
          <a:xfrm>
            <a:off x="226423" y="1439549"/>
            <a:ext cx="10515600" cy="2952750"/>
          </a:xfrm>
        </p:spPr>
        <p:txBody>
          <a:bodyPr/>
          <a:lstStyle/>
          <a:p>
            <a:r>
              <a:rPr lang="zh-CN" altLang="en-US" dirty="0"/>
              <a:t>ServletContext  </a:t>
            </a:r>
            <a:r>
              <a:rPr lang="en-US" altLang="zh-CN" dirty="0"/>
              <a:t>:</a:t>
            </a:r>
            <a:r>
              <a:rPr lang="zh-CN" altLang="en-US" dirty="0"/>
              <a:t>整个Web应用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Session 一次会话 </a:t>
            </a:r>
            <a:r>
              <a:rPr lang="en-US" altLang="zh-CN" dirty="0">
                <a:sym typeface="+mn-ea"/>
              </a:rPr>
              <a:t>,</a:t>
            </a:r>
            <a:r>
              <a:rPr lang="zh-CN" altLang="zh-CN" dirty="0">
                <a:sym typeface="+mn-ea"/>
              </a:rPr>
              <a:t>思考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关掉浏览器再打开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如何实现</a:t>
            </a:r>
            <a:r>
              <a:rPr lang="en-US" altLang="zh-CN" dirty="0">
                <a:sym typeface="+mn-ea"/>
              </a:rPr>
              <a:t>?</a:t>
            </a:r>
            <a:endParaRPr lang="en-US" altLang="zh-CN" dirty="0">
              <a:sym typeface="+mn-ea"/>
            </a:endParaRPr>
          </a:p>
          <a:p>
            <a:r>
              <a:rPr lang="zh-CN" altLang="en-US" dirty="0"/>
              <a:t>Request 整个请求链（请求转发也存在）</a:t>
            </a:r>
            <a:endParaRPr lang="zh-CN" altLang="en-US" dirty="0"/>
          </a:p>
          <a:p>
            <a:r>
              <a:rPr lang="zh-CN" altLang="en-US" dirty="0"/>
              <a:t>PageContext 当对JSP的请求时开始，当响应结束时销毁</a:t>
            </a:r>
            <a:r>
              <a:rPr lang="en-US" altLang="zh-CN" dirty="0"/>
              <a:t>,</a:t>
            </a:r>
            <a:r>
              <a:rPr lang="en-US" altLang="zh-CN" dirty="0" err="1"/>
              <a:t>整个JSP页面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815340" y="1439549"/>
            <a:ext cx="723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9890" y="218440"/>
            <a:ext cx="38748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域对象 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6563650" y="5570759"/>
            <a:ext cx="3372669" cy="690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  <p:sp>
        <p:nvSpPr>
          <p:cNvPr id="11" name="MH_SubTitle_2"/>
          <p:cNvSpPr txBox="1"/>
          <p:nvPr>
            <p:custDataLst>
              <p:tags r:id="rId1"/>
            </p:custDataLst>
          </p:nvPr>
        </p:nvSpPr>
        <p:spPr>
          <a:xfrm>
            <a:off x="7764136" y="2296579"/>
            <a:ext cx="267674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Listener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SubTitle_3"/>
          <p:cNvSpPr txBox="1"/>
          <p:nvPr>
            <p:custDataLst>
              <p:tags r:id="rId2"/>
            </p:custDataLst>
          </p:nvPr>
        </p:nvSpPr>
        <p:spPr>
          <a:xfrm>
            <a:off x="7764136" y="3430404"/>
            <a:ext cx="1816967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Filter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SubTitle_1"/>
          <p:cNvSpPr txBox="1"/>
          <p:nvPr>
            <p:custDataLst>
              <p:tags r:id="rId3"/>
            </p:custDataLst>
          </p:nvPr>
        </p:nvSpPr>
        <p:spPr>
          <a:xfrm>
            <a:off x="7764136" y="1123891"/>
            <a:ext cx="208600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Servlet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矩形 2"/>
          <p:cNvSpPr>
            <a:spLocks noChangeArrowheads="1"/>
          </p:cNvSpPr>
          <p:nvPr/>
        </p:nvSpPr>
        <p:spPr bwMode="auto">
          <a:xfrm>
            <a:off x="0" y="0"/>
            <a:ext cx="3611563" cy="6858000"/>
          </a:xfrm>
          <a:prstGeom prst="rect">
            <a:avLst/>
          </a:prstGeom>
          <a:solidFill>
            <a:srgbClr val="006FBF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2" name="文本框 5"/>
          <p:cNvSpPr>
            <a:spLocks noChangeArrowheads="1"/>
          </p:cNvSpPr>
          <p:nvPr/>
        </p:nvSpPr>
        <p:spPr bwMode="auto">
          <a:xfrm>
            <a:off x="840326" y="2598003"/>
            <a:ext cx="15954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zh-CN" altLang="en-US" dirty="0"/>
          </a:p>
        </p:txBody>
      </p:sp>
      <p:grpSp>
        <p:nvGrpSpPr>
          <p:cNvPr id="63" name="组合 22"/>
          <p:cNvGrpSpPr/>
          <p:nvPr/>
        </p:nvGrpSpPr>
        <p:grpSpPr bwMode="auto">
          <a:xfrm>
            <a:off x="2506663" y="2762250"/>
            <a:ext cx="465137" cy="469900"/>
            <a:chOff x="0" y="0"/>
            <a:chExt cx="823123" cy="831130"/>
          </a:xfrm>
        </p:grpSpPr>
        <p:sp>
          <p:nvSpPr>
            <p:cNvPr id="64" name="等腰三角形 23"/>
            <p:cNvSpPr>
              <a:spLocks noChangeArrowheads="1"/>
            </p:cNvSpPr>
            <p:nvPr/>
          </p:nvSpPr>
          <p:spPr bwMode="auto">
            <a:xfrm rot="19813541" flipH="1">
              <a:off x="0" y="0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5" name="等腰三角形 24"/>
            <p:cNvSpPr>
              <a:spLocks noChangeArrowheads="1"/>
            </p:cNvSpPr>
            <p:nvPr/>
          </p:nvSpPr>
          <p:spPr bwMode="auto">
            <a:xfrm rot="19813541" flipH="1">
              <a:off x="2" y="445049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6" name="等腰三角形 25"/>
            <p:cNvSpPr>
              <a:spLocks noChangeArrowheads="1"/>
            </p:cNvSpPr>
            <p:nvPr/>
          </p:nvSpPr>
          <p:spPr bwMode="auto">
            <a:xfrm rot="19813541" flipH="1">
              <a:off x="379599" y="222524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8" name="文本框 14"/>
          <p:cNvSpPr>
            <a:spLocks noChangeArrowheads="1"/>
          </p:cNvSpPr>
          <p:nvPr/>
        </p:nvSpPr>
        <p:spPr bwMode="auto">
          <a:xfrm>
            <a:off x="6563650" y="1078012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9" name="文本框 15"/>
          <p:cNvSpPr>
            <a:spLocks noChangeArrowheads="1"/>
          </p:cNvSpPr>
          <p:nvPr/>
        </p:nvSpPr>
        <p:spPr bwMode="auto">
          <a:xfrm>
            <a:off x="6563650" y="2250700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" name="文本框 16"/>
          <p:cNvSpPr>
            <a:spLocks noChangeArrowheads="1"/>
          </p:cNvSpPr>
          <p:nvPr/>
        </p:nvSpPr>
        <p:spPr bwMode="auto">
          <a:xfrm>
            <a:off x="6563650" y="3384525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等腰三角形 28"/>
          <p:cNvSpPr>
            <a:spLocks noChangeArrowheads="1"/>
          </p:cNvSpPr>
          <p:nvPr/>
        </p:nvSpPr>
        <p:spPr bwMode="auto">
          <a:xfrm rot="5400000" flipH="1">
            <a:off x="5828637" y="3450406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MH_SubTitle_3"/>
          <p:cNvSpPr txBox="1"/>
          <p:nvPr>
            <p:custDataLst>
              <p:tags r:id="rId4"/>
            </p:custDataLst>
          </p:nvPr>
        </p:nvSpPr>
        <p:spPr>
          <a:xfrm>
            <a:off x="7764136" y="4565927"/>
            <a:ext cx="1816967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3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Jsp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文本框 16"/>
          <p:cNvSpPr>
            <a:spLocks noChangeArrowheads="1"/>
          </p:cNvSpPr>
          <p:nvPr/>
        </p:nvSpPr>
        <p:spPr bwMode="auto">
          <a:xfrm>
            <a:off x="6563650" y="4541953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等腰三角形 28"/>
          <p:cNvSpPr>
            <a:spLocks noChangeArrowheads="1"/>
          </p:cNvSpPr>
          <p:nvPr/>
        </p:nvSpPr>
        <p:spPr bwMode="auto">
          <a:xfrm rot="5400000" flipH="1">
            <a:off x="5828637" y="4608628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等腰三角形 28"/>
          <p:cNvSpPr>
            <a:spLocks noChangeArrowheads="1"/>
          </p:cNvSpPr>
          <p:nvPr/>
        </p:nvSpPr>
        <p:spPr bwMode="auto">
          <a:xfrm rot="5400000" flipH="1">
            <a:off x="5828637" y="2316581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等腰三角形 28"/>
          <p:cNvSpPr>
            <a:spLocks noChangeArrowheads="1"/>
          </p:cNvSpPr>
          <p:nvPr/>
        </p:nvSpPr>
        <p:spPr bwMode="auto">
          <a:xfrm rot="5400000" flipH="1">
            <a:off x="5828637" y="1143893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" name="MH_SubTitle_3"/>
          <p:cNvSpPr txBox="1"/>
          <p:nvPr>
            <p:custDataLst>
              <p:tags r:id="rId5"/>
            </p:custDataLst>
          </p:nvPr>
        </p:nvSpPr>
        <p:spPr>
          <a:xfrm>
            <a:off x="7764136" y="5648074"/>
            <a:ext cx="1816967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JSTL</a:t>
            </a:r>
            <a:endParaRPr lang="en-US" altLang="zh-CN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文本框 16"/>
          <p:cNvSpPr>
            <a:spLocks noChangeArrowheads="1"/>
          </p:cNvSpPr>
          <p:nvPr/>
        </p:nvSpPr>
        <p:spPr bwMode="auto">
          <a:xfrm>
            <a:off x="6563650" y="5624099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05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等腰三角形 28"/>
          <p:cNvSpPr>
            <a:spLocks noChangeArrowheads="1"/>
          </p:cNvSpPr>
          <p:nvPr/>
        </p:nvSpPr>
        <p:spPr bwMode="auto">
          <a:xfrm rot="5400000" flipH="1">
            <a:off x="5828637" y="5690774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6" grpId="0"/>
          <p:bldP spid="6" grpId="0"/>
          <p:bldP spid="21" grpId="0"/>
          <p:bldP spid="2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6" grpId="0"/>
          <p:bldP spid="6" grpId="0"/>
          <p:bldP spid="21" grpId="0"/>
          <p:bldP spid="29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内容占位符 2"/>
          <p:cNvSpPr>
            <a:spLocks noGrp="1"/>
          </p:cNvSpPr>
          <p:nvPr>
            <p:ph idx="4294967295"/>
          </p:nvPr>
        </p:nvSpPr>
        <p:spPr>
          <a:xfrm>
            <a:off x="461554" y="1007473"/>
            <a:ext cx="10515600" cy="5056188"/>
          </a:xfrm>
        </p:spPr>
        <p:txBody>
          <a:bodyPr>
            <a:noAutofit/>
          </a:bodyPr>
          <a:lstStyle/>
          <a:p>
            <a:r>
              <a:rPr lang="zh-CN" altLang="en-US" sz="1600" b="1" dirty="0"/>
              <a:t>&lt;c:out&gt; 	用于在JSP中显示数据，就像&lt;%= ... &gt;</a:t>
            </a:r>
            <a:endParaRPr lang="zh-CN" altLang="en-US" sz="1600" b="1" dirty="0"/>
          </a:p>
          <a:p>
            <a:r>
              <a:rPr lang="zh-CN" altLang="en-US" sz="1600" b="1" dirty="0"/>
              <a:t>&lt;c:set&gt; 	用于保存数据</a:t>
            </a:r>
            <a:endParaRPr lang="zh-CN" altLang="en-US" sz="1600" b="1" dirty="0"/>
          </a:p>
          <a:p>
            <a:r>
              <a:rPr lang="zh-CN" altLang="en-US" sz="1600" b="1" dirty="0"/>
              <a:t>&lt;c:remove&gt;  用于删除数据</a:t>
            </a:r>
            <a:endParaRPr lang="zh-CN" altLang="en-US" sz="1600" b="1" dirty="0"/>
          </a:p>
          <a:p>
            <a:r>
              <a:rPr lang="zh-CN" altLang="en-US" sz="1600" b="1" dirty="0"/>
              <a:t>&lt;c:catch&gt; 	用来处理产生错误的异常状况，并且将错误信息储存起来</a:t>
            </a:r>
            <a:endParaRPr lang="zh-CN" altLang="en-US" sz="1600" b="1" dirty="0"/>
          </a:p>
          <a:p>
            <a:r>
              <a:rPr lang="zh-CN" altLang="en-US" sz="1600" b="1" dirty="0"/>
              <a:t>&lt;c:if&gt; 	与我们在一般程序中用的if一样</a:t>
            </a:r>
            <a:endParaRPr lang="zh-CN" altLang="en-US" sz="1600" b="1" dirty="0"/>
          </a:p>
          <a:p>
            <a:r>
              <a:rPr lang="zh-CN" altLang="en-US" sz="1600" b="1" dirty="0"/>
              <a:t>&lt;c:choose&gt; 	本身只当做&lt;c:when&gt;和&lt;c:otherwise&gt;的父标签</a:t>
            </a:r>
            <a:endParaRPr lang="zh-CN" altLang="en-US" sz="1600" b="1" dirty="0"/>
          </a:p>
          <a:p>
            <a:r>
              <a:rPr lang="zh-CN" altLang="en-US" sz="1600" b="1" dirty="0"/>
              <a:t>&lt;c:when&gt; 	&lt;c:choose&gt;的子标签，用来判断条件是否成立</a:t>
            </a:r>
            <a:endParaRPr lang="zh-CN" altLang="en-US" sz="1600" b="1" dirty="0"/>
          </a:p>
          <a:p>
            <a:r>
              <a:rPr lang="zh-CN" altLang="en-US" sz="1600" b="1" dirty="0"/>
              <a:t>&lt;c:otherwise&gt; 	&lt;c:choose&gt;的子标签，接在&lt;c:when&gt;标签后，当&lt;c:when&gt;标签判断为false时被执行</a:t>
            </a:r>
            <a:endParaRPr lang="zh-CN" altLang="en-US" sz="1600" b="1" dirty="0"/>
          </a:p>
          <a:p>
            <a:r>
              <a:rPr lang="zh-CN" altLang="en-US" sz="1600" b="1" dirty="0"/>
              <a:t>&lt;c:import&gt; 	检索一个绝对或相对 URL，然后将其内容暴露给页面</a:t>
            </a:r>
            <a:endParaRPr lang="zh-CN" altLang="en-US" sz="1600" b="1" dirty="0"/>
          </a:p>
          <a:p>
            <a:r>
              <a:rPr lang="zh-CN" altLang="en-US" sz="1600" b="1" dirty="0"/>
              <a:t>&lt;c:forEach&gt; 	基础迭代标签，接受多种集合类型</a:t>
            </a:r>
            <a:endParaRPr lang="zh-CN" altLang="en-US" sz="1600" b="1" dirty="0"/>
          </a:p>
          <a:p>
            <a:r>
              <a:rPr lang="zh-CN" altLang="en-US" sz="1600" b="1" dirty="0"/>
              <a:t>&lt;c:forTokens&gt; 	根据指定的分隔符来分隔内容并迭代输出</a:t>
            </a:r>
            <a:endParaRPr lang="zh-CN" altLang="en-US" sz="1600" b="1" dirty="0"/>
          </a:p>
          <a:p>
            <a:r>
              <a:rPr lang="zh-CN" altLang="en-US" sz="1600" b="1" dirty="0"/>
              <a:t>&lt;c:param&gt; 	用来给包含或重定向的页面传递参数</a:t>
            </a:r>
            <a:endParaRPr lang="zh-CN" altLang="en-US" sz="1600" b="1" dirty="0"/>
          </a:p>
          <a:p>
            <a:r>
              <a:rPr lang="zh-CN" altLang="en-US" sz="1600" b="1" dirty="0"/>
              <a:t>&lt;c:redirect&gt; 	重定向至一个新的URL.</a:t>
            </a:r>
            <a:endParaRPr lang="zh-CN" altLang="en-US" sz="1600" b="1" dirty="0"/>
          </a:p>
          <a:p>
            <a:r>
              <a:rPr lang="zh-CN" altLang="en-US" sz="1600" b="1" dirty="0"/>
              <a:t>&lt;c:url&gt; 	使用可选的查询参数来创造一个URL</a:t>
            </a:r>
            <a:endParaRPr lang="zh-CN" altLang="en-US" sz="16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815340" y="1439549"/>
            <a:ext cx="723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9890" y="218440"/>
            <a:ext cx="3874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JSTL--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核心标签   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内容占位符 2"/>
          <p:cNvSpPr>
            <a:spLocks noGrp="1"/>
          </p:cNvSpPr>
          <p:nvPr>
            <p:ph idx="4294967295"/>
          </p:nvPr>
        </p:nvSpPr>
        <p:spPr>
          <a:xfrm>
            <a:off x="0" y="1390650"/>
            <a:ext cx="10515600" cy="4049713"/>
          </a:xfrm>
        </p:spPr>
        <p:txBody>
          <a:bodyPr>
            <a:normAutofit fontScale="40000" lnSpcReduction="20000"/>
          </a:bodyPr>
          <a:lstStyle/>
          <a:p>
            <a:r>
              <a:rPr lang="zh-CN" altLang="en-US" sz="4900" b="1" dirty="0"/>
              <a:t>&lt;fmt:formatNumber&gt; 	使用指定的格式或精度格式化数字</a:t>
            </a:r>
            <a:endParaRPr lang="zh-CN" altLang="en-US" sz="4900" b="1" dirty="0"/>
          </a:p>
          <a:p>
            <a:r>
              <a:rPr lang="zh-CN" altLang="en-US" sz="4900" b="1" dirty="0"/>
              <a:t>&lt;fmt:parseNumber&gt; 	解析一个代表着数字，货币或百分比的字符串</a:t>
            </a:r>
            <a:endParaRPr lang="zh-CN" altLang="en-US" sz="4900" b="1" dirty="0"/>
          </a:p>
          <a:p>
            <a:r>
              <a:rPr lang="zh-CN" altLang="en-US" sz="4900" b="1" dirty="0"/>
              <a:t>&lt;fmt:formatDate&gt; 	使用指定的风格或模式格式化日期和时间</a:t>
            </a:r>
            <a:endParaRPr lang="zh-CN" altLang="en-US" sz="4900" b="1" dirty="0"/>
          </a:p>
          <a:p>
            <a:r>
              <a:rPr lang="zh-CN" altLang="en-US" sz="4900" b="1" dirty="0"/>
              <a:t>&lt;fmt:parseDate&gt; 	解析一个代表着日期或时间的字符串</a:t>
            </a:r>
            <a:endParaRPr lang="zh-CN" altLang="en-US" sz="4900" b="1" dirty="0"/>
          </a:p>
          <a:p>
            <a:r>
              <a:rPr lang="zh-CN" altLang="en-US" sz="4900" b="1" dirty="0"/>
              <a:t>&lt;fmt:bundle&gt; 	绑定资源</a:t>
            </a:r>
            <a:endParaRPr lang="zh-CN" altLang="en-US" sz="4900" b="1" dirty="0"/>
          </a:p>
          <a:p>
            <a:r>
              <a:rPr lang="zh-CN" altLang="en-US" sz="4900" b="1" dirty="0"/>
              <a:t>&lt;fmt:setLocale&gt; 	指定地区</a:t>
            </a:r>
            <a:endParaRPr lang="zh-CN" altLang="en-US" sz="4900" b="1" dirty="0"/>
          </a:p>
          <a:p>
            <a:r>
              <a:rPr lang="zh-CN" altLang="en-US" sz="4900" b="1" dirty="0"/>
              <a:t>&lt;fmt:setBundle&gt; 	绑定资源</a:t>
            </a:r>
            <a:endParaRPr lang="zh-CN" altLang="en-US" sz="4900" b="1" dirty="0"/>
          </a:p>
          <a:p>
            <a:r>
              <a:rPr lang="zh-CN" altLang="en-US" sz="4900" b="1" dirty="0"/>
              <a:t>&lt;fmt:timeZone&gt; 	指定时区</a:t>
            </a:r>
            <a:endParaRPr lang="zh-CN" altLang="en-US" sz="4900" b="1" dirty="0"/>
          </a:p>
          <a:p>
            <a:r>
              <a:rPr lang="zh-CN" altLang="en-US" sz="4900" b="1" dirty="0"/>
              <a:t>&lt;fmt:setTimeZone&gt; 	指定时区</a:t>
            </a:r>
            <a:endParaRPr lang="zh-CN" altLang="en-US" sz="4900" b="1" dirty="0"/>
          </a:p>
          <a:p>
            <a:r>
              <a:rPr lang="zh-CN" altLang="en-US" sz="4900" b="1" dirty="0"/>
              <a:t>&lt;fmt:message&gt; 	显示资源配置文件信息</a:t>
            </a:r>
            <a:endParaRPr lang="zh-CN" altLang="en-US" sz="4900" b="1" dirty="0"/>
          </a:p>
          <a:p>
            <a:r>
              <a:rPr lang="zh-CN" altLang="en-US" sz="4900" b="1" dirty="0"/>
              <a:t>&lt;fmt:requestEncoding&gt; 	设置request的字符编码</a:t>
            </a:r>
            <a:endParaRPr lang="zh-CN" altLang="en-US" sz="4900" b="1" dirty="0"/>
          </a:p>
          <a:p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815340" y="1439549"/>
            <a:ext cx="723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9890" y="218440"/>
            <a:ext cx="3874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JSTL—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格式化标签   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内容占位符 2"/>
          <p:cNvSpPr>
            <a:spLocks noGrp="1"/>
          </p:cNvSpPr>
          <p:nvPr>
            <p:ph idx="4294967295"/>
          </p:nvPr>
        </p:nvSpPr>
        <p:spPr>
          <a:xfrm>
            <a:off x="0" y="1390650"/>
            <a:ext cx="10515600" cy="295275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fn:contains() 	测试输入的字符串是否包含指定的子串</a:t>
            </a:r>
            <a:endParaRPr lang="zh-CN" altLang="en-US" dirty="0"/>
          </a:p>
          <a:p>
            <a:r>
              <a:rPr lang="zh-CN" altLang="en-US" dirty="0"/>
              <a:t>fn:containsIgnoreCase() 	测试输入的字符串是否包含指定的子串，大小写不敏感</a:t>
            </a:r>
            <a:endParaRPr lang="zh-CN" altLang="en-US" dirty="0"/>
          </a:p>
          <a:p>
            <a:r>
              <a:rPr lang="zh-CN" altLang="en-US" dirty="0"/>
              <a:t>fn:endsWith() 	测试输入的字符串是否以指定的后缀结尾</a:t>
            </a:r>
            <a:endParaRPr lang="zh-CN" altLang="en-US" dirty="0"/>
          </a:p>
          <a:p>
            <a:r>
              <a:rPr lang="zh-CN" altLang="en-US" dirty="0"/>
              <a:t>fn:escapeXml() 	跳过可以作为XML标记的字符</a:t>
            </a:r>
            <a:endParaRPr lang="zh-CN" altLang="en-US" dirty="0"/>
          </a:p>
          <a:p>
            <a:r>
              <a:rPr lang="zh-CN" altLang="en-US" dirty="0"/>
              <a:t>fn:indexOf() 	返回指定字符串在输入字符串中出现的位置</a:t>
            </a:r>
            <a:endParaRPr lang="zh-CN" altLang="en-US" dirty="0"/>
          </a:p>
          <a:p>
            <a:r>
              <a:rPr lang="zh-CN" altLang="en-US" dirty="0"/>
              <a:t>fn:join() 	将数组中的元素合成一个字符串然后输出</a:t>
            </a:r>
            <a:endParaRPr lang="zh-CN" altLang="en-US" dirty="0"/>
          </a:p>
          <a:p>
            <a:r>
              <a:rPr lang="zh-CN" altLang="en-US" dirty="0"/>
              <a:t>fn:length() 	返回字符串长度</a:t>
            </a:r>
            <a:endParaRPr lang="zh-CN" altLang="en-US" dirty="0"/>
          </a:p>
          <a:p>
            <a:r>
              <a:rPr lang="zh-CN" altLang="en-US" dirty="0"/>
              <a:t>fn:replace() 	将输入字符串中指定的位置替换为指定的字符串然后返回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85495" y="1390654"/>
            <a:ext cx="723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9890" y="218440"/>
            <a:ext cx="3874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JSTL—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  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内容占位符 2"/>
          <p:cNvSpPr>
            <a:spLocks noGrp="1"/>
          </p:cNvSpPr>
          <p:nvPr>
            <p:ph idx="4294967295"/>
          </p:nvPr>
        </p:nvSpPr>
        <p:spPr>
          <a:xfrm>
            <a:off x="0" y="1390650"/>
            <a:ext cx="10515600" cy="295275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>
                <a:sym typeface="+mn-ea"/>
              </a:rPr>
              <a:t>fn:split() 	将字符串用指定的分隔符分隔然后组成一个子字符串数组并返回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fn:startsWith() 	测试输入字符串是否以指定的前缀开始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fn:substring() 	返回字符串的子集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fn:substringAfter() 	返回字符串在指定子串之后的子集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fn:substringBefore() 	返回字符串在指定子串之前的子集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fn:toLowerCase() 	将字符串中的字符转为小写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fn:toUpperCase() 	将字符串中的字符转为大写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fn:trim() 	移除首位的空白符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15340" y="1439549"/>
            <a:ext cx="723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053754" y="4689957"/>
            <a:ext cx="11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dirty="0">
                <a:sym typeface="+mn-ea"/>
              </a:rPr>
              <a:t>JSTL函数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9890" y="218440"/>
            <a:ext cx="3874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JSTL—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  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4294967295"/>
          </p:nvPr>
        </p:nvSpPr>
        <p:spPr>
          <a:xfrm>
            <a:off x="0" y="1444625"/>
            <a:ext cx="6681788" cy="3989388"/>
          </a:xfrm>
        </p:spPr>
        <p:txBody>
          <a:bodyPr/>
          <a:lstStyle/>
          <a:p>
            <a:r>
              <a:rPr lang="zh-CN" altLang="en-US" sz="1800" dirty="0"/>
              <a:t>Java Servlet 是运行在 Web 服务器或应用服务器上的程序，它是作为来自 Web 浏览器或其他 HTTP 客户端的请求和 HTTP 服务器上的数据库或应用程序之间的中间层</a:t>
            </a:r>
            <a:r>
              <a:rPr lang="en-US" altLang="zh-CN" sz="1800" dirty="0"/>
              <a:t>.</a:t>
            </a:r>
            <a:endParaRPr lang="zh-CN" altLang="en-US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Servlet 生命周期</a:t>
            </a:r>
            <a:r>
              <a:rPr lang="en-US" altLang="zh-CN" sz="1800" dirty="0"/>
              <a:t>:</a:t>
            </a:r>
            <a:endParaRPr lang="en-US" altLang="zh-CN" sz="1800" dirty="0"/>
          </a:p>
          <a:p>
            <a:r>
              <a:rPr lang="zh-CN" altLang="en-US" sz="1800" dirty="0"/>
              <a:t>Servlet 通过调用 init () 方法进行初始化。</a:t>
            </a:r>
            <a:endParaRPr lang="zh-CN" altLang="en-US" sz="1800" dirty="0"/>
          </a:p>
          <a:p>
            <a:r>
              <a:rPr lang="zh-CN" altLang="en-US" sz="1800" dirty="0"/>
              <a:t>Servlet 调用 service() 方法来处理客户端的请求。</a:t>
            </a:r>
            <a:endParaRPr lang="zh-CN" altLang="en-US" sz="1800" dirty="0"/>
          </a:p>
          <a:p>
            <a:r>
              <a:rPr lang="zh-CN" altLang="en-US" sz="1800" dirty="0"/>
              <a:t>Servlet 通过调用 destroy() 方法终止（结束）。</a:t>
            </a:r>
            <a:endParaRPr lang="zh-CN" altLang="en-US" sz="1800" dirty="0"/>
          </a:p>
          <a:p>
            <a:r>
              <a:rPr lang="zh-CN" altLang="en-US" sz="1800" dirty="0"/>
              <a:t>Servlet 是由 JVM 的垃圾回收器进行垃圾回收的。</a:t>
            </a:r>
            <a:endParaRPr lang="zh-CN" altLang="en-US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</p:txBody>
      </p:sp>
      <p:sp>
        <p:nvSpPr>
          <p:cNvPr id="8" name="文本框 7"/>
          <p:cNvSpPr txBox="1"/>
          <p:nvPr/>
        </p:nvSpPr>
        <p:spPr>
          <a:xfrm>
            <a:off x="815340" y="1439549"/>
            <a:ext cx="723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 descr="servlet-ar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1863" y="1122095"/>
            <a:ext cx="3899535" cy="2527935"/>
          </a:xfrm>
          <a:prstGeom prst="rect">
            <a:avLst/>
          </a:prstGeom>
        </p:spPr>
      </p:pic>
      <p:pic>
        <p:nvPicPr>
          <p:cNvPr id="15" name="Picture 2" descr="Servlet 生命周期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9368" y="2730744"/>
            <a:ext cx="4010025" cy="3590926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580292" y="6066692"/>
            <a:ext cx="673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延伸阅读</a:t>
            </a:r>
            <a:r>
              <a:rPr lang="en-US" altLang="zh-CN" dirty="0"/>
              <a:t>:http://blog.csdn.net/u012834750/article/details/71646700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89890" y="218440"/>
            <a:ext cx="38748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内容占位符 2"/>
          <p:cNvSpPr>
            <a:spLocks noGrp="1"/>
          </p:cNvSpPr>
          <p:nvPr>
            <p:ph idx="4294967295"/>
          </p:nvPr>
        </p:nvSpPr>
        <p:spPr>
          <a:xfrm>
            <a:off x="0" y="1390650"/>
            <a:ext cx="10515600" cy="295275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>
                <a:sym typeface="+mn-ea"/>
              </a:rPr>
              <a:t>fn:split() 	将字符串用指定的分隔符分隔然后组成一个子字符串数组并返回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fn:startsWith() 	测试输入字符串是否以指定的前缀开始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fn:substring() 	返回字符串的子集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fn:substringAfter() 	返回字符串在指定子串之后的子集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fn:substringBefore() 	返回字符串在指定子串之前的子集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fn:toLowerCase() 	将字符串中的字符转为小写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fn:toUpperCase() 	将字符串中的字符转为大写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fn:trim() 	移除首位的空白符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15340" y="1439549"/>
            <a:ext cx="723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9890" y="218440"/>
            <a:ext cx="3874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JSTL—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  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内容占位符 2"/>
          <p:cNvSpPr>
            <a:spLocks noGrp="1"/>
          </p:cNvSpPr>
          <p:nvPr>
            <p:ph idx="4294967295"/>
          </p:nvPr>
        </p:nvSpPr>
        <p:spPr>
          <a:xfrm>
            <a:off x="0" y="1390650"/>
            <a:ext cx="10515600" cy="2952750"/>
          </a:xfrm>
        </p:spPr>
        <p:txBody>
          <a:bodyPr>
            <a:normAutofit/>
          </a:bodyPr>
          <a:lstStyle/>
          <a:p>
            <a:r>
              <a:rPr lang="zh-CN" altLang="en-US" dirty="0"/>
              <a:t>操作符</a:t>
            </a:r>
            <a:endParaRPr lang="zh-CN" altLang="en-US" dirty="0"/>
          </a:p>
          <a:p>
            <a:r>
              <a:rPr lang="zh-CN" altLang="en-US" dirty="0"/>
              <a:t>函数</a:t>
            </a:r>
            <a:endParaRPr lang="zh-CN" altLang="en-US" dirty="0"/>
          </a:p>
          <a:p>
            <a:r>
              <a:rPr lang="zh-CN" altLang="en-US" dirty="0"/>
              <a:t>隐含对象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15340" y="1439549"/>
            <a:ext cx="723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9890" y="218440"/>
            <a:ext cx="3874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内容占位符 2"/>
          <p:cNvSpPr>
            <a:spLocks noGrp="1"/>
          </p:cNvSpPr>
          <p:nvPr>
            <p:ph idx="4294967295"/>
          </p:nvPr>
        </p:nvSpPr>
        <p:spPr>
          <a:xfrm>
            <a:off x="0" y="1550988"/>
            <a:ext cx="10515600" cy="4129087"/>
          </a:xfrm>
        </p:spPr>
        <p:txBody>
          <a:bodyPr>
            <a:noAutofit/>
          </a:bodyPr>
          <a:lstStyle/>
          <a:p>
            <a:r>
              <a:rPr lang="zh-CN" altLang="en-US" sz="1600" dirty="0"/>
              <a:t>pageScope 	page 作用域</a:t>
            </a:r>
            <a:endParaRPr lang="zh-CN" altLang="en-US" sz="1600" dirty="0"/>
          </a:p>
          <a:p>
            <a:r>
              <a:rPr lang="zh-CN" altLang="en-US" sz="1600" dirty="0"/>
              <a:t>requestScope 	request 作用域</a:t>
            </a:r>
            <a:endParaRPr lang="zh-CN" altLang="en-US" sz="1600" dirty="0"/>
          </a:p>
          <a:p>
            <a:r>
              <a:rPr lang="zh-CN" altLang="en-US" sz="1600" dirty="0"/>
              <a:t>sessionScope 	session 作用域</a:t>
            </a:r>
            <a:endParaRPr lang="zh-CN" altLang="en-US" sz="1600" dirty="0"/>
          </a:p>
          <a:p>
            <a:r>
              <a:rPr lang="zh-CN" altLang="en-US" sz="1600" dirty="0"/>
              <a:t>applicationScope 	application 作用域</a:t>
            </a:r>
            <a:endParaRPr lang="zh-CN" altLang="en-US" sz="1600" dirty="0"/>
          </a:p>
          <a:p>
            <a:r>
              <a:rPr lang="zh-CN" altLang="en-US" sz="1600" dirty="0"/>
              <a:t>param 	Request 对象的参数，字符串</a:t>
            </a:r>
            <a:endParaRPr lang="zh-CN" altLang="en-US" sz="1600" dirty="0"/>
          </a:p>
          <a:p>
            <a:r>
              <a:rPr lang="zh-CN" altLang="en-US" sz="1600" dirty="0"/>
              <a:t>paramValues 	Request对象的参数，字符串集合</a:t>
            </a:r>
            <a:endParaRPr lang="zh-CN" altLang="en-US" sz="1600" dirty="0"/>
          </a:p>
          <a:p>
            <a:r>
              <a:rPr lang="zh-CN" altLang="en-US" sz="1600" dirty="0"/>
              <a:t>header 	HTTP 信息头，字符串</a:t>
            </a:r>
            <a:endParaRPr lang="zh-CN" altLang="en-US" sz="1600" dirty="0"/>
          </a:p>
          <a:p>
            <a:r>
              <a:rPr lang="zh-CN" altLang="en-US" sz="1600" dirty="0"/>
              <a:t>headerValues 	HTTP 信息头，字符串集合</a:t>
            </a:r>
            <a:endParaRPr lang="zh-CN" altLang="en-US" sz="1600" dirty="0"/>
          </a:p>
          <a:p>
            <a:r>
              <a:rPr lang="zh-CN" altLang="en-US" sz="1600" dirty="0"/>
              <a:t>initParam 	上下文初始化参数</a:t>
            </a:r>
            <a:endParaRPr lang="zh-CN" altLang="en-US" sz="1600" dirty="0"/>
          </a:p>
          <a:p>
            <a:r>
              <a:rPr lang="zh-CN" altLang="en-US" sz="1600" dirty="0"/>
              <a:t>cookie 	Cookie值</a:t>
            </a:r>
            <a:endParaRPr lang="zh-CN" altLang="en-US" sz="1600" dirty="0"/>
          </a:p>
          <a:p>
            <a:r>
              <a:rPr lang="zh-CN" altLang="en-US" sz="1600" dirty="0"/>
              <a:t>pageContext 	当前页面的pageContext</a:t>
            </a:r>
            <a:endParaRPr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815340" y="1439549"/>
            <a:ext cx="723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9890" y="218440"/>
            <a:ext cx="3874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--EL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6477475" y="5548855"/>
            <a:ext cx="3372669" cy="690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  <p:sp>
        <p:nvSpPr>
          <p:cNvPr id="11" name="MH_SubTitle_2"/>
          <p:cNvSpPr txBox="1"/>
          <p:nvPr>
            <p:custDataLst>
              <p:tags r:id="rId1"/>
            </p:custDataLst>
          </p:nvPr>
        </p:nvSpPr>
        <p:spPr>
          <a:xfrm>
            <a:off x="7764136" y="2296579"/>
            <a:ext cx="267674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Listener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SubTitle_3"/>
          <p:cNvSpPr txBox="1"/>
          <p:nvPr>
            <p:custDataLst>
              <p:tags r:id="rId2"/>
            </p:custDataLst>
          </p:nvPr>
        </p:nvSpPr>
        <p:spPr>
          <a:xfrm>
            <a:off x="7764136" y="3430404"/>
            <a:ext cx="1816967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Filter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SubTitle_1"/>
          <p:cNvSpPr txBox="1"/>
          <p:nvPr>
            <p:custDataLst>
              <p:tags r:id="rId3"/>
            </p:custDataLst>
          </p:nvPr>
        </p:nvSpPr>
        <p:spPr>
          <a:xfrm>
            <a:off x="7764136" y="1123891"/>
            <a:ext cx="208600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Servlet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矩形 2"/>
          <p:cNvSpPr>
            <a:spLocks noChangeArrowheads="1"/>
          </p:cNvSpPr>
          <p:nvPr/>
        </p:nvSpPr>
        <p:spPr bwMode="auto">
          <a:xfrm>
            <a:off x="0" y="0"/>
            <a:ext cx="3611563" cy="6858000"/>
          </a:xfrm>
          <a:prstGeom prst="rect">
            <a:avLst/>
          </a:prstGeom>
          <a:solidFill>
            <a:srgbClr val="006FBF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2" name="文本框 5"/>
          <p:cNvSpPr>
            <a:spLocks noChangeArrowheads="1"/>
          </p:cNvSpPr>
          <p:nvPr/>
        </p:nvSpPr>
        <p:spPr bwMode="auto">
          <a:xfrm>
            <a:off x="840326" y="2598003"/>
            <a:ext cx="15954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zh-CN" altLang="en-US" dirty="0"/>
          </a:p>
        </p:txBody>
      </p:sp>
      <p:grpSp>
        <p:nvGrpSpPr>
          <p:cNvPr id="63" name="组合 22"/>
          <p:cNvGrpSpPr/>
          <p:nvPr/>
        </p:nvGrpSpPr>
        <p:grpSpPr bwMode="auto">
          <a:xfrm>
            <a:off x="2506663" y="2762250"/>
            <a:ext cx="465137" cy="469900"/>
            <a:chOff x="0" y="0"/>
            <a:chExt cx="823123" cy="831130"/>
          </a:xfrm>
        </p:grpSpPr>
        <p:sp>
          <p:nvSpPr>
            <p:cNvPr id="64" name="等腰三角形 23"/>
            <p:cNvSpPr>
              <a:spLocks noChangeArrowheads="1"/>
            </p:cNvSpPr>
            <p:nvPr/>
          </p:nvSpPr>
          <p:spPr bwMode="auto">
            <a:xfrm rot="19813541" flipH="1">
              <a:off x="0" y="0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5" name="等腰三角形 24"/>
            <p:cNvSpPr>
              <a:spLocks noChangeArrowheads="1"/>
            </p:cNvSpPr>
            <p:nvPr/>
          </p:nvSpPr>
          <p:spPr bwMode="auto">
            <a:xfrm rot="19813541" flipH="1">
              <a:off x="2" y="445049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6" name="等腰三角形 25"/>
            <p:cNvSpPr>
              <a:spLocks noChangeArrowheads="1"/>
            </p:cNvSpPr>
            <p:nvPr/>
          </p:nvSpPr>
          <p:spPr bwMode="auto">
            <a:xfrm rot="19813541" flipH="1">
              <a:off x="379599" y="222524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8" name="文本框 14"/>
          <p:cNvSpPr>
            <a:spLocks noChangeArrowheads="1"/>
          </p:cNvSpPr>
          <p:nvPr/>
        </p:nvSpPr>
        <p:spPr bwMode="auto">
          <a:xfrm>
            <a:off x="6563650" y="1078012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9" name="文本框 15"/>
          <p:cNvSpPr>
            <a:spLocks noChangeArrowheads="1"/>
          </p:cNvSpPr>
          <p:nvPr/>
        </p:nvSpPr>
        <p:spPr bwMode="auto">
          <a:xfrm>
            <a:off x="6563650" y="2250700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" name="文本框 16"/>
          <p:cNvSpPr>
            <a:spLocks noChangeArrowheads="1"/>
          </p:cNvSpPr>
          <p:nvPr/>
        </p:nvSpPr>
        <p:spPr bwMode="auto">
          <a:xfrm>
            <a:off x="6563650" y="3384525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等腰三角形 28"/>
          <p:cNvSpPr>
            <a:spLocks noChangeArrowheads="1"/>
          </p:cNvSpPr>
          <p:nvPr/>
        </p:nvSpPr>
        <p:spPr bwMode="auto">
          <a:xfrm rot="5400000" flipH="1">
            <a:off x="5828637" y="3450406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MH_SubTitle_3"/>
          <p:cNvSpPr txBox="1"/>
          <p:nvPr>
            <p:custDataLst>
              <p:tags r:id="rId4"/>
            </p:custDataLst>
          </p:nvPr>
        </p:nvSpPr>
        <p:spPr>
          <a:xfrm>
            <a:off x="7764136" y="4565927"/>
            <a:ext cx="1816967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3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Jsp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文本框 16"/>
          <p:cNvSpPr>
            <a:spLocks noChangeArrowheads="1"/>
          </p:cNvSpPr>
          <p:nvPr/>
        </p:nvSpPr>
        <p:spPr bwMode="auto">
          <a:xfrm>
            <a:off x="6563650" y="4541953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等腰三角形 28"/>
          <p:cNvSpPr>
            <a:spLocks noChangeArrowheads="1"/>
          </p:cNvSpPr>
          <p:nvPr/>
        </p:nvSpPr>
        <p:spPr bwMode="auto">
          <a:xfrm rot="5400000" flipH="1">
            <a:off x="5828637" y="4608628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等腰三角形 28"/>
          <p:cNvSpPr>
            <a:spLocks noChangeArrowheads="1"/>
          </p:cNvSpPr>
          <p:nvPr/>
        </p:nvSpPr>
        <p:spPr bwMode="auto">
          <a:xfrm rot="5400000" flipH="1">
            <a:off x="5828637" y="2316581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等腰三角形 28"/>
          <p:cNvSpPr>
            <a:spLocks noChangeArrowheads="1"/>
          </p:cNvSpPr>
          <p:nvPr/>
        </p:nvSpPr>
        <p:spPr bwMode="auto">
          <a:xfrm rot="5400000" flipH="1">
            <a:off x="5828637" y="1143893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" name="MH_SubTitle_3"/>
          <p:cNvSpPr txBox="1"/>
          <p:nvPr>
            <p:custDataLst>
              <p:tags r:id="rId5"/>
            </p:custDataLst>
          </p:nvPr>
        </p:nvSpPr>
        <p:spPr>
          <a:xfrm>
            <a:off x="7764136" y="5648074"/>
            <a:ext cx="1816967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JSTL</a:t>
            </a:r>
            <a:endParaRPr lang="en-US" altLang="zh-CN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文本框 16"/>
          <p:cNvSpPr>
            <a:spLocks noChangeArrowheads="1"/>
          </p:cNvSpPr>
          <p:nvPr/>
        </p:nvSpPr>
        <p:spPr bwMode="auto">
          <a:xfrm>
            <a:off x="6563650" y="5624099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05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等腰三角形 28"/>
          <p:cNvSpPr>
            <a:spLocks noChangeArrowheads="1"/>
          </p:cNvSpPr>
          <p:nvPr/>
        </p:nvSpPr>
        <p:spPr bwMode="auto">
          <a:xfrm rot="5400000" flipH="1">
            <a:off x="5828637" y="5690774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6" grpId="0"/>
          <p:bldP spid="6" grpId="0"/>
          <p:bldP spid="21" grpId="0"/>
          <p:bldP spid="2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6" grpId="0"/>
          <p:bldP spid="6" grpId="0"/>
          <p:bldP spid="21" grpId="0"/>
          <p:bldP spid="29" grpId="0"/>
        </p:bldLst>
      </p:timing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5340" y="1439549"/>
            <a:ext cx="723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线程安全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9890" y="218440"/>
            <a:ext cx="3874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延伸阅读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6539" y="1808881"/>
            <a:ext cx="5731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https://zhuanlan.zhihu.com/p/73899015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815340" y="2925462"/>
            <a:ext cx="76390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1"/>
              </a:rPr>
              <a:t>http://blog.csdn.net/u012834750/article/details/71646700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http://www.iteye.com/topic/1123824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https://segmentfault.com/a/1190000007647833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http://www.iteye.com/topic/103804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https://www.cnblogs.com/xzwblog/p/7227509.html</a:t>
            </a:r>
            <a:endParaRPr lang="en-US" altLang="zh-CN" dirty="0"/>
          </a:p>
          <a:p>
            <a:r>
              <a:rPr lang="en-US" altLang="zh-CN" dirty="0"/>
              <a:t>https://www.jianshu.com/p/ee8c9dccc953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15340" y="2471514"/>
            <a:ext cx="723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ThreadLocal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内容占位符 2"/>
          <p:cNvSpPr>
            <a:spLocks noGrp="1"/>
          </p:cNvSpPr>
          <p:nvPr>
            <p:ph idx="4294967295"/>
          </p:nvPr>
        </p:nvSpPr>
        <p:spPr>
          <a:xfrm>
            <a:off x="0" y="1390650"/>
            <a:ext cx="10515600" cy="4130675"/>
          </a:xfrm>
        </p:spPr>
        <p:txBody>
          <a:bodyPr>
            <a:noAutofit/>
          </a:bodyPr>
          <a:lstStyle/>
          <a:p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815340" y="1439549"/>
            <a:ext cx="723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4518660" y="2738211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0" name="文档" showAsIcon="1" r:id="rId1" imgW="914400" imgH="828675" progId="Word.Document.12">
                  <p:embed/>
                </p:oleObj>
              </mc:Choice>
              <mc:Fallback>
                <p:oleObj name="文档" showAsIcon="1" r:id="rId1" imgW="914400" imgH="828675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660" y="2738211"/>
                        <a:ext cx="914400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blinds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 txBox="1">
            <a:spLocks noChangeArrowheads="1"/>
          </p:cNvSpPr>
          <p:nvPr/>
        </p:nvSpPr>
        <p:spPr bwMode="auto">
          <a:xfrm>
            <a:off x="249849" y="2024472"/>
            <a:ext cx="11692299" cy="65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376" tIns="58189" rIns="116376" bIns="58189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1049020" eaLnBrk="1" hangingPunct="1"/>
            <a:r>
              <a:rPr lang="zh-CN" altLang="en-US" sz="459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隔壁仓库新零售模式解读</a:t>
            </a:r>
            <a:endParaRPr lang="en-US" altLang="zh-CN" sz="459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099" name="Rectangle 2"/>
          <p:cNvSpPr txBox="1">
            <a:spLocks noChangeArrowheads="1"/>
          </p:cNvSpPr>
          <p:nvPr/>
        </p:nvSpPr>
        <p:spPr bwMode="auto">
          <a:xfrm>
            <a:off x="249851" y="3599312"/>
            <a:ext cx="11692299" cy="65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376" tIns="58189" rIns="116376" bIns="58189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1049020" eaLnBrk="1" hangingPunct="1"/>
            <a:r>
              <a:rPr lang="en-US" altLang="zh-CN" sz="20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B</a:t>
            </a:r>
            <a:r>
              <a:rPr lang="zh-CN" altLang="en-US" sz="20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端平台公司</a:t>
            </a:r>
            <a:endParaRPr lang="en-US" altLang="zh-CN" sz="20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 defTabSz="1049020" eaLnBrk="1" hangingPunct="1"/>
            <a:r>
              <a:rPr lang="en-US" altLang="zh-CN" sz="20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2018.03</a:t>
            </a:r>
            <a:endParaRPr lang="en-US" altLang="zh-CN" sz="20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635" y="7223"/>
            <a:ext cx="12192000" cy="4690241"/>
          </a:xfrm>
          <a:prstGeom prst="rect">
            <a:avLst/>
          </a:prstGeom>
          <a:solidFill>
            <a:srgbClr val="055098"/>
          </a:solidFill>
          <a:ln>
            <a:solidFill>
              <a:srgbClr val="055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80820" y="2024472"/>
            <a:ext cx="9229090" cy="78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425" tIns="50713" rIns="101425" bIns="50713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Thanks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1045" y="5210175"/>
            <a:ext cx="3088640" cy="8737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4294967295"/>
          </p:nvPr>
        </p:nvSpPr>
        <p:spPr>
          <a:xfrm>
            <a:off x="0" y="1365250"/>
            <a:ext cx="5688013" cy="42084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sz="1800" dirty="0"/>
              <a:t>XML:</a:t>
            </a:r>
            <a:endParaRPr lang="en-US" altLang="zh-CN" sz="1800" dirty="0"/>
          </a:p>
          <a:p>
            <a:r>
              <a:rPr lang="en-US" altLang="zh-CN" sz="1800" dirty="0"/>
              <a:t>&lt;</a:t>
            </a:r>
            <a:r>
              <a:rPr lang="en-US" altLang="zh-CN" sz="1800" dirty="0" err="1"/>
              <a:t>servlet</a:t>
            </a:r>
            <a:r>
              <a:rPr lang="en-US" altLang="zh-CN" sz="1800" dirty="0"/>
              <a:t>&gt;</a:t>
            </a:r>
            <a:endParaRPr lang="en-US" altLang="zh-CN" sz="1800" dirty="0"/>
          </a:p>
          <a:p>
            <a:r>
              <a:rPr lang="en-US" altLang="zh-CN" sz="1800" dirty="0"/>
              <a:t>&lt;</a:t>
            </a:r>
            <a:r>
              <a:rPr lang="en-US" altLang="zh-CN" sz="1800" dirty="0" err="1"/>
              <a:t>servlet</a:t>
            </a:r>
            <a:r>
              <a:rPr lang="en-US" altLang="zh-CN" sz="1800" dirty="0"/>
              <a:t>-name&gt;search&lt;/</a:t>
            </a:r>
            <a:r>
              <a:rPr lang="en-US" altLang="zh-CN" sz="1800" dirty="0" err="1"/>
              <a:t>servlet</a:t>
            </a:r>
            <a:r>
              <a:rPr lang="en-US" altLang="zh-CN" sz="1800" dirty="0"/>
              <a:t>-name&gt;</a:t>
            </a:r>
            <a:endParaRPr lang="en-US" altLang="zh-CN" sz="1800" dirty="0"/>
          </a:p>
          <a:p>
            <a:r>
              <a:rPr lang="en-US" altLang="zh-CN" sz="1800" dirty="0"/>
              <a:t>&lt;</a:t>
            </a:r>
            <a:r>
              <a:rPr lang="en-US" altLang="zh-CN" sz="1800" dirty="0" err="1"/>
              <a:t>servlet</a:t>
            </a:r>
            <a:r>
              <a:rPr lang="en-US" altLang="zh-CN" sz="1800" dirty="0"/>
              <a:t>-class&gt;</a:t>
            </a:r>
            <a:r>
              <a:rPr lang="en-US" altLang="zh-CN" sz="1800" dirty="0" err="1"/>
              <a:t>com.XXX.search.web.SearchServlet</a:t>
            </a:r>
            <a:r>
              <a:rPr lang="en-US" altLang="zh-CN" sz="1800" dirty="0"/>
              <a:t>&lt;/</a:t>
            </a:r>
            <a:r>
              <a:rPr lang="en-US" altLang="zh-CN" sz="1800" dirty="0" err="1"/>
              <a:t>servlet</a:t>
            </a:r>
            <a:r>
              <a:rPr lang="en-US" altLang="zh-CN" sz="1800" dirty="0"/>
              <a:t>-class&gt;</a:t>
            </a:r>
            <a:endParaRPr lang="en-US" altLang="zh-CN" sz="1800" dirty="0"/>
          </a:p>
          <a:p>
            <a:r>
              <a:rPr lang="en-US" altLang="zh-CN" sz="1800" dirty="0"/>
              <a:t>&lt;load-on-startup&gt;1&lt;/load-on-startup&gt;</a:t>
            </a:r>
            <a:endParaRPr lang="en-US" altLang="zh-CN" sz="1800" dirty="0"/>
          </a:p>
          <a:p>
            <a:r>
              <a:rPr lang="en-US" altLang="zh-CN" sz="1600" dirty="0"/>
              <a:t>      &lt;init-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&gt;</a:t>
            </a:r>
            <a:endParaRPr lang="en-US" altLang="zh-CN" sz="1600" dirty="0"/>
          </a:p>
          <a:p>
            <a:r>
              <a:rPr lang="en-US" altLang="zh-CN" sz="1600" dirty="0"/>
              <a:t>            &lt;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-name&gt;test&lt;/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-name&gt;</a:t>
            </a:r>
            <a:endParaRPr lang="en-US" altLang="zh-CN" sz="1600" dirty="0"/>
          </a:p>
          <a:p>
            <a:r>
              <a:rPr lang="en-US" altLang="zh-CN" sz="1600" dirty="0"/>
              <a:t>            &lt;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-value&gt;test</a:t>
            </a:r>
            <a:r>
              <a:rPr lang="en-US" altLang="zh-CN" sz="1600" u="sng" dirty="0"/>
              <a:t>&lt;/</a:t>
            </a:r>
            <a:r>
              <a:rPr lang="en-US" altLang="zh-CN" sz="1600" u="sng" dirty="0" err="1"/>
              <a:t>param</a:t>
            </a:r>
            <a:r>
              <a:rPr lang="en-US" altLang="zh-CN" sz="1600" u="sng" dirty="0"/>
              <a:t>-value&gt;</a:t>
            </a:r>
            <a:endParaRPr lang="en-US" altLang="zh-CN" sz="1600" u="sng" dirty="0"/>
          </a:p>
          <a:p>
            <a:r>
              <a:rPr lang="en-US" altLang="zh-CN" sz="1600" dirty="0"/>
              <a:t>        &lt;/init-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&gt;</a:t>
            </a:r>
            <a:endParaRPr lang="en-US" altLang="zh-CN" sz="1800" dirty="0"/>
          </a:p>
          <a:p>
            <a:r>
              <a:rPr lang="en-US" altLang="zh-CN" sz="1800" dirty="0"/>
              <a:t>&lt;/</a:t>
            </a:r>
            <a:r>
              <a:rPr lang="en-US" altLang="zh-CN" sz="1800" dirty="0" err="1"/>
              <a:t>servlet</a:t>
            </a:r>
            <a:r>
              <a:rPr lang="en-US" altLang="zh-CN" sz="1800" dirty="0"/>
              <a:t>&gt;</a:t>
            </a:r>
            <a:endParaRPr lang="en-US" altLang="zh-CN" sz="1800" dirty="0"/>
          </a:p>
          <a:p>
            <a:r>
              <a:rPr lang="en-US" altLang="zh-CN" sz="1800" dirty="0"/>
              <a:t>&lt;</a:t>
            </a:r>
            <a:r>
              <a:rPr lang="en-US" altLang="zh-CN" sz="1800" dirty="0" err="1"/>
              <a:t>servlet</a:t>
            </a:r>
            <a:r>
              <a:rPr lang="en-US" altLang="zh-CN" sz="1800" dirty="0"/>
              <a:t>-mapping&gt;</a:t>
            </a:r>
            <a:endParaRPr lang="en-US" altLang="zh-CN" sz="1800" dirty="0"/>
          </a:p>
          <a:p>
            <a:r>
              <a:rPr lang="en-US" altLang="zh-CN" sz="1800" dirty="0"/>
              <a:t>&lt;</a:t>
            </a:r>
            <a:r>
              <a:rPr lang="en-US" altLang="zh-CN" sz="1800" dirty="0" err="1"/>
              <a:t>servlet</a:t>
            </a:r>
            <a:r>
              <a:rPr lang="en-US" altLang="zh-CN" sz="1800" dirty="0"/>
              <a:t>-name&gt;search&lt;/</a:t>
            </a:r>
            <a:r>
              <a:rPr lang="en-US" altLang="zh-CN" sz="1800" dirty="0" err="1"/>
              <a:t>servlet</a:t>
            </a:r>
            <a:r>
              <a:rPr lang="en-US" altLang="zh-CN" sz="1800" dirty="0"/>
              <a:t>-name&gt;</a:t>
            </a:r>
            <a:endParaRPr lang="en-US" altLang="zh-CN" sz="1800" dirty="0"/>
          </a:p>
          <a:p>
            <a:r>
              <a:rPr lang="en-US" altLang="zh-CN" sz="1800" dirty="0"/>
              <a:t>&lt;</a:t>
            </a:r>
            <a:r>
              <a:rPr lang="en-US" altLang="zh-CN" sz="1800" dirty="0" err="1"/>
              <a:t>url</a:t>
            </a:r>
            <a:r>
              <a:rPr lang="en-US" altLang="zh-CN" sz="1800" dirty="0"/>
              <a:t>-pattern&gt;/go3c/search.ldo&lt;/</a:t>
            </a:r>
            <a:r>
              <a:rPr lang="en-US" altLang="zh-CN" sz="1800" dirty="0" err="1"/>
              <a:t>url</a:t>
            </a:r>
            <a:r>
              <a:rPr lang="en-US" altLang="zh-CN" sz="1800" dirty="0"/>
              <a:t>-pattern&gt;</a:t>
            </a:r>
            <a:endParaRPr lang="en-US" altLang="zh-CN" sz="1800" dirty="0"/>
          </a:p>
          <a:p>
            <a:r>
              <a:rPr lang="en-US" altLang="zh-CN" sz="1800" dirty="0"/>
              <a:t>&lt;/</a:t>
            </a:r>
            <a:r>
              <a:rPr lang="en-US" altLang="zh-CN" sz="1800" dirty="0" err="1"/>
              <a:t>servlet</a:t>
            </a:r>
            <a:r>
              <a:rPr lang="en-US" altLang="zh-CN" sz="1800" dirty="0"/>
              <a:t>-mapping&gt;</a:t>
            </a:r>
            <a:endParaRPr lang="en-US" altLang="zh-CN" sz="1800" dirty="0"/>
          </a:p>
          <a:p>
            <a:r>
              <a:rPr lang="en-US" altLang="zh-CN" sz="1800" dirty="0"/>
              <a:t>&lt;</a:t>
            </a:r>
            <a:r>
              <a:rPr lang="en-US" altLang="zh-CN" sz="1800" dirty="0" err="1"/>
              <a:t>servlet</a:t>
            </a:r>
            <a:r>
              <a:rPr lang="en-US" altLang="zh-CN" sz="1800" dirty="0"/>
              <a:t>-mapping&gt;</a:t>
            </a:r>
            <a:endParaRPr lang="en-US" altLang="zh-CN" sz="1800" dirty="0"/>
          </a:p>
          <a:p>
            <a:r>
              <a:rPr lang="en-US" altLang="zh-CN" sz="1800" dirty="0"/>
              <a:t>&lt;</a:t>
            </a:r>
            <a:r>
              <a:rPr lang="en-US" altLang="zh-CN" sz="1800" dirty="0" err="1"/>
              <a:t>servlet</a:t>
            </a:r>
            <a:r>
              <a:rPr lang="en-US" altLang="zh-CN" sz="1800" dirty="0"/>
              <a:t>-name&gt;search&lt;/</a:t>
            </a:r>
            <a:r>
              <a:rPr lang="en-US" altLang="zh-CN" sz="1800" dirty="0" err="1"/>
              <a:t>servlet</a:t>
            </a:r>
            <a:r>
              <a:rPr lang="en-US" altLang="zh-CN" sz="1800" dirty="0"/>
              <a:t>-name&gt;</a:t>
            </a:r>
            <a:endParaRPr lang="en-US" altLang="zh-CN" sz="1800" dirty="0"/>
          </a:p>
          <a:p>
            <a:r>
              <a:rPr lang="en-US" altLang="zh-CN" sz="1800" dirty="0"/>
              <a:t>&lt;</a:t>
            </a:r>
            <a:r>
              <a:rPr lang="en-US" altLang="zh-CN" sz="1800" dirty="0" err="1"/>
              <a:t>url</a:t>
            </a:r>
            <a:r>
              <a:rPr lang="en-US" altLang="zh-CN" sz="1800" dirty="0"/>
              <a:t>-pattern&gt;/mobile/search.ldo&lt;/</a:t>
            </a:r>
            <a:r>
              <a:rPr lang="en-US" altLang="zh-CN" sz="1800" dirty="0" err="1"/>
              <a:t>url</a:t>
            </a:r>
            <a:r>
              <a:rPr lang="en-US" altLang="zh-CN" sz="1800" dirty="0"/>
              <a:t>-pattern&gt;</a:t>
            </a:r>
            <a:endParaRPr lang="en-US" altLang="zh-CN" sz="1800" dirty="0"/>
          </a:p>
          <a:p>
            <a:r>
              <a:rPr lang="en-US" altLang="zh-CN" sz="1800" dirty="0"/>
              <a:t>&lt;/</a:t>
            </a:r>
            <a:r>
              <a:rPr lang="en-US" altLang="zh-CN" sz="1800" dirty="0" err="1"/>
              <a:t>servlet</a:t>
            </a:r>
            <a:r>
              <a:rPr lang="en-US" altLang="zh-CN" sz="1800" dirty="0"/>
              <a:t>-mapping&gt;</a:t>
            </a:r>
            <a:endParaRPr lang="en-US" altLang="zh-CN" sz="1800" dirty="0"/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</p:txBody>
      </p:sp>
      <p:sp>
        <p:nvSpPr>
          <p:cNvPr id="8" name="文本框 7"/>
          <p:cNvSpPr txBox="1"/>
          <p:nvPr/>
        </p:nvSpPr>
        <p:spPr>
          <a:xfrm>
            <a:off x="815340" y="1439549"/>
            <a:ext cx="723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207045" y="1527298"/>
            <a:ext cx="6984955" cy="837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5257800" y="2936630"/>
            <a:ext cx="390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目前版本</a:t>
            </a:r>
            <a:r>
              <a:rPr lang="en-US" altLang="zh-CN" dirty="0"/>
              <a:t>3.x, </a:t>
            </a:r>
            <a:r>
              <a:rPr lang="zh-CN" altLang="en-US" dirty="0"/>
              <a:t>如何了解新版本的特性</a:t>
            </a:r>
            <a:r>
              <a:rPr lang="en-US" altLang="zh-CN" dirty="0"/>
              <a:t>?</a:t>
            </a:r>
            <a:endParaRPr lang="zh-CN" altLang="en-US" dirty="0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1287" y="3415078"/>
            <a:ext cx="34861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5108332" y="4448908"/>
            <a:ext cx="5957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https://www.ibm.com/developerworks/cn/java/j-lo-servlet30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093304" y="5002796"/>
            <a:ext cx="5698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http://blog.csdn.net/zhongweijian/article/details/8279650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89890" y="218440"/>
            <a:ext cx="38748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4294967295"/>
          </p:nvPr>
        </p:nvSpPr>
        <p:spPr>
          <a:xfrm>
            <a:off x="0" y="2033588"/>
            <a:ext cx="5689600" cy="420846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1800" dirty="0"/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</p:txBody>
      </p:sp>
      <p:sp>
        <p:nvSpPr>
          <p:cNvPr id="8" name="文本框 7"/>
          <p:cNvSpPr txBox="1"/>
          <p:nvPr/>
        </p:nvSpPr>
        <p:spPr>
          <a:xfrm>
            <a:off x="815340" y="1439549"/>
            <a:ext cx="723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885" y="1192082"/>
            <a:ext cx="356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javax.servlet.annotation.WebServlet</a:t>
            </a:r>
            <a:endParaRPr lang="zh-CN" altLang="en-US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4166964" y="1757441"/>
          <a:ext cx="6980115" cy="3626138"/>
        </p:xfrm>
        <a:graphic>
          <a:graphicData uri="http://schemas.openxmlformats.org/drawingml/2006/table">
            <a:tbl>
              <a:tblPr/>
              <a:tblGrid>
                <a:gridCol w="1422823"/>
                <a:gridCol w="1266897"/>
                <a:gridCol w="4290395"/>
              </a:tblGrid>
              <a:tr h="3180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属性名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8514" marR="8514" marT="8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类型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8514" marR="8514" marT="8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描述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8514" marR="8514" marT="8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9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name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8514" marR="8514" marT="8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String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8514" marR="8514" marT="8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指定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Servlet 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的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name 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属性，等价于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&lt;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servlet-name&gt;。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如果没有显式指定，则该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Servlet 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的取值即为类的全限定名。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8514" marR="8514" marT="8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0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value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8514" marR="8514" marT="8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String[]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8514" marR="8514" marT="8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该属性等价于 </a:t>
                      </a:r>
                      <a:r>
                        <a:rPr lang="en-US" altLang="zh-CN" sz="900" b="0" i="0" u="none" strike="noStrike" dirty="0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urlPatterns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属性。两个属性不能同时使用。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8514" marR="8514" marT="8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0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urlPatterns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8514" marR="8514" marT="8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String[]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8514" marR="8514" marT="8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指定一组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Servlet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的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URL 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匹配模式。等价于 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&lt;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url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-pattern&gt; 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标签。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8514" marR="8514" marT="8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0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loadOnStartup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8514" marR="8514" marT="8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8514" marR="8514" marT="8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指定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Servlet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的加载顺序，等价于 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&lt;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load-on-startup&gt; 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标签。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8514" marR="8514" marT="8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0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initParams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8514" marR="8514" marT="8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WebInitParam[]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8514" marR="8514" marT="8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指定一组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Servlet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初始化参数，等价于 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&lt;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init-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param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&gt; 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标签。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8514" marR="8514" marT="8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4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asyncSupported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8514" marR="8514" marT="8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boolean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8514" marR="8514" marT="8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声明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Servlet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是否支持异步操作模式，等价于 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&lt;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async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-supported&gt; 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标签。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8514" marR="8514" marT="8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0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description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8514" marR="8514" marT="8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String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8514" marR="8514" marT="8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该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Servlet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的描述信息，等价于 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&lt;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description&gt; 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标签。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8514" marR="8514" marT="8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4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displayName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8514" marR="8514" marT="8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String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8514" marR="8514" marT="8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该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Servlet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的显示名，通常配合工具使用，等价于 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&lt;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display-name&gt; 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标签。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8514" marR="8514" marT="85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37834" y="2286000"/>
            <a:ext cx="26384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1050925" y="4672379"/>
          <a:ext cx="1333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5" name="包装程序外壳对象" showAsIcon="1" r:id="rId2" imgW="990600" imgH="523875" progId="Package">
                  <p:embed/>
                </p:oleObj>
              </mc:Choice>
              <mc:Fallback>
                <p:oleObj name="包装程序外壳对象" showAsIcon="1" r:id="rId2" imgW="990600" imgH="523875" progId="Package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4672379"/>
                        <a:ext cx="13335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936757" y="5773954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遇到的每个注解</a:t>
            </a:r>
            <a:r>
              <a:rPr lang="en-US" altLang="zh-CN" dirty="0"/>
              <a:t>: </a:t>
            </a:r>
            <a:r>
              <a:rPr lang="zh-CN" altLang="en-US" dirty="0"/>
              <a:t>点进去看源码</a:t>
            </a:r>
            <a:r>
              <a:rPr lang="en-US" altLang="zh-CN" dirty="0"/>
              <a:t>,</a:t>
            </a:r>
            <a:r>
              <a:rPr lang="zh-CN" altLang="en-US" dirty="0"/>
              <a:t>如果阅读有困难</a:t>
            </a:r>
            <a:r>
              <a:rPr lang="en-US" altLang="zh-CN" dirty="0"/>
              <a:t>,</a:t>
            </a:r>
            <a:r>
              <a:rPr lang="zh-CN" altLang="en-US" dirty="0"/>
              <a:t>找中文资料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89890" y="218440"/>
            <a:ext cx="5444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  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4294967295"/>
          </p:nvPr>
        </p:nvSpPr>
        <p:spPr>
          <a:xfrm>
            <a:off x="487680" y="1356541"/>
            <a:ext cx="9996488" cy="2951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/>
              <a:t>load-on-startup </a:t>
            </a:r>
            <a:r>
              <a:rPr lang="zh-CN" altLang="en-US" sz="1800" dirty="0"/>
              <a:t>元素标记容器是否应该在</a:t>
            </a:r>
            <a:r>
              <a:rPr lang="en-US" altLang="zh-CN" sz="1800" dirty="0"/>
              <a:t>web</a:t>
            </a:r>
            <a:r>
              <a:rPr lang="zh-CN" altLang="en-US" sz="1800" dirty="0"/>
              <a:t>应用程序启动的时候就加载这个</a:t>
            </a:r>
            <a:r>
              <a:rPr lang="en-US" altLang="zh-CN" sz="1800" dirty="0" err="1"/>
              <a:t>servlet</a:t>
            </a:r>
            <a:r>
              <a:rPr lang="zh-CN" altLang="en-US" sz="1800" dirty="0"/>
              <a:t>，</a:t>
            </a:r>
            <a:r>
              <a:rPr lang="en-US" altLang="zh-CN" sz="1800" dirty="0"/>
              <a:t>(</a:t>
            </a:r>
            <a:r>
              <a:rPr lang="zh-CN" altLang="en-US" sz="1800" dirty="0"/>
              <a:t>实例化并调用其</a:t>
            </a:r>
            <a:r>
              <a:rPr lang="en-US" altLang="zh-CN" sz="1800" dirty="0"/>
              <a:t>init()</a:t>
            </a:r>
            <a:r>
              <a:rPr lang="zh-CN" altLang="en-US" sz="1800" dirty="0"/>
              <a:t>方法</a:t>
            </a:r>
            <a:r>
              <a:rPr lang="en-US" altLang="zh-CN" sz="1800" dirty="0"/>
              <a:t>)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>
              <a:buNone/>
            </a:pPr>
            <a:r>
              <a:rPr lang="zh-CN" altLang="en-US" sz="1800" dirty="0"/>
              <a:t>是一个整数，如果是负数或者没有设置，则容器会当</a:t>
            </a:r>
            <a:r>
              <a:rPr lang="en-US" altLang="zh-CN" sz="1800" dirty="0" err="1"/>
              <a:t>Servlet</a:t>
            </a:r>
            <a:r>
              <a:rPr lang="zh-CN" altLang="en-US" sz="1800" dirty="0"/>
              <a:t>被请求时再加载</a:t>
            </a:r>
            <a:r>
              <a:rPr lang="en-US" altLang="zh-CN" sz="1800" dirty="0"/>
              <a:t>;</a:t>
            </a:r>
            <a:endParaRPr lang="en-US" altLang="zh-CN" sz="1800" dirty="0"/>
          </a:p>
          <a:p>
            <a:pPr>
              <a:buNone/>
            </a:pPr>
            <a:r>
              <a:rPr lang="zh-CN" altLang="en-US" sz="1800" dirty="0"/>
              <a:t>为正整数或者</a:t>
            </a:r>
            <a:r>
              <a:rPr lang="en-US" altLang="zh-CN" sz="1800" dirty="0"/>
              <a:t>0</a:t>
            </a:r>
            <a:r>
              <a:rPr lang="zh-CN" altLang="en-US" sz="1800" dirty="0"/>
              <a:t>时，表示容器在应用启动时就加载并初始化这个</a:t>
            </a:r>
            <a:r>
              <a:rPr lang="en-US" altLang="zh-CN" sz="1800" dirty="0" err="1"/>
              <a:t>servlet</a:t>
            </a:r>
            <a:r>
              <a:rPr lang="zh-CN" altLang="en-US" sz="1800" dirty="0"/>
              <a:t>，值越小，</a:t>
            </a:r>
            <a:r>
              <a:rPr lang="en-US" altLang="zh-CN" sz="1800" dirty="0" err="1"/>
              <a:t>servlet</a:t>
            </a:r>
            <a:r>
              <a:rPr lang="zh-CN" altLang="en-US" sz="1800" dirty="0"/>
              <a:t>的优先级越高，就越先被加载。</a:t>
            </a:r>
            <a:endParaRPr lang="en-US" altLang="zh-CN" sz="1800" dirty="0"/>
          </a:p>
          <a:p>
            <a:pPr>
              <a:buNone/>
            </a:pPr>
            <a:r>
              <a:rPr lang="zh-CN" altLang="en-US" sz="1800" dirty="0"/>
              <a:t>值相同时，容器就会自己选择顺序来加载。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</p:txBody>
      </p:sp>
      <p:sp>
        <p:nvSpPr>
          <p:cNvPr id="8" name="文本框 7"/>
          <p:cNvSpPr txBox="1"/>
          <p:nvPr/>
        </p:nvSpPr>
        <p:spPr>
          <a:xfrm>
            <a:off x="815340" y="1439549"/>
            <a:ext cx="723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9890" y="218440"/>
            <a:ext cx="38748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load-on-startup 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5340" y="1439549"/>
            <a:ext cx="723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530" y="1549644"/>
            <a:ext cx="3333115" cy="552450"/>
          </a:xfrm>
          <a:prstGeom prst="rect">
            <a:avLst/>
          </a:prstGeom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6432" y="1531327"/>
            <a:ext cx="244792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0251" y="1535723"/>
            <a:ext cx="32956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79337" y="1423620"/>
            <a:ext cx="383857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8026" y="5244612"/>
            <a:ext cx="33242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文本框 16"/>
          <p:cNvSpPr txBox="1"/>
          <p:nvPr/>
        </p:nvSpPr>
        <p:spPr>
          <a:xfrm>
            <a:off x="389890" y="218440"/>
            <a:ext cx="38748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内容占位符 2"/>
          <p:cNvSpPr>
            <a:spLocks noGrp="1"/>
          </p:cNvSpPr>
          <p:nvPr>
            <p:ph idx="4294967295"/>
          </p:nvPr>
        </p:nvSpPr>
        <p:spPr>
          <a:xfrm>
            <a:off x="444137" y="1253331"/>
            <a:ext cx="10515600" cy="4351338"/>
          </a:xfrm>
        </p:spPr>
        <p:txBody>
          <a:bodyPr/>
          <a:lstStyle/>
          <a:p>
            <a:r>
              <a:rPr lang="zh-CN" altLang="en-US" sz="1800" dirty="0"/>
              <a:t>public void init() throws ServletException {}</a:t>
            </a:r>
            <a:endParaRPr lang="zh-CN" altLang="en-US" sz="1800" dirty="0"/>
          </a:p>
          <a:p>
            <a:r>
              <a:rPr lang="zh-CN" altLang="en-US" sz="1800" dirty="0"/>
              <a:t>public void service(ServletRequest request, ServletResponse response) throws ServletException, OException{}</a:t>
            </a:r>
            <a:endParaRPr lang="zh-CN" altLang="en-US" sz="1800" dirty="0"/>
          </a:p>
          <a:p>
            <a:r>
              <a:rPr lang="zh-CN" altLang="en-US" sz="1800" dirty="0"/>
              <a:t>public void doGet(HttpServletRequest request,HttpServletResponse response)throws ServletException, IOException {}</a:t>
            </a:r>
            <a:endParaRPr lang="zh-CN" altLang="en-US" sz="1800" dirty="0"/>
          </a:p>
          <a:p>
            <a:r>
              <a:rPr lang="zh-CN" altLang="en-US" sz="1800" dirty="0"/>
              <a:t>public void doPost(HttpServletRequest request,HttpServletResponse response)throws ServletException, IOException {}</a:t>
            </a:r>
            <a:endParaRPr lang="zh-CN" altLang="en-US" sz="1800" dirty="0"/>
          </a:p>
          <a:p>
            <a:r>
              <a:rPr lang="zh-CN" altLang="en-US" sz="1800" dirty="0"/>
              <a:t>  public void destroy() { }</a:t>
            </a:r>
            <a:endParaRPr lang="zh-CN" altLang="en-US" sz="1800" dirty="0"/>
          </a:p>
          <a:p>
            <a:r>
              <a:rPr lang="en-US" altLang="zh-CN" sz="1800" dirty="0"/>
              <a:t>...</a:t>
            </a:r>
            <a:endParaRPr lang="en-US" altLang="zh-CN" sz="1800" dirty="0"/>
          </a:p>
        </p:txBody>
      </p:sp>
      <p:sp>
        <p:nvSpPr>
          <p:cNvPr id="8" name="文本框 7"/>
          <p:cNvSpPr txBox="1"/>
          <p:nvPr/>
        </p:nvSpPr>
        <p:spPr>
          <a:xfrm>
            <a:off x="815340" y="1439549"/>
            <a:ext cx="723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9890" y="218440"/>
            <a:ext cx="38748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 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  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875034" y="3399938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5340" y="1439549"/>
            <a:ext cx="723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6562" name="Picture 2" descr="http://img.blog.csdn.net/20160302120432360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28649" y="1339228"/>
            <a:ext cx="6457315" cy="5130151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749290" y="1463040"/>
            <a:ext cx="536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http://blog.csdn.net/snail_cjc/article/details/50778855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89890" y="218440"/>
            <a:ext cx="38748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getLastModified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blinds dir="vert"/>
  </p:transition>
</p:sld>
</file>

<file path=ppt/tags/tag1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2"/>
</p:tagLst>
</file>

<file path=ppt/tags/tag10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3"/>
</p:tagLst>
</file>

<file path=ppt/tags/tag11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2"/>
</p:tagLst>
</file>

<file path=ppt/tags/tag12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3"/>
</p:tagLst>
</file>

<file path=ppt/tags/tag13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1"/>
</p:tagLst>
</file>

<file path=ppt/tags/tag14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3"/>
</p:tagLst>
</file>

<file path=ppt/tags/tag15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3"/>
</p:tagLst>
</file>

<file path=ppt/tags/tag16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2"/>
</p:tagLst>
</file>

<file path=ppt/tags/tag17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3"/>
</p:tagLst>
</file>

<file path=ppt/tags/tag18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1"/>
</p:tagLst>
</file>

<file path=ppt/tags/tag19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3"/>
</p:tagLst>
</file>

<file path=ppt/tags/tag2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3"/>
</p:tagLst>
</file>

<file path=ppt/tags/tag20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3"/>
</p:tagLst>
</file>

<file path=ppt/tags/tag21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2"/>
</p:tagLst>
</file>

<file path=ppt/tags/tag22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3"/>
</p:tagLst>
</file>

<file path=ppt/tags/tag23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1"/>
</p:tagLst>
</file>

<file path=ppt/tags/tag24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3"/>
</p:tagLst>
</file>

<file path=ppt/tags/tag25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3"/>
</p:tagLst>
</file>

<file path=ppt/tags/tag26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2"/>
</p:tagLst>
</file>

<file path=ppt/tags/tag27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3"/>
</p:tagLst>
</file>

<file path=ppt/tags/tag28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1"/>
</p:tagLst>
</file>

<file path=ppt/tags/tag29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3"/>
</p:tagLst>
</file>

<file path=ppt/tags/tag3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1"/>
</p:tagLst>
</file>

<file path=ppt/tags/tag30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3"/>
</p:tagLst>
</file>

<file path=ppt/tags/tag3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4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3"/>
</p:tagLst>
</file>

<file path=ppt/tags/tag5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3"/>
</p:tagLst>
</file>

<file path=ppt/tags/tag6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2"/>
</p:tagLst>
</file>

<file path=ppt/tags/tag7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3"/>
</p:tagLst>
</file>

<file path=ppt/tags/tag8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1"/>
</p:tagLst>
</file>

<file path=ppt/tags/tag9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7146</Words>
  <Application>WPS 演示</Application>
  <PresentationFormat>宽屏</PresentationFormat>
  <Paragraphs>622</Paragraphs>
  <Slides>36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36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Calibri</vt:lpstr>
      <vt:lpstr>等线</vt:lpstr>
      <vt:lpstr>Arial Unicode MS</vt:lpstr>
      <vt:lpstr>Calibri Light</vt:lpstr>
      <vt:lpstr>Office 主题</vt:lpstr>
      <vt:lpstr>Word.Document.12</vt:lpstr>
      <vt:lpstr>Package</vt:lpstr>
      <vt:lpstr>Package</vt:lpstr>
      <vt:lpstr>Package</vt:lpstr>
      <vt:lpstr>Package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半梦浮生</cp:lastModifiedBy>
  <cp:revision>204</cp:revision>
  <dcterms:created xsi:type="dcterms:W3CDTF">2015-05-05T08:02:00Z</dcterms:created>
  <dcterms:modified xsi:type="dcterms:W3CDTF">2020-04-24T01:06:22Z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