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32" r:id="rId3"/>
    <p:sldId id="1112" r:id="rId5"/>
    <p:sldId id="331" r:id="rId6"/>
    <p:sldId id="332" r:id="rId7"/>
    <p:sldId id="334" r:id="rId8"/>
    <p:sldId id="336" r:id="rId9"/>
    <p:sldId id="340" r:id="rId10"/>
    <p:sldId id="335" r:id="rId11"/>
    <p:sldId id="341" r:id="rId12"/>
    <p:sldId id="343" r:id="rId13"/>
    <p:sldId id="342" r:id="rId14"/>
    <p:sldId id="344" r:id="rId15"/>
    <p:sldId id="345" r:id="rId16"/>
    <p:sldId id="337" r:id="rId17"/>
    <p:sldId id="373" r:id="rId18"/>
    <p:sldId id="1133" r:id="rId19"/>
    <p:sldId id="346" r:id="rId20"/>
    <p:sldId id="348" r:id="rId21"/>
    <p:sldId id="349" r:id="rId22"/>
    <p:sldId id="350" r:id="rId23"/>
    <p:sldId id="351" r:id="rId24"/>
    <p:sldId id="352" r:id="rId25"/>
    <p:sldId id="357" r:id="rId26"/>
    <p:sldId id="354" r:id="rId27"/>
    <p:sldId id="353" r:id="rId28"/>
    <p:sldId id="356" r:id="rId29"/>
    <p:sldId id="364" r:id="rId30"/>
    <p:sldId id="361" r:id="rId31"/>
    <p:sldId id="363" r:id="rId32"/>
    <p:sldId id="365" r:id="rId33"/>
    <p:sldId id="362" r:id="rId34"/>
    <p:sldId id="1134" r:id="rId35"/>
    <p:sldId id="355" r:id="rId36"/>
    <p:sldId id="366" r:id="rId37"/>
    <p:sldId id="367" r:id="rId38"/>
    <p:sldId id="1135" r:id="rId39"/>
    <p:sldId id="368" r:id="rId40"/>
    <p:sldId id="370" r:id="rId41"/>
    <p:sldId id="369" r:id="rId42"/>
    <p:sldId id="372" r:id="rId43"/>
    <p:sldId id="113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6870" initials="2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6T14:51:51.794" idx="1">
    <p:pos x="5349" y="1338"/>
    <p:text/>
  </p:cm>
  <p:cm authorId="1" dt="2020-04-26T16:10:41.111" idx="2">
    <p:pos x="5361" y="1338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DBD5-6AA4-4477-BFDE-DE7F575178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40E0-3652-476E-A953-595EC9F8D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各位水井坊的领导及专家，大家上午好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02640"/>
            <a:ext cx="9213850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40" y="218536"/>
            <a:ext cx="2339340" cy="851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hyperlink" Target="http://blog.csdn.net/cx520forever/article/details/5219805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file:///F:\apache-tomcat-8.5.14\webapps1\docs\config\valv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blog.csdn.net/hatsune_miku_/article/details/73301921" TargetMode="Externa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cnblogs.com/kongzhongqijing/articles/3630264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cnblogs.com/myna/p/7590620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cnblogs.com/myna/p/7590620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51testing.com/?uid-116228-act%3cwbr%3eion-viewspace-itemid-149296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hyperlink" Target="https://zhuanlan.zhihu.com/p/22591838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hyperlink" Target="https://docs.oracle.com/javase/8/docs/technotes/guides/vm/gctuning/index.html" TargetMode="External"/><Relationship Id="rId6" Type="http://schemas.openxmlformats.org/officeDocument/2006/relationships/hyperlink" Target="https://docs.oracle.com/javase/7/docs/technotes/guides/vm/performance-enhancements-7.html" TargetMode="External"/><Relationship Id="rId5" Type="http://schemas.openxmlformats.org/officeDocument/2006/relationships/hyperlink" Target="https://docs.oracle.com/javase/8/docs/technotes/tools/unix/java.html" TargetMode="External"/><Relationship Id="rId4" Type="http://schemas.openxmlformats.org/officeDocument/2006/relationships/hyperlink" Target="https://yq.aliyun.com/articles/368436" TargetMode="External"/><Relationship Id="rId3" Type="http://schemas.openxmlformats.org/officeDocument/2006/relationships/hyperlink" Target="http://alaric.iteye.com/blog/2264919" TargetMode="External"/><Relationship Id="rId2" Type="http://schemas.openxmlformats.org/officeDocument/2006/relationships/hyperlink" Target="http://blog.csdn.net/zqz_zqz/article/details/78193780?locationnum=4&amp;fps=1" TargetMode="External"/><Relationship Id="rId1" Type="http://schemas.openxmlformats.org/officeDocument/2006/relationships/hyperlink" Target="https://zhuanlan.zhihu.com/p/2259183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cnblogs.com/sunxucool/p/3227366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49849" y="202447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zh-CN" altLang="en-US" sz="4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隔壁仓库新零售模式解读</a:t>
            </a:r>
            <a:endParaRPr lang="en-US" altLang="zh-CN" sz="4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249851" y="359931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端平台公司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690241"/>
          </a:xfrm>
          <a:prstGeom prst="rect">
            <a:avLst/>
          </a:prstGeom>
          <a:solidFill>
            <a:srgbClr val="055098"/>
          </a:solidFill>
          <a:ln>
            <a:solidFill>
              <a:srgbClr val="055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67841" y="2024472"/>
            <a:ext cx="9068356" cy="7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 &amp; JVM 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工具</a:t>
            </a:r>
            <a:endParaRPr lang="en-US" altLang="zh-CN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00919" y="3521885"/>
            <a:ext cx="101901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上加下信息技术成都有限公司</a:t>
            </a:r>
            <a:endParaRPr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516" y="5012480"/>
            <a:ext cx="5164528" cy="14585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8286" y="370955"/>
            <a:ext cx="394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Connector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9500" y="2197100"/>
            <a:ext cx="579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http://blog.csdn.net/cx520forever/article/details/52198050</a:t>
            </a:r>
            <a:endParaRPr lang="en-US" altLang="zh-CN" dirty="0"/>
          </a:p>
          <a:p>
            <a:r>
              <a:rPr lang="en-US" altLang="zh-CN" dirty="0"/>
              <a:t>http://blog.csdn.net/u011116672/article/details/50994007</a:t>
            </a:r>
            <a:endParaRPr lang="zh-CN" altLang="en-US" dirty="0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9569450" y="341313"/>
          <a:ext cx="1308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包装程序外壳对象" showAsIcon="1" r:id="rId2" imgW="971550" imgH="523875" progId="Package">
                  <p:embed/>
                </p:oleObj>
              </mc:Choice>
              <mc:Fallback>
                <p:oleObj name="包装程序外壳对象" showAsIcon="1" r:id="rId2" imgW="971550" imgH="523875" progId="Packag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450" y="341313"/>
                        <a:ext cx="1308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28778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/>
              <a:t>Tomcat </a:t>
            </a:r>
            <a:r>
              <a:rPr lang="zh-CN" altLang="en-US" sz="2400" b="1" dirty="0"/>
              <a:t>提供的</a:t>
            </a:r>
            <a:r>
              <a:rPr lang="en-US" altLang="zh-CN" sz="2400" b="1" dirty="0"/>
              <a:t>Filter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8678" y="1292543"/>
            <a:ext cx="8901842" cy="406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2038" y="316681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/>
              <a:t>Tomcat Valve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660" y="130937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webapps</a:t>
            </a:r>
            <a:r>
              <a:rPr lang="en-US" altLang="zh-CN" dirty="0"/>
              <a:t>/docs/</a:t>
            </a:r>
            <a:r>
              <a:rPr lang="en-US" altLang="zh-CN" dirty="0" err="1"/>
              <a:t>config</a:t>
            </a:r>
            <a:r>
              <a:rPr lang="en-US" altLang="zh-CN" dirty="0"/>
              <a:t>/valve.html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8670" y="1840230"/>
            <a:ext cx="31044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"/>
              </a:rPr>
              <a:t>Access Log Valve</a:t>
            </a:r>
            <a:endParaRPr lang="en-US" dirty="0"/>
          </a:p>
          <a:p>
            <a:r>
              <a:rPr lang="en-US" dirty="0">
                <a:hlinkClick r:id="rId1"/>
              </a:rPr>
              <a:t>Extended Access Log Valve</a:t>
            </a:r>
            <a:endParaRPr lang="en-US" dirty="0"/>
          </a:p>
          <a:p>
            <a:r>
              <a:rPr lang="en-US" dirty="0">
                <a:hlinkClick r:id="rId1"/>
              </a:rPr>
              <a:t>Remote Address Valve</a:t>
            </a:r>
            <a:endParaRPr lang="en-US" dirty="0"/>
          </a:p>
          <a:p>
            <a:r>
              <a:rPr lang="en-US" dirty="0">
                <a:hlinkClick r:id="rId1"/>
              </a:rPr>
              <a:t>Remote Host Valve</a:t>
            </a:r>
            <a:endParaRPr lang="en-US" dirty="0"/>
          </a:p>
          <a:p>
            <a:r>
              <a:rPr lang="en-US" dirty="0">
                <a:hlinkClick r:id="rId1"/>
              </a:rPr>
              <a:t>Remote IP Valve</a:t>
            </a:r>
            <a:endParaRPr lang="en-US" dirty="0"/>
          </a:p>
          <a:p>
            <a:r>
              <a:rPr lang="en-US" dirty="0">
                <a:hlinkClick r:id="rId1"/>
              </a:rPr>
              <a:t>SSL Valve</a:t>
            </a:r>
            <a:endParaRPr lang="en-US" dirty="0"/>
          </a:p>
          <a:p>
            <a:r>
              <a:rPr lang="en-US" dirty="0">
                <a:hlinkClick r:id="rId1"/>
              </a:rPr>
              <a:t>Single Sign On Valve</a:t>
            </a:r>
            <a:endParaRPr lang="en-US" dirty="0"/>
          </a:p>
          <a:p>
            <a:r>
              <a:rPr lang="en-US" dirty="0">
                <a:hlinkClick r:id="rId1"/>
              </a:rPr>
              <a:t>Basic Authenticator Valve</a:t>
            </a:r>
            <a:endParaRPr lang="en-US" dirty="0"/>
          </a:p>
          <a:p>
            <a:r>
              <a:rPr lang="en-US" dirty="0">
                <a:hlinkClick r:id="rId1"/>
              </a:rPr>
              <a:t>Digest Authenticator Valve</a:t>
            </a:r>
            <a:endParaRPr lang="en-US" dirty="0"/>
          </a:p>
          <a:p>
            <a:r>
              <a:rPr lang="en-US" dirty="0">
                <a:hlinkClick r:id="rId1"/>
              </a:rPr>
              <a:t>Form Authenticator Valve</a:t>
            </a:r>
            <a:endParaRPr lang="en-US" dirty="0"/>
          </a:p>
          <a:p>
            <a:r>
              <a:rPr lang="en-US" dirty="0">
                <a:hlinkClick r:id="rId1"/>
              </a:rPr>
              <a:t>SSL Authenticator Valve</a:t>
            </a:r>
            <a:endParaRPr lang="en-US" dirty="0"/>
          </a:p>
          <a:p>
            <a:r>
              <a:rPr lang="en-US" dirty="0">
                <a:hlinkClick r:id="rId1"/>
              </a:rPr>
              <a:t>SPNEGO Valve</a:t>
            </a:r>
            <a:endParaRPr lang="en-US" dirty="0"/>
          </a:p>
          <a:p>
            <a:r>
              <a:rPr lang="en-US" dirty="0">
                <a:hlinkClick r:id="rId1"/>
              </a:rPr>
              <a:t>Error Report Valve</a:t>
            </a:r>
            <a:endParaRPr lang="en-US" dirty="0"/>
          </a:p>
          <a:p>
            <a:r>
              <a:rPr lang="en-US" dirty="0">
                <a:hlinkClick r:id="rId1"/>
              </a:rPr>
              <a:t>Crawler Session Manager Valve</a:t>
            </a:r>
            <a:endParaRPr lang="en-US" dirty="0"/>
          </a:p>
          <a:p>
            <a:r>
              <a:rPr lang="en-US" dirty="0">
                <a:hlinkClick r:id="rId1"/>
              </a:rPr>
              <a:t>Stuck Thread Detection Valve</a:t>
            </a:r>
            <a:endParaRPr lang="en-US" dirty="0"/>
          </a:p>
          <a:p>
            <a:r>
              <a:rPr lang="en-US" dirty="0">
                <a:hlinkClick r:id="rId1"/>
              </a:rPr>
              <a:t>Semaphore Valve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95066" y="364799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/>
              <a:t>访问日志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5066" y="1321072"/>
            <a:ext cx="829468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211" y="2227398"/>
            <a:ext cx="77422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92031"/>
            <a:ext cx="2788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后必做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8"/>
            <a:ext cx="10553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webapps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server.xml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打开访问日志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RemoteIpFilter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启动脚本配置参数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配置内存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分文件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日志切割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84037" y="418338"/>
            <a:ext cx="288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进程不在了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8"/>
            <a:ext cx="1055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1138" name="Picture 2" descr="Java进程被杀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8020" y="1945640"/>
            <a:ext cx="9906000" cy="103822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800100" y="1320800"/>
            <a:ext cx="384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: </a:t>
            </a:r>
            <a:r>
              <a:rPr lang="zh-CN" altLang="en-US" dirty="0"/>
              <a:t>系统内存不足被干掉    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dirty="0"/>
              <a:t> </a:t>
            </a:r>
            <a:r>
              <a:rPr lang="en-US" dirty="0" err="1"/>
              <a:t>demsg</a:t>
            </a:r>
            <a:r>
              <a:rPr lang="en-US" dirty="0"/>
              <a:t> </a:t>
            </a:r>
            <a:r>
              <a:rPr lang="en-US" altLang="zh-CN" dirty="0"/>
              <a:t>or /</a:t>
            </a:r>
            <a:r>
              <a:rPr lang="en-US" altLang="zh-CN" dirty="0" err="1"/>
              <a:t>var</a:t>
            </a:r>
            <a:r>
              <a:rPr lang="en-US" altLang="zh-CN" dirty="0"/>
              <a:t>/log/messages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3600" y="3543300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: tail –f  </a:t>
            </a:r>
            <a:r>
              <a:rPr lang="zh-CN" altLang="en-US" dirty="0"/>
              <a:t>日志</a:t>
            </a:r>
            <a:r>
              <a:rPr lang="en-US" altLang="zh-CN" dirty="0"/>
              <a:t>, SSH </a:t>
            </a:r>
            <a:r>
              <a:rPr lang="zh-CN" altLang="en-US" dirty="0"/>
              <a:t>退出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3560" y="3027478"/>
            <a:ext cx="6324600" cy="383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866775" y="459105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3:</a:t>
            </a:r>
            <a:r>
              <a:rPr lang="en-US" b="1" dirty="0"/>
              <a:t>hs_err_pid.log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00150" y="512445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JVM </a:t>
            </a:r>
            <a:r>
              <a:rPr lang="zh-CN" altLang="en-US" dirty="0"/>
              <a:t>和 第三方组件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81125" y="4105275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  -m</a:t>
            </a:r>
            <a:endParaRPr lang="en-US" altLang="zh-CN" dirty="0"/>
          </a:p>
        </p:txBody>
      </p:sp>
      <p:sp>
        <p:nvSpPr>
          <p:cNvPr id="20" name="TextBox 19"/>
          <p:cNvSpPr txBox="1"/>
          <p:nvPr/>
        </p:nvSpPr>
        <p:spPr>
          <a:xfrm>
            <a:off x="476250" y="573595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https://blog.csdn.net/hatsune_miku_/article/details/73301921</a:t>
            </a:r>
            <a:endParaRPr lang="en-US" altLang="zh-CN" dirty="0"/>
          </a:p>
          <a:p>
            <a:r>
              <a:rPr lang="en-US" altLang="zh-CN" dirty="0"/>
              <a:t>http://www.nhxz.com/zan/259728.html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607193" y="2790454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07679" y="2897471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07679" y="4031296"/>
            <a:ext cx="255552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07679" y="1724783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07193" y="1678904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07193" y="285159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07193" y="3985417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72180" y="405129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807679" y="5166819"/>
            <a:ext cx="2781944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Apache.org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607193" y="514284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72180" y="5209520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72180" y="291747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72180" y="1744785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55009"/>
            <a:ext cx="199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jps</a:t>
            </a:r>
            <a:endParaRPr lang="en-US" altLang="zh-CN" sz="2400" dirty="0"/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6136" y="1418226"/>
            <a:ext cx="237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JDK </a:t>
            </a:r>
            <a:r>
              <a:rPr lang="zh-CN" altLang="en-US" dirty="0"/>
              <a:t>版本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2000" y="1410176"/>
            <a:ext cx="7856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jps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可以输出并修改运行时的</a:t>
            </a:r>
            <a:r>
              <a:rPr lang="en-US" altLang="zh-CN" dirty="0"/>
              <a:t>java </a:t>
            </a:r>
            <a:r>
              <a:rPr lang="zh-CN" altLang="en-US" dirty="0"/>
              <a:t>进程的</a:t>
            </a:r>
            <a:r>
              <a:rPr lang="en-US" altLang="zh-CN" dirty="0"/>
              <a:t>opts</a:t>
            </a:r>
            <a:r>
              <a:rPr lang="zh-CN" altLang="en-US" dirty="0"/>
              <a:t>。用处比较简单，用于输出</a:t>
            </a:r>
            <a:r>
              <a:rPr lang="en-US" altLang="zh-CN" dirty="0"/>
              <a:t>JAVA</a:t>
            </a:r>
            <a:r>
              <a:rPr lang="zh-CN" altLang="en-US" dirty="0"/>
              <a:t>系统参数及命令行参数</a:t>
            </a:r>
            <a:endParaRPr lang="zh-CN" altLang="en-US" dirty="0"/>
          </a:p>
          <a:p>
            <a:endParaRPr lang="en-US" b="1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8208" y="4681538"/>
            <a:ext cx="61436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800100" y="2808446"/>
            <a:ext cx="8366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jps</a:t>
            </a:r>
            <a:r>
              <a:rPr lang="en-US" altLang="zh-CN" dirty="0"/>
              <a:t> [ options ] </a:t>
            </a:r>
            <a:br>
              <a:rPr lang="en-US" altLang="zh-CN" dirty="0"/>
            </a:br>
            <a:r>
              <a:rPr lang="en-US" altLang="zh-CN" dirty="0"/>
              <a:t> options 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	-m </a:t>
            </a:r>
            <a:r>
              <a:rPr lang="zh-CN" altLang="en-US" dirty="0"/>
              <a:t>输出传递给</a:t>
            </a:r>
            <a:r>
              <a:rPr lang="en-US" altLang="zh-CN" dirty="0"/>
              <a:t>main</a:t>
            </a:r>
            <a:r>
              <a:rPr lang="zh-CN" altLang="en-US" dirty="0"/>
              <a:t>方法的参数，如果是内嵌的</a:t>
            </a:r>
            <a:r>
              <a:rPr lang="en-US" altLang="zh-CN" dirty="0"/>
              <a:t>JVM</a:t>
            </a:r>
            <a:r>
              <a:rPr lang="zh-CN" altLang="en-US" dirty="0"/>
              <a:t>则输出为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	-l </a:t>
            </a:r>
            <a:r>
              <a:rPr lang="zh-CN" altLang="en-US" dirty="0"/>
              <a:t>输出应用程序主类的完整包名，或者是应用程序</a:t>
            </a:r>
            <a:r>
              <a:rPr lang="en-US" altLang="zh-CN" dirty="0"/>
              <a:t>JAR</a:t>
            </a:r>
            <a:r>
              <a:rPr lang="zh-CN" altLang="en-US" dirty="0"/>
              <a:t>文件的完整路径。</a:t>
            </a:r>
            <a:br>
              <a:rPr lang="zh-CN" altLang="en-US" dirty="0"/>
            </a:br>
            <a:r>
              <a:rPr lang="en-US" altLang="zh-CN" dirty="0"/>
              <a:t>	-v </a:t>
            </a:r>
            <a:r>
              <a:rPr lang="zh-CN" altLang="en-US" dirty="0"/>
              <a:t>输出传给</a:t>
            </a:r>
            <a:r>
              <a:rPr lang="en-US" altLang="zh-CN" dirty="0"/>
              <a:t>JVM</a:t>
            </a:r>
            <a:r>
              <a:rPr lang="zh-CN" altLang="en-US" dirty="0"/>
              <a:t>的参数。</a:t>
            </a:r>
            <a:endParaRPr lang="en-US" b="1" dirty="0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2000" y="1410176"/>
            <a:ext cx="1102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jinfo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用来查看正在运行的</a:t>
            </a:r>
            <a:r>
              <a:rPr lang="en-US" altLang="zh-CN" dirty="0"/>
              <a:t>java</a:t>
            </a:r>
            <a:r>
              <a:rPr lang="zh-CN" altLang="en-US" dirty="0"/>
              <a:t>应用程序的扩展参数（</a:t>
            </a:r>
            <a:r>
              <a:rPr lang="en-US" altLang="zh-CN" dirty="0"/>
              <a:t>JVM</a:t>
            </a:r>
            <a:r>
              <a:rPr lang="zh-CN" altLang="en-US" dirty="0"/>
              <a:t>中</a:t>
            </a:r>
            <a:r>
              <a:rPr lang="en-US" altLang="zh-CN" dirty="0"/>
              <a:t>-X</a:t>
            </a:r>
            <a:r>
              <a:rPr lang="zh-CN" altLang="en-US" dirty="0"/>
              <a:t>标示的参数）；</a:t>
            </a:r>
            <a:r>
              <a:rPr lang="zh-CN" altLang="en-US" b="1" dirty="0"/>
              <a:t>支持在运行时修改部分参数。</a:t>
            </a:r>
            <a:endParaRPr 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765810" y="2099787"/>
            <a:ext cx="9372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格式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dirty="0" err="1"/>
              <a:t>jinfo</a:t>
            </a:r>
            <a:r>
              <a:rPr lang="en-US" dirty="0"/>
              <a:t> [ option ] </a:t>
            </a:r>
            <a:r>
              <a:rPr lang="en-US" dirty="0" err="1"/>
              <a:t>pid</a:t>
            </a:r>
            <a:endParaRPr lang="en-US" dirty="0"/>
          </a:p>
          <a:p>
            <a:r>
              <a:rPr lang="en-US" dirty="0"/>
              <a:t>     </a:t>
            </a:r>
            <a:r>
              <a:rPr lang="en-US" dirty="0" err="1"/>
              <a:t>jinfo</a:t>
            </a:r>
            <a:r>
              <a:rPr lang="en-US" dirty="0"/>
              <a:t> [ option ] executable core 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参数说明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dirty="0" err="1"/>
              <a:t>pid</a:t>
            </a:r>
            <a:r>
              <a:rPr lang="en-US" dirty="0"/>
              <a:t>  </a:t>
            </a:r>
            <a:r>
              <a:rPr lang="zh-CN" altLang="en-US" dirty="0"/>
              <a:t>对应</a:t>
            </a:r>
            <a:r>
              <a:rPr lang="en-US" dirty="0" err="1"/>
              <a:t>jvm</a:t>
            </a:r>
            <a:r>
              <a:rPr lang="zh-CN" altLang="en-US" dirty="0"/>
              <a:t>的进程</a:t>
            </a:r>
            <a:r>
              <a:rPr lang="en-US" dirty="0"/>
              <a:t>id</a:t>
            </a:r>
            <a:endParaRPr lang="en-US" dirty="0"/>
          </a:p>
          <a:p>
            <a:r>
              <a:rPr lang="en-US" dirty="0"/>
              <a:t>     executable core </a:t>
            </a:r>
            <a:r>
              <a:rPr lang="zh-CN" altLang="en-US" dirty="0"/>
              <a:t>产生</a:t>
            </a:r>
            <a:r>
              <a:rPr lang="en-US" dirty="0"/>
              <a:t>core dump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options:</a:t>
            </a:r>
            <a:endParaRPr lang="en-US" dirty="0"/>
          </a:p>
          <a:p>
            <a:r>
              <a:rPr lang="en-US" dirty="0"/>
              <a:t>     no option   </a:t>
            </a:r>
            <a:r>
              <a:rPr lang="zh-CN" altLang="en-US" dirty="0"/>
              <a:t>输出全部的参数和系统属性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altLang="zh-CN" dirty="0"/>
              <a:t>-</a:t>
            </a:r>
            <a:r>
              <a:rPr lang="en-US" dirty="0"/>
              <a:t>flag  name  </a:t>
            </a:r>
            <a:r>
              <a:rPr lang="zh-CN" altLang="en-US" dirty="0"/>
              <a:t>输出对应名称的参数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altLang="zh-CN" dirty="0"/>
              <a:t>-</a:t>
            </a:r>
            <a:r>
              <a:rPr lang="en-US" dirty="0"/>
              <a:t>flag [+|-]name  </a:t>
            </a:r>
            <a:r>
              <a:rPr lang="zh-CN" altLang="en-US" dirty="0"/>
              <a:t>开启或者关闭对应名称的参数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altLang="zh-CN" dirty="0"/>
              <a:t>-</a:t>
            </a:r>
            <a:r>
              <a:rPr lang="en-US" dirty="0"/>
              <a:t>flag name=value  </a:t>
            </a:r>
            <a:r>
              <a:rPr lang="zh-CN" altLang="en-US" dirty="0"/>
              <a:t>设定对应名称的参数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altLang="zh-CN" dirty="0"/>
              <a:t>-</a:t>
            </a:r>
            <a:r>
              <a:rPr lang="en-US" dirty="0"/>
              <a:t>flags  </a:t>
            </a:r>
            <a:r>
              <a:rPr lang="zh-CN" altLang="en-US" dirty="0"/>
              <a:t>输出全部的参数</a:t>
            </a:r>
            <a:endParaRPr lang="zh-CN" altLang="en-US" dirty="0"/>
          </a:p>
          <a:p>
            <a:r>
              <a:rPr lang="zh-CN" altLang="en-US" dirty="0"/>
              <a:t>     </a:t>
            </a:r>
            <a:r>
              <a:rPr lang="en-US" altLang="zh-CN" dirty="0"/>
              <a:t>-</a:t>
            </a:r>
            <a:r>
              <a:rPr lang="en-US" dirty="0" err="1"/>
              <a:t>sysprops</a:t>
            </a:r>
            <a:r>
              <a:rPr lang="en-US" dirty="0"/>
              <a:t>  </a:t>
            </a:r>
            <a:r>
              <a:rPr lang="zh-CN" altLang="en-US" dirty="0"/>
              <a:t>输出系统属性</a:t>
            </a:r>
            <a:endParaRPr lang="en-US" b="1" dirty="0"/>
          </a:p>
        </p:txBody>
      </p:sp>
      <p:sp>
        <p:nvSpPr>
          <p:cNvPr id="16" name="文本框 50"/>
          <p:cNvSpPr txBox="1"/>
          <p:nvPr/>
        </p:nvSpPr>
        <p:spPr>
          <a:xfrm>
            <a:off x="699536" y="296272"/>
            <a:ext cx="2212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-</a:t>
            </a:r>
            <a:r>
              <a:rPr lang="en-US" sz="2400" b="1" dirty="0"/>
              <a:t> </a:t>
            </a:r>
            <a:r>
              <a:rPr lang="en-US" sz="2400" b="1" dirty="0" err="1"/>
              <a:t>jinfo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9390" y="250317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17220" y="365760"/>
            <a:ext cx="2191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jinfo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" y="6286500"/>
            <a:ext cx="58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http://blog.csdn.net/liuxiao723846/article/details/72701414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" y="1474470"/>
            <a:ext cx="972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 </a:t>
            </a:r>
            <a:r>
              <a:rPr lang="en-US" dirty="0"/>
              <a:t>java -XX:+</a:t>
            </a:r>
            <a:r>
              <a:rPr lang="en-US" dirty="0" err="1"/>
              <a:t>PrintFlagsFinal</a:t>
            </a:r>
            <a:r>
              <a:rPr lang="en-US" dirty="0"/>
              <a:t> -</a:t>
            </a:r>
            <a:r>
              <a:rPr lang="en-US" dirty="0" err="1"/>
              <a:t>version|grep</a:t>
            </a:r>
            <a:r>
              <a:rPr lang="en-US" dirty="0"/>
              <a:t> manageable </a:t>
            </a:r>
            <a:r>
              <a:rPr lang="zh-CN" altLang="en-US" dirty="0"/>
              <a:t>能看到</a:t>
            </a:r>
            <a:r>
              <a:rPr lang="en-US" altLang="zh-CN" dirty="0"/>
              <a:t>JVM</a:t>
            </a:r>
            <a:r>
              <a:rPr lang="zh-CN" altLang="en-US" dirty="0"/>
              <a:t>中哪些</a:t>
            </a:r>
            <a:r>
              <a:rPr lang="en-US" altLang="zh-CN" dirty="0"/>
              <a:t>flag</a:t>
            </a:r>
            <a:r>
              <a:rPr lang="zh-CN" altLang="en-US" dirty="0"/>
              <a:t>可以被</a:t>
            </a:r>
            <a:r>
              <a:rPr lang="en-US" altLang="zh-CN" dirty="0" err="1"/>
              <a:t>jinfo</a:t>
            </a:r>
            <a:r>
              <a:rPr lang="zh-CN" altLang="en-US" dirty="0"/>
              <a:t>动态修改</a:t>
            </a:r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2468" y="1964055"/>
            <a:ext cx="88852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07679" y="2897471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07679" y="4031296"/>
            <a:ext cx="255552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18276" y="1625564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07679" y="1724783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07193" y="1678904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07193" y="285159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07193" y="3985417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72180" y="405129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807679" y="5166819"/>
            <a:ext cx="2781944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Apache.org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607193" y="514284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72180" y="5209520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72180" y="291747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72180" y="1744785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48079"/>
            <a:ext cx="234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jstack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2000" y="1410176"/>
            <a:ext cx="1102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jstack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主要用来查看</a:t>
            </a:r>
            <a:r>
              <a:rPr lang="en-US" altLang="zh-CN" dirty="0"/>
              <a:t>Java</a:t>
            </a:r>
            <a:r>
              <a:rPr lang="zh-CN" altLang="en-US" dirty="0"/>
              <a:t>线程的调用堆栈的，可以用来分析线程问题（如死锁）</a:t>
            </a:r>
            <a:endParaRPr 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765810" y="2099787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格式</a:t>
            </a:r>
            <a:endParaRPr lang="zh-CN" altLang="en-US" dirty="0"/>
          </a:p>
          <a:p>
            <a:r>
              <a:rPr lang="en-US" dirty="0"/>
              <a:t>    </a:t>
            </a:r>
            <a:r>
              <a:rPr lang="en-US" dirty="0" err="1"/>
              <a:t>jstack</a:t>
            </a:r>
            <a:r>
              <a:rPr lang="en-US" dirty="0"/>
              <a:t> [ option ] </a:t>
            </a:r>
            <a:r>
              <a:rPr lang="en-US" dirty="0" err="1"/>
              <a:t>pid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jstack</a:t>
            </a:r>
            <a:r>
              <a:rPr lang="en-US" dirty="0"/>
              <a:t> [ option ] executable core</a:t>
            </a:r>
            <a:br>
              <a:rPr lang="en-US" dirty="0"/>
            </a:b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 options:</a:t>
            </a:r>
            <a:endParaRPr lang="en-US" dirty="0"/>
          </a:p>
          <a:p>
            <a:r>
              <a:rPr lang="zh-CN" altLang="en-US" dirty="0"/>
              <a:t>    </a:t>
            </a:r>
            <a:r>
              <a:rPr lang="en-US" altLang="zh-CN" dirty="0"/>
              <a:t>-F  </a:t>
            </a:r>
            <a:r>
              <a:rPr lang="zh-CN" altLang="en-US" dirty="0"/>
              <a:t>强制</a:t>
            </a:r>
            <a:r>
              <a:rPr lang="en-US" altLang="zh-CN" dirty="0"/>
              <a:t>dump</a:t>
            </a:r>
            <a:r>
              <a:rPr lang="zh-CN" altLang="en-US" dirty="0"/>
              <a:t>线程堆栈信息</a:t>
            </a:r>
            <a:r>
              <a:rPr lang="en-US" altLang="zh-CN" dirty="0"/>
              <a:t>. </a:t>
            </a:r>
            <a:r>
              <a:rPr lang="zh-CN" altLang="en-US" dirty="0"/>
              <a:t>用于进程</a:t>
            </a:r>
            <a:r>
              <a:rPr lang="en-US" altLang="zh-CN" dirty="0"/>
              <a:t>hung</a:t>
            </a:r>
            <a:r>
              <a:rPr lang="zh-CN" altLang="en-US" dirty="0"/>
              <a:t>住， </a:t>
            </a:r>
            <a:r>
              <a:rPr lang="en-US" altLang="zh-CN" dirty="0" err="1"/>
              <a:t>jstack</a:t>
            </a:r>
            <a:r>
              <a:rPr lang="en-US" altLang="zh-CN" dirty="0"/>
              <a:t> &lt;</a:t>
            </a:r>
            <a:r>
              <a:rPr lang="en-US" altLang="zh-CN" dirty="0" err="1"/>
              <a:t>pid</a:t>
            </a:r>
            <a:r>
              <a:rPr lang="en-US" altLang="zh-CN" dirty="0"/>
              <a:t>&gt;</a:t>
            </a:r>
            <a:r>
              <a:rPr lang="zh-CN" altLang="en-US" dirty="0"/>
              <a:t>命令没有响应的情况</a:t>
            </a:r>
            <a:endParaRPr lang="zh-CN" altLang="en-US" dirty="0"/>
          </a:p>
          <a:p>
            <a:r>
              <a:rPr lang="zh-CN" altLang="en-US" dirty="0"/>
              <a:t>    </a:t>
            </a:r>
            <a:r>
              <a:rPr lang="en-US" altLang="zh-CN" dirty="0"/>
              <a:t>-m  </a:t>
            </a:r>
            <a:r>
              <a:rPr lang="zh-CN" altLang="en-US" dirty="0"/>
              <a:t>同时打印</a:t>
            </a:r>
            <a:r>
              <a:rPr lang="en-US" altLang="zh-CN" dirty="0"/>
              <a:t>java</a:t>
            </a:r>
            <a:r>
              <a:rPr lang="zh-CN" altLang="en-US" dirty="0"/>
              <a:t>和本地</a:t>
            </a:r>
            <a:r>
              <a:rPr lang="en-US" altLang="zh-CN" dirty="0"/>
              <a:t>(native)</a:t>
            </a:r>
            <a:r>
              <a:rPr lang="zh-CN" altLang="en-US" dirty="0"/>
              <a:t>线程栈信息，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mixed mode</a:t>
            </a:r>
            <a:r>
              <a:rPr lang="zh-CN" altLang="en-US" dirty="0"/>
              <a:t>的简写</a:t>
            </a:r>
            <a:endParaRPr lang="zh-CN" altLang="en-US" dirty="0"/>
          </a:p>
          <a:p>
            <a:r>
              <a:rPr lang="zh-CN" altLang="en-US" dirty="0"/>
              <a:t>    </a:t>
            </a:r>
            <a:r>
              <a:rPr lang="en-US" altLang="zh-CN" dirty="0"/>
              <a:t>-l  </a:t>
            </a:r>
            <a:r>
              <a:rPr lang="zh-CN" altLang="en-US" dirty="0"/>
              <a:t>打印锁的额外信息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4390" y="5863590"/>
            <a:ext cx="640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https://www.cnblogs.com/kongzhongqijing/articles/3630264.html</a:t>
            </a:r>
            <a:endParaRPr lang="en-US" altLang="zh-CN" dirty="0"/>
          </a:p>
          <a:p>
            <a:r>
              <a:rPr lang="en-US" altLang="zh-CN" dirty="0"/>
              <a:t>http://www.importnew.com/18176.html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38310" y="136017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彪高</a:t>
            </a:r>
            <a:endParaRPr lang="en-US" altLang="zh-CN" sz="2400" dirty="0"/>
          </a:p>
          <a:p>
            <a:r>
              <a:rPr lang="zh-CN" altLang="en-US" sz="2400" dirty="0"/>
              <a:t>程序卡住</a:t>
            </a:r>
            <a:endParaRPr lang="en-US" altLang="zh-CN" sz="2400" dirty="0"/>
          </a:p>
          <a:p>
            <a:r>
              <a:rPr lang="zh-CN" altLang="en-US" sz="2400" dirty="0"/>
              <a:t>系统没有响应</a:t>
            </a:r>
            <a:endParaRPr lang="en-US" altLang="zh-C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575800" y="3175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Kill -3 </a:t>
            </a:r>
            <a:r>
              <a:rPr lang="en-US" altLang="zh-CN" dirty="0" err="1"/>
              <a:t>pid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409651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jstack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/>
              <a:t>线程状态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699536" y="3863026"/>
            <a:ext cx="937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NEW,</a:t>
            </a:r>
            <a:r>
              <a:rPr lang="zh-CN" altLang="en-US" dirty="0"/>
              <a:t>未启动的。不会出现在</a:t>
            </a:r>
            <a:r>
              <a:rPr lang="en-US" dirty="0"/>
              <a:t>Dump</a:t>
            </a:r>
            <a:r>
              <a:rPr lang="zh-CN" altLang="en-US" dirty="0"/>
              <a:t>中。</a:t>
            </a:r>
            <a:endParaRPr lang="zh-CN" altLang="en-US" dirty="0"/>
          </a:p>
          <a:p>
            <a:r>
              <a:rPr lang="en-US" b="1" dirty="0"/>
              <a:t>RUNNABLE,</a:t>
            </a:r>
            <a:r>
              <a:rPr lang="zh-CN" altLang="en-US" dirty="0"/>
              <a:t>在虚拟机内执行的。运行中状态，可能里面还能看到</a:t>
            </a:r>
            <a:r>
              <a:rPr lang="en-US" dirty="0"/>
              <a:t>locked</a:t>
            </a:r>
            <a:r>
              <a:rPr lang="zh-CN" altLang="en-US" dirty="0"/>
              <a:t>字样，表明它获得了某把锁。</a:t>
            </a:r>
            <a:endParaRPr lang="zh-CN" altLang="en-US" dirty="0"/>
          </a:p>
          <a:p>
            <a:r>
              <a:rPr lang="en-US" b="1" dirty="0"/>
              <a:t>BLOCKED</a:t>
            </a:r>
            <a:r>
              <a:rPr lang="en-US" dirty="0"/>
              <a:t>,</a:t>
            </a:r>
            <a:r>
              <a:rPr lang="zh-CN" altLang="en-US" dirty="0"/>
              <a:t>受阻塞并等待监视器锁。被某个锁</a:t>
            </a:r>
            <a:r>
              <a:rPr lang="en-US" altLang="zh-CN" dirty="0"/>
              <a:t>(</a:t>
            </a:r>
            <a:r>
              <a:rPr lang="en-US" dirty="0"/>
              <a:t>synchronizers)</a:t>
            </a:r>
            <a:r>
              <a:rPr lang="zh-CN" altLang="en-US" dirty="0"/>
              <a:t>給</a:t>
            </a:r>
            <a:r>
              <a:rPr lang="en-US" dirty="0"/>
              <a:t>block</a:t>
            </a:r>
            <a:r>
              <a:rPr lang="zh-CN" altLang="en-US" dirty="0"/>
              <a:t>住了。</a:t>
            </a:r>
            <a:endParaRPr lang="zh-CN" altLang="en-US" dirty="0"/>
          </a:p>
          <a:p>
            <a:r>
              <a:rPr lang="en-US" b="1" dirty="0"/>
              <a:t>WATING</a:t>
            </a:r>
            <a:r>
              <a:rPr lang="en-US" dirty="0"/>
              <a:t>,</a:t>
            </a:r>
            <a:r>
              <a:rPr lang="zh-CN" altLang="en-US" dirty="0"/>
              <a:t>无限期等待另一个线程执行特定操作。等待某个</a:t>
            </a:r>
            <a:r>
              <a:rPr lang="en-US" dirty="0"/>
              <a:t>condition</a:t>
            </a:r>
            <a:r>
              <a:rPr lang="zh-CN" altLang="en-US" dirty="0"/>
              <a:t>或</a:t>
            </a:r>
            <a:r>
              <a:rPr lang="en-US" dirty="0"/>
              <a:t>monitor</a:t>
            </a:r>
            <a:r>
              <a:rPr lang="zh-CN" altLang="en-US" dirty="0"/>
              <a:t>发生，一般停留在</a:t>
            </a:r>
            <a:r>
              <a:rPr lang="en-US" dirty="0"/>
              <a:t>park(), wait(), sleep(),join() </a:t>
            </a:r>
            <a:r>
              <a:rPr lang="zh-CN" altLang="en-US" dirty="0"/>
              <a:t>等语句里。</a:t>
            </a:r>
            <a:endParaRPr lang="zh-CN" altLang="en-US" dirty="0"/>
          </a:p>
          <a:p>
            <a:r>
              <a:rPr lang="en-US" b="1" dirty="0"/>
              <a:t>TIMED_WATING,</a:t>
            </a:r>
            <a:r>
              <a:rPr lang="zh-CN" altLang="en-US" dirty="0"/>
              <a:t>有时限的等待另一个线程的特定操作。和</a:t>
            </a:r>
            <a:r>
              <a:rPr lang="en-US" dirty="0"/>
              <a:t>WAITING</a:t>
            </a:r>
            <a:r>
              <a:rPr lang="zh-CN" altLang="en-US" dirty="0"/>
              <a:t>的区别是</a:t>
            </a:r>
            <a:r>
              <a:rPr lang="en-US" dirty="0"/>
              <a:t>wait() </a:t>
            </a:r>
            <a:r>
              <a:rPr lang="zh-CN" altLang="en-US" dirty="0"/>
              <a:t>等语句加上了时间限制 </a:t>
            </a:r>
            <a:r>
              <a:rPr lang="en-US" dirty="0"/>
              <a:t>wait(timeout)。</a:t>
            </a:r>
            <a:endParaRPr lang="en-US" dirty="0"/>
          </a:p>
          <a:p>
            <a:r>
              <a:rPr lang="en-US" dirty="0"/>
              <a:t>TERMINATED,</a:t>
            </a:r>
            <a:r>
              <a:rPr lang="zh-CN" altLang="en-US" dirty="0"/>
              <a:t>已退出的。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10521" y="958772"/>
            <a:ext cx="672306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10347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- </a:t>
            </a:r>
            <a:r>
              <a:rPr lang="en-US" altLang="zh-CN" sz="2400" dirty="0" err="1"/>
              <a:t>jmap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2000" y="1410176"/>
            <a:ext cx="1102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jmap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可以输出所有内存中对象的，甚至可以将</a:t>
            </a:r>
            <a:r>
              <a:rPr lang="en-US" altLang="zh-CN" dirty="0"/>
              <a:t>VM </a:t>
            </a:r>
            <a:r>
              <a:rPr lang="zh-CN" altLang="en-US" dirty="0"/>
              <a:t>中的</a:t>
            </a:r>
            <a:r>
              <a:rPr lang="en-US" altLang="zh-CN" dirty="0"/>
              <a:t>heap</a:t>
            </a:r>
            <a:r>
              <a:rPr lang="zh-CN" altLang="en-US" dirty="0"/>
              <a:t>，以二进制输出成文本。打印出某个</a:t>
            </a:r>
            <a:r>
              <a:rPr lang="en-US" altLang="zh-CN" dirty="0"/>
              <a:t>java</a:t>
            </a:r>
            <a:r>
              <a:rPr lang="zh-CN" altLang="en-US" dirty="0"/>
              <a:t>进程内存使用状况</a:t>
            </a:r>
            <a:r>
              <a:rPr lang="en-US" altLang="zh-CN" dirty="0"/>
              <a:t>,</a:t>
            </a:r>
            <a:r>
              <a:rPr lang="zh-CN" altLang="en-US" dirty="0"/>
              <a:t>以及对象数量。</a:t>
            </a:r>
            <a:endParaRPr 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731520" y="2396967"/>
            <a:ext cx="10355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格式</a:t>
            </a:r>
            <a:endParaRPr lang="zh-CN" altLang="en-US" dirty="0"/>
          </a:p>
          <a:p>
            <a:r>
              <a:rPr lang="en-US" dirty="0"/>
              <a:t>       </a:t>
            </a:r>
            <a:r>
              <a:rPr lang="en-US" dirty="0" err="1"/>
              <a:t>jmap</a:t>
            </a:r>
            <a:r>
              <a:rPr lang="en-US" dirty="0"/>
              <a:t> [ option ] </a:t>
            </a:r>
            <a:r>
              <a:rPr lang="en-US" dirty="0" err="1"/>
              <a:t>pid</a:t>
            </a:r>
            <a:endParaRPr lang="en-US" dirty="0"/>
          </a:p>
          <a:p>
            <a:r>
              <a:rPr lang="en-US" dirty="0"/>
              <a:t>       </a:t>
            </a:r>
            <a:r>
              <a:rPr lang="en-US" dirty="0" err="1"/>
              <a:t>jmap</a:t>
            </a:r>
            <a:r>
              <a:rPr lang="en-US" dirty="0"/>
              <a:t> [ option ] executable 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options:</a:t>
            </a:r>
            <a:endParaRPr lang="en-US" dirty="0"/>
          </a:p>
          <a:p>
            <a:r>
              <a:rPr lang="zh-CN" altLang="en-US" dirty="0"/>
              <a:t>   </a:t>
            </a:r>
            <a:r>
              <a:rPr lang="en-US" altLang="zh-CN" dirty="0"/>
              <a:t>-dump:[live,]format=</a:t>
            </a:r>
            <a:r>
              <a:rPr lang="en-US" altLang="zh-CN" dirty="0" err="1"/>
              <a:t>b,file</a:t>
            </a:r>
            <a:r>
              <a:rPr lang="en-US" altLang="zh-CN" dirty="0"/>
              <a:t>=&lt;filename&gt;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 err="1"/>
              <a:t>hprof</a:t>
            </a:r>
            <a:r>
              <a:rPr lang="zh-CN" altLang="en-US" dirty="0"/>
              <a:t>二进制形式</a:t>
            </a:r>
            <a:r>
              <a:rPr lang="en-US" altLang="zh-CN" dirty="0"/>
              <a:t>,</a:t>
            </a:r>
            <a:r>
              <a:rPr lang="zh-CN" altLang="en-US" dirty="0"/>
              <a:t>输出</a:t>
            </a:r>
            <a:r>
              <a:rPr lang="en-US" altLang="zh-CN" dirty="0" err="1"/>
              <a:t>jvm</a:t>
            </a:r>
            <a:r>
              <a:rPr lang="zh-CN" altLang="en-US" dirty="0"/>
              <a:t>的</a:t>
            </a:r>
            <a:r>
              <a:rPr lang="en-US" altLang="zh-CN" dirty="0"/>
              <a:t>heap</a:t>
            </a:r>
            <a:r>
              <a:rPr lang="zh-CN" altLang="en-US" dirty="0"/>
              <a:t>内容到文件</a:t>
            </a:r>
            <a:r>
              <a:rPr lang="en-US" altLang="zh-CN" dirty="0"/>
              <a:t>. live</a:t>
            </a:r>
            <a:r>
              <a:rPr lang="zh-CN" altLang="en-US" dirty="0"/>
              <a:t>子选项是可选的，假如指定</a:t>
            </a:r>
            <a:r>
              <a:rPr lang="en-US" altLang="zh-CN" dirty="0"/>
              <a:t>live</a:t>
            </a:r>
            <a:r>
              <a:rPr lang="zh-CN" altLang="en-US" dirty="0"/>
              <a:t>选项</a:t>
            </a:r>
            <a:r>
              <a:rPr lang="en-US" altLang="zh-CN" dirty="0"/>
              <a:t>,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那么只输出活的对象到文件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finalizerinfo</a:t>
            </a:r>
            <a:r>
              <a:rPr lang="en-US" altLang="zh-CN" dirty="0"/>
              <a:t> </a:t>
            </a:r>
            <a:r>
              <a:rPr lang="zh-CN" altLang="en-US" dirty="0"/>
              <a:t>打印正等候回收的对象的信息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-heap </a:t>
            </a:r>
            <a:r>
              <a:rPr lang="zh-CN" altLang="en-US" dirty="0"/>
              <a:t>打印</a:t>
            </a:r>
            <a:r>
              <a:rPr lang="en-US" altLang="zh-CN" dirty="0"/>
              <a:t>heap</a:t>
            </a:r>
            <a:r>
              <a:rPr lang="zh-CN" altLang="en-US" dirty="0"/>
              <a:t>的概要信息，</a:t>
            </a:r>
            <a:r>
              <a:rPr lang="en-US" altLang="zh-CN" dirty="0"/>
              <a:t>GC</a:t>
            </a:r>
            <a:r>
              <a:rPr lang="zh-CN" altLang="en-US" dirty="0"/>
              <a:t>使用的算法，</a:t>
            </a:r>
            <a:r>
              <a:rPr lang="en-US" altLang="zh-CN" dirty="0"/>
              <a:t>heap</a:t>
            </a:r>
            <a:r>
              <a:rPr lang="zh-CN" altLang="en-US" dirty="0"/>
              <a:t>的配置及</a:t>
            </a:r>
            <a:r>
              <a:rPr lang="en-US" altLang="zh-CN" dirty="0"/>
              <a:t>wise heap</a:t>
            </a:r>
            <a:r>
              <a:rPr lang="zh-CN" altLang="en-US" dirty="0"/>
              <a:t>的使用情况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histo</a:t>
            </a:r>
            <a:r>
              <a:rPr lang="en-US" altLang="zh-CN" dirty="0"/>
              <a:t>[:live] </a:t>
            </a:r>
            <a:r>
              <a:rPr lang="zh-CN" altLang="en-US" dirty="0"/>
              <a:t>打印每个</a:t>
            </a:r>
            <a:r>
              <a:rPr lang="en-US" altLang="zh-CN" dirty="0"/>
              <a:t>class</a:t>
            </a:r>
            <a:r>
              <a:rPr lang="zh-CN" altLang="en-US" dirty="0"/>
              <a:t>的实例数目</a:t>
            </a:r>
            <a:r>
              <a:rPr lang="en-US" altLang="zh-CN" dirty="0"/>
              <a:t>,</a:t>
            </a:r>
            <a:r>
              <a:rPr lang="zh-CN" altLang="en-US" dirty="0"/>
              <a:t>内存占用</a:t>
            </a:r>
            <a:r>
              <a:rPr lang="en-US" altLang="zh-CN" dirty="0"/>
              <a:t>,</a:t>
            </a:r>
            <a:r>
              <a:rPr lang="zh-CN" altLang="en-US" dirty="0"/>
              <a:t>类全名信息</a:t>
            </a:r>
            <a:r>
              <a:rPr lang="en-US" altLang="zh-CN" dirty="0"/>
              <a:t>.</a:t>
            </a:r>
            <a:r>
              <a:rPr lang="zh-CN" altLang="en-US" dirty="0"/>
              <a:t>加上</a:t>
            </a:r>
            <a:r>
              <a:rPr lang="en-US" altLang="zh-CN" dirty="0"/>
              <a:t>live</a:t>
            </a:r>
            <a:r>
              <a:rPr lang="zh-CN" altLang="en-US" dirty="0"/>
              <a:t>子参数</a:t>
            </a:r>
            <a:r>
              <a:rPr lang="en-US" altLang="zh-CN" dirty="0"/>
              <a:t>,</a:t>
            </a:r>
            <a:r>
              <a:rPr lang="zh-CN" altLang="en-US" dirty="0"/>
              <a:t>只统计活的对象数量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clstats</a:t>
            </a:r>
            <a:r>
              <a:rPr lang="en-US" altLang="zh-CN" dirty="0"/>
              <a:t> </a:t>
            </a:r>
            <a:r>
              <a:rPr lang="zh-CN" altLang="en-US" dirty="0"/>
              <a:t>打印类加载器的统计信息</a:t>
            </a:r>
            <a:r>
              <a:rPr lang="en-US" altLang="zh-CN" dirty="0"/>
              <a:t>(</a:t>
            </a:r>
            <a:r>
              <a:rPr lang="zh-CN" altLang="en-US" dirty="0"/>
              <a:t>取代了在</a:t>
            </a:r>
            <a:r>
              <a:rPr lang="en-US" altLang="zh-CN" dirty="0"/>
              <a:t>JDK8</a:t>
            </a:r>
            <a:r>
              <a:rPr lang="zh-CN" altLang="en-US" dirty="0"/>
              <a:t>之前打印类加载器信息的</a:t>
            </a:r>
            <a:r>
              <a:rPr lang="en-US" altLang="zh-CN" dirty="0" err="1"/>
              <a:t>permstat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-F </a:t>
            </a:r>
            <a:r>
              <a:rPr lang="zh-CN" altLang="en-US" dirty="0"/>
              <a:t>强迫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 err="1"/>
              <a:t>pid</a:t>
            </a:r>
            <a:r>
              <a:rPr lang="zh-CN" altLang="en-US" dirty="0"/>
              <a:t>没有相应的时候使用</a:t>
            </a:r>
            <a:r>
              <a:rPr lang="en-US" altLang="zh-CN" dirty="0"/>
              <a:t>-dump</a:t>
            </a:r>
            <a:r>
              <a:rPr lang="zh-CN" altLang="en-US" dirty="0"/>
              <a:t>或者</a:t>
            </a:r>
            <a:r>
              <a:rPr lang="en-US" altLang="zh-CN" dirty="0"/>
              <a:t>-</a:t>
            </a:r>
            <a:r>
              <a:rPr lang="en-US" altLang="zh-CN" dirty="0" err="1"/>
              <a:t>histo</a:t>
            </a:r>
            <a:r>
              <a:rPr lang="zh-CN" altLang="en-US" dirty="0"/>
              <a:t>参数</a:t>
            </a:r>
            <a:r>
              <a:rPr lang="en-US" altLang="zh-CN" dirty="0"/>
              <a:t>. </a:t>
            </a:r>
            <a:r>
              <a:rPr lang="zh-CN" altLang="en-US" dirty="0"/>
              <a:t>在这个模式下</a:t>
            </a:r>
            <a:r>
              <a:rPr lang="en-US" altLang="zh-CN" dirty="0"/>
              <a:t>,live</a:t>
            </a:r>
            <a:r>
              <a:rPr lang="zh-CN" altLang="en-US" dirty="0"/>
              <a:t>子参数无效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-J </a:t>
            </a:r>
            <a:r>
              <a:rPr lang="zh-CN" altLang="en-US" dirty="0"/>
              <a:t>传递参数给</a:t>
            </a:r>
            <a:r>
              <a:rPr lang="en-US" altLang="zh-CN" dirty="0" err="1"/>
              <a:t>jmap</a:t>
            </a:r>
            <a:r>
              <a:rPr lang="zh-CN" altLang="en-US" dirty="0"/>
              <a:t>启动的</a:t>
            </a:r>
            <a:r>
              <a:rPr lang="en-US" altLang="zh-CN" dirty="0" err="1"/>
              <a:t>jvm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723900" y="321423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jmap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" y="124460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Jmap</a:t>
            </a:r>
            <a:r>
              <a:rPr lang="en-US" b="1" dirty="0"/>
              <a:t> –heap {</a:t>
            </a:r>
            <a:r>
              <a:rPr lang="en-US" b="1" dirty="0" err="1"/>
              <a:t>pid</a:t>
            </a:r>
            <a:r>
              <a:rPr lang="en-US" b="1" dirty="0"/>
              <a:t>}</a:t>
            </a:r>
            <a:endParaRPr lang="zh-CN" alt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0566400" y="265113"/>
          <a:ext cx="736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包装程序外壳对象" showAsIcon="1" r:id="rId1" imgW="542925" imgH="523875" progId="Package">
                  <p:embed/>
                </p:oleObj>
              </mc:Choice>
              <mc:Fallback>
                <p:oleObj name="包装程序外壳对象" showAsIcon="1" r:id="rId1" imgW="542925" imgH="523875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400" y="265113"/>
                        <a:ext cx="736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2082800"/>
            <a:ext cx="43529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4613" y="2262188"/>
            <a:ext cx="4143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85800" y="358775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jmap</a:t>
            </a:r>
            <a:endParaRPr lang="zh-CN" altLang="en-US" sz="2400" b="1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57850" y="1104900"/>
            <a:ext cx="60579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8692"/>
            <a:ext cx="43243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08025" y="1104900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 name</a:t>
            </a:r>
            <a:r>
              <a:rPr lang="zh-CN" altLang="en-US" b="1" dirty="0"/>
              <a:t>非自定义类的说明：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536" y="1159775"/>
            <a:ext cx="1071595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99466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jmap</a:t>
            </a:r>
            <a:endParaRPr lang="zh-CN" altLang="en-US" sz="2400" b="1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3763" y="1295400"/>
            <a:ext cx="9250476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42078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jhat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62000" y="1410176"/>
            <a:ext cx="1102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jhat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主要是用来分析</a:t>
            </a:r>
            <a:r>
              <a:rPr lang="en-US" altLang="zh-CN" dirty="0"/>
              <a:t>java</a:t>
            </a:r>
            <a:r>
              <a:rPr lang="zh-CN" altLang="en-US" dirty="0"/>
              <a:t>堆的命令，可以将堆中的对象以</a:t>
            </a:r>
            <a:r>
              <a:rPr lang="en-US" altLang="zh-CN" dirty="0"/>
              <a:t>html</a:t>
            </a:r>
            <a:r>
              <a:rPr lang="zh-CN" altLang="en-US" dirty="0"/>
              <a:t>的形式显示出来，包括对象的数量，大小等等，并支持</a:t>
            </a:r>
            <a:r>
              <a:rPr lang="zh-CN" altLang="en-US" b="1" dirty="0"/>
              <a:t>对象查询语言</a:t>
            </a:r>
            <a:r>
              <a:rPr lang="zh-CN" altLang="en-US" dirty="0"/>
              <a:t>。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5500" y="2578100"/>
            <a:ext cx="749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导出堆 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en-US" altLang="zh-CN" dirty="0" err="1"/>
              <a:t>jmap</a:t>
            </a:r>
            <a:r>
              <a:rPr lang="en-US" altLang="zh-CN" dirty="0"/>
              <a:t> </a:t>
            </a:r>
            <a:r>
              <a:rPr lang="zh-CN" altLang="en-US" dirty="0"/>
              <a:t>导出   </a:t>
            </a:r>
            <a:endParaRPr lang="en-US" altLang="zh-CN" dirty="0"/>
          </a:p>
          <a:p>
            <a:r>
              <a:rPr lang="en-US" altLang="zh-CN" dirty="0"/>
              <a:t>	2)  </a:t>
            </a:r>
            <a:r>
              <a:rPr lang="en-US" dirty="0"/>
              <a:t>-XX:+</a:t>
            </a:r>
            <a:r>
              <a:rPr lang="en-US" dirty="0" err="1"/>
              <a:t>HeapDumpOnOutOfMemoryError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3) </a:t>
            </a:r>
            <a:r>
              <a:rPr lang="en-US" dirty="0" err="1"/>
              <a:t>hprof</a:t>
            </a:r>
            <a:r>
              <a:rPr lang="en-US" dirty="0"/>
              <a:t> 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7000" y="5486400"/>
            <a:ext cx="668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https://www.cnblogs.com/baihuitestsoftware/articles/6406271.html 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https://www.cnblogs.com/myna/p/7590620.html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7100" y="4025900"/>
            <a:ext cx="333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Jhat</a:t>
            </a:r>
            <a:r>
              <a:rPr lang="en-US" dirty="0"/>
              <a:t> -port 7000 -J-Xmx512m </a:t>
            </a:r>
            <a:r>
              <a:rPr lang="zh-CN" altLang="en-US" dirty="0"/>
              <a:t>文件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42078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jstat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62000" y="1410176"/>
            <a:ext cx="1102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jstat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用来监视</a:t>
            </a:r>
            <a:r>
              <a:rPr lang="en-US" altLang="zh-CN" dirty="0"/>
              <a:t>VM</a:t>
            </a:r>
            <a:r>
              <a:rPr lang="zh-CN" altLang="en-US" dirty="0"/>
              <a:t>内存内的各种堆和非堆的大小及其内存使用量。详细查看堆内各个部分的使用量，以及加载类的数量。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91865" y="5521325"/>
            <a:ext cx="668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https://www.cnblogs.com/baihuitestsoftware/articles/6406271.html 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https://www.jianshu.com/p/213710fb9e40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https://www.cnblogs.com/myna/p/7590620.html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3100" y="2580144"/>
            <a:ext cx="10706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格式</a:t>
            </a:r>
            <a:endParaRPr lang="zh-CN" altLang="en-US" dirty="0"/>
          </a:p>
          <a:p>
            <a:r>
              <a:rPr lang="en-US" dirty="0"/>
              <a:t>	 </a:t>
            </a:r>
            <a:r>
              <a:rPr lang="en-US" dirty="0" err="1"/>
              <a:t>jstat</a:t>
            </a:r>
            <a:r>
              <a:rPr lang="en-US" dirty="0"/>
              <a:t> -&lt;option&gt; [-t] [-h&lt;lines&gt;] &lt;</a:t>
            </a:r>
            <a:r>
              <a:rPr lang="en-US" dirty="0" err="1"/>
              <a:t>vmid</a:t>
            </a:r>
            <a:r>
              <a:rPr lang="en-US" dirty="0"/>
              <a:t>&gt; [&lt;interval&gt; [&lt;count&gt;]]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	-t	</a:t>
            </a:r>
            <a:r>
              <a:rPr lang="zh-CN" altLang="en-US" dirty="0"/>
              <a:t>可以在打印的列加上</a:t>
            </a:r>
            <a:r>
              <a:rPr lang="en-US" altLang="zh-CN" dirty="0"/>
              <a:t>Timestamp</a:t>
            </a:r>
            <a:r>
              <a:rPr lang="zh-CN" altLang="en-US" dirty="0"/>
              <a:t>列，用于显示系统运行的时间</a:t>
            </a:r>
            <a:endParaRPr lang="en-US" altLang="zh-CN" dirty="0"/>
          </a:p>
          <a:p>
            <a:r>
              <a:rPr lang="en-US" altLang="zh-CN" dirty="0"/>
              <a:t>	-h	</a:t>
            </a:r>
            <a:r>
              <a:rPr lang="zh-CN" altLang="en-US" dirty="0"/>
              <a:t>可以在周期性数据数据的时候，可以在指定输出多少行以后输出一次表头</a:t>
            </a:r>
            <a:endParaRPr lang="en-US" altLang="zh-CN" dirty="0"/>
          </a:p>
          <a:p>
            <a:r>
              <a:rPr lang="en-US" dirty="0"/>
              <a:t>	interval	</a:t>
            </a:r>
            <a:r>
              <a:rPr lang="zh-CN" altLang="en-US" dirty="0"/>
              <a:t>间隔时间，单位为毫秒</a:t>
            </a:r>
            <a:endParaRPr lang="en-US" dirty="0"/>
          </a:p>
          <a:p>
            <a:r>
              <a:rPr lang="en-US" altLang="zh-CN" dirty="0"/>
              <a:t>	</a:t>
            </a:r>
            <a:r>
              <a:rPr lang="en-US" dirty="0"/>
              <a:t> count	</a:t>
            </a:r>
            <a:r>
              <a:rPr lang="zh-CN" altLang="en-US" dirty="0"/>
              <a:t>用于指定输出多少次记录，缺省则会一直打印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 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04585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jstat</a:t>
            </a:r>
            <a:r>
              <a:rPr lang="en-US" altLang="zh-CN" sz="2400" dirty="0"/>
              <a:t>  options</a:t>
            </a:r>
            <a:endParaRPr lang="zh-CN" altLang="en-US" sz="2400" b="1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99536" y="1156358"/>
          <a:ext cx="10121900" cy="4771272"/>
        </p:xfrm>
        <a:graphic>
          <a:graphicData uri="http://schemas.openxmlformats.org/drawingml/2006/table">
            <a:tbl>
              <a:tblPr/>
              <a:tblGrid>
                <a:gridCol w="3129612"/>
                <a:gridCol w="6992288"/>
              </a:tblGrid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-class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显示加载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class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的数量，及所占空间等信息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-compiler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VM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实时编译的数量等信息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可以显示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的信息，查看</a:t>
                      </a:r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的次数，及时间。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-gccapacity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VM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内存中三代（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young,old,perm）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对象的使用和占用大小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-gccause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导致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的原因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-gcmetacapacity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的信息及其占用量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-gcnew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显示新生代信息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-gcnewcapacity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显示新生代大小和使用情况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显示老年代信息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-gcoldcapacity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显示老年代的大小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-gcutil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显示垃圾收集信息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760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-printcompilation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输出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JIT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编译的方法信息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8490" marR="8490" marT="8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536" y="1159775"/>
            <a:ext cx="1071595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02513" y="319285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jstat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2800" y="1435101"/>
            <a:ext cx="326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jstat -gc -h10 12309 1000</a:t>
            </a:r>
            <a:endParaRPr lang="pt-BR" altLang="zh-CN" dirty="0"/>
          </a:p>
          <a:p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851400" y="1373929"/>
          <a:ext cx="6362700" cy="3426673"/>
        </p:xfrm>
        <a:graphic>
          <a:graphicData uri="http://schemas.openxmlformats.org/drawingml/2006/table">
            <a:tbl>
              <a:tblPr/>
              <a:tblGrid>
                <a:gridCol w="791672"/>
                <a:gridCol w="5571028"/>
              </a:tblGrid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S0C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年轻代中第一个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（幸存区）的容量 （字节）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S1C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年轻代中第二个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（幸存区）的容量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S0U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年轻代中第一个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（幸存区）目前已使用空间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S1U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年轻代中第二个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（幸存区）目前已使用空间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Eden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（伊甸园）的容量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年轻代中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Eden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（伊甸园）目前已使用空间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代的容量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OU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代目前已使用空间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元空间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元空间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目前已使用空间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YGC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从应用程序启动到采样时年轻代中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次数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YGCT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从应用程序启动到采样时年轻代中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所用时间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(s)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FGC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从应用程序启动到采样时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(Full gc)gc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次数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FGCT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从应用程序启动到采样时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(Full gc)gc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所用时间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(s)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从应用程序启动到采样时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用的总时间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(s)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CCSC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压缩类空间大小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CCSU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压缩类空间使用大小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6575" y="5126038"/>
            <a:ext cx="10990263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5703" y="327392"/>
            <a:ext cx="125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8"/>
            <a:ext cx="1055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Tomcat </a:t>
            </a:r>
            <a:r>
              <a:rPr lang="zh-CN" altLang="en-US" dirty="0"/>
              <a:t>服务器是一个免费的开放源代码的</a:t>
            </a:r>
            <a:r>
              <a:rPr lang="en-US" altLang="zh-CN" dirty="0"/>
              <a:t>Web </a:t>
            </a:r>
            <a:r>
              <a:rPr lang="zh-CN" altLang="en-US" dirty="0"/>
              <a:t>应用服务器，属于轻量级应用服务器，是开发和调试</a:t>
            </a:r>
            <a:r>
              <a:rPr lang="en-US" altLang="zh-CN" dirty="0"/>
              <a:t>JSP </a:t>
            </a:r>
            <a:r>
              <a:rPr lang="zh-CN" altLang="en-US" dirty="0"/>
              <a:t>程序的首选。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5897880"/>
            <a:ext cx="41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http://tomcat.apache.org/</a:t>
            </a:r>
            <a:endParaRPr lang="zh-CN" altLang="en-US" dirty="0"/>
          </a:p>
        </p:txBody>
      </p:sp>
      <p:pic>
        <p:nvPicPr>
          <p:cNvPr id="24580" name="Picture 4" descr="Tomcat Hom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93435" y="2049780"/>
            <a:ext cx="1390650" cy="876300"/>
          </a:xfrm>
          <a:prstGeom prst="rect">
            <a:avLst/>
          </a:prstGeom>
          <a:noFill/>
        </p:spPr>
      </p:pic>
      <p:pic>
        <p:nvPicPr>
          <p:cNvPr id="24582" name="Picture 6" descr="http://www.eclipse.org/jetty/images/jetty-logo-80x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0245" y="3343435"/>
            <a:ext cx="2695575" cy="762000"/>
          </a:xfrm>
          <a:prstGeom prst="rect">
            <a:avLst/>
          </a:prstGeom>
          <a:noFill/>
        </p:spPr>
      </p:pic>
      <p:pic>
        <p:nvPicPr>
          <p:cNvPr id="24584" name="Picture 8" descr="weblogic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0465" y="4419759"/>
            <a:ext cx="2160000" cy="997975"/>
          </a:xfrm>
          <a:prstGeom prst="rect">
            <a:avLst/>
          </a:prstGeom>
          <a:noFill/>
        </p:spPr>
      </p:pic>
      <p:pic>
        <p:nvPicPr>
          <p:cNvPr id="24586" name="Picture 10" descr="Resin Server | Application Server (Java EE Certified) and Web Ser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5105" y="4474039"/>
            <a:ext cx="2160000" cy="889414"/>
          </a:xfrm>
          <a:prstGeom prst="rect">
            <a:avLst/>
          </a:prstGeom>
          <a:noFill/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88" y="4560490"/>
            <a:ext cx="2160000" cy="71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1" name="Picture 15" descr="https://ss2.bdstatic.com/70cFvnSh_Q1YnxGkpoWK1HF6hhy/it/u=3625009821,176062265&amp;fm=27&amp;gp=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22185" y="3223260"/>
            <a:ext cx="1787525" cy="100235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415060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altLang="zh-CN" sz="2400" dirty="0" err="1"/>
              <a:t>jstat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2800" y="1435101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jstat</a:t>
            </a:r>
            <a:r>
              <a:rPr lang="en-US" altLang="zh-CN" dirty="0"/>
              <a:t> -</a:t>
            </a:r>
            <a:r>
              <a:rPr lang="en-US" altLang="zh-CN" dirty="0" err="1"/>
              <a:t>gccapacity</a:t>
            </a:r>
            <a:r>
              <a:rPr lang="en-US" altLang="zh-CN" dirty="0"/>
              <a:t> -h10 12309 1000</a:t>
            </a:r>
            <a:endParaRPr lang="zh-CN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3200" y="5821363"/>
            <a:ext cx="11772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927100" y="3187700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 </a:t>
            </a:r>
            <a:r>
              <a:rPr lang="zh-CN" altLang="en-US" dirty="0"/>
              <a:t>输出的所有列的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635500" y="1442826"/>
          <a:ext cx="6578600" cy="4094370"/>
        </p:xfrm>
        <a:graphic>
          <a:graphicData uri="http://schemas.openxmlformats.org/drawingml/2006/table">
            <a:tbl>
              <a:tblPr/>
              <a:tblGrid>
                <a:gridCol w="2058665"/>
                <a:gridCol w="4519935"/>
              </a:tblGrid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NGCMN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年轻代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young)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中初始化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最小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的大小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NGCMX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年轻代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young)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的最大容量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NGC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年轻代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young)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中当前的容量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S0C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年轻代中第一个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（幸存区）的容量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S1C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 年轻代中第二个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survivor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（幸存区）的容量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年轻代中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Eden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（伊甸园）的容量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OGCMN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代中初始化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最小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的大小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OGCMX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代的最大容量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OGC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代当前新生成的容量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代的容量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MCMN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元空间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中初始化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最小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的大小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MCMX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元空间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的最大容量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metaspace(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元空间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当前新生成的容量 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字节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CCSMN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最小压缩类空间大小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CCSMX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最大压缩类空间大小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CCSC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当前压缩类空间大小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YGC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从应用程序启动到采样时年轻代中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次数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FGC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从应用程序启动到采样时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old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全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)</a:t>
                      </a:r>
                      <a:r>
                        <a:rPr lang="en-US" altLang="zh-CN" sz="1200" b="0" i="0" u="none" strike="noStrike" dirty="0" err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gc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</a:rPr>
                        <a:t>次数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551611" y="342078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JVM </a:t>
            </a:r>
            <a:r>
              <a:rPr lang="zh-CN" altLang="en-US" sz="2400" dirty="0"/>
              <a:t>工具 </a:t>
            </a:r>
            <a:r>
              <a:rPr lang="en-US" altLang="zh-CN" sz="2400" dirty="0"/>
              <a:t>– </a:t>
            </a:r>
            <a:r>
              <a:rPr lang="en-US" sz="2400" b="1" dirty="0" err="1"/>
              <a:t>jconsole</a:t>
            </a:r>
            <a:endParaRPr 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762000" y="1410176"/>
            <a:ext cx="1102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jconsole</a:t>
            </a:r>
            <a:endParaRPr lang="en-US" b="1" dirty="0"/>
          </a:p>
          <a:p>
            <a:r>
              <a:rPr lang="en-US" altLang="zh-CN" dirty="0"/>
              <a:t>	</a:t>
            </a:r>
            <a:r>
              <a:rPr lang="zh-CN" altLang="en-US" dirty="0"/>
              <a:t>它用于连接正在运行的本地或者远程的</a:t>
            </a:r>
            <a:r>
              <a:rPr lang="en-US" altLang="zh-CN" dirty="0">
                <a:hlinkClick r:id="rId1"/>
              </a:rPr>
              <a:t>JVM</a:t>
            </a:r>
            <a:r>
              <a:rPr lang="zh-CN" altLang="en-US" dirty="0"/>
              <a:t>，对运行在</a:t>
            </a:r>
            <a:r>
              <a:rPr lang="en-US" altLang="zh-CN" dirty="0">
                <a:hlinkClick r:id="rId1"/>
              </a:rPr>
              <a:t>java</a:t>
            </a:r>
            <a:r>
              <a:rPr lang="zh-CN" altLang="en-US" dirty="0"/>
              <a:t>应用程序的资源消耗和性能进行监控，并画出大量的图表，提供强大的可视化界面。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5295900"/>
            <a:ext cx="747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https://www.cnblogs.com/baihuitestsoftware/articles/6405580.html</a:t>
            </a:r>
            <a:endParaRPr lang="en-US" altLang="zh-CN" dirty="0"/>
          </a:p>
          <a:p>
            <a:r>
              <a:rPr lang="en-US" altLang="zh-CN" dirty="0"/>
              <a:t>https://docs.oracle.com/javase/1.5.0/docs/guide/management/jconsole.html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1101" y="2768600"/>
            <a:ext cx="4025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JMX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编程语言中定义了应用程序以及网络管理和监控的体系结构、设计模式、应用程序接口以及服务。</a:t>
            </a:r>
            <a:endParaRPr lang="en-US" altLang="zh-CN" dirty="0"/>
          </a:p>
          <a:p>
            <a:r>
              <a:rPr lang="zh-CN" altLang="en-US" dirty="0"/>
              <a:t>通常使用</a:t>
            </a:r>
            <a:r>
              <a:rPr lang="en-US" altLang="zh-CN" dirty="0"/>
              <a:t>JMX</a:t>
            </a:r>
            <a:r>
              <a:rPr lang="zh-CN" altLang="en-US" dirty="0"/>
              <a:t>来监控系统的运行状态或管理系统的某些方面，比如清空缓存、重新加载配置文件等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676862" y="3954122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07679" y="2897471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07679" y="4031296"/>
            <a:ext cx="255552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07679" y="1724783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07193" y="1678904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07193" y="285159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07193" y="3985417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72180" y="405129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807679" y="5166819"/>
            <a:ext cx="2781944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Apache.org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607193" y="514284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72180" y="5209520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72180" y="291747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72180" y="1744785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389686" y="392799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/>
              <a:t>JVM </a:t>
            </a:r>
            <a:r>
              <a:rPr lang="zh-CN" altLang="en-US" sz="2400" b="1" dirty="0"/>
              <a:t>内存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1700" y="4089400"/>
            <a:ext cx="5699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https://www.cnblogs.com/dennyzhangdd/p/6770188.html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0114" name="Picture 2" descr="JVM性能调优监控工具jps、jstack、jmap、jhat、jstat使用详解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4" y="1392237"/>
            <a:ext cx="4524375" cy="2382839"/>
          </a:xfrm>
          <a:prstGeom prst="rect">
            <a:avLst/>
          </a:prstGeom>
          <a:noFill/>
        </p:spPr>
      </p:pic>
      <p:pic>
        <p:nvPicPr>
          <p:cNvPr id="90116" name="Picture 4" descr="https://images2015.cnblogs.com/blog/584866/201704/584866-20170426154633834-74144432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8975" y="1293813"/>
            <a:ext cx="5622925" cy="24080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360476" y="160278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JVM </a:t>
            </a:r>
            <a:r>
              <a:rPr lang="zh-CN" altLang="en-US" sz="2400" dirty="0"/>
              <a:t>参数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680" y="1550035"/>
            <a:ext cx="10696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https://zhuanlan.zhihu.com/p/22591838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http://blog.csdn.net/zqz_zqz/article/details/78193780?locationnum=4&amp;fps=1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http://alaric.iteye.com/blog/2264919</a:t>
            </a:r>
            <a:endParaRPr lang="en-US" altLang="zh-CN" dirty="0"/>
          </a:p>
          <a:p>
            <a:r>
              <a:rPr lang="en-US" altLang="zh-CN" dirty="0"/>
              <a:t>https://zhuanlan.zhihu.com/p/22591838</a:t>
            </a:r>
            <a:endParaRPr lang="zh-CN" altLang="en-US" dirty="0"/>
          </a:p>
          <a:p>
            <a:endParaRPr lang="en-US" altLang="zh-CN" dirty="0">
              <a:hlinkClick r:id="rId4"/>
            </a:endParaRPr>
          </a:p>
          <a:p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https://yq.aliyun.com/articles/368436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https://docs.oracle.com/javase/8/docs/technotes/tools/unix/java.html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https://docs.oracle.com/javase/7/docs/technotes/guides/vm/performance-enhancements-7.html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https://docs.oracle.com/javase/8/docs/technotes/guides/vm/gctuning/index.html</a:t>
            </a:r>
            <a:endParaRPr lang="en-US" altLang="zh-CN" dirty="0"/>
          </a:p>
          <a:p>
            <a:r>
              <a:rPr lang="en-US" altLang="zh-CN" dirty="0"/>
              <a:t>https://docs.oracle.com/javase/8/docs/technotes/tools/unix/java.html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418088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JVM GC </a:t>
            </a:r>
            <a:r>
              <a:rPr lang="zh-CN" altLang="en-US" sz="2400" dirty="0"/>
              <a:t>日志文件解读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9000" y="15748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自学</a:t>
            </a:r>
            <a:r>
              <a:rPr lang="en-US" altLang="zh-CN" dirty="0"/>
              <a:t>,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607193" y="5107185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07679" y="2897471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07679" y="4031296"/>
            <a:ext cx="2555521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JVM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07679" y="1724783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07193" y="1678904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07193" y="2851592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07193" y="3985417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872180" y="4051298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MH_SubTitle_3"/>
          <p:cNvSpPr txBox="1"/>
          <p:nvPr>
            <p:custDataLst>
              <p:tags r:id="rId4"/>
            </p:custDataLst>
          </p:nvPr>
        </p:nvSpPr>
        <p:spPr>
          <a:xfrm>
            <a:off x="7807679" y="5166819"/>
            <a:ext cx="2781944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Apache.org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16"/>
          <p:cNvSpPr>
            <a:spLocks noChangeArrowheads="1"/>
          </p:cNvSpPr>
          <p:nvPr/>
        </p:nvSpPr>
        <p:spPr bwMode="auto">
          <a:xfrm>
            <a:off x="6607193" y="5142845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等腰三角形 28"/>
          <p:cNvSpPr>
            <a:spLocks noChangeArrowheads="1"/>
          </p:cNvSpPr>
          <p:nvPr/>
        </p:nvSpPr>
        <p:spPr bwMode="auto">
          <a:xfrm rot="5400000" flipH="1">
            <a:off x="5872180" y="5209520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872180" y="2917473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872180" y="1744785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78580" y="418929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Apache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9000" y="1574800"/>
            <a:ext cx="721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Apache</a:t>
            </a:r>
            <a:r>
              <a:rPr lang="zh-CN" altLang="en-US" b="1" dirty="0"/>
              <a:t>软件基金会</a:t>
            </a:r>
            <a:r>
              <a:rPr lang="zh-CN" altLang="en-US" dirty="0"/>
              <a:t>（也就是</a:t>
            </a:r>
            <a:r>
              <a:rPr lang="en-US" dirty="0"/>
              <a:t>Apache Software Foundation，</a:t>
            </a:r>
            <a:r>
              <a:rPr lang="zh-CN" altLang="en-US" dirty="0"/>
              <a:t>简称为</a:t>
            </a:r>
            <a:r>
              <a:rPr lang="en-US" dirty="0"/>
              <a:t>ASF），</a:t>
            </a:r>
            <a:endParaRPr lang="en-US" dirty="0"/>
          </a:p>
          <a:p>
            <a:r>
              <a:rPr lang="zh-CN" altLang="en-US" dirty="0"/>
              <a:t>是专门为支持开源软件项目而办的一个非盈利性组织。</a:t>
            </a:r>
            <a:endParaRPr lang="en-US" altLang="zh-CN" dirty="0"/>
          </a:p>
          <a:p>
            <a:r>
              <a:rPr lang="zh-CN" altLang="en-US" dirty="0"/>
              <a:t>在它所支持的</a:t>
            </a:r>
            <a:r>
              <a:rPr lang="en-US" dirty="0"/>
              <a:t>Apache</a:t>
            </a:r>
            <a:r>
              <a:rPr lang="zh-CN" altLang="en-US" dirty="0"/>
              <a:t>项目与子项目中，所发行的软件产品都遵循</a:t>
            </a:r>
            <a:r>
              <a:rPr lang="en-US" dirty="0"/>
              <a:t>Apache</a:t>
            </a:r>
            <a:r>
              <a:rPr lang="zh-CN" altLang="en-US" dirty="0"/>
              <a:t>许可证（</a:t>
            </a:r>
            <a:r>
              <a:rPr lang="en-US" dirty="0"/>
              <a:t>Apache License）。</a:t>
            </a:r>
            <a:endParaRPr lang="en-US" altLang="zh-CN" dirty="0"/>
          </a:p>
        </p:txBody>
      </p:sp>
      <p:pic>
        <p:nvPicPr>
          <p:cNvPr id="98306" name="Picture 2" descr="https://gss0.bdstatic.com/-4o3dSag_xI4khGkpoWK1HF6hhy/baike/c0%3Dbaike80%2C5%2C5%2C80%2C26/sign=df80ecebde62853586edda73f1861da3/83025aafa40f4bfbbf3d084d084f78f0f736183d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74100" y="1214437"/>
            <a:ext cx="2616200" cy="2856019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883322" y="5809734"/>
            <a:ext cx="2500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http://www.apache.org/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707994" y="370955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Apache</a:t>
            </a:r>
            <a:endParaRPr lang="en-US" sz="2400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9283" y="1069975"/>
            <a:ext cx="9161463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707994" y="329616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软件授权协议</a:t>
            </a:r>
            <a:endParaRPr 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010854" y="6000234"/>
            <a:ext cx="435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https://www.zhihu.com/question/19962512</a:t>
            </a:r>
            <a:endParaRPr lang="zh-CN" altLang="en-US" dirty="0"/>
          </a:p>
        </p:txBody>
      </p:sp>
      <p:pic>
        <p:nvPicPr>
          <p:cNvPr id="100354" name="Picture 2" descr="https://pic1.zhimg.com/80/656b835531df31df56db58b42485c9de_hd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92375" y="1435100"/>
            <a:ext cx="6550025" cy="409376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48" y="292715"/>
            <a:ext cx="125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8"/>
            <a:ext cx="10553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/bin - 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脚本存放目录（如启动、关闭脚本）。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文件用于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系统； 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文件用于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/conf - 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配置文件目录。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/logs - 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默认日志目录。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webapps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webapp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运行的目录。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生产环境的这个目录应该出了你部署的项目其他都没有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/lib – 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启动需要的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server.xml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配置连接池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Driver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应该放在这里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/work –tomcat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存放路径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文件持久化存储路径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/temp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临时文件存放位置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6750" y="569714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8.5.29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4443" y="4100513"/>
            <a:ext cx="1819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1355" y="4150995"/>
            <a:ext cx="25717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文本框 7"/>
          <p:cNvSpPr txBox="1"/>
          <p:nvPr/>
        </p:nvSpPr>
        <p:spPr>
          <a:xfrm>
            <a:off x="6023610" y="4079878"/>
            <a:ext cx="616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中关闭服务 会自动把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 存储在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session.ser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为什么要持久化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重启后不丢失登陆用户信息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AutoShape 4" descr="http://img4.imgtn.bdimg.com/it/u=1632912683,130575562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50"/>
          <p:cNvSpPr txBox="1"/>
          <p:nvPr/>
        </p:nvSpPr>
        <p:spPr>
          <a:xfrm>
            <a:off x="699536" y="346586"/>
            <a:ext cx="37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作业</a:t>
            </a:r>
            <a:endParaRPr lang="en-US" altLang="zh-C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536" y="1128123"/>
            <a:ext cx="1066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dirty="0"/>
              <a:t>   tomcat  ,  </a:t>
            </a:r>
            <a:r>
              <a:rPr lang="zh-CN" altLang="en-US" dirty="0"/>
              <a:t>要求打开访问日志 并在日志中输出 每个请求处理时长</a:t>
            </a:r>
            <a:r>
              <a:rPr lang="en-US" dirty="0"/>
              <a:t>   ,   </a:t>
            </a:r>
            <a:endParaRPr lang="en-US" dirty="0"/>
          </a:p>
          <a:p>
            <a:r>
              <a:rPr lang="zh-CN" altLang="en-US" dirty="0"/>
              <a:t>配置</a:t>
            </a:r>
            <a:r>
              <a:rPr lang="en-US" dirty="0"/>
              <a:t> tomcat </a:t>
            </a:r>
            <a:r>
              <a:rPr lang="zh-CN" altLang="en-US" dirty="0"/>
              <a:t>使用</a:t>
            </a:r>
            <a:r>
              <a:rPr lang="en-US" dirty="0"/>
              <a:t>Http1.1 NIO </a:t>
            </a:r>
            <a:r>
              <a:rPr lang="zh-CN" altLang="en-US" dirty="0"/>
              <a:t>和</a:t>
            </a:r>
            <a:r>
              <a:rPr lang="en-US" dirty="0"/>
              <a:t> Http </a:t>
            </a:r>
            <a:r>
              <a:rPr lang="zh-CN" altLang="en-US" dirty="0"/>
              <a:t>分别监听在</a:t>
            </a:r>
            <a:r>
              <a:rPr lang="en-US" dirty="0"/>
              <a:t> 8888 </a:t>
            </a:r>
            <a:r>
              <a:rPr lang="zh-CN" altLang="en-US" dirty="0"/>
              <a:t>端口 和</a:t>
            </a:r>
            <a:r>
              <a:rPr lang="en-US" dirty="0"/>
              <a:t> 9999</a:t>
            </a:r>
            <a:r>
              <a:rPr lang="zh-CN" altLang="en-US" dirty="0"/>
              <a:t>端口</a:t>
            </a:r>
            <a:r>
              <a:rPr lang="en-US" dirty="0"/>
              <a:t> URI </a:t>
            </a:r>
            <a:r>
              <a:rPr lang="zh-CN" altLang="en-US" dirty="0"/>
              <a:t>编码使用</a:t>
            </a:r>
            <a:r>
              <a:rPr lang="en-US" dirty="0"/>
              <a:t>UTF-8, </a:t>
            </a:r>
            <a:endParaRPr lang="en-US" dirty="0"/>
          </a:p>
          <a:p>
            <a:r>
              <a:rPr lang="zh-CN" altLang="en-US" dirty="0"/>
              <a:t>将</a:t>
            </a:r>
            <a:r>
              <a:rPr lang="en-US" dirty="0"/>
              <a:t> server.xml   </a:t>
            </a:r>
            <a:r>
              <a:rPr lang="zh-CN" altLang="en-US" dirty="0"/>
              <a:t>添加上中文注释</a:t>
            </a:r>
            <a:r>
              <a:rPr lang="en-US" dirty="0"/>
              <a:t>  </a:t>
            </a:r>
            <a:r>
              <a:rPr lang="zh-CN" altLang="en-US" dirty="0"/>
              <a:t>作为作业附件</a:t>
            </a:r>
            <a:r>
              <a:rPr lang="en-US" dirty="0"/>
              <a:t>.</a:t>
            </a:r>
            <a:endParaRPr lang="zh-CN" altLang="en-US" dirty="0"/>
          </a:p>
          <a:p>
            <a:endParaRPr lang="en-US" dirty="0"/>
          </a:p>
          <a:p>
            <a:r>
              <a:rPr lang="zh-CN" altLang="en-US" dirty="0"/>
              <a:t>配置</a:t>
            </a:r>
            <a:r>
              <a:rPr lang="en-US" dirty="0"/>
              <a:t> tomcat </a:t>
            </a:r>
            <a:r>
              <a:rPr lang="zh-CN" altLang="en-US" dirty="0"/>
              <a:t>打开</a:t>
            </a:r>
            <a:r>
              <a:rPr lang="en-US" dirty="0"/>
              <a:t>JMX </a:t>
            </a:r>
            <a:r>
              <a:rPr lang="zh-CN" altLang="en-US" dirty="0"/>
              <a:t>并使用</a:t>
            </a:r>
            <a:r>
              <a:rPr lang="en-US" dirty="0"/>
              <a:t> </a:t>
            </a:r>
            <a:r>
              <a:rPr lang="en-US" dirty="0" err="1"/>
              <a:t>JConsole</a:t>
            </a:r>
            <a:r>
              <a:rPr lang="en-US" dirty="0"/>
              <a:t> </a:t>
            </a:r>
            <a:r>
              <a:rPr lang="zh-CN" altLang="en-US" dirty="0"/>
              <a:t>连接 上</a:t>
            </a:r>
            <a:r>
              <a:rPr lang="en-US" dirty="0"/>
              <a:t> tomcat ,</a:t>
            </a:r>
            <a:r>
              <a:rPr lang="zh-CN" altLang="en-US" dirty="0"/>
              <a:t>找到 刚才配置的</a:t>
            </a:r>
            <a:r>
              <a:rPr lang="en-US" dirty="0"/>
              <a:t> Connector </a:t>
            </a:r>
            <a:r>
              <a:rPr lang="zh-CN" altLang="en-US" dirty="0"/>
              <a:t>截图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dirty="0"/>
              <a:t> tomcat </a:t>
            </a:r>
            <a:r>
              <a:rPr lang="zh-CN" altLang="en-US" dirty="0"/>
              <a:t>启动文件</a:t>
            </a:r>
            <a:r>
              <a:rPr lang="en-US" dirty="0"/>
              <a:t>  </a:t>
            </a:r>
            <a:r>
              <a:rPr lang="zh-CN" altLang="en-US" dirty="0"/>
              <a:t>要求</a:t>
            </a:r>
            <a:r>
              <a:rPr lang="en-US" dirty="0"/>
              <a:t>  </a:t>
            </a:r>
            <a:endParaRPr lang="en-US" dirty="0"/>
          </a:p>
          <a:p>
            <a:pPr lvl="2"/>
            <a:r>
              <a:rPr lang="zh-CN" altLang="en-US" dirty="0"/>
              <a:t>配置内存 最大</a:t>
            </a:r>
            <a:r>
              <a:rPr lang="en-US" dirty="0"/>
              <a:t> 2G ,</a:t>
            </a:r>
            <a:r>
              <a:rPr lang="zh-CN" altLang="en-US" dirty="0"/>
              <a:t>最小</a:t>
            </a:r>
            <a:r>
              <a:rPr lang="en-US" dirty="0"/>
              <a:t> 1G  perm size </a:t>
            </a:r>
            <a:r>
              <a:rPr lang="zh-CN" altLang="en-US" dirty="0"/>
              <a:t>为</a:t>
            </a:r>
            <a:r>
              <a:rPr lang="en-US" dirty="0"/>
              <a:t>128M </a:t>
            </a:r>
            <a:r>
              <a:rPr lang="en-US" altLang="zh-CN" dirty="0"/>
              <a:t>(java7)</a:t>
            </a:r>
            <a:r>
              <a:rPr lang="en-US" dirty="0"/>
              <a:t>,  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zh-CN" altLang="en-US" dirty="0"/>
              <a:t>配置</a:t>
            </a:r>
            <a:r>
              <a:rPr lang="en-US" dirty="0"/>
              <a:t> GC</a:t>
            </a:r>
            <a:r>
              <a:rPr lang="zh-CN" altLang="en-US" dirty="0"/>
              <a:t>日志输出到</a:t>
            </a:r>
            <a:r>
              <a:rPr lang="en-US" dirty="0"/>
              <a:t> tomcat logs </a:t>
            </a:r>
            <a:r>
              <a:rPr lang="zh-CN" altLang="en-US" dirty="0"/>
              <a:t>目录下的</a:t>
            </a:r>
            <a:r>
              <a:rPr lang="en-US" dirty="0"/>
              <a:t> gc.log  ,</a:t>
            </a:r>
            <a:r>
              <a:rPr lang="en-US" dirty="0" err="1"/>
              <a:t>gc</a:t>
            </a:r>
            <a:r>
              <a:rPr lang="zh-CN" altLang="en-US" dirty="0"/>
              <a:t>输出的 时间格式 使用 日期格式 不要启动毫秒数</a:t>
            </a:r>
            <a:r>
              <a:rPr lang="en-US" altLang="zh-CN" dirty="0"/>
              <a:t>,</a:t>
            </a:r>
            <a:endParaRPr lang="en-US" altLang="zh-CN" dirty="0"/>
          </a:p>
          <a:p>
            <a:pPr lvl="2"/>
            <a:r>
              <a:rPr lang="zh-CN" altLang="en-US" dirty="0"/>
              <a:t>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日志切割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 </a:t>
            </a:r>
            <a:r>
              <a:rPr lang="zh-CN" altLang="en-US" dirty="0"/>
              <a:t>启动 刚才配置好的</a:t>
            </a:r>
            <a:r>
              <a:rPr lang="en-US" dirty="0"/>
              <a:t> tomcat,  </a:t>
            </a:r>
            <a:r>
              <a:rPr lang="zh-CN" altLang="en-US" dirty="0"/>
              <a:t>找到 其</a:t>
            </a:r>
            <a:r>
              <a:rPr lang="en-US" dirty="0"/>
              <a:t> PID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dirty="0"/>
              <a:t> </a:t>
            </a:r>
            <a:r>
              <a:rPr lang="en-US" dirty="0" err="1"/>
              <a:t>jps</a:t>
            </a:r>
            <a:r>
              <a:rPr lang="zh-CN" altLang="en-US" dirty="0"/>
              <a:t>、</a:t>
            </a:r>
            <a:r>
              <a:rPr lang="en-US" dirty="0" err="1"/>
              <a:t>jstack</a:t>
            </a:r>
            <a:r>
              <a:rPr lang="zh-CN" altLang="en-US" dirty="0"/>
              <a:t>、</a:t>
            </a:r>
            <a:r>
              <a:rPr lang="en-US" dirty="0" err="1"/>
              <a:t>jmap</a:t>
            </a:r>
            <a:r>
              <a:rPr lang="zh-CN" altLang="en-US" dirty="0"/>
              <a:t>、</a:t>
            </a:r>
            <a:r>
              <a:rPr lang="en-US" dirty="0" err="1"/>
              <a:t>jhat</a:t>
            </a:r>
            <a:r>
              <a:rPr lang="zh-CN" altLang="en-US" dirty="0"/>
              <a:t>、</a:t>
            </a:r>
            <a:r>
              <a:rPr lang="en-US" dirty="0" err="1"/>
              <a:t>jstat</a:t>
            </a:r>
            <a:r>
              <a:rPr lang="zh-CN" altLang="en-US" dirty="0"/>
              <a:t>、</a:t>
            </a:r>
            <a:r>
              <a:rPr lang="en-US" dirty="0" err="1"/>
              <a:t>hprof</a:t>
            </a:r>
            <a:r>
              <a:rPr lang="en-US" dirty="0"/>
              <a:t>  </a:t>
            </a:r>
            <a:r>
              <a:rPr lang="zh-CN" altLang="en-US" dirty="0"/>
              <a:t>命令观察</a:t>
            </a:r>
            <a:r>
              <a:rPr lang="en-US" dirty="0"/>
              <a:t> JVM </a:t>
            </a:r>
            <a:r>
              <a:rPr lang="zh-CN" altLang="en-US" dirty="0"/>
              <a:t>状态</a:t>
            </a: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每个命令 和 输出 截图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49849" y="202447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zh-CN" altLang="en-US" sz="4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隔壁仓库新零售模式解读</a:t>
            </a:r>
            <a:endParaRPr lang="en-US" altLang="zh-CN" sz="4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249851" y="359931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端平台公司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35" y="7223"/>
            <a:ext cx="12192000" cy="4690241"/>
          </a:xfrm>
          <a:prstGeom prst="rect">
            <a:avLst/>
          </a:prstGeom>
          <a:solidFill>
            <a:srgbClr val="055098"/>
          </a:solidFill>
          <a:ln>
            <a:solidFill>
              <a:srgbClr val="055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80820" y="2024472"/>
            <a:ext cx="9229090" cy="78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Thanks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5210175"/>
            <a:ext cx="3088640" cy="873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5810" y="252600"/>
            <a:ext cx="288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启动和停止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946833" y="1265873"/>
            <a:ext cx="2460307" cy="518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7729" y="2108835"/>
            <a:ext cx="78465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JAVA_OPTS="</a:t>
            </a:r>
            <a:endParaRPr lang="en-US" altLang="zh-CN" dirty="0"/>
          </a:p>
          <a:p>
            <a:r>
              <a:rPr lang="en-US" altLang="zh-CN" dirty="0"/>
              <a:t>-server -d64 </a:t>
            </a:r>
            <a:endParaRPr lang="en-US" altLang="zh-CN" dirty="0"/>
          </a:p>
          <a:p>
            <a:r>
              <a:rPr lang="en-US" altLang="zh-CN" dirty="0"/>
              <a:t>-Xmx2g -Xms1g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Djava.security.egd</a:t>
            </a:r>
            <a:r>
              <a:rPr lang="en-US" altLang="zh-CN" dirty="0"/>
              <a:t>=file:/dev/./</a:t>
            </a:r>
            <a:r>
              <a:rPr lang="en-US" altLang="zh-CN" dirty="0" err="1"/>
              <a:t>urandom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PrintGCApplicationStoppedTime</a:t>
            </a:r>
            <a:r>
              <a:rPr lang="en-US" altLang="zh-CN" dirty="0"/>
              <a:t> -XX:+</a:t>
            </a:r>
            <a:r>
              <a:rPr lang="en-US" altLang="zh-CN" dirty="0" err="1"/>
              <a:t>PrintGCDateStamps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UseGCLogFileRotation</a:t>
            </a:r>
            <a:r>
              <a:rPr lang="en-US" altLang="zh-CN" dirty="0"/>
              <a:t> -</a:t>
            </a:r>
            <a:r>
              <a:rPr lang="en-US" altLang="zh-CN" dirty="0" err="1"/>
              <a:t>XX:GCLogFileSize</a:t>
            </a:r>
            <a:r>
              <a:rPr lang="en-US" altLang="zh-CN" dirty="0"/>
              <a:t>=10M -</a:t>
            </a:r>
            <a:r>
              <a:rPr lang="en-US" altLang="zh-CN" dirty="0" err="1"/>
              <a:t>XX:NumberOfGCLogFiles</a:t>
            </a:r>
            <a:r>
              <a:rPr lang="en-US" altLang="zh-CN" dirty="0"/>
              <a:t>=10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Xloggc</a:t>
            </a:r>
            <a:r>
              <a:rPr lang="en-US" altLang="zh-CN" dirty="0"/>
              <a:t>:/home/</a:t>
            </a:r>
            <a:r>
              <a:rPr lang="en-US" altLang="zh-CN" dirty="0" err="1"/>
              <a:t>xxxx</a:t>
            </a:r>
            <a:r>
              <a:rPr lang="en-US" altLang="zh-CN" dirty="0"/>
              <a:t>/tomcat/logs/gc.log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-XX:+UseG1GC   </a:t>
            </a:r>
            <a:endParaRPr lang="en-US" altLang="zh-CN" dirty="0"/>
          </a:p>
          <a:p>
            <a:r>
              <a:rPr lang="en-US" altLang="zh-CN" dirty="0"/>
              <a:t>-XX:+</a:t>
            </a:r>
            <a:r>
              <a:rPr lang="en-US" altLang="zh-CN" dirty="0" err="1"/>
              <a:t>PrintTenuringDistribution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dirty="0"/>
              <a:t>-XX:+</a:t>
            </a:r>
            <a:r>
              <a:rPr lang="en-US" dirty="0" err="1"/>
              <a:t>HeapDumpOnOutOfMemoryError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XX:HeapDumpPath</a:t>
            </a:r>
            <a:r>
              <a:rPr lang="en-US" dirty="0"/>
              <a:t>=</a:t>
            </a:r>
            <a:r>
              <a:rPr lang="en-US" altLang="zh-CN" dirty="0"/>
              <a:t>/home/</a:t>
            </a:r>
            <a:r>
              <a:rPr lang="en-US" altLang="zh-CN" dirty="0" err="1"/>
              <a:t>xxxx</a:t>
            </a:r>
            <a:r>
              <a:rPr lang="en-US" altLang="zh-CN" dirty="0"/>
              <a:t>/tomcat/logs/dump</a:t>
            </a:r>
            <a:endParaRPr lang="en-US" altLang="zh-CN" dirty="0"/>
          </a:p>
          <a:p>
            <a:r>
              <a:rPr lang="en-US" altLang="zh-CN" dirty="0"/>
              <a:t>"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810" y="1577340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catalina.sh</a:t>
            </a:r>
            <a:r>
              <a:rPr lang="zh-CN" altLang="en-US" dirty="0"/>
              <a:t>中配置 </a:t>
            </a:r>
            <a:r>
              <a:rPr lang="en-US" altLang="zh-CN" dirty="0"/>
              <a:t>JVM </a:t>
            </a:r>
            <a:r>
              <a:rPr lang="zh-CN" altLang="en-US" dirty="0"/>
              <a:t>参数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4743" y="322565"/>
            <a:ext cx="203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 DOC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36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webapps</a:t>
            </a:r>
            <a:r>
              <a:rPr lang="en-US" altLang="zh-CN" dirty="0"/>
              <a:t>\docs</a:t>
            </a:r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22834" y="1177289"/>
            <a:ext cx="7521366" cy="55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85800" y="304145"/>
            <a:ext cx="203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Tomcat DOC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r>
              <a:rPr lang="en-US" altLang="zh-CN" dirty="0"/>
              <a:t>\server.xml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485120" y="25844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包装程序外壳对象" showAsIcon="1" r:id="rId1" imgW="914400" imgH="828675" progId="Package">
                  <p:embed/>
                </p:oleObj>
              </mc:Choice>
              <mc:Fallback>
                <p:oleObj name="包装程序外壳对象" showAsIcon="1" r:id="rId1" imgW="914400" imgH="828675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5120" y="258445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8830" y="1940243"/>
            <a:ext cx="9759455" cy="262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2228" y="4583724"/>
            <a:ext cx="9896122" cy="150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85800" y="32004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" y="5021580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28778"/>
            <a:ext cx="150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hlinkClick r:id="rId1"/>
              </a:rPr>
              <a:t>Connector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340" y="1439548"/>
            <a:ext cx="10553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&lt;Connector port="8081" protocol="org.apache.coyote.http11.Http11NioProtocol"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connectionTimeout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="20000"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redirectPort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="8443"/&gt;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&lt;Connector port="8081" protocol="HTTP/1.1"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connectionTimeout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="20000"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redirectPort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="8443"/&gt;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&lt;Connector executor="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tomcatThreadPool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port="8081" protocol="HTTP/1.1"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connectionTimeout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="20000"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redirectPort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="8443" /&gt;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&lt;Connector executor="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tomcatThreadPool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port="8081" protocol="org.apache.coyote.http11.Http11NioProtocol"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connectionTimeout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="20000"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redirectPort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="8443" /&gt;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720" y="5897880"/>
            <a:ext cx="41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webapps</a:t>
            </a:r>
            <a:r>
              <a:rPr lang="en-US" altLang="zh-CN" dirty="0"/>
              <a:t>/docs/</a:t>
            </a:r>
            <a:r>
              <a:rPr lang="en-US" altLang="zh-CN" dirty="0" err="1"/>
              <a:t>config</a:t>
            </a:r>
            <a:r>
              <a:rPr lang="en-US" altLang="zh-CN" dirty="0"/>
              <a:t>/http.html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5820" y="30509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项目常用的部署方式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12558" y="4195763"/>
            <a:ext cx="2143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 descr="https://ss3.bdstatic.com/70cFv8Sh_Q1YnxGkpoWK1HF6hhy/it/u=3930342945,314578608&amp;fm=27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135" y="4171950"/>
            <a:ext cx="6834892" cy="197739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45820" y="1440180"/>
            <a:ext cx="7429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SLB/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静态资源访问</a:t>
            </a:r>
            <a:endParaRPr lang="en-US" altLang="zh-CN" dirty="0"/>
          </a:p>
          <a:p>
            <a:r>
              <a:rPr lang="en-US" altLang="zh-CN" dirty="0"/>
              <a:t>	GZIP </a:t>
            </a:r>
            <a:r>
              <a:rPr lang="zh-CN" altLang="en-US" dirty="0"/>
              <a:t>压缩</a:t>
            </a:r>
            <a:endParaRPr lang="en-US" altLang="zh-CN" dirty="0"/>
          </a:p>
          <a:p>
            <a:r>
              <a:rPr lang="en-US" altLang="zh-CN" dirty="0"/>
              <a:t>	HTTPS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统一访问日志记录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UrlRewrite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支撑大的并发连接数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 </a:t>
            </a:r>
            <a:r>
              <a:rPr lang="en-US" altLang="zh-CN" dirty="0"/>
              <a:t>Session </a:t>
            </a:r>
            <a:r>
              <a:rPr lang="zh-CN" altLang="en-US" dirty="0"/>
              <a:t>共享存储</a:t>
            </a:r>
            <a:r>
              <a:rPr lang="en-US" altLang="zh-CN" dirty="0"/>
              <a:t>(session </a:t>
            </a:r>
            <a:r>
              <a:rPr lang="zh-CN" altLang="en-US" dirty="0"/>
              <a:t>黏着 不好用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tags/tag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7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8283</Words>
  <Application>WPS 演示</Application>
  <PresentationFormat>宽屏</PresentationFormat>
  <Paragraphs>715</Paragraphs>
  <Slides>41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Calibri Light</vt:lpstr>
      <vt:lpstr>Calibri</vt:lpstr>
      <vt:lpstr>Arial</vt:lpstr>
      <vt:lpstr>Office 主题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半梦浮生</cp:lastModifiedBy>
  <cp:revision>433</cp:revision>
  <dcterms:created xsi:type="dcterms:W3CDTF">2015-05-05T08:02:00Z</dcterms:created>
  <dcterms:modified xsi:type="dcterms:W3CDTF">2020-04-27T01:37:02Z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