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8" r:id="rId2"/>
    <p:sldId id="257" r:id="rId3"/>
    <p:sldId id="256" r:id="rId4"/>
    <p:sldId id="260" r:id="rId5"/>
    <p:sldId id="261" r:id="rId6"/>
    <p:sldId id="259" r:id="rId7"/>
    <p:sldId id="268" r:id="rId8"/>
    <p:sldId id="269" r:id="rId9"/>
    <p:sldId id="263" r:id="rId10"/>
    <p:sldId id="270" r:id="rId11"/>
    <p:sldId id="264" r:id="rId12"/>
    <p:sldId id="265" r:id="rId13"/>
    <p:sldId id="266" r:id="rId14"/>
    <p:sldId id="267" r:id="rId15"/>
    <p:sldId id="274" r:id="rId16"/>
    <p:sldId id="271" r:id="rId17"/>
    <p:sldId id="272" r:id="rId18"/>
    <p:sldId id="273" r:id="rId19"/>
    <p:sldId id="276" r:id="rId20"/>
    <p:sldId id="277" r:id="rId21"/>
    <p:sldId id="278" r:id="rId22"/>
    <p:sldId id="275" r:id="rId23"/>
    <p:sldId id="279" r:id="rId24"/>
    <p:sldId id="281" r:id="rId25"/>
    <p:sldId id="280" r:id="rId26"/>
    <p:sldId id="262" r:id="rId27"/>
    <p:sldId id="283" r:id="rId28"/>
    <p:sldId id="282" r:id="rId29"/>
    <p:sldId id="284" r:id="rId30"/>
    <p:sldId id="285" r:id="rId31"/>
    <p:sldId id="286" r:id="rId32"/>
    <p:sldId id="287" r:id="rId33"/>
    <p:sldId id="288" r:id="rId34"/>
    <p:sldId id="290" r:id="rId35"/>
    <p:sldId id="289" r:id="rId36"/>
    <p:sldId id="292" r:id="rId37"/>
    <p:sldId id="291" r:id="rId38"/>
    <p:sldId id="295" r:id="rId39"/>
    <p:sldId id="294" r:id="rId40"/>
    <p:sldId id="297" r:id="rId41"/>
    <p:sldId id="299" r:id="rId42"/>
    <p:sldId id="300" r:id="rId43"/>
    <p:sldId id="301" r:id="rId44"/>
    <p:sldId id="302" r:id="rId45"/>
    <p:sldId id="296" r:id="rId46"/>
    <p:sldId id="303" r:id="rId47"/>
    <p:sldId id="30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309DE9D-88D9-4948-8E42-53312C2645D2}">
          <p14:sldIdLst>
            <p14:sldId id="258"/>
            <p14:sldId id="257"/>
            <p14:sldId id="256"/>
            <p14:sldId id="260"/>
            <p14:sldId id="261"/>
            <p14:sldId id="259"/>
            <p14:sldId id="268"/>
            <p14:sldId id="269"/>
            <p14:sldId id="263"/>
            <p14:sldId id="270"/>
            <p14:sldId id="264"/>
            <p14:sldId id="265"/>
            <p14:sldId id="266"/>
            <p14:sldId id="267"/>
            <p14:sldId id="274"/>
            <p14:sldId id="271"/>
            <p14:sldId id="272"/>
            <p14:sldId id="273"/>
            <p14:sldId id="276"/>
            <p14:sldId id="277"/>
            <p14:sldId id="278"/>
            <p14:sldId id="275"/>
            <p14:sldId id="279"/>
            <p14:sldId id="281"/>
            <p14:sldId id="280"/>
            <p14:sldId id="262"/>
            <p14:sldId id="283"/>
            <p14:sldId id="282"/>
            <p14:sldId id="284"/>
            <p14:sldId id="285"/>
            <p14:sldId id="286"/>
            <p14:sldId id="287"/>
            <p14:sldId id="288"/>
            <p14:sldId id="290"/>
            <p14:sldId id="289"/>
            <p14:sldId id="292"/>
            <p14:sldId id="291"/>
            <p14:sldId id="295"/>
            <p14:sldId id="294"/>
            <p14:sldId id="297"/>
            <p14:sldId id="299"/>
            <p14:sldId id="300"/>
            <p14:sldId id="301"/>
            <p14:sldId id="302"/>
            <p14:sldId id="296"/>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 Little Kids 8" initials="HLK8" lastIdx="1" clrIdx="0">
    <p:extLst>
      <p:ext uri="{19B8F6BF-5375-455C-9EA6-DF929625EA0E}">
        <p15:presenceInfo xmlns:p15="http://schemas.microsoft.com/office/powerpoint/2012/main" userId="031f772dfc174d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8" autoAdjust="0"/>
    <p:restoredTop sz="94660"/>
  </p:normalViewPr>
  <p:slideViewPr>
    <p:cSldViewPr snapToGrid="0">
      <p:cViewPr>
        <p:scale>
          <a:sx n="75" d="100"/>
          <a:sy n="75" d="100"/>
        </p:scale>
        <p:origin x="86"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4FEFC-0153-42FE-86E7-5F38385CD9D2}" type="datetimeFigureOut">
              <a:rPr lang="zh-CN" altLang="en-US" smtClean="0"/>
              <a:t>2021/10/8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209F4-BA24-43F1-A641-9477365E6323}" type="slidenum">
              <a:rPr lang="zh-CN" altLang="en-US" smtClean="0"/>
              <a:t>‹#›</a:t>
            </a:fld>
            <a:endParaRPr lang="zh-CN" altLang="en-US"/>
          </a:p>
        </p:txBody>
      </p:sp>
    </p:spTree>
    <p:extLst>
      <p:ext uri="{BB962C8B-B14F-4D97-AF65-F5344CB8AC3E}">
        <p14:creationId xmlns:p14="http://schemas.microsoft.com/office/powerpoint/2010/main" val="169180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6</a:t>
            </a:fld>
            <a:endParaRPr lang="zh-CN" altLang="en-US"/>
          </a:p>
        </p:txBody>
      </p:sp>
    </p:spTree>
    <p:extLst>
      <p:ext uri="{BB962C8B-B14F-4D97-AF65-F5344CB8AC3E}">
        <p14:creationId xmlns:p14="http://schemas.microsoft.com/office/powerpoint/2010/main" val="81384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10</a:t>
            </a:fld>
            <a:endParaRPr lang="zh-CN" altLang="en-US"/>
          </a:p>
        </p:txBody>
      </p:sp>
    </p:spTree>
    <p:extLst>
      <p:ext uri="{BB962C8B-B14F-4D97-AF65-F5344CB8AC3E}">
        <p14:creationId xmlns:p14="http://schemas.microsoft.com/office/powerpoint/2010/main" val="3172301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11</a:t>
            </a:fld>
            <a:endParaRPr lang="zh-CN" altLang="en-US"/>
          </a:p>
        </p:txBody>
      </p:sp>
    </p:spTree>
    <p:extLst>
      <p:ext uri="{BB962C8B-B14F-4D97-AF65-F5344CB8AC3E}">
        <p14:creationId xmlns:p14="http://schemas.microsoft.com/office/powerpoint/2010/main" val="262376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17</a:t>
            </a:fld>
            <a:endParaRPr lang="zh-CN" altLang="en-US"/>
          </a:p>
        </p:txBody>
      </p:sp>
    </p:spTree>
    <p:extLst>
      <p:ext uri="{BB962C8B-B14F-4D97-AF65-F5344CB8AC3E}">
        <p14:creationId xmlns:p14="http://schemas.microsoft.com/office/powerpoint/2010/main" val="23574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18</a:t>
            </a:fld>
            <a:endParaRPr lang="zh-CN" altLang="en-US"/>
          </a:p>
        </p:txBody>
      </p:sp>
    </p:spTree>
    <p:extLst>
      <p:ext uri="{BB962C8B-B14F-4D97-AF65-F5344CB8AC3E}">
        <p14:creationId xmlns:p14="http://schemas.microsoft.com/office/powerpoint/2010/main" val="472677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19</a:t>
            </a:fld>
            <a:endParaRPr lang="zh-CN" altLang="en-US"/>
          </a:p>
        </p:txBody>
      </p:sp>
    </p:spTree>
    <p:extLst>
      <p:ext uri="{BB962C8B-B14F-4D97-AF65-F5344CB8AC3E}">
        <p14:creationId xmlns:p14="http://schemas.microsoft.com/office/powerpoint/2010/main" val="712444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20</a:t>
            </a:fld>
            <a:endParaRPr lang="zh-CN" altLang="en-US"/>
          </a:p>
        </p:txBody>
      </p:sp>
    </p:spTree>
    <p:extLst>
      <p:ext uri="{BB962C8B-B14F-4D97-AF65-F5344CB8AC3E}">
        <p14:creationId xmlns:p14="http://schemas.microsoft.com/office/powerpoint/2010/main" val="3171765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21</a:t>
            </a:fld>
            <a:endParaRPr lang="zh-CN" altLang="en-US"/>
          </a:p>
        </p:txBody>
      </p:sp>
    </p:spTree>
    <p:extLst>
      <p:ext uri="{BB962C8B-B14F-4D97-AF65-F5344CB8AC3E}">
        <p14:creationId xmlns:p14="http://schemas.microsoft.com/office/powerpoint/2010/main" val="180922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9762A-5B9D-4BA0-8A19-8CDC72A20A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AE80B1-DCDD-4E2E-A61B-EEE94351F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8E4682-1F9E-484F-BAA6-C55138BCAAB7}"/>
              </a:ext>
            </a:extLst>
          </p:cNvPr>
          <p:cNvSpPr>
            <a:spLocks noGrp="1"/>
          </p:cNvSpPr>
          <p:nvPr>
            <p:ph type="dt" sz="half" idx="10"/>
          </p:nvPr>
        </p:nvSpPr>
        <p:spPr/>
        <p:txBody>
          <a:bodyPr/>
          <a:lstStyle/>
          <a:p>
            <a:fld id="{23E4EFB3-2098-41F8-AA4A-4D149EF3994F}"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2C233C00-4D92-4A05-87B7-872EBD908E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7A78E2-718F-4405-A21A-E7A8C25D6484}"/>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57068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BA3C8-0BF5-407B-B34C-25ED0AC5C0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5767F7-F3B1-4D7B-941C-79A711770AF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B7AFD9-023E-48D3-A8D3-FB8826A7BBA2}"/>
              </a:ext>
            </a:extLst>
          </p:cNvPr>
          <p:cNvSpPr>
            <a:spLocks noGrp="1"/>
          </p:cNvSpPr>
          <p:nvPr>
            <p:ph type="dt" sz="half" idx="10"/>
          </p:nvPr>
        </p:nvSpPr>
        <p:spPr/>
        <p:txBody>
          <a:bodyPr/>
          <a:lstStyle/>
          <a:p>
            <a:fld id="{23E4EFB3-2098-41F8-AA4A-4D149EF3994F}"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0A834DDF-F6C5-47D2-B48D-8B180BBA77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D6332E-823D-448E-957B-597AC5B841D0}"/>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1814808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DB8B33-66A8-44FA-AA77-8A6C6AE446D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43BBCB-19FE-4260-B2DD-C7AF280AAE3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EF2F09-2BE9-41F0-AD82-2F134FA24ACC}"/>
              </a:ext>
            </a:extLst>
          </p:cNvPr>
          <p:cNvSpPr>
            <a:spLocks noGrp="1"/>
          </p:cNvSpPr>
          <p:nvPr>
            <p:ph type="dt" sz="half" idx="10"/>
          </p:nvPr>
        </p:nvSpPr>
        <p:spPr/>
        <p:txBody>
          <a:bodyPr/>
          <a:lstStyle/>
          <a:p>
            <a:fld id="{23E4EFB3-2098-41F8-AA4A-4D149EF3994F}"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37B3CE25-8811-4F80-8AAD-7283BEC6ED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012592-59F7-4C55-8DE7-2938ABCAE183}"/>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404907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58F78-158A-4658-9934-A02E71E2DD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A0764D-4D35-4BF0-9D35-9E956D16479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3187C3-F2E8-4F59-B856-EE647837AB08}"/>
              </a:ext>
            </a:extLst>
          </p:cNvPr>
          <p:cNvSpPr>
            <a:spLocks noGrp="1"/>
          </p:cNvSpPr>
          <p:nvPr>
            <p:ph type="dt" sz="half" idx="10"/>
          </p:nvPr>
        </p:nvSpPr>
        <p:spPr/>
        <p:txBody>
          <a:bodyPr/>
          <a:lstStyle/>
          <a:p>
            <a:fld id="{23E4EFB3-2098-41F8-AA4A-4D149EF3994F}"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7BDF6D8C-60D2-4EF1-8D9A-AB0CC5780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F3AFD3-ABB6-4CBA-9D05-BADC489B6033}"/>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185293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874BB-07E4-40FD-B3EA-519163FDB0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79E394-0C65-4AAF-97F6-8E9A115877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D3F1E9-BC47-4595-9E60-D18E5BB37AAE}"/>
              </a:ext>
            </a:extLst>
          </p:cNvPr>
          <p:cNvSpPr>
            <a:spLocks noGrp="1"/>
          </p:cNvSpPr>
          <p:nvPr>
            <p:ph type="dt" sz="half" idx="10"/>
          </p:nvPr>
        </p:nvSpPr>
        <p:spPr/>
        <p:txBody>
          <a:bodyPr/>
          <a:lstStyle/>
          <a:p>
            <a:fld id="{23E4EFB3-2098-41F8-AA4A-4D149EF3994F}"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712E0D6B-AF81-4BC3-AD62-3F08258F8B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D6CA8B-B80B-4214-AAC3-86913B0EB2EC}"/>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385992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4CE34-C8F3-4E38-A7D2-6FA556D7BD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06BCBA-289C-417C-A547-6BF10883F3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ABFCFA-C6FE-4E53-A88D-83EE5A5BF64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3A5280E-1224-431D-95F2-93A8D96702F2}"/>
              </a:ext>
            </a:extLst>
          </p:cNvPr>
          <p:cNvSpPr>
            <a:spLocks noGrp="1"/>
          </p:cNvSpPr>
          <p:nvPr>
            <p:ph type="dt" sz="half" idx="10"/>
          </p:nvPr>
        </p:nvSpPr>
        <p:spPr/>
        <p:txBody>
          <a:bodyPr/>
          <a:lstStyle/>
          <a:p>
            <a:fld id="{23E4EFB3-2098-41F8-AA4A-4D149EF3994F}"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89EDC3A5-22F8-4123-BE3B-82F9ED5775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AA24EE-1F67-4C79-9B91-C64055849A77}"/>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323905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6917D-D918-4D90-B49D-8FD5E46EA47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D4805F-ABE7-4BF4-89EA-9E6C03B7F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26E32F-2067-4D24-8966-6A726B612F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09090A-516A-4385-9C00-2CD69F55D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E795BBB-81D1-4ED9-85A1-C0DD214A72A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EBFE0F-4CF9-406D-81A6-586F3A85051C}"/>
              </a:ext>
            </a:extLst>
          </p:cNvPr>
          <p:cNvSpPr>
            <a:spLocks noGrp="1"/>
          </p:cNvSpPr>
          <p:nvPr>
            <p:ph type="dt" sz="half" idx="10"/>
          </p:nvPr>
        </p:nvSpPr>
        <p:spPr/>
        <p:txBody>
          <a:bodyPr/>
          <a:lstStyle/>
          <a:p>
            <a:fld id="{23E4EFB3-2098-41F8-AA4A-4D149EF3994F}" type="datetimeFigureOut">
              <a:rPr lang="zh-CN" altLang="en-US" smtClean="0"/>
              <a:t>2021/10/8</a:t>
            </a:fld>
            <a:endParaRPr lang="zh-CN" altLang="en-US"/>
          </a:p>
        </p:txBody>
      </p:sp>
      <p:sp>
        <p:nvSpPr>
          <p:cNvPr id="8" name="页脚占位符 7">
            <a:extLst>
              <a:ext uri="{FF2B5EF4-FFF2-40B4-BE49-F238E27FC236}">
                <a16:creationId xmlns:a16="http://schemas.microsoft.com/office/drawing/2014/main" id="{EA4F27A7-AF2A-46A7-B29D-84A735077A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2F6EC0-80F5-45EB-A3BD-0DAB3352EFC1}"/>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204143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A83CB-2302-4F7E-A3A9-356DF80B5B8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63AD33-B5D4-4E3E-9314-A4F8C31A685D}"/>
              </a:ext>
            </a:extLst>
          </p:cNvPr>
          <p:cNvSpPr>
            <a:spLocks noGrp="1"/>
          </p:cNvSpPr>
          <p:nvPr>
            <p:ph type="dt" sz="half" idx="10"/>
          </p:nvPr>
        </p:nvSpPr>
        <p:spPr/>
        <p:txBody>
          <a:bodyPr/>
          <a:lstStyle/>
          <a:p>
            <a:fld id="{23E4EFB3-2098-41F8-AA4A-4D149EF3994F}" type="datetimeFigureOut">
              <a:rPr lang="zh-CN" altLang="en-US" smtClean="0"/>
              <a:t>2021/10/8</a:t>
            </a:fld>
            <a:endParaRPr lang="zh-CN" altLang="en-US"/>
          </a:p>
        </p:txBody>
      </p:sp>
      <p:sp>
        <p:nvSpPr>
          <p:cNvPr id="4" name="页脚占位符 3">
            <a:extLst>
              <a:ext uri="{FF2B5EF4-FFF2-40B4-BE49-F238E27FC236}">
                <a16:creationId xmlns:a16="http://schemas.microsoft.com/office/drawing/2014/main" id="{A4EBDF29-898B-4D43-8097-520E647010F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AA2B97-FA61-47AD-AAE4-9F4F8206B406}"/>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232776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5DBB3F-8743-421E-81AE-508D3988F935}"/>
              </a:ext>
            </a:extLst>
          </p:cNvPr>
          <p:cNvSpPr>
            <a:spLocks noGrp="1"/>
          </p:cNvSpPr>
          <p:nvPr>
            <p:ph type="dt" sz="half" idx="10"/>
          </p:nvPr>
        </p:nvSpPr>
        <p:spPr/>
        <p:txBody>
          <a:bodyPr/>
          <a:lstStyle/>
          <a:p>
            <a:fld id="{23E4EFB3-2098-41F8-AA4A-4D149EF3994F}" type="datetimeFigureOut">
              <a:rPr lang="zh-CN" altLang="en-US" smtClean="0"/>
              <a:t>2021/10/8</a:t>
            </a:fld>
            <a:endParaRPr lang="zh-CN" altLang="en-US"/>
          </a:p>
        </p:txBody>
      </p:sp>
      <p:sp>
        <p:nvSpPr>
          <p:cNvPr id="3" name="页脚占位符 2">
            <a:extLst>
              <a:ext uri="{FF2B5EF4-FFF2-40B4-BE49-F238E27FC236}">
                <a16:creationId xmlns:a16="http://schemas.microsoft.com/office/drawing/2014/main" id="{A9491BF3-7114-4605-BC53-1FA18949EA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BF68D5-B87F-445F-B413-9F2388B76D91}"/>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334959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BA2C7-2614-4AB2-88D4-204E7362EA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C9BE2F-7C12-427B-A7C0-552976BE0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26BE30D-BF53-4F7F-A504-EB0171987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32B1F6-7B95-4BD6-95CB-37342EDEA5FE}"/>
              </a:ext>
            </a:extLst>
          </p:cNvPr>
          <p:cNvSpPr>
            <a:spLocks noGrp="1"/>
          </p:cNvSpPr>
          <p:nvPr>
            <p:ph type="dt" sz="half" idx="10"/>
          </p:nvPr>
        </p:nvSpPr>
        <p:spPr/>
        <p:txBody>
          <a:bodyPr/>
          <a:lstStyle/>
          <a:p>
            <a:fld id="{23E4EFB3-2098-41F8-AA4A-4D149EF3994F}"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5B845ACC-2797-48CE-850E-80E8F17C0F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4127C8-E3C8-4AC3-84FA-926986A39904}"/>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144252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DCFA9-8C7E-481D-9175-DB223C7E05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85BF5A-6F56-4AF0-B798-F77635842F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EA4ABE-0A17-4B73-B1C0-A3BCA074B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78F957-046B-410A-A79B-62A8933B85AC}"/>
              </a:ext>
            </a:extLst>
          </p:cNvPr>
          <p:cNvSpPr>
            <a:spLocks noGrp="1"/>
          </p:cNvSpPr>
          <p:nvPr>
            <p:ph type="dt" sz="half" idx="10"/>
          </p:nvPr>
        </p:nvSpPr>
        <p:spPr/>
        <p:txBody>
          <a:bodyPr/>
          <a:lstStyle/>
          <a:p>
            <a:fld id="{23E4EFB3-2098-41F8-AA4A-4D149EF3994F}"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7991DB50-B8E7-40F9-8602-DFA4319E87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9015F8-B92D-4F18-A1DA-FE8047342E88}"/>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165924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FBDA04-23D2-4F24-97BF-B425DA1D6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5A55C0-A1C0-4B18-AE2E-63753E3E4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1742FF-47DD-4BF9-9AA4-DDCD2EEAA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4EFB3-2098-41F8-AA4A-4D149EF3994F}"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8FF4C0A3-F442-4C60-9D33-9526BE71A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69DE77-7B16-484B-96D4-893332E3E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2312755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0B795-AE67-47C3-8F66-C00E96512A7E}"/>
              </a:ext>
            </a:extLst>
          </p:cNvPr>
          <p:cNvSpPr>
            <a:spLocks noGrp="1"/>
          </p:cNvSpPr>
          <p:nvPr>
            <p:ph type="title"/>
          </p:nvPr>
        </p:nvSpPr>
        <p:spPr>
          <a:xfrm>
            <a:off x="838200" y="2103437"/>
            <a:ext cx="10515600" cy="1325563"/>
          </a:xfrm>
        </p:spPr>
        <p:txBody>
          <a:bodyPr/>
          <a:lstStyle/>
          <a:p>
            <a:pPr algn="ctr"/>
            <a:r>
              <a:rPr lang="en-US" altLang="zh-CN" b="1" dirty="0">
                <a:solidFill>
                  <a:srgbClr val="7030A0"/>
                </a:solidFill>
              </a:rPr>
              <a:t>《</a:t>
            </a:r>
            <a:r>
              <a:rPr lang="zh-CN" altLang="en-US" b="1" dirty="0">
                <a:solidFill>
                  <a:srgbClr val="7030A0"/>
                </a:solidFill>
              </a:rPr>
              <a:t>机器学习</a:t>
            </a:r>
            <a:r>
              <a:rPr lang="en-US" altLang="zh-CN" b="1" dirty="0">
                <a:solidFill>
                  <a:srgbClr val="7030A0"/>
                </a:solidFill>
              </a:rPr>
              <a:t>》</a:t>
            </a:r>
            <a:r>
              <a:rPr lang="zh-CN" altLang="en-US" b="1" dirty="0">
                <a:solidFill>
                  <a:srgbClr val="7030A0"/>
                </a:solidFill>
              </a:rPr>
              <a:t>学习汇报</a:t>
            </a:r>
          </a:p>
        </p:txBody>
      </p:sp>
      <p:sp>
        <p:nvSpPr>
          <p:cNvPr id="3" name="内容占位符 2">
            <a:extLst>
              <a:ext uri="{FF2B5EF4-FFF2-40B4-BE49-F238E27FC236}">
                <a16:creationId xmlns:a16="http://schemas.microsoft.com/office/drawing/2014/main" id="{851A8AD3-7372-4839-A686-62FDBF76DB08}"/>
              </a:ext>
            </a:extLst>
          </p:cNvPr>
          <p:cNvSpPr>
            <a:spLocks noGrp="1"/>
          </p:cNvSpPr>
          <p:nvPr>
            <p:ph idx="1"/>
          </p:nvPr>
        </p:nvSpPr>
        <p:spPr>
          <a:xfrm>
            <a:off x="838200" y="4258963"/>
            <a:ext cx="10515600" cy="1602474"/>
          </a:xfrm>
        </p:spPr>
        <p:txBody>
          <a:bodyPr>
            <a:normAutofit fontScale="85000" lnSpcReduction="20000"/>
          </a:bodyPr>
          <a:lstStyle/>
          <a:p>
            <a:pPr marL="0" indent="0" algn="ctr">
              <a:buNone/>
            </a:pPr>
            <a:r>
              <a:rPr lang="zh-CN" altLang="en-US" dirty="0"/>
              <a:t>黄国航</a:t>
            </a:r>
            <a:endParaRPr lang="en-US" altLang="zh-CN" dirty="0"/>
          </a:p>
          <a:p>
            <a:pPr marL="0" indent="0" algn="ctr">
              <a:buNone/>
            </a:pPr>
            <a:r>
              <a:rPr lang="en-US" altLang="zh-CN" dirty="0"/>
              <a:t>2021</a:t>
            </a:r>
            <a:r>
              <a:rPr lang="zh-CN" altLang="en-US" dirty="0"/>
              <a:t>级电子信息（专硕）</a:t>
            </a:r>
            <a:endParaRPr lang="en-US" altLang="zh-CN" dirty="0"/>
          </a:p>
          <a:p>
            <a:pPr marL="0" indent="0" algn="ctr">
              <a:buNone/>
            </a:pPr>
            <a:endParaRPr lang="en-US" altLang="zh-CN" dirty="0"/>
          </a:p>
          <a:p>
            <a:pPr marL="0" indent="0" algn="ctr">
              <a:buNone/>
            </a:pPr>
            <a:r>
              <a:rPr lang="en-US" altLang="zh-CN" dirty="0"/>
              <a:t>2021</a:t>
            </a:r>
            <a:r>
              <a:rPr lang="zh-CN" altLang="en-US" dirty="0"/>
              <a:t>年</a:t>
            </a:r>
            <a:r>
              <a:rPr lang="en-US" altLang="zh-CN" dirty="0"/>
              <a:t>10</a:t>
            </a:r>
            <a:r>
              <a:rPr lang="zh-CN" altLang="en-US" dirty="0"/>
              <a:t>月</a:t>
            </a:r>
            <a:r>
              <a:rPr lang="en-US" altLang="zh-CN" dirty="0"/>
              <a:t>8</a:t>
            </a:r>
            <a:r>
              <a:rPr lang="zh-CN" altLang="en-US" dirty="0"/>
              <a:t>日</a:t>
            </a:r>
          </a:p>
        </p:txBody>
      </p:sp>
    </p:spTree>
    <p:extLst>
      <p:ext uri="{BB962C8B-B14F-4D97-AF65-F5344CB8AC3E}">
        <p14:creationId xmlns:p14="http://schemas.microsoft.com/office/powerpoint/2010/main" val="68483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B91DD-69E5-41B9-8AAC-81ADC8C106C7}"/>
              </a:ext>
            </a:extLst>
          </p:cNvPr>
          <p:cNvSpPr>
            <a:spLocks noGrp="1"/>
          </p:cNvSpPr>
          <p:nvPr>
            <p:ph type="title"/>
          </p:nvPr>
        </p:nvSpPr>
        <p:spPr/>
        <p:txBody>
          <a:bodyPr/>
          <a:lstStyle/>
          <a:p>
            <a:r>
              <a:rPr lang="zh-CN" altLang="en-US" b="1" dirty="0">
                <a:solidFill>
                  <a:srgbClr val="7030A0"/>
                </a:solidFill>
              </a:rPr>
              <a:t>决策树学习的算法</a:t>
            </a:r>
          </a:p>
        </p:txBody>
      </p:sp>
      <p:sp>
        <p:nvSpPr>
          <p:cNvPr id="3" name="内容占位符 2">
            <a:extLst>
              <a:ext uri="{FF2B5EF4-FFF2-40B4-BE49-F238E27FC236}">
                <a16:creationId xmlns:a16="http://schemas.microsoft.com/office/drawing/2014/main" id="{4EDF514A-3859-414C-9378-4950EDFA16D3}"/>
              </a:ext>
            </a:extLst>
          </p:cNvPr>
          <p:cNvSpPr>
            <a:spLocks noGrp="1"/>
          </p:cNvSpPr>
          <p:nvPr>
            <p:ph idx="1"/>
          </p:nvPr>
        </p:nvSpPr>
        <p:spPr>
          <a:xfrm>
            <a:off x="838200" y="1485003"/>
            <a:ext cx="10515600" cy="3154748"/>
          </a:xfrm>
        </p:spPr>
        <p:txBody>
          <a:bodyPr/>
          <a:lstStyle/>
          <a:p>
            <a:r>
              <a:rPr lang="zh-CN" altLang="en-US" dirty="0"/>
              <a:t>选择最优特征和决策树生成</a:t>
            </a:r>
            <a:endParaRPr lang="en-US" altLang="zh-CN" dirty="0"/>
          </a:p>
          <a:p>
            <a:pPr lvl="1"/>
            <a:r>
              <a:rPr lang="en-US" altLang="zh-CN" dirty="0"/>
              <a:t>	</a:t>
            </a:r>
            <a:r>
              <a:rPr lang="zh-CN" altLang="en-US" dirty="0"/>
              <a:t>递归地选择最优特征，根据这个特征对数据集进行分割，使得对各个子数据及有一个最好的分类过程。</a:t>
            </a:r>
            <a:endParaRPr lang="en-US" altLang="zh-CN" dirty="0"/>
          </a:p>
          <a:p>
            <a:pPr lvl="1"/>
            <a:endParaRPr lang="en-US" altLang="zh-CN" dirty="0"/>
          </a:p>
          <a:p>
            <a:r>
              <a:rPr lang="zh-CN" altLang="en-US" dirty="0"/>
              <a:t>决策树的修建</a:t>
            </a:r>
            <a:endParaRPr lang="en-US" altLang="zh-CN" dirty="0"/>
          </a:p>
          <a:p>
            <a:pPr lvl="1"/>
            <a:r>
              <a:rPr lang="zh-CN" altLang="en-US" dirty="0"/>
              <a:t>为避免可能发生的过拟合，对生成的树进行修建，去掉过于细分的叶节点，使树变得简单，从而使它具有更好的泛化能力。</a:t>
            </a:r>
            <a:endParaRPr lang="en-US" altLang="zh-CN" dirty="0"/>
          </a:p>
          <a:p>
            <a:pPr lvl="1"/>
            <a:endParaRPr lang="en-US" altLang="zh-CN" dirty="0"/>
          </a:p>
          <a:p>
            <a:pPr marL="0" indent="0">
              <a:buNone/>
            </a:pPr>
            <a:endParaRPr lang="en-US" altLang="zh-CN" dirty="0"/>
          </a:p>
        </p:txBody>
      </p:sp>
      <p:sp>
        <p:nvSpPr>
          <p:cNvPr id="4" name="文本框 3">
            <a:extLst>
              <a:ext uri="{FF2B5EF4-FFF2-40B4-BE49-F238E27FC236}">
                <a16:creationId xmlns:a16="http://schemas.microsoft.com/office/drawing/2014/main" id="{8B8B7837-7AD6-4F06-B27F-92EFEB9B469E}"/>
              </a:ext>
            </a:extLst>
          </p:cNvPr>
          <p:cNvSpPr txBox="1"/>
          <p:nvPr/>
        </p:nvSpPr>
        <p:spPr>
          <a:xfrm>
            <a:off x="919688" y="4639751"/>
            <a:ext cx="10352623" cy="1652885"/>
          </a:xfrm>
          <a:prstGeom prst="foldedCorner">
            <a:avLst/>
          </a:prstGeom>
          <a:solidFill>
            <a:schemeClr val="accent5">
              <a:lumMod val="40000"/>
              <a:lumOff val="60000"/>
            </a:schemeClr>
          </a:solidFill>
        </p:spPr>
        <p:txBody>
          <a:bodyPr wrap="square" rtlCol="0">
            <a:spAutoFit/>
          </a:bodyPr>
          <a:lstStyle/>
          <a:p>
            <a:pPr marL="457200" indent="-457200">
              <a:buFont typeface="Arial" panose="020B0604020202020204" pitchFamily="34" charset="0"/>
              <a:buChar char="•"/>
            </a:pPr>
            <a:r>
              <a:rPr lang="zh-CN" altLang="en-US" sz="2800" dirty="0"/>
              <a:t>决策树学习的生成算法</a:t>
            </a:r>
            <a:endParaRPr lang="en-US" altLang="zh-CN" sz="2800" dirty="0"/>
          </a:p>
          <a:p>
            <a:pPr marL="914400" lvl="1" indent="-457200">
              <a:buFont typeface="Arial" panose="020B0604020202020204" pitchFamily="34" charset="0"/>
              <a:buChar char="•"/>
            </a:pPr>
            <a:r>
              <a:rPr lang="zh-CN" altLang="en-US" sz="2800" dirty="0"/>
              <a:t>主要有</a:t>
            </a:r>
            <a:r>
              <a:rPr lang="en-US" altLang="zh-CN" sz="2800" dirty="0"/>
              <a:t>ID3</a:t>
            </a:r>
            <a:r>
              <a:rPr lang="zh-CN" altLang="en-US" sz="2800" dirty="0"/>
              <a:t>、</a:t>
            </a:r>
            <a:r>
              <a:rPr lang="en-US" altLang="zh-CN" sz="2800" dirty="0"/>
              <a:t>C4.5</a:t>
            </a:r>
            <a:r>
              <a:rPr lang="zh-CN" altLang="en-US" sz="2800" dirty="0"/>
              <a:t>、</a:t>
            </a:r>
            <a:r>
              <a:rPr lang="en-US" altLang="zh-CN" sz="2800" dirty="0"/>
              <a:t>CART</a:t>
            </a:r>
            <a:r>
              <a:rPr lang="zh-CN" altLang="en-US" sz="2800" dirty="0"/>
              <a:t>等</a:t>
            </a:r>
            <a:endParaRPr lang="en-US" altLang="zh-CN" sz="2800" dirty="0"/>
          </a:p>
          <a:p>
            <a:pPr marL="914400" lvl="1" indent="-457200">
              <a:buFont typeface="Arial" panose="020B0604020202020204" pitchFamily="34" charset="0"/>
              <a:buChar char="•"/>
            </a:pPr>
            <a:r>
              <a:rPr lang="zh-CN" altLang="en-US" sz="2800" dirty="0"/>
              <a:t>以</a:t>
            </a:r>
            <a:r>
              <a:rPr lang="en-US" altLang="zh-CN" sz="2800" dirty="0"/>
              <a:t>ID3</a:t>
            </a:r>
            <a:r>
              <a:rPr lang="zh-CN" altLang="en-US" sz="2800" dirty="0"/>
              <a:t>算法为例进行介绍</a:t>
            </a:r>
            <a:endParaRPr lang="en-US" altLang="zh-CN" dirty="0"/>
          </a:p>
        </p:txBody>
      </p:sp>
    </p:spTree>
    <p:extLst>
      <p:ext uri="{BB962C8B-B14F-4D97-AF65-F5344CB8AC3E}">
        <p14:creationId xmlns:p14="http://schemas.microsoft.com/office/powerpoint/2010/main" val="43826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A4F5E-9F84-4D3C-8963-14F272F85597}"/>
              </a:ext>
            </a:extLst>
          </p:cNvPr>
          <p:cNvSpPr>
            <a:spLocks noGrp="1"/>
          </p:cNvSpPr>
          <p:nvPr>
            <p:ph type="title"/>
          </p:nvPr>
        </p:nvSpPr>
        <p:spPr/>
        <p:txBody>
          <a:bodyPr/>
          <a:lstStyle/>
          <a:p>
            <a:r>
              <a:rPr lang="zh-CN" altLang="en-US" b="1" dirty="0">
                <a:solidFill>
                  <a:srgbClr val="7030A0"/>
                </a:solidFill>
              </a:rPr>
              <a:t>关键的问题</a:t>
            </a:r>
            <a:r>
              <a:rPr lang="en-US" altLang="zh-CN" b="1" dirty="0">
                <a:solidFill>
                  <a:srgbClr val="7030A0"/>
                </a:solidFill>
              </a:rPr>
              <a:t>——</a:t>
            </a:r>
            <a:r>
              <a:rPr lang="zh-CN" altLang="en-US" b="1" dirty="0">
                <a:solidFill>
                  <a:srgbClr val="7030A0"/>
                </a:solidFill>
              </a:rPr>
              <a:t>特征的选择</a:t>
            </a:r>
          </a:p>
        </p:txBody>
      </p:sp>
      <p:sp>
        <p:nvSpPr>
          <p:cNvPr id="3" name="内容占位符 2">
            <a:extLst>
              <a:ext uri="{FF2B5EF4-FFF2-40B4-BE49-F238E27FC236}">
                <a16:creationId xmlns:a16="http://schemas.microsoft.com/office/drawing/2014/main" id="{75E0FE33-B99D-448D-A1D8-921FAE938AC0}"/>
              </a:ext>
            </a:extLst>
          </p:cNvPr>
          <p:cNvSpPr>
            <a:spLocks noGrp="1"/>
          </p:cNvSpPr>
          <p:nvPr>
            <p:ph idx="1"/>
          </p:nvPr>
        </p:nvSpPr>
        <p:spPr>
          <a:xfrm>
            <a:off x="838200" y="1825625"/>
            <a:ext cx="10515600" cy="1969998"/>
          </a:xfrm>
        </p:spPr>
        <p:txBody>
          <a:bodyPr/>
          <a:lstStyle/>
          <a:p>
            <a:r>
              <a:rPr lang="zh-CN" altLang="en-US" dirty="0"/>
              <a:t>决策树由许多属性和分支组成，那么如何决定哪个属性在前，哪个在后呢？</a:t>
            </a:r>
            <a:endParaRPr lang="en-US" altLang="zh-CN" dirty="0"/>
          </a:p>
          <a:p>
            <a:r>
              <a:rPr lang="zh-CN" altLang="en-US" dirty="0"/>
              <a:t>比如根节点应该选哪一个属性？</a:t>
            </a:r>
          </a:p>
          <a:p>
            <a:endParaRPr lang="zh-CN" altLang="en-US" dirty="0"/>
          </a:p>
        </p:txBody>
      </p:sp>
      <p:sp>
        <p:nvSpPr>
          <p:cNvPr id="5" name="文本框 4">
            <a:extLst>
              <a:ext uri="{FF2B5EF4-FFF2-40B4-BE49-F238E27FC236}">
                <a16:creationId xmlns:a16="http://schemas.microsoft.com/office/drawing/2014/main" id="{C23AD0A3-0420-48CB-B998-9A65281A31D9}"/>
              </a:ext>
            </a:extLst>
          </p:cNvPr>
          <p:cNvSpPr txBox="1"/>
          <p:nvPr/>
        </p:nvSpPr>
        <p:spPr>
          <a:xfrm>
            <a:off x="1001177" y="3795623"/>
            <a:ext cx="10352623" cy="1983462"/>
          </a:xfrm>
          <a:prstGeom prst="foldedCorner">
            <a:avLst/>
          </a:prstGeom>
          <a:solidFill>
            <a:schemeClr val="accent5">
              <a:lumMod val="40000"/>
              <a:lumOff val="60000"/>
            </a:schemeClr>
          </a:solidFill>
        </p:spPr>
        <p:txBody>
          <a:bodyPr wrap="square" rtlCol="0">
            <a:spAutoFit/>
          </a:bodyPr>
          <a:lstStyle/>
          <a:p>
            <a:pPr marL="457200" indent="-457200">
              <a:buFont typeface="Arial" panose="020B0604020202020204" pitchFamily="34" charset="0"/>
              <a:buChar char="•"/>
            </a:pPr>
            <a:r>
              <a:rPr lang="zh-CN" altLang="en-US" sz="2800" dirty="0"/>
              <a:t>我们会希望决策树的分支结点所包含的样本尽可能属于同一类别，即结点的“纯度”越来越高</a:t>
            </a:r>
            <a:r>
              <a:rPr lang="zh-CN" altLang="en-US" dirty="0"/>
              <a:t>。</a:t>
            </a:r>
            <a:endParaRPr lang="en-US" altLang="zh-CN" dirty="0"/>
          </a:p>
          <a:p>
            <a:pPr marL="457200" indent="-457200">
              <a:buFont typeface="Arial" panose="020B0604020202020204" pitchFamily="34" charset="0"/>
              <a:buChar char="•"/>
            </a:pPr>
            <a:endParaRPr lang="en-US" altLang="zh-CN" dirty="0"/>
          </a:p>
          <a:p>
            <a:pPr marL="457200" indent="-457200">
              <a:buFont typeface="Arial" panose="020B0604020202020204" pitchFamily="34" charset="0"/>
              <a:buChar char="•"/>
            </a:pPr>
            <a:r>
              <a:rPr lang="zh-CN" altLang="en-US" sz="2800" b="1" u="sng" dirty="0"/>
              <a:t>信息增益</a:t>
            </a:r>
          </a:p>
        </p:txBody>
      </p:sp>
    </p:spTree>
    <p:extLst>
      <p:ext uri="{BB962C8B-B14F-4D97-AF65-F5344CB8AC3E}">
        <p14:creationId xmlns:p14="http://schemas.microsoft.com/office/powerpoint/2010/main" val="22315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DB715-024D-4232-9586-E3EC585389DD}"/>
              </a:ext>
            </a:extLst>
          </p:cNvPr>
          <p:cNvSpPr>
            <a:spLocks noGrp="1"/>
          </p:cNvSpPr>
          <p:nvPr>
            <p:ph type="title"/>
          </p:nvPr>
        </p:nvSpPr>
        <p:spPr/>
        <p:txBody>
          <a:bodyPr/>
          <a:lstStyle/>
          <a:p>
            <a:r>
              <a:rPr lang="zh-CN" altLang="en-US" b="1" dirty="0">
                <a:solidFill>
                  <a:srgbClr val="7030A0"/>
                </a:solidFill>
              </a:rPr>
              <a:t>信息熵</a:t>
            </a:r>
          </a:p>
        </p:txBody>
      </p:sp>
      <p:sp>
        <p:nvSpPr>
          <p:cNvPr id="3" name="内容占位符 2">
            <a:extLst>
              <a:ext uri="{FF2B5EF4-FFF2-40B4-BE49-F238E27FC236}">
                <a16:creationId xmlns:a16="http://schemas.microsoft.com/office/drawing/2014/main" id="{D20D27AA-147A-4270-AD7D-9F582C4ABEF3}"/>
              </a:ext>
            </a:extLst>
          </p:cNvPr>
          <p:cNvSpPr>
            <a:spLocks noGrp="1"/>
          </p:cNvSpPr>
          <p:nvPr>
            <p:ph idx="1"/>
          </p:nvPr>
        </p:nvSpPr>
        <p:spPr>
          <a:xfrm>
            <a:off x="838200" y="1825625"/>
            <a:ext cx="10515600" cy="831311"/>
          </a:xfrm>
        </p:spPr>
        <p:txBody>
          <a:bodyPr>
            <a:normAutofit lnSpcReduction="10000"/>
          </a:bodyPr>
          <a:lstStyle/>
          <a:p>
            <a:r>
              <a:rPr lang="zh-CN" altLang="en-US" dirty="0"/>
              <a:t>信息熵是度量样本集合纯度的一种指标，是一种对</a:t>
            </a:r>
            <a:r>
              <a:rPr lang="zh-CN" altLang="en-US" b="1" dirty="0"/>
              <a:t>信息不确定性</a:t>
            </a:r>
            <a:r>
              <a:rPr lang="zh-CN" altLang="en-US" dirty="0"/>
              <a:t>的度量。</a:t>
            </a:r>
            <a:endParaRPr lang="en-US" altLang="zh-CN" dirty="0"/>
          </a:p>
          <a:p>
            <a:pPr marL="0" indent="0">
              <a:buNone/>
            </a:pPr>
            <a:endParaRPr lang="zh-CN" altLang="en-US" dirty="0"/>
          </a:p>
        </p:txBody>
      </p:sp>
      <p:sp>
        <p:nvSpPr>
          <p:cNvPr id="7" name="Rectangle 2">
            <a:extLst>
              <a:ext uri="{FF2B5EF4-FFF2-40B4-BE49-F238E27FC236}">
                <a16:creationId xmlns:a16="http://schemas.microsoft.com/office/drawing/2014/main" id="{B3363B44-3D85-480C-BD62-5057B04B596C}"/>
              </a:ext>
            </a:extLst>
          </p:cNvPr>
          <p:cNvSpPr>
            <a:spLocks noChangeArrowheads="1"/>
          </p:cNvSpPr>
          <p:nvPr/>
        </p:nvSpPr>
        <p:spPr bwMode="auto">
          <a:xfrm>
            <a:off x="1016736" y="2967277"/>
            <a:ext cx="9813472" cy="2314039"/>
          </a:xfrm>
          <a:prstGeom prst="foldedCorne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400" b="0" i="0" u="none" strike="noStrike" cap="none" normalizeH="0" baseline="0" dirty="0">
                <a:ln>
                  <a:noFill/>
                </a:ln>
                <a:effectLst/>
                <a:latin typeface="Source Sans Pro" panose="020B0503030403020204" pitchFamily="34" charset="0"/>
              </a:rPr>
              <a:t>熵在化学中是表示分子的混乱程度，分子越混乱，它的熵就越大，而若分子越有序，熵值就越小。</a:t>
            </a:r>
            <a:endParaRPr kumimoji="0" lang="en-US" altLang="zh-CN" sz="2400" b="0" i="0" u="none" strike="noStrike" cap="none" normalizeH="0" baseline="0" dirty="0">
              <a:ln>
                <a:noFill/>
              </a:ln>
              <a:effectLst/>
              <a:latin typeface="Source Sans Pro" panose="020B0503030403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zh-CN" altLang="zh-CN" sz="2400" b="0" i="0" u="none" strike="noStrike" cap="none" normalizeH="0" baseline="0" dirty="0">
              <a:ln>
                <a:noFill/>
              </a:ln>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400" b="0" i="0" u="none" strike="noStrike" cap="none" normalizeH="0" baseline="0" dirty="0">
                <a:ln>
                  <a:noFill/>
                </a:ln>
                <a:effectLst/>
                <a:latin typeface="Source Sans Pro" panose="020B0503030403020204" pitchFamily="34" charset="0"/>
              </a:rPr>
              <a:t>信息熵也是一样的，它能对信息的不确定性进行恒量，</a:t>
            </a:r>
            <a:r>
              <a:rPr kumimoji="0" lang="zh-CN" altLang="zh-CN" sz="2400" b="1" i="0" u="none" strike="noStrike" cap="none" normalizeH="0" baseline="0" dirty="0">
                <a:ln>
                  <a:noFill/>
                </a:ln>
                <a:effectLst/>
                <a:latin typeface="Source Sans Pro" panose="020B0503030403020204" pitchFamily="34" charset="0"/>
              </a:rPr>
              <a:t>如果某个信息让我们的判断更加有序</a:t>
            </a:r>
            <a:r>
              <a:rPr kumimoji="0" lang="zh-CN" altLang="en-US" sz="2400" b="1" i="0" u="none" strike="noStrike" cap="none" normalizeH="0" baseline="0" dirty="0">
                <a:ln>
                  <a:noFill/>
                </a:ln>
                <a:effectLst/>
                <a:latin typeface="Source Sans Pro" panose="020B0503030403020204" pitchFamily="34" charset="0"/>
              </a:rPr>
              <a:t>、</a:t>
            </a:r>
            <a:r>
              <a:rPr kumimoji="0" lang="zh-CN" altLang="zh-CN" sz="2400" b="1" i="0" u="none" strike="noStrike" cap="none" normalizeH="0" baseline="0" dirty="0">
                <a:ln>
                  <a:noFill/>
                </a:ln>
                <a:effectLst/>
                <a:latin typeface="Source Sans Pro" panose="020B0503030403020204" pitchFamily="34" charset="0"/>
              </a:rPr>
              <a:t>清晰，则它信息熵越小</a:t>
            </a:r>
            <a:r>
              <a:rPr kumimoji="0" lang="zh-CN" altLang="zh-CN" sz="2400" b="0" i="0" u="none" strike="noStrike" cap="none" normalizeH="0" baseline="0" dirty="0">
                <a:ln>
                  <a:noFill/>
                </a:ln>
                <a:effectLst/>
                <a:latin typeface="Source Sans Pro" panose="020B0503030403020204" pitchFamily="34" charset="0"/>
              </a:rPr>
              <a:t>，反之越大</a:t>
            </a:r>
            <a:endParaRPr kumimoji="0" lang="zh-CN" altLang="zh-CN"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90660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DB715-024D-4232-9586-E3EC585389DD}"/>
              </a:ext>
            </a:extLst>
          </p:cNvPr>
          <p:cNvSpPr>
            <a:spLocks noGrp="1"/>
          </p:cNvSpPr>
          <p:nvPr>
            <p:ph type="title"/>
          </p:nvPr>
        </p:nvSpPr>
        <p:spPr>
          <a:xfrm>
            <a:off x="838200" y="32803"/>
            <a:ext cx="10515600" cy="1325563"/>
          </a:xfrm>
        </p:spPr>
        <p:txBody>
          <a:bodyPr/>
          <a:lstStyle/>
          <a:p>
            <a:r>
              <a:rPr lang="zh-CN" altLang="en-US" b="1" dirty="0">
                <a:solidFill>
                  <a:srgbClr val="7030A0"/>
                </a:solidFill>
              </a:rPr>
              <a:t>信息熵</a:t>
            </a:r>
          </a:p>
        </p:txBody>
      </p:sp>
      <mc:AlternateContent xmlns:mc="http://schemas.openxmlformats.org/markup-compatibility/2006" xmlns:a14="http://schemas.microsoft.com/office/drawing/2010/main">
        <mc:Choice Requires="a14">
          <p:sp>
            <p:nvSpPr>
              <p:cNvPr id="10" name="内容占位符 9">
                <a:extLst>
                  <a:ext uri="{FF2B5EF4-FFF2-40B4-BE49-F238E27FC236}">
                    <a16:creationId xmlns:a16="http://schemas.microsoft.com/office/drawing/2014/main" id="{F7254096-1887-4D23-8FEA-39689A275903}"/>
                  </a:ext>
                </a:extLst>
              </p:cNvPr>
              <p:cNvSpPr>
                <a:spLocks noGrp="1"/>
              </p:cNvSpPr>
              <p:nvPr>
                <p:ph idx="1"/>
              </p:nvPr>
            </p:nvSpPr>
            <p:spPr>
              <a:xfrm>
                <a:off x="838200" y="1169677"/>
                <a:ext cx="9513164" cy="2914051"/>
              </a:xfrm>
            </p:spPr>
            <p:txBody>
              <a:bodyPr>
                <a:normAutofit/>
              </a:bodyPr>
              <a:lstStyle/>
              <a:p>
                <a:r>
                  <a:rPr lang="zh-CN" altLang="en-US" dirty="0"/>
                  <a:t>如果一个数据集</a:t>
                </a:r>
                <a:r>
                  <a:rPr lang="en-US" altLang="zh-CN" dirty="0"/>
                  <a:t>D</a:t>
                </a:r>
                <a:r>
                  <a:rPr lang="zh-CN" altLang="en-US" dirty="0"/>
                  <a:t>有</a:t>
                </a:r>
                <a:r>
                  <a:rPr lang="en-US" altLang="zh-CN" dirty="0"/>
                  <a:t>N</a:t>
                </a:r>
                <a:r>
                  <a:rPr lang="zh-CN" altLang="en-US" dirty="0"/>
                  <a:t>个类别，则该数据集的熵为：</a:t>
                </a:r>
                <a:endParaRPr lang="en-US" altLang="zh-CN" dirty="0"/>
              </a:p>
              <a:p>
                <a:endParaRPr lang="en-US" altLang="zh-CN" dirty="0"/>
              </a:p>
              <a:p>
                <a:pPr marL="0" indent="0">
                  <a:buNone/>
                </a:pPr>
                <a:endParaRPr lang="en-US" altLang="zh-CN" b="0" i="1" dirty="0">
                  <a:latin typeface="Cambria Math" panose="02040503050406030204" pitchFamily="18"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表示第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zh-CN" altLang="en-US" dirty="0"/>
                  <a:t>类样本的概率值，或者说第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zh-CN" altLang="en-US" dirty="0"/>
                  <a:t>类样本在数据集中的占比。</a:t>
                </a:r>
                <a:endParaRPr lang="en-US" altLang="zh-CN" dirty="0"/>
              </a:p>
            </p:txBody>
          </p:sp>
        </mc:Choice>
        <mc:Fallback xmlns="">
          <p:sp>
            <p:nvSpPr>
              <p:cNvPr id="10" name="内容占位符 9">
                <a:extLst>
                  <a:ext uri="{FF2B5EF4-FFF2-40B4-BE49-F238E27FC236}">
                    <a16:creationId xmlns:a16="http://schemas.microsoft.com/office/drawing/2014/main" id="{F7254096-1887-4D23-8FEA-39689A275903}"/>
                  </a:ext>
                </a:extLst>
              </p:cNvPr>
              <p:cNvSpPr>
                <a:spLocks noGrp="1" noRot="1" noChangeAspect="1" noMove="1" noResize="1" noEditPoints="1" noAdjustHandles="1" noChangeArrowheads="1" noChangeShapeType="1" noTextEdit="1"/>
              </p:cNvSpPr>
              <p:nvPr>
                <p:ph idx="1"/>
              </p:nvPr>
            </p:nvSpPr>
            <p:spPr>
              <a:xfrm>
                <a:off x="838200" y="1169677"/>
                <a:ext cx="9513164" cy="2914051"/>
              </a:xfrm>
              <a:blipFill>
                <a:blip r:embed="rId2"/>
                <a:stretch>
                  <a:fillRect l="-1154" t="-3975" r="-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CEF2FEA-3F86-4731-B30F-FC9AED6A1E63}"/>
                  </a:ext>
                </a:extLst>
              </p:cNvPr>
              <p:cNvSpPr txBox="1"/>
              <p:nvPr/>
            </p:nvSpPr>
            <p:spPr>
              <a:xfrm>
                <a:off x="3881577" y="1665926"/>
                <a:ext cx="3978216" cy="1050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𝐸𝑛𝑡</m:t>
                      </m:r>
                      <m:d>
                        <m:dPr>
                          <m:ctrlPr>
                            <a:rPr lang="zh-CN" altLang="en-US" sz="2400" i="1" smtClean="0">
                              <a:solidFill>
                                <a:srgbClr val="836967"/>
                              </a:solidFill>
                              <a:latin typeface="Cambria Math" panose="02040503050406030204" pitchFamily="18" charset="0"/>
                            </a:rPr>
                          </m:ctrlPr>
                        </m:dPr>
                        <m:e>
                          <m:r>
                            <a:rPr lang="zh-CN" altLang="en-US" sz="2400" i="1" smtClean="0">
                              <a:latin typeface="Cambria Math" panose="02040503050406030204" pitchFamily="18" charset="0"/>
                            </a:rPr>
                            <m:t>𝐷</m:t>
                          </m:r>
                        </m:e>
                      </m:d>
                      <m:r>
                        <a:rPr lang="zh-CN" altLang="en-US" sz="2400" i="1" smtClean="0">
                          <a:latin typeface="Cambria Math" panose="02040503050406030204" pitchFamily="18" charset="0"/>
                        </a:rPr>
                        <m:t>=−</m:t>
                      </m:r>
                      <m:nary>
                        <m:naryPr>
                          <m:chr m:val="∑"/>
                          <m:limLoc m:val="undOvr"/>
                          <m:grow m:val="on"/>
                          <m:ctrlPr>
                            <a:rPr lang="zh-CN" altLang="en-US" sz="2400" i="1" smtClean="0">
                              <a:latin typeface="Cambria Math" panose="02040503050406030204" pitchFamily="18" charset="0"/>
                            </a:rPr>
                          </m:ctrlPr>
                        </m:naryPr>
                        <m:sub>
                          <m:r>
                            <m:rPr>
                              <m:brk/>
                              <m:aln/>
                            </m:rPr>
                            <a:rPr lang="en-US" altLang="zh-CN" sz="2400" b="0" i="1" smtClean="0">
                              <a:latin typeface="Cambria Math" panose="02040503050406030204" pitchFamily="18" charset="0"/>
                            </a:rPr>
                            <m:t>𝑖</m:t>
                          </m:r>
                          <m:r>
                            <a:rPr lang="zh-CN" altLang="en-US" sz="2400" i="1" smtClean="0">
                              <a:latin typeface="Cambria Math" panose="02040503050406030204" pitchFamily="18" charset="0"/>
                            </a:rPr>
                            <m:t>=1</m:t>
                          </m:r>
                        </m:sub>
                        <m:sup>
                          <m:r>
                            <a:rPr lang="zh-CN" altLang="en-US" sz="2400" i="1" smtClean="0">
                              <a:latin typeface="Cambria Math" panose="02040503050406030204" pitchFamily="18" charset="0"/>
                            </a:rPr>
                            <m:t>𝑁</m:t>
                          </m:r>
                        </m:sup>
                        <m:e>
                          <m:sSub>
                            <m:sSubPr>
                              <m:ctrlPr>
                                <a:rPr lang="zh-CN" altLang="en-US" sz="2400" i="1" smtClean="0">
                                  <a:solidFill>
                                    <a:srgbClr val="836967"/>
                                  </a:solidFill>
                                  <a:latin typeface="Cambria Math" panose="02040503050406030204" pitchFamily="18" charset="0"/>
                                </a:rPr>
                              </m:ctrlPr>
                            </m:sSubPr>
                            <m:e>
                              <m:r>
                                <a:rPr lang="zh-CN" altLang="en-US" sz="2400" i="1" smtClean="0">
                                  <a:latin typeface="Cambria Math" panose="02040503050406030204" pitchFamily="18" charset="0"/>
                                </a:rPr>
                                <m:t>𝑝</m:t>
                              </m:r>
                            </m:e>
                            <m:sub>
                              <m:r>
                                <a:rPr lang="zh-CN" altLang="en-US" sz="2400" i="1" smtClean="0">
                                  <a:latin typeface="Cambria Math" panose="02040503050406030204" pitchFamily="18" charset="0"/>
                                </a:rPr>
                                <m:t>𝑖</m:t>
                              </m:r>
                            </m:sub>
                          </m:sSub>
                          <m:func>
                            <m:funcPr>
                              <m:ctrlPr>
                                <a:rPr lang="zh-CN" altLang="en-US" sz="2400" i="1" smtClean="0">
                                  <a:latin typeface="Cambria Math" panose="02040503050406030204" pitchFamily="18" charset="0"/>
                                </a:rPr>
                              </m:ctrlPr>
                            </m:funcPr>
                            <m:fName>
                              <m:sSub>
                                <m:sSubPr>
                                  <m:ctrlPr>
                                    <a:rPr lang="zh-CN" altLang="en-US" sz="2400" i="1" smtClean="0">
                                      <a:solidFill>
                                        <a:srgbClr val="836967"/>
                                      </a:solidFill>
                                      <a:latin typeface="Cambria Math" panose="02040503050406030204" pitchFamily="18" charset="0"/>
                                    </a:rPr>
                                  </m:ctrlPr>
                                </m:sSubPr>
                                <m:e>
                                  <m:r>
                                    <m:rPr>
                                      <m:sty m:val="p"/>
                                    </m:rPr>
                                    <a:rPr lang="zh-CN" altLang="en-US" sz="2400" i="1" smtClean="0">
                                      <a:latin typeface="Cambria Math" panose="02040503050406030204" pitchFamily="18" charset="0"/>
                                    </a:rPr>
                                    <m:t>log</m:t>
                                  </m:r>
                                </m:e>
                                <m:sub>
                                  <m:r>
                                    <a:rPr lang="zh-CN" altLang="en-US" sz="2400" i="1" smtClean="0">
                                      <a:latin typeface="Cambria Math" panose="02040503050406030204" pitchFamily="18" charset="0"/>
                                    </a:rPr>
                                    <m:t>2</m:t>
                                  </m:r>
                                </m:sub>
                              </m:sSub>
                            </m:fName>
                            <m:e>
                              <m:sSub>
                                <m:sSubPr>
                                  <m:ctrlPr>
                                    <a:rPr lang="zh-CN" altLang="en-US" sz="2400" i="1" smtClean="0">
                                      <a:solidFill>
                                        <a:srgbClr val="836967"/>
                                      </a:solidFill>
                                      <a:latin typeface="Cambria Math" panose="02040503050406030204" pitchFamily="18" charset="0"/>
                                    </a:rPr>
                                  </m:ctrlPr>
                                </m:sSubPr>
                                <m:e>
                                  <m:r>
                                    <a:rPr lang="zh-CN" altLang="en-US" sz="2400" i="1" smtClean="0">
                                      <a:latin typeface="Cambria Math" panose="02040503050406030204" pitchFamily="18" charset="0"/>
                                    </a:rPr>
                                    <m:t>𝑝</m:t>
                                  </m:r>
                                </m:e>
                                <m:sub>
                                  <m:r>
                                    <a:rPr lang="zh-CN" altLang="en-US" sz="2400" i="1" smtClean="0">
                                      <a:latin typeface="Cambria Math" panose="02040503050406030204" pitchFamily="18" charset="0"/>
                                    </a:rPr>
                                    <m:t>𝑖</m:t>
                                  </m:r>
                                </m:sub>
                              </m:sSub>
                            </m:e>
                          </m:func>
                        </m:e>
                      </m:nary>
                    </m:oMath>
                  </m:oMathPara>
                </a14:m>
                <a:endParaRPr lang="zh-CN" altLang="en-US" sz="2400" dirty="0"/>
              </a:p>
            </p:txBody>
          </p:sp>
        </mc:Choice>
        <mc:Fallback xmlns="">
          <p:sp>
            <p:nvSpPr>
              <p:cNvPr id="14" name="文本框 13">
                <a:extLst>
                  <a:ext uri="{FF2B5EF4-FFF2-40B4-BE49-F238E27FC236}">
                    <a16:creationId xmlns:a16="http://schemas.microsoft.com/office/drawing/2014/main" id="{FCEF2FEA-3F86-4731-B30F-FC9AED6A1E63}"/>
                  </a:ext>
                </a:extLst>
              </p:cNvPr>
              <p:cNvSpPr txBox="1">
                <a:spLocks noRot="1" noChangeAspect="1" noMove="1" noResize="1" noEditPoints="1" noAdjustHandles="1" noChangeArrowheads="1" noChangeShapeType="1" noTextEdit="1"/>
              </p:cNvSpPr>
              <p:nvPr/>
            </p:nvSpPr>
            <p:spPr>
              <a:xfrm>
                <a:off x="3881577" y="1665926"/>
                <a:ext cx="3978216" cy="10503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2">
                <a:extLst>
                  <a:ext uri="{FF2B5EF4-FFF2-40B4-BE49-F238E27FC236}">
                    <a16:creationId xmlns:a16="http://schemas.microsoft.com/office/drawing/2014/main" id="{B4C0C535-606E-401C-9E07-7C3A50BC9D6C}"/>
                  </a:ext>
                </a:extLst>
              </p:cNvPr>
              <p:cNvSpPr>
                <a:spLocks noChangeArrowheads="1"/>
              </p:cNvSpPr>
              <p:nvPr/>
            </p:nvSpPr>
            <p:spPr bwMode="auto">
              <a:xfrm>
                <a:off x="916505" y="3814669"/>
                <a:ext cx="9434859" cy="2754809"/>
              </a:xfrm>
              <a:prstGeom prst="foldedCorne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400" dirty="0"/>
                  <a:t>如上一个例子中，有两个类别</a:t>
                </a:r>
                <a:r>
                  <a:rPr lang="en-US" altLang="zh-CN" sz="2400" dirty="0"/>
                  <a:t>{</a:t>
                </a:r>
                <a:r>
                  <a:rPr lang="zh-CN" altLang="en-US" sz="2400" dirty="0"/>
                  <a:t>通过，不通过</a:t>
                </a:r>
                <a:r>
                  <a:rPr lang="en-US" altLang="zh-CN" sz="2400" dirty="0"/>
                  <a:t>}</a:t>
                </a:r>
                <a:r>
                  <a:rPr lang="zh-CN" altLang="en-US" sz="2400" dirty="0"/>
                  <a:t>，通过一共有</a:t>
                </a:r>
                <a:r>
                  <a:rPr lang="en-US" altLang="zh-CN" sz="2400" dirty="0"/>
                  <a:t>9</a:t>
                </a:r>
                <a:r>
                  <a:rPr lang="zh-CN" altLang="en-US" sz="2400" dirty="0"/>
                  <a:t>次，不通过一共有</a:t>
                </a:r>
                <a:r>
                  <a:rPr lang="en-US" altLang="zh-CN" sz="2400" dirty="0"/>
                  <a:t>6</a:t>
                </a:r>
                <a:r>
                  <a:rPr lang="zh-CN" altLang="en-US" sz="2400" dirty="0"/>
                  <a:t>天，则</a:t>
                </a:r>
                <a:endParaRPr lang="en-US" altLang="zh-CN" sz="2400" dirty="0"/>
              </a:p>
              <a:p>
                <a:pPr marL="800100" lvl="1" indent="-342900">
                  <a:buFont typeface="Arial" panose="020B0604020202020204" pitchFamily="34" charset="0"/>
                  <a:buChar char="•"/>
                </a:pPr>
                <a:r>
                  <a:rPr kumimoji="0" lang="en-US" altLang="zh-CN" sz="2400" b="0" i="0" u="none" strike="noStrike" cap="none" normalizeH="0" baseline="0" dirty="0">
                    <a:ln>
                      <a:noFill/>
                    </a:ln>
                    <a:effectLst/>
                    <a:latin typeface="Arial" panose="020B0604020202020204" pitchFamily="34" charset="0"/>
                  </a:rPr>
                  <a:t>P(</a:t>
                </a:r>
                <a:r>
                  <a:rPr lang="zh-CN" altLang="en-US" sz="2400" dirty="0"/>
                  <a:t>通过</a:t>
                </a:r>
                <a:r>
                  <a:rPr kumimoji="0" lang="en-US" altLang="zh-CN" sz="2400" b="0" i="0" u="none" strike="noStrike" cap="none" normalizeH="0" baseline="0" dirty="0">
                    <a:ln>
                      <a:noFill/>
                    </a:ln>
                    <a:effectLst/>
                    <a:latin typeface="Arial" panose="020B0604020202020204" pitchFamily="34" charset="0"/>
                  </a:rPr>
                  <a:t>) =  9 / 15</a:t>
                </a:r>
              </a:p>
              <a:p>
                <a:pPr marL="800100" lvl="1" indent="-342900">
                  <a:buFont typeface="Arial" panose="020B0604020202020204" pitchFamily="34" charset="0"/>
                  <a:buChar char="•"/>
                </a:pPr>
                <a:r>
                  <a:rPr lang="en-US" altLang="zh-CN" sz="2400" dirty="0"/>
                  <a:t>P(</a:t>
                </a:r>
                <a:r>
                  <a:rPr lang="zh-CN" altLang="en-US" sz="2400" dirty="0"/>
                  <a:t>不通过</a:t>
                </a:r>
                <a:r>
                  <a:rPr lang="en-US" altLang="zh-CN" sz="2400" dirty="0"/>
                  <a:t>) = 6 / 15</a:t>
                </a:r>
              </a:p>
              <a:p>
                <a:pPr marL="800100" lvl="1" indent="-342900">
                  <a:buFont typeface="Arial" panose="020B0604020202020204" pitchFamily="34" charset="0"/>
                  <a:buChar char="•"/>
                </a:pPr>
                <a:r>
                  <a:rPr kumimoji="0" lang="zh-CN" altLang="en-US" sz="2400" b="0" i="0" u="none" strike="noStrike" cap="none" normalizeH="0" baseline="0" dirty="0">
                    <a:ln>
                      <a:noFill/>
                    </a:ln>
                    <a:effectLst/>
                    <a:latin typeface="Arial" panose="020B0604020202020204" pitchFamily="34" charset="0"/>
                  </a:rPr>
                  <a:t>信息熵为：</a:t>
                </a:r>
                <a:endParaRPr kumimoji="0" lang="en-US" altLang="zh-CN" sz="2400" b="0" i="0" u="none" strike="noStrike" cap="none" normalizeH="0" baseline="0" dirty="0">
                  <a:ln>
                    <a:noFill/>
                  </a:ln>
                  <a:effectLst/>
                  <a:latin typeface="Arial" panose="020B0604020202020204" pitchFamily="34" charset="0"/>
                </a:endParaRPr>
              </a:p>
              <a:p>
                <a:pPr lvl="1"/>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effectLst/>
                          <a:latin typeface="Cambria Math" panose="02040503050406030204" pitchFamily="18" charset="0"/>
                        </a:rPr>
                        <m:t>−(9/15)</m:t>
                      </m:r>
                      <m:func>
                        <m:funcPr>
                          <m:ctrlPr>
                            <a:rPr kumimoji="0" lang="en-US" altLang="zh-CN" sz="2400" b="0" i="1" u="none" strike="noStrike" cap="none" normalizeH="0" baseline="0" dirty="0" smtClean="0">
                              <a:ln>
                                <a:noFill/>
                              </a:ln>
                              <a:effectLst/>
                              <a:latin typeface="Cambria Math" panose="02040503050406030204" pitchFamily="18" charset="0"/>
                            </a:rPr>
                          </m:ctrlPr>
                        </m:funcPr>
                        <m:fName>
                          <m:sSub>
                            <m:sSubPr>
                              <m:ctrlPr>
                                <a:rPr kumimoji="0" lang="en-US" altLang="zh-CN" sz="2400" b="0" i="1" u="none" strike="noStrike" cap="none" normalizeH="0" baseline="0" dirty="0" smtClean="0">
                                  <a:ln>
                                    <a:noFill/>
                                  </a:ln>
                                  <a:effectLst/>
                                  <a:latin typeface="Cambria Math" panose="02040503050406030204" pitchFamily="18" charset="0"/>
                                </a:rPr>
                              </m:ctrlPr>
                            </m:sSubPr>
                            <m:e>
                              <m:r>
                                <m:rPr>
                                  <m:sty m:val="p"/>
                                </m:rPr>
                                <a:rPr kumimoji="0" lang="en-US" altLang="zh-CN" sz="2400" b="0" i="0" u="none" strike="noStrike" cap="none" normalizeH="0" baseline="0" dirty="0" smtClean="0">
                                  <a:ln>
                                    <a:noFill/>
                                  </a:ln>
                                  <a:effectLst/>
                                  <a:latin typeface="Cambria Math" panose="02040503050406030204" pitchFamily="18" charset="0"/>
                                </a:rPr>
                                <m:t>log</m:t>
                              </m:r>
                            </m:e>
                            <m:sub>
                              <m:r>
                                <a:rPr kumimoji="0" lang="en-US" altLang="zh-CN" sz="2400" b="0" i="1" u="none" strike="noStrike" cap="none" normalizeH="0" baseline="0" dirty="0" smtClean="0">
                                  <a:ln>
                                    <a:noFill/>
                                  </a:ln>
                                  <a:effectLst/>
                                  <a:latin typeface="Cambria Math" panose="02040503050406030204" pitchFamily="18" charset="0"/>
                                </a:rPr>
                                <m:t>2</m:t>
                              </m:r>
                            </m:sub>
                          </m:sSub>
                        </m:fName>
                        <m:e>
                          <m:r>
                            <a:rPr lang="en-US" altLang="zh-CN" sz="2400" i="1" dirty="0">
                              <a:latin typeface="Cambria Math" panose="02040503050406030204" pitchFamily="18" charset="0"/>
                            </a:rPr>
                            <m:t>(9/</m:t>
                          </m:r>
                          <m:r>
                            <a:rPr lang="en-US" altLang="zh-CN" sz="2400" b="0" i="1" dirty="0" smtClean="0">
                              <a:latin typeface="Cambria Math" panose="02040503050406030204" pitchFamily="18" charset="0"/>
                            </a:rPr>
                            <m:t>15</m:t>
                          </m:r>
                          <m:r>
                            <a:rPr lang="en-US" altLang="zh-CN" sz="2400" i="1" dirty="0">
                              <a:latin typeface="Cambria Math" panose="02040503050406030204" pitchFamily="18" charset="0"/>
                            </a:rPr>
                            <m:t>)</m:t>
                          </m:r>
                        </m:e>
                      </m:func>
                      <m:r>
                        <a:rPr kumimoji="0" lang="en-US" altLang="zh-CN" sz="2400" b="0" i="1" u="none" strike="noStrike" cap="none" normalizeH="0" baseline="0" dirty="0" smtClean="0">
                          <a:ln>
                            <a:noFill/>
                          </a:ln>
                          <a:effectLst/>
                          <a:latin typeface="Cambria Math" panose="02040503050406030204" pitchFamily="18" charset="0"/>
                        </a:rPr>
                        <m:t> −(6/15)</m:t>
                      </m:r>
                      <m:func>
                        <m:funcPr>
                          <m:ctrlPr>
                            <a:rPr kumimoji="0" lang="en-US" altLang="zh-CN" sz="2400" b="0" i="1" u="none" strike="noStrike" cap="none" normalizeH="0" baseline="0" dirty="0" smtClean="0">
                              <a:ln>
                                <a:noFill/>
                              </a:ln>
                              <a:effectLst/>
                              <a:latin typeface="Cambria Math" panose="02040503050406030204" pitchFamily="18" charset="0"/>
                            </a:rPr>
                          </m:ctrlPr>
                        </m:funcPr>
                        <m:fName>
                          <m:sSub>
                            <m:sSubPr>
                              <m:ctrlPr>
                                <a:rPr kumimoji="0" lang="en-US" altLang="zh-CN" sz="2400" b="0" i="1" u="none" strike="noStrike" cap="none" normalizeH="0" baseline="0" dirty="0" smtClean="0">
                                  <a:ln>
                                    <a:noFill/>
                                  </a:ln>
                                  <a:effectLst/>
                                  <a:latin typeface="Cambria Math" panose="02040503050406030204" pitchFamily="18" charset="0"/>
                                </a:rPr>
                              </m:ctrlPr>
                            </m:sSubPr>
                            <m:e>
                              <m:r>
                                <m:rPr>
                                  <m:sty m:val="p"/>
                                </m:rPr>
                                <a:rPr kumimoji="0" lang="en-US" altLang="zh-CN" sz="2400" b="0" i="0" u="none" strike="noStrike" cap="none" normalizeH="0" baseline="0" dirty="0" smtClean="0">
                                  <a:ln>
                                    <a:noFill/>
                                  </a:ln>
                                  <a:effectLst/>
                                  <a:latin typeface="Cambria Math" panose="02040503050406030204" pitchFamily="18" charset="0"/>
                                </a:rPr>
                                <m:t>log</m:t>
                              </m:r>
                            </m:e>
                            <m:sub>
                              <m:r>
                                <a:rPr kumimoji="0" lang="en-US" altLang="zh-CN" sz="2400" b="0" i="1" u="none" strike="noStrike" cap="none" normalizeH="0" baseline="0" dirty="0" smtClean="0">
                                  <a:ln>
                                    <a:noFill/>
                                  </a:ln>
                                  <a:effectLst/>
                                  <a:latin typeface="Cambria Math" panose="02040503050406030204" pitchFamily="18" charset="0"/>
                                </a:rPr>
                                <m:t>2</m:t>
                              </m:r>
                            </m:sub>
                          </m:sSub>
                        </m:fName>
                        <m:e>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6</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15</m:t>
                          </m:r>
                          <m:r>
                            <a:rPr lang="en-US" altLang="zh-CN" sz="2400" i="1" dirty="0">
                              <a:latin typeface="Cambria Math" panose="02040503050406030204" pitchFamily="18" charset="0"/>
                            </a:rPr>
                            <m:t>)</m:t>
                          </m:r>
                        </m:e>
                      </m:func>
                      <m:r>
                        <a:rPr kumimoji="0" lang="en-US" altLang="zh-CN" sz="2400" b="0" i="1" u="none" strike="noStrike" cap="none" normalizeH="0" baseline="0" dirty="0" smtClean="0">
                          <a:ln>
                            <a:noFill/>
                          </a:ln>
                          <a:effectLst/>
                          <a:latin typeface="Cambria Math" panose="02040503050406030204" pitchFamily="18" charset="0"/>
                        </a:rPr>
                        <m:t> </m:t>
                      </m:r>
                      <m:r>
                        <a:rPr lang="en-US" altLang="zh-CN" sz="2400" i="1" dirty="0">
                          <a:latin typeface="Cambria Math" panose="02040503050406030204" pitchFamily="18" charset="0"/>
                        </a:rPr>
                        <m:t>=</m:t>
                      </m:r>
                      <m:r>
                        <a:rPr kumimoji="0" lang="en-US" altLang="zh-CN" sz="2400" b="0" i="1" u="none" strike="noStrike" cap="none" normalizeH="0" baseline="0" dirty="0" smtClean="0">
                          <a:ln>
                            <a:noFill/>
                          </a:ln>
                          <a:effectLst/>
                          <a:latin typeface="Cambria Math" panose="02040503050406030204" pitchFamily="18" charset="0"/>
                        </a:rPr>
                        <m:t>0.971</m:t>
                      </m:r>
                    </m:oMath>
                  </m:oMathPara>
                </a14:m>
                <a:endParaRPr kumimoji="0" lang="en-US" altLang="zh-CN" sz="2400" b="0" i="0" u="none" strike="noStrike" cap="none" normalizeH="0" baseline="0" dirty="0">
                  <a:ln>
                    <a:noFill/>
                  </a:ln>
                  <a:effectLst/>
                  <a:latin typeface="Arial" panose="020B0604020202020204" pitchFamily="34" charset="0"/>
                </a:endParaRPr>
              </a:p>
            </p:txBody>
          </p:sp>
        </mc:Choice>
        <mc:Fallback xmlns="">
          <p:sp>
            <p:nvSpPr>
              <p:cNvPr id="17" name="Rectangle 2">
                <a:extLst>
                  <a:ext uri="{FF2B5EF4-FFF2-40B4-BE49-F238E27FC236}">
                    <a16:creationId xmlns:a16="http://schemas.microsoft.com/office/drawing/2014/main" id="{B4C0C535-606E-401C-9E07-7C3A50BC9D6C}"/>
                  </a:ext>
                </a:extLst>
              </p:cNvPr>
              <p:cNvSpPr>
                <a:spLocks noRot="1" noChangeAspect="1" noMove="1" noResize="1" noEditPoints="1" noAdjustHandles="1" noChangeArrowheads="1" noChangeShapeType="1" noTextEdit="1"/>
              </p:cNvSpPr>
              <p:nvPr/>
            </p:nvSpPr>
            <p:spPr bwMode="auto">
              <a:xfrm>
                <a:off x="916505" y="3814669"/>
                <a:ext cx="9434859" cy="2754809"/>
              </a:xfrm>
              <a:prstGeom prst="foldedCorner">
                <a:avLst/>
              </a:prstGeom>
              <a:blipFill>
                <a:blip r:embed="rId4"/>
                <a:stretch>
                  <a:fillRect l="-840" t="-1770" r="-1034"/>
                </a:stretch>
              </a:blipFill>
              <a:ln>
                <a:noFill/>
              </a:ln>
            </p:spPr>
            <p:txBody>
              <a:bodyPr/>
              <a:lstStyle/>
              <a:p>
                <a:r>
                  <a:rPr lang="zh-CN" altLang="en-US">
                    <a:noFill/>
                  </a:rPr>
                  <a:t> </a:t>
                </a:r>
              </a:p>
            </p:txBody>
          </p:sp>
        </mc:Fallback>
      </mc:AlternateContent>
      <p:graphicFrame>
        <p:nvGraphicFramePr>
          <p:cNvPr id="19" name="内容占位符 14">
            <a:extLst>
              <a:ext uri="{FF2B5EF4-FFF2-40B4-BE49-F238E27FC236}">
                <a16:creationId xmlns:a16="http://schemas.microsoft.com/office/drawing/2014/main" id="{7BB43BED-B45E-41CB-956F-F59387C6AF20}"/>
              </a:ext>
            </a:extLst>
          </p:cNvPr>
          <p:cNvGraphicFramePr>
            <a:graphicFrameLocks/>
          </p:cNvGraphicFramePr>
          <p:nvPr>
            <p:extLst>
              <p:ext uri="{D42A27DB-BD31-4B8C-83A1-F6EECF244321}">
                <p14:modId xmlns:p14="http://schemas.microsoft.com/office/powerpoint/2010/main" val="2054177542"/>
              </p:ext>
            </p:extLst>
          </p:nvPr>
        </p:nvGraphicFramePr>
        <p:xfrm>
          <a:off x="10440786" y="157756"/>
          <a:ext cx="1487030" cy="6180288"/>
        </p:xfrm>
        <a:graphic>
          <a:graphicData uri="http://schemas.openxmlformats.org/drawingml/2006/table">
            <a:tbl>
              <a:tblPr/>
              <a:tblGrid>
                <a:gridCol w="743515">
                  <a:extLst>
                    <a:ext uri="{9D8B030D-6E8A-4147-A177-3AD203B41FA5}">
                      <a16:colId xmlns:a16="http://schemas.microsoft.com/office/drawing/2014/main" val="55650385"/>
                    </a:ext>
                  </a:extLst>
                </a:gridCol>
                <a:gridCol w="743515">
                  <a:extLst>
                    <a:ext uri="{9D8B030D-6E8A-4147-A177-3AD203B41FA5}">
                      <a16:colId xmlns:a16="http://schemas.microsoft.com/office/drawing/2014/main" val="1926362079"/>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47995244"/>
                  </a:ext>
                </a:extLst>
              </a:tr>
            </a:tbl>
          </a:graphicData>
        </a:graphic>
      </p:graphicFrame>
    </p:spTree>
    <p:extLst>
      <p:ext uri="{BB962C8B-B14F-4D97-AF65-F5344CB8AC3E}">
        <p14:creationId xmlns:p14="http://schemas.microsoft.com/office/powerpoint/2010/main" val="105689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4" presetClass="entr" presetSubtype="1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randombar(horizontal)">
                                      <p:cBhvr>
                                        <p:cTn id="9" dur="500"/>
                                        <p:tgtEl>
                                          <p:spTgt spid="17"/>
                                        </p:tgtEl>
                                      </p:cBhvr>
                                    </p:animEffect>
                                  </p:childTnLst>
                                </p:cTn>
                              </p:par>
                              <p:par>
                                <p:cTn id="10" presetID="14" presetClass="entr" presetSubtype="10" fill="hold"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2" dur="500"/>
                                        <p:tgtEl>
                                          <p:spTgt spid="1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15" dur="500"/>
                                        <p:tgtEl>
                                          <p:spTgt spid="17">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7">
                                            <p:txEl>
                                              <p:pRg st="2" end="2"/>
                                            </p:txEl>
                                          </p:spTgt>
                                        </p:tgtEl>
                                        <p:attrNameLst>
                                          <p:attrName>style.visibility</p:attrName>
                                        </p:attrNameLst>
                                      </p:cBhvr>
                                      <p:to>
                                        <p:strVal val="visible"/>
                                      </p:to>
                                    </p:set>
                                    <p:animEffect transition="in" filter="randombar(horizontal)">
                                      <p:cBhvr>
                                        <p:cTn id="18" dur="500"/>
                                        <p:tgtEl>
                                          <p:spTgt spid="17">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animEffect transition="in" filter="randombar(horizontal)">
                                      <p:cBhvr>
                                        <p:cTn id="21" dur="500"/>
                                        <p:tgtEl>
                                          <p:spTgt spid="17">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7">
                                            <p:txEl>
                                              <p:pRg st="4" end="4"/>
                                            </p:txEl>
                                          </p:spTgt>
                                        </p:tgtEl>
                                        <p:attrNameLst>
                                          <p:attrName>style.visibility</p:attrName>
                                        </p:attrNameLst>
                                      </p:cBhvr>
                                      <p:to>
                                        <p:strVal val="visible"/>
                                      </p:to>
                                    </p:set>
                                    <p:animEffect transition="in" filter="randombar(horizontal)">
                                      <p:cBhvr>
                                        <p:cTn id="24"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0A5A-B72B-44A3-90EB-DEA4B66B0EA9}"/>
              </a:ext>
            </a:extLst>
          </p:cNvPr>
          <p:cNvSpPr>
            <a:spLocks noGrp="1"/>
          </p:cNvSpPr>
          <p:nvPr>
            <p:ph type="title"/>
          </p:nvPr>
        </p:nvSpPr>
        <p:spPr>
          <a:xfrm>
            <a:off x="598503" y="0"/>
            <a:ext cx="10515600" cy="1325563"/>
          </a:xfrm>
        </p:spPr>
        <p:txBody>
          <a:bodyPr/>
          <a:lstStyle/>
          <a:p>
            <a:r>
              <a:rPr lang="zh-CN" altLang="en-US" b="1" dirty="0">
                <a:solidFill>
                  <a:srgbClr val="7030A0"/>
                </a:solidFill>
              </a:rPr>
              <a:t>条件熵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F903D3-A44B-4224-AEAC-8BCE9818C6C0}"/>
                  </a:ext>
                </a:extLst>
              </p:cNvPr>
              <p:cNvSpPr>
                <a:spLocks noGrp="1"/>
              </p:cNvSpPr>
              <p:nvPr>
                <p:ph idx="1"/>
              </p:nvPr>
            </p:nvSpPr>
            <p:spPr>
              <a:xfrm>
                <a:off x="598503" y="1142045"/>
                <a:ext cx="10827058" cy="3030460"/>
              </a:xfrm>
            </p:spPr>
            <p:txBody>
              <a:bodyPr>
                <a:normAutofit/>
              </a:bodyPr>
              <a:lstStyle/>
              <a:p>
                <a:r>
                  <a:rPr lang="zh-CN" altLang="en-US" dirty="0"/>
                  <a:t>条件熵表示已知一个属性在取值的情况下结果分布的不确定性。</a:t>
                </a:r>
                <a:endParaRPr lang="en-US" altLang="zh-CN" dirty="0"/>
              </a:p>
              <a:p>
                <a:r>
                  <a:rPr lang="zh-CN" altLang="en-US" dirty="0"/>
                  <a:t>定义为属性</a:t>
                </a:r>
                <a:r>
                  <a:rPr lang="en-US" altLang="zh-CN" dirty="0"/>
                  <a:t>A</a:t>
                </a:r>
                <a:r>
                  <a:rPr lang="zh-CN" altLang="en-US" dirty="0"/>
                  <a:t>给定条件下</a:t>
                </a:r>
                <a:r>
                  <a:rPr lang="en-US" altLang="zh-CN" dirty="0"/>
                  <a:t>D</a:t>
                </a:r>
                <a:r>
                  <a:rPr lang="zh-CN" altLang="en-US" dirty="0"/>
                  <a:t>的条件概率分布的熵对属性</a:t>
                </a:r>
                <a:r>
                  <a:rPr lang="en-US" altLang="zh-CN" dirty="0"/>
                  <a:t>A</a:t>
                </a:r>
                <a:r>
                  <a:rPr lang="zh-CN" altLang="en-US" dirty="0"/>
                  <a:t>的数学期望</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e>
                          <m:r>
                            <m:rPr>
                              <m:sty m:val="p"/>
                            </m:rPr>
                            <a:rPr lang="en-US" altLang="zh-CN" b="0" i="0" smtClean="0">
                              <a:latin typeface="Cambria Math" panose="02040503050406030204" pitchFamily="18" charset="0"/>
                            </a:rPr>
                            <m:t>A</m:t>
                          </m:r>
                        </m:e>
                      </m:d>
                      <m:r>
                        <a:rPr lang="en-US" altLang="zh-CN" b="0" i="0"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𝐸𝑛𝑡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m:oMathPara>
                </a14:m>
                <a:endParaRPr lang="en-US" altLang="zh-CN" dirty="0"/>
              </a:p>
              <a:p>
                <a:pPr lvl="1"/>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表示</m:t>
                    </m:r>
                  </m:oMath>
                </a14:m>
                <a:r>
                  <a:rPr lang="zh-CN" altLang="en-US" dirty="0"/>
                  <a:t>数据集</a:t>
                </a:r>
                <a:r>
                  <a:rPr lang="en-US" altLang="zh-CN" dirty="0"/>
                  <a:t>D</a:t>
                </a:r>
                <a:r>
                  <a:rPr lang="zh-CN" altLang="en-US" dirty="0"/>
                  <a:t>在属性</a:t>
                </a:r>
                <a:r>
                  <a:rPr lang="en-US" altLang="zh-CN" dirty="0"/>
                  <a:t>A</a:t>
                </a:r>
                <a:r>
                  <a:rPr lang="zh-CN" altLang="en-US" dirty="0"/>
                  <a:t>取值为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时的数据集；</a:t>
                </a:r>
                <a:r>
                  <a:rPr lang="en-US" altLang="zh-CN" dirty="0"/>
                  <a:t> </a:t>
                </a:r>
              </a:p>
              <a:p>
                <a:pPr marL="457200" lvl="1" indent="0">
                  <a:buNone/>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表示</m:t>
                    </m:r>
                  </m:oMath>
                </a14:m>
                <a:r>
                  <a:rPr lang="zh-CN" altLang="en-US" dirty="0"/>
                  <a:t>在</a:t>
                </a:r>
                <a:r>
                  <a:rPr lang="en-US" altLang="zh-CN" dirty="0"/>
                  <a:t>D</a:t>
                </a:r>
                <a:r>
                  <a:rPr lang="zh-CN" altLang="en-US" dirty="0"/>
                  <a:t>中属性</a:t>
                </a:r>
                <a:r>
                  <a:rPr lang="en-US" altLang="zh-CN" dirty="0"/>
                  <a:t>A</a:t>
                </a:r>
                <a:r>
                  <a:rPr lang="zh-CN" altLang="en-US" dirty="0"/>
                  <a:t>取值为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的</m:t>
                    </m:r>
                  </m:oMath>
                </a14:m>
                <a:r>
                  <a:rPr lang="zh-CN" altLang="en-US" dirty="0"/>
                  <a:t>概率，即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den>
                    </m:f>
                    <m:r>
                      <a:rPr lang="en-US" altLang="zh-CN" i="1">
                        <a:latin typeface="Cambria Math" panose="02040503050406030204" pitchFamily="18" charset="0"/>
                      </a:rPr>
                      <m:t> </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F7F903D3-A44B-4224-AEAC-8BCE9818C6C0}"/>
                  </a:ext>
                </a:extLst>
              </p:cNvPr>
              <p:cNvSpPr>
                <a:spLocks noGrp="1" noRot="1" noChangeAspect="1" noMove="1" noResize="1" noEditPoints="1" noAdjustHandles="1" noChangeArrowheads="1" noChangeShapeType="1" noTextEdit="1"/>
              </p:cNvSpPr>
              <p:nvPr>
                <p:ph idx="1"/>
              </p:nvPr>
            </p:nvSpPr>
            <p:spPr>
              <a:xfrm>
                <a:off x="598503" y="1142045"/>
                <a:ext cx="10827058" cy="3030460"/>
              </a:xfrm>
              <a:blipFill>
                <a:blip r:embed="rId2"/>
                <a:stretch>
                  <a:fillRect l="-1014" t="-362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0D18E5FD-295D-4847-B8DE-798B9F839EE3}"/>
              </a:ext>
            </a:extLst>
          </p:cNvPr>
          <p:cNvSpPr txBox="1"/>
          <p:nvPr/>
        </p:nvSpPr>
        <p:spPr>
          <a:xfrm>
            <a:off x="716131" y="4083727"/>
            <a:ext cx="10709429" cy="2314039"/>
          </a:xfrm>
          <a:prstGeom prst="foldedCorner">
            <a:avLst/>
          </a:prstGeom>
          <a:solidFill>
            <a:schemeClr val="accent5">
              <a:lumMod val="40000"/>
              <a:lumOff val="60000"/>
            </a:schemeClr>
          </a:solidFill>
        </p:spPr>
        <p:txBody>
          <a:bodyPr wrap="square" rtlCol="0">
            <a:spAutoFit/>
          </a:bodyPr>
          <a:lstStyle/>
          <a:p>
            <a:pPr marL="285750" indent="-285750">
              <a:buFont typeface="Arial" panose="020B0604020202020204" pitchFamily="34" charset="0"/>
              <a:buChar char="•"/>
            </a:pPr>
            <a:r>
              <a:rPr lang="zh-CN" altLang="en-US" sz="2400" dirty="0"/>
              <a:t>简而言之，就是计算数据集在某个属性加持的条件下的混乱程度（熵），从而分析某个属性对数据集混乱程度的影响。</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a:t>比如，计算有了年龄属性后样本的混乱程度（熵）是怎么样的，再跟没有这个属性加持的样本混乱程度去比较。</a:t>
            </a:r>
          </a:p>
        </p:txBody>
      </p:sp>
    </p:spTree>
    <p:extLst>
      <p:ext uri="{BB962C8B-B14F-4D97-AF65-F5344CB8AC3E}">
        <p14:creationId xmlns:p14="http://schemas.microsoft.com/office/powerpoint/2010/main" val="202918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8D369-39FC-4221-A826-2D1A5B6701ED}"/>
              </a:ext>
            </a:extLst>
          </p:cNvPr>
          <p:cNvSpPr>
            <a:spLocks noGrp="1"/>
          </p:cNvSpPr>
          <p:nvPr>
            <p:ph type="title"/>
          </p:nvPr>
        </p:nvSpPr>
        <p:spPr>
          <a:xfrm>
            <a:off x="838200" y="18255"/>
            <a:ext cx="10515600" cy="1325563"/>
          </a:xfrm>
        </p:spPr>
        <p:txBody>
          <a:bodyPr>
            <a:normAutofit/>
          </a:bodyPr>
          <a:lstStyle/>
          <a:p>
            <a:r>
              <a:rPr lang="zh-CN" altLang="en-US" sz="4000" b="1" dirty="0">
                <a:solidFill>
                  <a:srgbClr val="7030A0"/>
                </a:solidFill>
              </a:rPr>
              <a:t>信息增益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793C15-C2F9-4AAF-9F8E-039229E6DEFC}"/>
                  </a:ext>
                </a:extLst>
              </p:cNvPr>
              <p:cNvSpPr>
                <a:spLocks noGrp="1"/>
              </p:cNvSpPr>
              <p:nvPr>
                <p:ph idx="1"/>
              </p:nvPr>
            </p:nvSpPr>
            <p:spPr>
              <a:xfrm>
                <a:off x="838200" y="1062137"/>
                <a:ext cx="10515600" cy="2133824"/>
              </a:xfrm>
            </p:spPr>
            <p:txBody>
              <a:bodyPr>
                <a:normAutofit/>
              </a:bodyPr>
              <a:lstStyle/>
              <a:p>
                <a:pPr>
                  <a:lnSpc>
                    <a:spcPct val="125000"/>
                  </a:lnSpc>
                </a:pPr>
                <a:r>
                  <a:rPr lang="zh-CN" altLang="en-US" dirty="0"/>
                  <a:t>属性</a:t>
                </a:r>
                <a:r>
                  <a:rPr lang="en-US" altLang="zh-CN" dirty="0"/>
                  <a:t>A</a:t>
                </a:r>
                <a:r>
                  <a:rPr lang="zh-CN" altLang="en-US" dirty="0"/>
                  <a:t>对训练数据集</a:t>
                </a:r>
                <a:r>
                  <a:rPr lang="en-US" altLang="zh-CN" dirty="0"/>
                  <a:t>D</a:t>
                </a:r>
                <a:r>
                  <a:rPr lang="zh-CN" altLang="en-US" dirty="0"/>
                  <a:t>的信息增益</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e>
                    </m:d>
                    <m:r>
                      <a:rPr lang="zh-CN" altLang="en-US" i="1">
                        <a:latin typeface="Cambria Math" panose="02040503050406030204" pitchFamily="18" charset="0"/>
                      </a:rPr>
                      <m:t>，</m:t>
                    </m:r>
                    <m:r>
                      <a:rPr lang="zh-CN" altLang="en-US" i="1" smtClean="0">
                        <a:latin typeface="Cambria Math" panose="02040503050406030204" pitchFamily="18" charset="0"/>
                      </a:rPr>
                      <m:t>定义为</m:t>
                    </m:r>
                  </m:oMath>
                </a14:m>
                <a:r>
                  <a:rPr lang="zh-CN" altLang="en-US" dirty="0"/>
                  <a:t>集合</a:t>
                </a:r>
                <a:r>
                  <a:rPr lang="en-US" altLang="zh-CN" dirty="0"/>
                  <a:t>D</a:t>
                </a:r>
                <a:r>
                  <a:rPr lang="zh-CN" altLang="en-US" dirty="0"/>
                  <a:t>的熵</a:t>
                </a:r>
                <a14:m>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 </m:t>
                    </m:r>
                  </m:oMath>
                </a14:m>
                <a:r>
                  <a:rPr lang="zh-CN" altLang="en-US" dirty="0"/>
                  <a:t>与属性</a:t>
                </a:r>
                <a:r>
                  <a:rPr lang="en-US" altLang="zh-CN" dirty="0"/>
                  <a:t>A</a:t>
                </a:r>
                <a:r>
                  <a:rPr lang="zh-CN" altLang="en-US" dirty="0"/>
                  <a:t>给定条件下</a:t>
                </a:r>
                <a:r>
                  <a:rPr lang="en-US" altLang="zh-CN" dirty="0"/>
                  <a:t>D</a:t>
                </a:r>
                <a:r>
                  <a:rPr lang="zh-CN" altLang="en-US" dirty="0"/>
                  <a:t>的条件熵</a:t>
                </a:r>
                <a14:m>
                  <m:oMath xmlns:m="http://schemas.openxmlformats.org/officeDocument/2006/math">
                    <m:r>
                      <a:rPr lang="en-US" altLang="zh-CN" b="0" i="1" smtClean="0">
                        <a:latin typeface="Cambria Math" panose="02040503050406030204" pitchFamily="18" charset="0"/>
                      </a:rPr>
                      <m:t>𝐸𝑛𝑡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a:latin typeface="Cambria Math" panose="02040503050406030204" pitchFamily="18" charset="0"/>
                      </a:rPr>
                      <m:t>之差</m:t>
                    </m:r>
                  </m:oMath>
                </a14:m>
                <a:r>
                  <a:rPr lang="zh-CN" altLang="en-US" dirty="0"/>
                  <a:t>，即</a:t>
                </a:r>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i="1">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m:t>
                      </m:r>
                    </m:oMath>
                  </m:oMathPara>
                </a14:m>
                <a:endParaRPr lang="en-US" altLang="zh-CN" dirty="0"/>
              </a:p>
            </p:txBody>
          </p:sp>
        </mc:Choice>
        <mc:Fallback xmlns="">
          <p:sp>
            <p:nvSpPr>
              <p:cNvPr id="3" name="内容占位符 2">
                <a:extLst>
                  <a:ext uri="{FF2B5EF4-FFF2-40B4-BE49-F238E27FC236}">
                    <a16:creationId xmlns:a16="http://schemas.microsoft.com/office/drawing/2014/main" id="{62793C15-C2F9-4AAF-9F8E-039229E6DEFC}"/>
                  </a:ext>
                </a:extLst>
              </p:cNvPr>
              <p:cNvSpPr>
                <a:spLocks noGrp="1" noRot="1" noChangeAspect="1" noMove="1" noResize="1" noEditPoints="1" noAdjustHandles="1" noChangeArrowheads="1" noChangeShapeType="1" noTextEdit="1"/>
              </p:cNvSpPr>
              <p:nvPr>
                <p:ph idx="1"/>
              </p:nvPr>
            </p:nvSpPr>
            <p:spPr>
              <a:xfrm>
                <a:off x="838200" y="1062137"/>
                <a:ext cx="10515600" cy="2133824"/>
              </a:xfrm>
              <a:blipFill>
                <a:blip r:embed="rId2"/>
                <a:stretch>
                  <a:fillRect l="-10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51897A11-BB0A-4FA3-82C9-E11A3C4A839F}"/>
                  </a:ext>
                </a:extLst>
              </p:cNvPr>
              <p:cNvSpPr txBox="1"/>
              <p:nvPr/>
            </p:nvSpPr>
            <p:spPr>
              <a:xfrm>
                <a:off x="999880" y="3195961"/>
                <a:ext cx="9960745" cy="3268274"/>
              </a:xfrm>
              <a:prstGeom prst="foldedCorner">
                <a:avLst/>
              </a:prstGeom>
              <a:solidFill>
                <a:schemeClr val="accent5">
                  <a:lumMod val="40000"/>
                  <a:lumOff val="60000"/>
                </a:schemeClr>
              </a:solidFill>
            </p:spPr>
            <p:txBody>
              <a:bodyPr wrap="square">
                <a:spAutoFit/>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𝐸𝑛𝑡</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𝐷</m:t>
                          </m:r>
                        </m:e>
                        <m:e>
                          <m:r>
                            <m:rPr>
                              <m:sty m:val="p"/>
                            </m:rPr>
                            <a:rPr lang="en-US" altLang="zh-CN" sz="2400" b="0" i="0" smtClean="0">
                              <a:latin typeface="Cambria Math" panose="02040503050406030204" pitchFamily="18" charset="0"/>
                            </a:rPr>
                            <m:t>A</m:t>
                          </m:r>
                        </m:e>
                      </m:d>
                      <m:r>
                        <a:rPr lang="en-US" altLang="zh-CN" sz="2400" b="0" i="0" smtClean="0">
                          <a:latin typeface="Cambria Math" panose="02040503050406030204" pitchFamily="18" charset="0"/>
                        </a:rPr>
                        <m:t>=</m:t>
                      </m:r>
                      <m:nary>
                        <m:naryPr>
                          <m:chr m:val="∑"/>
                          <m:limLoc m:val="subSup"/>
                          <m:ctrlPr>
                            <a:rPr lang="en-US" altLang="zh-CN" sz="2400" b="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𝐸𝑛𝑡</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nary>
                    </m:oMath>
                  </m:oMathPara>
                </a14:m>
                <a:endParaRPr lang="en-US" altLang="zh-CN" sz="2400" dirty="0"/>
              </a:p>
              <a:p>
                <a:pPr marL="0" indent="0">
                  <a:lnSpc>
                    <a:spcPct val="150000"/>
                  </a:lnSpc>
                  <a:buNone/>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𝐸𝑛𝑡</m:t>
                      </m:r>
                      <m:d>
                        <m:dPr>
                          <m:ctrlPr>
                            <a:rPr lang="zh-CN" altLang="en-US" sz="2400" i="1" smtClean="0">
                              <a:solidFill>
                                <a:srgbClr val="836967"/>
                              </a:solidFill>
                              <a:latin typeface="Cambria Math" panose="02040503050406030204" pitchFamily="18" charset="0"/>
                            </a:rPr>
                          </m:ctrlPr>
                        </m:dPr>
                        <m:e>
                          <m:r>
                            <a:rPr lang="zh-CN" altLang="en-US" sz="2400" i="1" smtClean="0">
                              <a:latin typeface="Cambria Math" panose="02040503050406030204" pitchFamily="18" charset="0"/>
                            </a:rPr>
                            <m:t>𝐷</m:t>
                          </m:r>
                        </m:e>
                      </m:d>
                      <m:r>
                        <a:rPr lang="zh-CN" altLang="en-US" sz="2400" i="1" smtClean="0">
                          <a:latin typeface="Cambria Math" panose="02040503050406030204" pitchFamily="18" charset="0"/>
                        </a:rPr>
                        <m:t>=−</m:t>
                      </m:r>
                      <m:nary>
                        <m:naryPr>
                          <m:chr m:val="∑"/>
                          <m:limLoc m:val="undOvr"/>
                          <m:grow m:val="on"/>
                          <m:ctrlPr>
                            <a:rPr lang="zh-CN" altLang="en-US" sz="2400" i="1" smtClean="0">
                              <a:latin typeface="Cambria Math" panose="02040503050406030204" pitchFamily="18" charset="0"/>
                            </a:rPr>
                          </m:ctrlPr>
                        </m:naryPr>
                        <m:sub>
                          <m:r>
                            <m:rPr>
                              <m:brk/>
                              <m:aln/>
                            </m:rPr>
                            <a:rPr lang="en-US" altLang="zh-CN" sz="2400" b="0" i="1" smtClean="0">
                              <a:latin typeface="Cambria Math" panose="02040503050406030204" pitchFamily="18" charset="0"/>
                            </a:rPr>
                            <m:t>𝑖</m:t>
                          </m:r>
                          <m:r>
                            <a:rPr lang="zh-CN" altLang="en-US" sz="2400" i="1" smtClean="0">
                              <a:latin typeface="Cambria Math" panose="02040503050406030204" pitchFamily="18" charset="0"/>
                            </a:rPr>
                            <m:t>=1</m:t>
                          </m:r>
                        </m:sub>
                        <m:sup>
                          <m:r>
                            <a:rPr lang="zh-CN" altLang="en-US" sz="2400" i="1" smtClean="0">
                              <a:latin typeface="Cambria Math" panose="02040503050406030204" pitchFamily="18" charset="0"/>
                            </a:rPr>
                            <m:t>𝑁</m:t>
                          </m:r>
                        </m:sup>
                        <m:e>
                          <m:sSub>
                            <m:sSubPr>
                              <m:ctrlPr>
                                <a:rPr lang="zh-CN" altLang="en-US" sz="2400" i="1" smtClean="0">
                                  <a:solidFill>
                                    <a:srgbClr val="836967"/>
                                  </a:solidFill>
                                  <a:latin typeface="Cambria Math" panose="02040503050406030204" pitchFamily="18" charset="0"/>
                                </a:rPr>
                              </m:ctrlPr>
                            </m:sSubPr>
                            <m:e>
                              <m:r>
                                <a:rPr lang="zh-CN" altLang="en-US" sz="2400" i="1" smtClean="0">
                                  <a:latin typeface="Cambria Math" panose="02040503050406030204" pitchFamily="18" charset="0"/>
                                </a:rPr>
                                <m:t>𝑝</m:t>
                              </m:r>
                            </m:e>
                            <m:sub>
                              <m:r>
                                <a:rPr lang="zh-CN" altLang="en-US" sz="2400" i="1" smtClean="0">
                                  <a:latin typeface="Cambria Math" panose="02040503050406030204" pitchFamily="18" charset="0"/>
                                </a:rPr>
                                <m:t>𝑖</m:t>
                              </m:r>
                            </m:sub>
                          </m:sSub>
                          <m:func>
                            <m:funcPr>
                              <m:ctrlPr>
                                <a:rPr lang="zh-CN" altLang="en-US" sz="2400" i="1" smtClean="0">
                                  <a:latin typeface="Cambria Math" panose="02040503050406030204" pitchFamily="18" charset="0"/>
                                </a:rPr>
                              </m:ctrlPr>
                            </m:funcPr>
                            <m:fName>
                              <m:sSub>
                                <m:sSubPr>
                                  <m:ctrlPr>
                                    <a:rPr lang="zh-CN" altLang="en-US" sz="2400" i="1" smtClean="0">
                                      <a:solidFill>
                                        <a:srgbClr val="836967"/>
                                      </a:solidFill>
                                      <a:latin typeface="Cambria Math" panose="02040503050406030204" pitchFamily="18" charset="0"/>
                                    </a:rPr>
                                  </m:ctrlPr>
                                </m:sSubPr>
                                <m:e>
                                  <m:r>
                                    <m:rPr>
                                      <m:sty m:val="p"/>
                                    </m:rPr>
                                    <a:rPr lang="zh-CN" altLang="en-US" sz="2400" i="1" smtClean="0">
                                      <a:latin typeface="Cambria Math" panose="02040503050406030204" pitchFamily="18" charset="0"/>
                                    </a:rPr>
                                    <m:t>log</m:t>
                                  </m:r>
                                </m:e>
                                <m:sub>
                                  <m:r>
                                    <a:rPr lang="zh-CN" altLang="en-US" sz="2400" i="1" smtClean="0">
                                      <a:latin typeface="Cambria Math" panose="02040503050406030204" pitchFamily="18" charset="0"/>
                                    </a:rPr>
                                    <m:t>2</m:t>
                                  </m:r>
                                </m:sub>
                              </m:sSub>
                            </m:fName>
                            <m:e>
                              <m:sSub>
                                <m:sSubPr>
                                  <m:ctrlPr>
                                    <a:rPr lang="zh-CN" altLang="en-US" sz="2400" i="1" smtClean="0">
                                      <a:solidFill>
                                        <a:srgbClr val="836967"/>
                                      </a:solidFill>
                                      <a:latin typeface="Cambria Math" panose="02040503050406030204" pitchFamily="18" charset="0"/>
                                    </a:rPr>
                                  </m:ctrlPr>
                                </m:sSubPr>
                                <m:e>
                                  <m:r>
                                    <a:rPr lang="zh-CN" altLang="en-US" sz="2400" i="1" smtClean="0">
                                      <a:latin typeface="Cambria Math" panose="02040503050406030204" pitchFamily="18" charset="0"/>
                                    </a:rPr>
                                    <m:t>𝑝</m:t>
                                  </m:r>
                                </m:e>
                                <m:sub>
                                  <m:r>
                                    <a:rPr lang="zh-CN" altLang="en-US" sz="2400" i="1" smtClean="0">
                                      <a:latin typeface="Cambria Math" panose="02040503050406030204" pitchFamily="18" charset="0"/>
                                    </a:rPr>
                                    <m:t>𝑖</m:t>
                                  </m:r>
                                </m:sub>
                              </m:sSub>
                            </m:e>
                          </m:func>
                        </m:e>
                      </m:nary>
                    </m:oMath>
                  </m:oMathPara>
                </a14:m>
                <a:endParaRPr lang="zh-CN" altLang="en-US" dirty="0"/>
              </a:p>
            </p:txBody>
          </p:sp>
        </mc:Choice>
        <mc:Fallback>
          <p:sp>
            <p:nvSpPr>
              <p:cNvPr id="6" name="文本框 5">
                <a:extLst>
                  <a:ext uri="{FF2B5EF4-FFF2-40B4-BE49-F238E27FC236}">
                    <a16:creationId xmlns:a16="http://schemas.microsoft.com/office/drawing/2014/main" id="{51897A11-BB0A-4FA3-82C9-E11A3C4A839F}"/>
                  </a:ext>
                </a:extLst>
              </p:cNvPr>
              <p:cNvSpPr txBox="1">
                <a:spLocks noRot="1" noChangeAspect="1" noMove="1" noResize="1" noEditPoints="1" noAdjustHandles="1" noChangeArrowheads="1" noChangeShapeType="1" noTextEdit="1"/>
              </p:cNvSpPr>
              <p:nvPr/>
            </p:nvSpPr>
            <p:spPr>
              <a:xfrm>
                <a:off x="999880" y="3195961"/>
                <a:ext cx="9960745" cy="3268274"/>
              </a:xfrm>
              <a:prstGeom prst="foldedCorner">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806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8D369-39FC-4221-A826-2D1A5B6701ED}"/>
              </a:ext>
            </a:extLst>
          </p:cNvPr>
          <p:cNvSpPr>
            <a:spLocks noGrp="1"/>
          </p:cNvSpPr>
          <p:nvPr>
            <p:ph type="title"/>
          </p:nvPr>
        </p:nvSpPr>
        <p:spPr>
          <a:xfrm>
            <a:off x="838200" y="18255"/>
            <a:ext cx="10515600" cy="1325563"/>
          </a:xfrm>
        </p:spPr>
        <p:txBody>
          <a:bodyPr>
            <a:normAutofit/>
          </a:bodyPr>
          <a:lstStyle/>
          <a:p>
            <a:r>
              <a:rPr lang="zh-CN" altLang="en-US" sz="4000" b="1" dirty="0">
                <a:solidFill>
                  <a:srgbClr val="7030A0"/>
                </a:solidFill>
              </a:rPr>
              <a:t>信息增益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793C15-C2F9-4AAF-9F8E-039229E6DEFC}"/>
                  </a:ext>
                </a:extLst>
              </p:cNvPr>
              <p:cNvSpPr>
                <a:spLocks noGrp="1"/>
              </p:cNvSpPr>
              <p:nvPr>
                <p:ph idx="1"/>
              </p:nvPr>
            </p:nvSpPr>
            <p:spPr>
              <a:xfrm>
                <a:off x="838200" y="1062138"/>
                <a:ext cx="10515600" cy="1885244"/>
              </a:xfrm>
            </p:spPr>
            <p:txBody>
              <a:bodyPr>
                <a:normAutofit/>
              </a:bodyPr>
              <a:lstStyle/>
              <a:p>
                <a:pPr>
                  <a:lnSpc>
                    <a:spcPct val="125000"/>
                  </a:lnSpc>
                </a:pPr>
                <a:r>
                  <a:rPr lang="zh-CN" altLang="en-US" dirty="0"/>
                  <a:t>属性</a:t>
                </a:r>
                <a:r>
                  <a:rPr lang="en-US" altLang="zh-CN" dirty="0"/>
                  <a:t>A</a:t>
                </a:r>
                <a:r>
                  <a:rPr lang="zh-CN" altLang="en-US" dirty="0"/>
                  <a:t>对训练数据集</a:t>
                </a:r>
                <a:r>
                  <a:rPr lang="en-US" altLang="zh-CN" dirty="0"/>
                  <a:t>D</a:t>
                </a:r>
                <a:r>
                  <a:rPr lang="zh-CN" altLang="en-US" dirty="0"/>
                  <a:t>的信息增益</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e>
                    </m:d>
                    <m:r>
                      <a:rPr lang="zh-CN" altLang="en-US" i="1">
                        <a:latin typeface="Cambria Math" panose="02040503050406030204" pitchFamily="18" charset="0"/>
                      </a:rPr>
                      <m:t>，</m:t>
                    </m:r>
                    <m:r>
                      <a:rPr lang="zh-CN" altLang="en-US" i="1" smtClean="0">
                        <a:latin typeface="Cambria Math" panose="02040503050406030204" pitchFamily="18" charset="0"/>
                      </a:rPr>
                      <m:t>定义为</m:t>
                    </m:r>
                  </m:oMath>
                </a14:m>
                <a:r>
                  <a:rPr lang="zh-CN" altLang="en-US" dirty="0"/>
                  <a:t>集合</a:t>
                </a:r>
                <a:r>
                  <a:rPr lang="en-US" altLang="zh-CN" dirty="0"/>
                  <a:t>D</a:t>
                </a:r>
                <a:r>
                  <a:rPr lang="zh-CN" altLang="en-US" dirty="0"/>
                  <a:t>的熵</a:t>
                </a:r>
                <a14:m>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 </m:t>
                    </m:r>
                  </m:oMath>
                </a14:m>
                <a:r>
                  <a:rPr lang="zh-CN" altLang="en-US" dirty="0"/>
                  <a:t>与属性</a:t>
                </a:r>
                <a:r>
                  <a:rPr lang="en-US" altLang="zh-CN" dirty="0"/>
                  <a:t>A</a:t>
                </a:r>
                <a:r>
                  <a:rPr lang="zh-CN" altLang="en-US" dirty="0"/>
                  <a:t>给定条件下</a:t>
                </a:r>
                <a:r>
                  <a:rPr lang="en-US" altLang="zh-CN" dirty="0"/>
                  <a:t>D</a:t>
                </a:r>
                <a:r>
                  <a:rPr lang="zh-CN" altLang="en-US" dirty="0"/>
                  <a:t>的条件熵</a:t>
                </a:r>
                <a14:m>
                  <m:oMath xmlns:m="http://schemas.openxmlformats.org/officeDocument/2006/math">
                    <m:r>
                      <a:rPr lang="en-US" altLang="zh-CN" b="0" i="1" smtClean="0">
                        <a:latin typeface="Cambria Math" panose="02040503050406030204" pitchFamily="18" charset="0"/>
                      </a:rPr>
                      <m:t>𝐸𝑛𝑡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a:latin typeface="Cambria Math" panose="02040503050406030204" pitchFamily="18" charset="0"/>
                      </a:rPr>
                      <m:t>之差</m:t>
                    </m:r>
                  </m:oMath>
                </a14:m>
                <a:r>
                  <a:rPr lang="zh-CN" altLang="en-US" dirty="0"/>
                  <a:t>，即</a:t>
                </a:r>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i="1">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m:t>
                      </m:r>
                    </m:oMath>
                  </m:oMathPara>
                </a14:m>
                <a:endParaRPr lang="en-US" altLang="zh-CN" dirty="0"/>
              </a:p>
              <a:p>
                <a:pPr marL="0" indent="0">
                  <a:lnSpc>
                    <a:spcPct val="150000"/>
                  </a:lnSpc>
                  <a:buNone/>
                </a:pPr>
                <a:endParaRPr lang="zh-CN" altLang="en-US" dirty="0"/>
              </a:p>
            </p:txBody>
          </p:sp>
        </mc:Choice>
        <mc:Fallback xmlns="">
          <p:sp>
            <p:nvSpPr>
              <p:cNvPr id="3" name="内容占位符 2">
                <a:extLst>
                  <a:ext uri="{FF2B5EF4-FFF2-40B4-BE49-F238E27FC236}">
                    <a16:creationId xmlns:a16="http://schemas.microsoft.com/office/drawing/2014/main" id="{62793C15-C2F9-4AAF-9F8E-039229E6DEFC}"/>
                  </a:ext>
                </a:extLst>
              </p:cNvPr>
              <p:cNvSpPr>
                <a:spLocks noGrp="1" noRot="1" noChangeAspect="1" noMove="1" noResize="1" noEditPoints="1" noAdjustHandles="1" noChangeArrowheads="1" noChangeShapeType="1" noTextEdit="1"/>
              </p:cNvSpPr>
              <p:nvPr>
                <p:ph idx="1"/>
              </p:nvPr>
            </p:nvSpPr>
            <p:spPr>
              <a:xfrm>
                <a:off x="838200" y="1062138"/>
                <a:ext cx="10515600" cy="1885244"/>
              </a:xfrm>
              <a:blipFill>
                <a:blip r:embed="rId2"/>
                <a:stretch>
                  <a:fillRect l="-1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1F03E9E-EC58-4192-9F3F-4F9CBB53E1C0}"/>
                  </a:ext>
                </a:extLst>
              </p:cNvPr>
              <p:cNvSpPr txBox="1"/>
              <p:nvPr/>
            </p:nvSpPr>
            <p:spPr>
              <a:xfrm>
                <a:off x="838200" y="2991783"/>
                <a:ext cx="10145806" cy="3285258"/>
              </a:xfrm>
              <a:prstGeom prst="rect">
                <a:avLst/>
              </a:prstGeom>
              <a:noFill/>
            </p:spPr>
            <p:txBody>
              <a:bodyPr wrap="square" rtlCol="0">
                <a:spAutoFit/>
              </a:bodyPr>
              <a:lstStyle/>
              <a:p>
                <a:pPr marL="457200" indent="-457200">
                  <a:lnSpc>
                    <a:spcPct val="125000"/>
                  </a:lnSpc>
                  <a:buFont typeface="Wingdings" panose="05000000000000000000" pitchFamily="2" charset="2"/>
                  <a:buChar char="Ø"/>
                </a:pPr>
                <a:r>
                  <a:rPr lang="zh-CN" altLang="en-US" sz="2800" dirty="0"/>
                  <a:t>给定训练数据集</a:t>
                </a:r>
                <a:r>
                  <a:rPr lang="en-US" altLang="zh-CN" sz="2800" dirty="0"/>
                  <a:t>D</a:t>
                </a:r>
                <a:r>
                  <a:rPr lang="zh-CN" altLang="en-US" sz="2800" dirty="0"/>
                  <a:t>和特征</a:t>
                </a:r>
                <a:r>
                  <a:rPr lang="en-US" altLang="zh-CN" sz="2800" dirty="0"/>
                  <a:t>A</a:t>
                </a:r>
                <a:r>
                  <a:rPr lang="zh-CN" altLang="en-US" sz="2800" dirty="0"/>
                  <a:t>：</a:t>
                </a:r>
                <a:endParaRPr lang="en-US" altLang="zh-CN" sz="2800" dirty="0"/>
              </a:p>
              <a:p>
                <a:pPr marL="914400" lvl="1" indent="-457200">
                  <a:lnSpc>
                    <a:spcPct val="125000"/>
                  </a:lnSpc>
                  <a:buFont typeface="Arial" panose="020B0604020202020204" pitchFamily="34" charset="0"/>
                  <a:buChar char="•"/>
                </a:pPr>
                <a:r>
                  <a:rPr lang="zh-CN" altLang="en-US" sz="2800" dirty="0"/>
                  <a:t>熵</a:t>
                </a:r>
                <a14:m>
                  <m:oMath xmlns:m="http://schemas.openxmlformats.org/officeDocument/2006/math">
                    <m:r>
                      <a:rPr lang="en-US" altLang="zh-CN" sz="2800" b="0" i="1" smtClean="0">
                        <a:latin typeface="Cambria Math" panose="02040503050406030204" pitchFamily="18" charset="0"/>
                      </a:rPr>
                      <m:t>𝐸𝑛𝑡</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𝐷</m:t>
                        </m:r>
                      </m:e>
                    </m:d>
                  </m:oMath>
                </a14:m>
                <a:r>
                  <a:rPr lang="zh-CN" altLang="en-US" sz="2800" dirty="0"/>
                  <a:t>表示对数据集</a:t>
                </a:r>
                <a:r>
                  <a:rPr lang="en-US" altLang="zh-CN" sz="2800" dirty="0"/>
                  <a:t>D</a:t>
                </a:r>
                <a:r>
                  <a:rPr lang="zh-CN" altLang="en-US" sz="2800" dirty="0"/>
                  <a:t>进行分类的不确定性。</a:t>
                </a:r>
                <a:endParaRPr lang="en-US" altLang="zh-CN" sz="2800" dirty="0"/>
              </a:p>
              <a:p>
                <a:pPr marL="914400" lvl="1" indent="-457200">
                  <a:lnSpc>
                    <a:spcPct val="125000"/>
                  </a:lnSpc>
                  <a:buFont typeface="Arial" panose="020B0604020202020204" pitchFamily="34" charset="0"/>
                  <a:buChar char="•"/>
                </a:pPr>
                <a:r>
                  <a:rPr lang="zh-CN" altLang="en-US" sz="2800" dirty="0"/>
                  <a:t>条件熵</a:t>
                </a:r>
                <a14:m>
                  <m:oMath xmlns:m="http://schemas.openxmlformats.org/officeDocument/2006/math">
                    <m:r>
                      <a:rPr lang="en-US" altLang="zh-CN" sz="2800" b="0" i="1" smtClean="0">
                        <a:latin typeface="Cambria Math" panose="02040503050406030204" pitchFamily="18" charset="0"/>
                      </a:rPr>
                      <m:t>𝐸𝑛𝑡</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r>
                      <a:rPr lang="en-US" altLang="zh-CN" sz="2800" i="1">
                        <a:latin typeface="Cambria Math" panose="02040503050406030204" pitchFamily="18" charset="0"/>
                      </a:rPr>
                      <m:t>|</m:t>
                    </m:r>
                    <m:r>
                      <m:rPr>
                        <m:sty m:val="p"/>
                      </m:rPr>
                      <a:rPr lang="en-US" altLang="zh-CN" sz="2800" b="0" i="0" smtClean="0">
                        <a:latin typeface="Cambria Math" panose="02040503050406030204" pitchFamily="18" charset="0"/>
                      </a:rPr>
                      <m:t>A</m:t>
                    </m:r>
                    <m:r>
                      <a:rPr lang="en-US" altLang="zh-CN" sz="2800" b="0" i="0" smtClean="0">
                        <a:latin typeface="Cambria Math" panose="02040503050406030204" pitchFamily="18" charset="0"/>
                      </a:rPr>
                      <m:t>)</m:t>
                    </m:r>
                  </m:oMath>
                </a14:m>
                <a:r>
                  <a:rPr lang="zh-CN" altLang="en-US" sz="2800" dirty="0"/>
                  <a:t>表示特征</a:t>
                </a:r>
                <a:r>
                  <a:rPr lang="en-US" altLang="zh-CN" sz="2800" dirty="0"/>
                  <a:t>A</a:t>
                </a:r>
                <a:r>
                  <a:rPr lang="zh-CN" altLang="en-US" sz="2800" dirty="0"/>
                  <a:t>给定条件下对数据集</a:t>
                </a:r>
                <a:r>
                  <a:rPr lang="en-US" altLang="zh-CN" sz="2800" dirty="0"/>
                  <a:t>D</a:t>
                </a:r>
                <a:r>
                  <a:rPr lang="zh-CN" altLang="en-US" sz="2800" dirty="0"/>
                  <a:t>进行分类的不确定性。</a:t>
                </a:r>
                <a:endParaRPr lang="en-US" altLang="zh-CN" sz="2800" dirty="0"/>
              </a:p>
              <a:p>
                <a:pPr marL="914400" lvl="1" indent="-457200">
                  <a:lnSpc>
                    <a:spcPct val="125000"/>
                  </a:lnSpc>
                  <a:buFont typeface="Arial" panose="020B0604020202020204" pitchFamily="34" charset="0"/>
                  <a:buChar char="•"/>
                </a:pPr>
                <a:r>
                  <a:rPr lang="zh-CN" altLang="en-US" sz="2800" dirty="0"/>
                  <a:t>它们的差</a:t>
                </a:r>
                <a:r>
                  <a:rPr lang="en-US" altLang="zh-CN" sz="2800" dirty="0"/>
                  <a:t>——</a:t>
                </a:r>
                <a:r>
                  <a:rPr lang="zh-CN" altLang="en-US" sz="2800" dirty="0"/>
                  <a:t>信息增益𝑔</a:t>
                </a:r>
                <a:r>
                  <a:rPr lang="en-US" altLang="zh-CN" sz="2800" dirty="0"/>
                  <a:t>(</a:t>
                </a:r>
                <a:r>
                  <a:rPr lang="zh-CN" altLang="en-US" sz="2800" dirty="0"/>
                  <a:t>𝐷</a:t>
                </a:r>
                <a:r>
                  <a:rPr lang="en-US" altLang="zh-CN" sz="2800" dirty="0"/>
                  <a:t>,</a:t>
                </a:r>
                <a:r>
                  <a:rPr lang="zh-CN" altLang="en-US" sz="2800" dirty="0"/>
                  <a:t>𝐴</a:t>
                </a:r>
                <a:r>
                  <a:rPr lang="en-US" altLang="zh-CN" sz="2800" dirty="0"/>
                  <a:t>)</a:t>
                </a:r>
                <a:r>
                  <a:rPr lang="zh-CN" altLang="en-US" sz="2800" dirty="0"/>
                  <a:t>，就表示由于特征</a:t>
                </a:r>
                <a:r>
                  <a:rPr lang="en-US" altLang="zh-CN" sz="2800" dirty="0"/>
                  <a:t>A</a:t>
                </a:r>
                <a:r>
                  <a:rPr lang="zh-CN" altLang="en-US" sz="2800" dirty="0"/>
                  <a:t>而使得对数据集</a:t>
                </a:r>
                <a:r>
                  <a:rPr lang="en-US" altLang="zh-CN" sz="2800" dirty="0"/>
                  <a:t>D</a:t>
                </a:r>
                <a:r>
                  <a:rPr lang="zh-CN" altLang="en-US" sz="2800" dirty="0"/>
                  <a:t>的分类的不确定性减少的程度。</a:t>
                </a:r>
              </a:p>
            </p:txBody>
          </p:sp>
        </mc:Choice>
        <mc:Fallback xmlns="">
          <p:sp>
            <p:nvSpPr>
              <p:cNvPr id="5" name="文本框 4">
                <a:extLst>
                  <a:ext uri="{FF2B5EF4-FFF2-40B4-BE49-F238E27FC236}">
                    <a16:creationId xmlns:a16="http://schemas.microsoft.com/office/drawing/2014/main" id="{A1F03E9E-EC58-4192-9F3F-4F9CBB53E1C0}"/>
                  </a:ext>
                </a:extLst>
              </p:cNvPr>
              <p:cNvSpPr txBox="1">
                <a:spLocks noRot="1" noChangeAspect="1" noMove="1" noResize="1" noEditPoints="1" noAdjustHandles="1" noChangeArrowheads="1" noChangeShapeType="1" noTextEdit="1"/>
              </p:cNvSpPr>
              <p:nvPr/>
            </p:nvSpPr>
            <p:spPr>
              <a:xfrm>
                <a:off x="838200" y="2991783"/>
                <a:ext cx="10145806" cy="3285258"/>
              </a:xfrm>
              <a:prstGeom prst="rect">
                <a:avLst/>
              </a:prstGeom>
              <a:blipFill>
                <a:blip r:embed="rId3"/>
                <a:stretch>
                  <a:fillRect l="-1082" r="-901" b="-40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70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5B778-1D10-4DE7-A0DA-09440A3E23A7}"/>
              </a:ext>
            </a:extLst>
          </p:cNvPr>
          <p:cNvSpPr>
            <a:spLocks noGrp="1"/>
          </p:cNvSpPr>
          <p:nvPr>
            <p:ph type="title"/>
          </p:nvPr>
        </p:nvSpPr>
        <p:spPr>
          <a:xfrm>
            <a:off x="464596" y="1143"/>
            <a:ext cx="11262808" cy="700194"/>
          </a:xfrm>
        </p:spPr>
        <p:txBody>
          <a:bodyPr>
            <a:normAutofit/>
          </a:bodyPr>
          <a:lstStyle/>
          <a:p>
            <a:r>
              <a:rPr lang="zh-CN" altLang="en-US" sz="3200" b="1" dirty="0">
                <a:solidFill>
                  <a:srgbClr val="7030A0"/>
                </a:solidFill>
                <a:latin typeface="+mn-ea"/>
                <a:ea typeface="+mn-ea"/>
              </a:rPr>
              <a:t>根据信息增益进行特征选择</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4E35B2-EAC9-4CD8-9215-8C1FD3EDBEC6}"/>
                  </a:ext>
                </a:extLst>
              </p:cNvPr>
              <p:cNvSpPr>
                <a:spLocks noGrp="1"/>
              </p:cNvSpPr>
              <p:nvPr>
                <p:ph idx="1"/>
              </p:nvPr>
            </p:nvSpPr>
            <p:spPr>
              <a:xfrm>
                <a:off x="399495" y="701337"/>
                <a:ext cx="7155402" cy="5876783"/>
              </a:xfrm>
            </p:spPr>
            <p:txBody>
              <a:bodyPr>
                <a:normAutofit/>
              </a:bodyPr>
              <a:lstStyle/>
              <a:p>
                <a:pPr>
                  <a:lnSpc>
                    <a:spcPct val="150000"/>
                  </a:lnSpc>
                </a:pPr>
                <a:r>
                  <a:rPr lang="zh-CN" altLang="en-US" dirty="0"/>
                  <a:t>首先计算数据集的熵：</a:t>
                </a:r>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2400" i="1" dirty="0" smtClean="0">
                          <a:latin typeface="Cambria Math" panose="02040503050406030204" pitchFamily="18" charset="0"/>
                        </a:rPr>
                        <m:t>E</m:t>
                      </m:r>
                      <m:r>
                        <a:rPr lang="en-US" altLang="zh-CN" sz="2400" b="0" i="1" dirty="0" smtClean="0">
                          <a:latin typeface="Cambria Math" panose="02040503050406030204" pitchFamily="18" charset="0"/>
                        </a:rPr>
                        <m:t>𝑛𝑡</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𝐷</m:t>
                          </m:r>
                        </m:e>
                      </m:d>
                      <m:r>
                        <a:rPr lang="en-US" altLang="zh-CN" sz="2400" b="0" i="1" dirty="0" smtClean="0">
                          <a:latin typeface="Cambria Math" panose="02040503050406030204" pitchFamily="18" charset="0"/>
                        </a:rPr>
                        <m:t>=</m:t>
                      </m:r>
                      <m:r>
                        <a:rPr kumimoji="0" lang="en-US" altLang="zh-CN" sz="2400" b="0" i="1" u="none" strike="noStrike" cap="none" normalizeH="0" baseline="0" dirty="0" smtClean="0">
                          <a:ln>
                            <a:noFill/>
                          </a:ln>
                          <a:effectLst/>
                          <a:latin typeface="Cambria Math" panose="02040503050406030204" pitchFamily="18" charset="0"/>
                        </a:rPr>
                        <m:t>−(</m:t>
                      </m:r>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9</m:t>
                          </m:r>
                        </m:num>
                        <m:den>
                          <m:r>
                            <a:rPr lang="en-US" altLang="zh-CN" sz="2400" b="0" i="1" dirty="0" smtClean="0">
                              <a:latin typeface="Cambria Math" panose="02040503050406030204" pitchFamily="18" charset="0"/>
                            </a:rPr>
                            <m:t>15</m:t>
                          </m:r>
                        </m:den>
                      </m:f>
                      <m:r>
                        <a:rPr kumimoji="0" lang="en-US" altLang="zh-CN" sz="2400" b="0" i="1" u="none" strike="noStrike" cap="none" normalizeH="0" baseline="0" dirty="0" smtClean="0">
                          <a:ln>
                            <a:noFill/>
                          </a:ln>
                          <a:effectLst/>
                          <a:latin typeface="Cambria Math" panose="02040503050406030204" pitchFamily="18" charset="0"/>
                        </a:rPr>
                        <m:t>)</m:t>
                      </m:r>
                      <m:func>
                        <m:funcPr>
                          <m:ctrlPr>
                            <a:rPr kumimoji="0" lang="en-US" altLang="zh-CN" sz="2400" b="0" i="1" u="none" strike="noStrike" cap="none" normalizeH="0" baseline="0" dirty="0" smtClean="0">
                              <a:ln>
                                <a:noFill/>
                              </a:ln>
                              <a:effectLst/>
                              <a:latin typeface="Cambria Math" panose="02040503050406030204" pitchFamily="18" charset="0"/>
                            </a:rPr>
                          </m:ctrlPr>
                        </m:funcPr>
                        <m:fName>
                          <m:sSub>
                            <m:sSubPr>
                              <m:ctrlPr>
                                <a:rPr kumimoji="0" lang="en-US" altLang="zh-CN" sz="2400" b="0" i="1" u="none" strike="noStrike" cap="none" normalizeH="0" baseline="0" dirty="0" smtClean="0">
                                  <a:ln>
                                    <a:noFill/>
                                  </a:ln>
                                  <a:effectLst/>
                                  <a:latin typeface="Cambria Math" panose="02040503050406030204" pitchFamily="18" charset="0"/>
                                </a:rPr>
                              </m:ctrlPr>
                            </m:sSubPr>
                            <m:e>
                              <m:r>
                                <m:rPr>
                                  <m:sty m:val="p"/>
                                </m:rPr>
                                <a:rPr kumimoji="0" lang="en-US" altLang="zh-CN" sz="2400" b="0" i="0" u="none" strike="noStrike" cap="none" normalizeH="0" baseline="0" dirty="0" smtClean="0">
                                  <a:ln>
                                    <a:noFill/>
                                  </a:ln>
                                  <a:effectLst/>
                                  <a:latin typeface="Cambria Math" panose="02040503050406030204" pitchFamily="18" charset="0"/>
                                </a:rPr>
                                <m:t>log</m:t>
                              </m:r>
                            </m:e>
                            <m:sub>
                              <m:r>
                                <a:rPr kumimoji="0" lang="en-US" altLang="zh-CN" sz="2400" b="0" i="1" u="none" strike="noStrike" cap="none" normalizeH="0" baseline="0" dirty="0" smtClean="0">
                                  <a:ln>
                                    <a:noFill/>
                                  </a:ln>
                                  <a:effectLst/>
                                  <a:latin typeface="Cambria Math" panose="02040503050406030204" pitchFamily="18" charset="0"/>
                                </a:rPr>
                                <m:t>2</m:t>
                              </m:r>
                            </m:sub>
                          </m:sSub>
                        </m:fName>
                        <m:e>
                          <m:d>
                            <m:dPr>
                              <m:ctrlPr>
                                <a:rPr lang="en-US" altLang="zh-CN" sz="2400" i="1" dirty="0">
                                  <a:latin typeface="Cambria Math" panose="02040503050406030204" pitchFamily="18" charset="0"/>
                                </a:rPr>
                              </m:ctrlPr>
                            </m:dPr>
                            <m:e>
                              <m:f>
                                <m:fPr>
                                  <m:ctrlPr>
                                    <a:rPr lang="en-US" altLang="zh-CN" sz="2400" i="1" dirty="0">
                                      <a:latin typeface="Cambria Math" panose="02040503050406030204" pitchFamily="18" charset="0"/>
                                    </a:rPr>
                                  </m:ctrlPr>
                                </m:fPr>
                                <m:num>
                                  <m:r>
                                    <a:rPr lang="en-US" altLang="zh-CN" sz="2400" b="0" i="1" dirty="0" smtClean="0">
                                      <a:latin typeface="Cambria Math" panose="02040503050406030204" pitchFamily="18" charset="0"/>
                                    </a:rPr>
                                    <m:t>9</m:t>
                                  </m:r>
                                </m:num>
                                <m:den>
                                  <m:r>
                                    <a:rPr lang="en-US" altLang="zh-CN" sz="2400" b="0" i="1" dirty="0" smtClean="0">
                                      <a:latin typeface="Cambria Math" panose="02040503050406030204" pitchFamily="18" charset="0"/>
                                    </a:rPr>
                                    <m:t>15</m:t>
                                  </m:r>
                                </m:den>
                              </m:f>
                            </m:e>
                          </m:d>
                        </m:e>
                      </m:func>
                      <m:r>
                        <a:rPr kumimoji="0" lang="en-US" altLang="zh-CN" sz="2400" b="0" i="1" u="none" strike="noStrike" cap="none" normalizeH="0" baseline="0" dirty="0" smtClean="0">
                          <a:ln>
                            <a:noFill/>
                          </a:ln>
                          <a:effectLst/>
                          <a:latin typeface="Cambria Math" panose="02040503050406030204" pitchFamily="18" charset="0"/>
                        </a:rPr>
                        <m:t> −</m:t>
                      </m:r>
                      <m:f>
                        <m:fPr>
                          <m:ctrlPr>
                            <a:rPr kumimoji="0" lang="en-US" altLang="zh-CN" sz="2400" b="0" i="1" u="none" strike="noStrike" cap="none" normalizeH="0" baseline="0" dirty="0" smtClean="0">
                              <a:ln>
                                <a:noFill/>
                              </a:ln>
                              <a:effectLst/>
                              <a:latin typeface="Cambria Math" panose="02040503050406030204" pitchFamily="18" charset="0"/>
                            </a:rPr>
                          </m:ctrlPr>
                        </m:fPr>
                        <m:num>
                          <m:r>
                            <a:rPr kumimoji="0" lang="en-US" altLang="zh-CN" sz="2400" b="0" i="1" u="none" strike="noStrike" cap="none" normalizeH="0" baseline="0" dirty="0" smtClean="0">
                              <a:ln>
                                <a:noFill/>
                              </a:ln>
                              <a:effectLst/>
                              <a:latin typeface="Cambria Math" panose="02040503050406030204" pitchFamily="18" charset="0"/>
                            </a:rPr>
                            <m:t>6</m:t>
                          </m:r>
                        </m:num>
                        <m:den>
                          <m:r>
                            <a:rPr kumimoji="0" lang="en-US" altLang="zh-CN" sz="2400" b="0" i="1" u="none" strike="noStrike" cap="none" normalizeH="0" baseline="0" dirty="0" smtClean="0">
                              <a:ln>
                                <a:noFill/>
                              </a:ln>
                              <a:effectLst/>
                              <a:latin typeface="Cambria Math" panose="02040503050406030204" pitchFamily="18" charset="0"/>
                            </a:rPr>
                            <m:t>15</m:t>
                          </m:r>
                        </m:den>
                      </m:f>
                      <m:func>
                        <m:funcPr>
                          <m:ctrlPr>
                            <a:rPr kumimoji="0" lang="en-US" altLang="zh-CN" sz="2400" b="0" i="1" u="none" strike="noStrike" cap="none" normalizeH="0" baseline="0" dirty="0" smtClean="0">
                              <a:ln>
                                <a:noFill/>
                              </a:ln>
                              <a:effectLst/>
                              <a:latin typeface="Cambria Math" panose="02040503050406030204" pitchFamily="18" charset="0"/>
                            </a:rPr>
                          </m:ctrlPr>
                        </m:funcPr>
                        <m:fName>
                          <m:sSub>
                            <m:sSubPr>
                              <m:ctrlPr>
                                <a:rPr kumimoji="0" lang="en-US" altLang="zh-CN" sz="2400" b="0" i="1" u="none" strike="noStrike" cap="none" normalizeH="0" baseline="0" dirty="0" smtClean="0">
                                  <a:ln>
                                    <a:noFill/>
                                  </a:ln>
                                  <a:effectLst/>
                                  <a:latin typeface="Cambria Math" panose="02040503050406030204" pitchFamily="18" charset="0"/>
                                </a:rPr>
                              </m:ctrlPr>
                            </m:sSubPr>
                            <m:e>
                              <m:r>
                                <m:rPr>
                                  <m:sty m:val="p"/>
                                </m:rPr>
                                <a:rPr kumimoji="0" lang="en-US" altLang="zh-CN" sz="2400" b="0" i="0" u="none" strike="noStrike" cap="none" normalizeH="0" baseline="0" dirty="0" smtClean="0">
                                  <a:ln>
                                    <a:noFill/>
                                  </a:ln>
                                  <a:effectLst/>
                                  <a:latin typeface="Cambria Math" panose="02040503050406030204" pitchFamily="18" charset="0"/>
                                </a:rPr>
                                <m:t>log</m:t>
                              </m:r>
                            </m:e>
                            <m:sub>
                              <m:r>
                                <a:rPr kumimoji="0" lang="en-US" altLang="zh-CN" sz="2400" b="0" i="1" u="none" strike="noStrike" cap="none" normalizeH="0" baseline="0" dirty="0" smtClean="0">
                                  <a:ln>
                                    <a:noFill/>
                                  </a:ln>
                                  <a:effectLst/>
                                  <a:latin typeface="Cambria Math" panose="02040503050406030204" pitchFamily="18" charset="0"/>
                                </a:rPr>
                                <m:t>2</m:t>
                              </m:r>
                            </m:sub>
                          </m:sSub>
                        </m:fName>
                        <m:e>
                          <m:d>
                            <m:dPr>
                              <m:ctrlPr>
                                <a:rPr lang="en-US" altLang="zh-CN" sz="2400" i="1" dirty="0">
                                  <a:latin typeface="Cambria Math" panose="02040503050406030204" pitchFamily="18" charset="0"/>
                                </a:rPr>
                              </m:ctrlPr>
                            </m:dPr>
                            <m:e>
                              <m:f>
                                <m:fPr>
                                  <m:ctrlPr>
                                    <a:rPr lang="en-US" altLang="zh-CN" sz="2400" i="1" dirty="0">
                                      <a:latin typeface="Cambria Math" panose="02040503050406030204" pitchFamily="18" charset="0"/>
                                    </a:rPr>
                                  </m:ctrlPr>
                                </m:fPr>
                                <m:num>
                                  <m:r>
                                    <a:rPr lang="en-US" altLang="zh-CN" sz="2400" b="0" i="1" dirty="0" smtClean="0">
                                      <a:latin typeface="Cambria Math" panose="02040503050406030204" pitchFamily="18" charset="0"/>
                                    </a:rPr>
                                    <m:t>6</m:t>
                                  </m:r>
                                </m:num>
                                <m:den>
                                  <m:r>
                                    <a:rPr lang="en-US" altLang="zh-CN" sz="2400" b="0" i="1" dirty="0" smtClean="0">
                                      <a:latin typeface="Cambria Math" panose="02040503050406030204" pitchFamily="18" charset="0"/>
                                    </a:rPr>
                                    <m:t>15</m:t>
                                  </m:r>
                                </m:den>
                              </m:f>
                            </m:e>
                          </m:d>
                        </m:e>
                      </m:func>
                      <m:r>
                        <a:rPr kumimoji="0" lang="en-US" altLang="zh-CN" sz="2400" b="0" i="1" u="none" strike="noStrike" cap="none" normalizeH="0" baseline="0" dirty="0" smtClean="0">
                          <a:ln>
                            <a:noFill/>
                          </a:ln>
                          <a:effectLst/>
                          <a:latin typeface="Cambria Math" panose="02040503050406030204" pitchFamily="18" charset="0"/>
                        </a:rPr>
                        <m:t> </m:t>
                      </m:r>
                      <m:r>
                        <a:rPr lang="en-US" altLang="zh-CN" sz="2400" i="1" dirty="0">
                          <a:latin typeface="Cambria Math" panose="02040503050406030204" pitchFamily="18" charset="0"/>
                        </a:rPr>
                        <m:t>=</m:t>
                      </m:r>
                      <m:r>
                        <a:rPr kumimoji="0" lang="en-US" altLang="zh-CN" sz="2400" b="0" i="1" u="none" strike="noStrike" cap="none" normalizeH="0" baseline="0" dirty="0" smtClean="0">
                          <a:ln>
                            <a:noFill/>
                          </a:ln>
                          <a:effectLst/>
                          <a:latin typeface="Cambria Math" panose="02040503050406030204" pitchFamily="18" charset="0"/>
                        </a:rPr>
                        <m:t>0.971</m:t>
                      </m:r>
                    </m:oMath>
                  </m:oMathPara>
                </a14:m>
                <a:endParaRPr kumimoji="0" lang="en-US" altLang="zh-CN" sz="2400" b="0" i="0" u="none" strike="noStrike" cap="none" normalizeH="0" baseline="0" dirty="0">
                  <a:ln>
                    <a:noFill/>
                  </a:ln>
                  <a:effectLst/>
                  <a:latin typeface="Arial" panose="020B0604020202020204" pitchFamily="34" charset="0"/>
                </a:endParaRPr>
              </a:p>
              <a:p>
                <a:pPr>
                  <a:lnSpc>
                    <a:spcPct val="150000"/>
                  </a:lnSpc>
                </a:pPr>
                <a:r>
                  <a:rPr lang="zh-CN" altLang="en-US" dirty="0"/>
                  <a:t>然后计算各特征对数据集的信息增益。</a:t>
                </a:r>
                <a:endParaRPr lang="en-US" altLang="zh-CN" dirty="0"/>
              </a:p>
              <a:p>
                <a:pPr marL="0" indent="0">
                  <a:lnSpc>
                    <a:spcPct val="150000"/>
                  </a:lnSpc>
                  <a:buNone/>
                </a:pPr>
                <a:r>
                  <a:rPr lang="zh-CN" altLang="en-US" dirty="0"/>
                  <a:t>分别以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2</m:t>
                        </m:r>
                      </m:sub>
                    </m:sSub>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3</m:t>
                        </m:r>
                      </m:sub>
                    </m:sSub>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4</m:t>
                        </m:r>
                      </m:sub>
                    </m:sSub>
                  </m:oMath>
                </a14:m>
                <a:r>
                  <a:rPr lang="zh-CN" altLang="en-US" dirty="0"/>
                  <a:t>表示年龄、有工作、有自己房子、信贷情况等</a:t>
                </a:r>
                <a:r>
                  <a:rPr lang="en-US" altLang="zh-CN" dirty="0"/>
                  <a:t>4</a:t>
                </a:r>
                <a:r>
                  <a:rPr lang="zh-CN" altLang="en-US" dirty="0"/>
                  <a:t>个特征，则</a:t>
                </a:r>
                <a:endParaRPr lang="en-US" altLang="zh-CN" dirty="0"/>
              </a:p>
              <a:p>
                <a:pPr lvl="1">
                  <a:buFont typeface="Wingdings" panose="05000000000000000000" pitchFamily="2" charset="2"/>
                  <a:buChar char="n"/>
                </a:pPr>
                <a:endParaRPr lang="zh-CN" altLang="en-US" dirty="0"/>
              </a:p>
            </p:txBody>
          </p:sp>
        </mc:Choice>
        <mc:Fallback xmlns="">
          <p:sp>
            <p:nvSpPr>
              <p:cNvPr id="3" name="内容占位符 2">
                <a:extLst>
                  <a:ext uri="{FF2B5EF4-FFF2-40B4-BE49-F238E27FC236}">
                    <a16:creationId xmlns:a16="http://schemas.microsoft.com/office/drawing/2014/main" id="{924E35B2-EAC9-4CD8-9215-8C1FD3EDBEC6}"/>
                  </a:ext>
                </a:extLst>
              </p:cNvPr>
              <p:cNvSpPr>
                <a:spLocks noGrp="1" noRot="1" noChangeAspect="1" noMove="1" noResize="1" noEditPoints="1" noAdjustHandles="1" noChangeArrowheads="1" noChangeShapeType="1" noTextEdit="1"/>
              </p:cNvSpPr>
              <p:nvPr>
                <p:ph idx="1"/>
              </p:nvPr>
            </p:nvSpPr>
            <p:spPr>
              <a:xfrm>
                <a:off x="399495" y="701337"/>
                <a:ext cx="7155402" cy="5876783"/>
              </a:xfrm>
              <a:blipFill>
                <a:blip r:embed="rId3"/>
                <a:stretch>
                  <a:fillRect l="-1790" r="-171"/>
                </a:stretch>
              </a:blipFill>
            </p:spPr>
            <p:txBody>
              <a:bodyPr/>
              <a:lstStyle/>
              <a:p>
                <a:r>
                  <a:rPr lang="zh-CN" altLang="en-US">
                    <a:noFill/>
                  </a:rPr>
                  <a:t> </a:t>
                </a:r>
              </a:p>
            </p:txBody>
          </p:sp>
        </mc:Fallback>
      </mc:AlternateContent>
      <p:graphicFrame>
        <p:nvGraphicFramePr>
          <p:cNvPr id="5" name="内容占位符 14">
            <a:extLst>
              <a:ext uri="{FF2B5EF4-FFF2-40B4-BE49-F238E27FC236}">
                <a16:creationId xmlns:a16="http://schemas.microsoft.com/office/drawing/2014/main" id="{1E215A11-C776-4501-943F-68CCDC430209}"/>
              </a:ext>
            </a:extLst>
          </p:cNvPr>
          <p:cNvGraphicFramePr>
            <a:graphicFrameLocks/>
          </p:cNvGraphicFramePr>
          <p:nvPr>
            <p:extLst>
              <p:ext uri="{D42A27DB-BD31-4B8C-83A1-F6EECF244321}">
                <p14:modId xmlns:p14="http://schemas.microsoft.com/office/powerpoint/2010/main" val="605388845"/>
              </p:ext>
            </p:extLst>
          </p:nvPr>
        </p:nvGraphicFramePr>
        <p:xfrm>
          <a:off x="7750206" y="338856"/>
          <a:ext cx="4385727" cy="6180288"/>
        </p:xfrm>
        <a:graphic>
          <a:graphicData uri="http://schemas.openxmlformats.org/drawingml/2006/table">
            <a:tbl>
              <a:tblPr/>
              <a:tblGrid>
                <a:gridCol w="493590">
                  <a:extLst>
                    <a:ext uri="{9D8B030D-6E8A-4147-A177-3AD203B41FA5}">
                      <a16:colId xmlns:a16="http://schemas.microsoft.com/office/drawing/2014/main" val="55650385"/>
                    </a:ext>
                  </a:extLst>
                </a:gridCol>
                <a:gridCol w="881513">
                  <a:extLst>
                    <a:ext uri="{9D8B030D-6E8A-4147-A177-3AD203B41FA5}">
                      <a16:colId xmlns:a16="http://schemas.microsoft.com/office/drawing/2014/main" val="3075715568"/>
                    </a:ext>
                  </a:extLst>
                </a:gridCol>
                <a:gridCol w="752656">
                  <a:extLst>
                    <a:ext uri="{9D8B030D-6E8A-4147-A177-3AD203B41FA5}">
                      <a16:colId xmlns:a16="http://schemas.microsoft.com/office/drawing/2014/main" val="1325351455"/>
                    </a:ext>
                  </a:extLst>
                </a:gridCol>
                <a:gridCol w="752656">
                  <a:extLst>
                    <a:ext uri="{9D8B030D-6E8A-4147-A177-3AD203B41FA5}">
                      <a16:colId xmlns:a16="http://schemas.microsoft.com/office/drawing/2014/main" val="3131691990"/>
                    </a:ext>
                  </a:extLst>
                </a:gridCol>
                <a:gridCol w="752656">
                  <a:extLst>
                    <a:ext uri="{9D8B030D-6E8A-4147-A177-3AD203B41FA5}">
                      <a16:colId xmlns:a16="http://schemas.microsoft.com/office/drawing/2014/main" val="1926362079"/>
                    </a:ext>
                  </a:extLst>
                </a:gridCol>
                <a:gridCol w="752656">
                  <a:extLst>
                    <a:ext uri="{9D8B030D-6E8A-4147-A177-3AD203B41FA5}">
                      <a16:colId xmlns:a16="http://schemas.microsoft.com/office/drawing/2014/main" val="2991331557"/>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有工作</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有房子</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信贷情况</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230929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4E35B2-EAC9-4CD8-9215-8C1FD3EDBEC6}"/>
                  </a:ext>
                </a:extLst>
              </p:cNvPr>
              <p:cNvSpPr>
                <a:spLocks noGrp="1"/>
              </p:cNvSpPr>
              <p:nvPr>
                <p:ph idx="1"/>
              </p:nvPr>
            </p:nvSpPr>
            <p:spPr>
              <a:xfrm>
                <a:off x="464596" y="701337"/>
                <a:ext cx="9032263" cy="1837677"/>
              </a:xfrm>
            </p:spPr>
            <p:txBody>
              <a:bodyPr>
                <a:normAutofit fontScale="92500" lnSpcReduction="10000"/>
              </a:bodyPr>
              <a:lstStyle/>
              <a:p>
                <a:pPr>
                  <a:lnSpc>
                    <a:spcPct val="100000"/>
                  </a:lnSpc>
                </a:pPr>
                <a:r>
                  <a:rPr lang="zh-CN" altLang="en-US" sz="1800" dirty="0"/>
                  <a:t>首先计算数据集的熵：</a:t>
                </a:r>
                <a:endParaRPr lang="en-US" altLang="zh-CN" sz="1800" dirty="0"/>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1600" i="1" dirty="0">
                          <a:latin typeface="Cambria Math" panose="02040503050406030204" pitchFamily="18" charset="0"/>
                        </a:rPr>
                        <m:t>E</m:t>
                      </m:r>
                      <m:r>
                        <a:rPr lang="en-US" altLang="zh-CN" sz="1600" i="1" dirty="0">
                          <a:latin typeface="Cambria Math" panose="02040503050406030204" pitchFamily="18" charset="0"/>
                        </a:rPr>
                        <m:t>𝑛𝑡</m:t>
                      </m:r>
                      <m:d>
                        <m:dPr>
                          <m:ctrlPr>
                            <a:rPr lang="en-US" altLang="zh-CN" sz="1600" i="1" dirty="0">
                              <a:latin typeface="Cambria Math" panose="02040503050406030204" pitchFamily="18" charset="0"/>
                            </a:rPr>
                          </m:ctrlPr>
                        </m:dPr>
                        <m:e>
                          <m:r>
                            <a:rPr lang="en-US" altLang="zh-CN" sz="1600" i="1" dirty="0">
                              <a:latin typeface="Cambria Math" panose="02040503050406030204" pitchFamily="18" charset="0"/>
                            </a:rPr>
                            <m:t>𝐷</m:t>
                          </m:r>
                        </m:e>
                      </m:d>
                      <m:r>
                        <a:rPr lang="en-US" altLang="zh-CN" sz="1600" i="1" dirty="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9</m:t>
                          </m:r>
                        </m:num>
                        <m:den>
                          <m:r>
                            <a:rPr lang="en-US" altLang="zh-CN" sz="1600" i="1" dirty="0">
                              <a:latin typeface="Cambria Math" panose="02040503050406030204" pitchFamily="18" charset="0"/>
                            </a:rPr>
                            <m:t>15</m:t>
                          </m:r>
                        </m:den>
                      </m:f>
                      <m:r>
                        <a:rPr lang="en-US" altLang="zh-CN" sz="1600" i="1" dirty="0">
                          <a:latin typeface="Cambria Math" panose="02040503050406030204" pitchFamily="18" charset="0"/>
                        </a:rPr>
                        <m:t>)</m:t>
                      </m:r>
                      <m:func>
                        <m:funcPr>
                          <m:ctrlPr>
                            <a:rPr lang="en-US" altLang="zh-CN" sz="1600" i="1" dirty="0">
                              <a:latin typeface="Cambria Math" panose="02040503050406030204" pitchFamily="18" charset="0"/>
                            </a:rPr>
                          </m:ctrlPr>
                        </m:funcPr>
                        <m:fName>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i="1" dirty="0">
                                  <a:latin typeface="Cambria Math" panose="02040503050406030204" pitchFamily="18" charset="0"/>
                                </a:rPr>
                                <m:t>2</m:t>
                              </m:r>
                            </m:sub>
                          </m:sSub>
                        </m:fName>
                        <m:e>
                          <m:d>
                            <m:dPr>
                              <m:ctrlPr>
                                <a:rPr lang="en-US" altLang="zh-CN" sz="1600" i="1" dirty="0">
                                  <a:latin typeface="Cambria Math" panose="02040503050406030204" pitchFamily="18" charset="0"/>
                                </a:rPr>
                              </m:ctrlPr>
                            </m:dPr>
                            <m:e>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9</m:t>
                                  </m:r>
                                </m:num>
                                <m:den>
                                  <m:r>
                                    <a:rPr lang="en-US" altLang="zh-CN" sz="1600" i="1" dirty="0">
                                      <a:latin typeface="Cambria Math" panose="02040503050406030204" pitchFamily="18" charset="0"/>
                                    </a:rPr>
                                    <m:t>15</m:t>
                                  </m:r>
                                </m:den>
                              </m:f>
                            </m:e>
                          </m:d>
                        </m:e>
                      </m:func>
                      <m:r>
                        <a:rPr lang="en-US" altLang="zh-CN" sz="1600" i="1" dirty="0">
                          <a:latin typeface="Cambria Math" panose="02040503050406030204" pitchFamily="18" charset="0"/>
                        </a:rPr>
                        <m:t> −</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6</m:t>
                          </m:r>
                        </m:num>
                        <m:den>
                          <m:r>
                            <a:rPr lang="en-US" altLang="zh-CN" sz="1600" i="1" dirty="0">
                              <a:latin typeface="Cambria Math" panose="02040503050406030204" pitchFamily="18" charset="0"/>
                            </a:rPr>
                            <m:t>15</m:t>
                          </m:r>
                        </m:den>
                      </m:f>
                      <m:func>
                        <m:funcPr>
                          <m:ctrlPr>
                            <a:rPr lang="en-US" altLang="zh-CN" sz="1600" i="1" dirty="0">
                              <a:latin typeface="Cambria Math" panose="02040503050406030204" pitchFamily="18" charset="0"/>
                            </a:rPr>
                          </m:ctrlPr>
                        </m:funcPr>
                        <m:fName>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i="1" dirty="0">
                                  <a:latin typeface="Cambria Math" panose="02040503050406030204" pitchFamily="18" charset="0"/>
                                </a:rPr>
                                <m:t>2</m:t>
                              </m:r>
                            </m:sub>
                          </m:sSub>
                        </m:fName>
                        <m:e>
                          <m:d>
                            <m:dPr>
                              <m:ctrlPr>
                                <a:rPr lang="en-US" altLang="zh-CN" sz="1600" i="1" dirty="0">
                                  <a:latin typeface="Cambria Math" panose="02040503050406030204" pitchFamily="18" charset="0"/>
                                </a:rPr>
                              </m:ctrlPr>
                            </m:dPr>
                            <m:e>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6</m:t>
                                  </m:r>
                                </m:num>
                                <m:den>
                                  <m:r>
                                    <a:rPr lang="en-US" altLang="zh-CN" sz="1600" i="1" dirty="0">
                                      <a:latin typeface="Cambria Math" panose="02040503050406030204" pitchFamily="18" charset="0"/>
                                    </a:rPr>
                                    <m:t>15</m:t>
                                  </m:r>
                                </m:den>
                              </m:f>
                            </m:e>
                          </m:d>
                        </m:e>
                      </m:func>
                      <m:r>
                        <a:rPr lang="en-US" altLang="zh-CN" sz="1600" i="1" dirty="0">
                          <a:latin typeface="Cambria Math" panose="02040503050406030204" pitchFamily="18" charset="0"/>
                        </a:rPr>
                        <m:t> =0.971</m:t>
                      </m:r>
                    </m:oMath>
                  </m:oMathPara>
                </a14:m>
                <a:endParaRPr lang="en-US" altLang="zh-CN" sz="1600" dirty="0">
                  <a:latin typeface="Arial" panose="020B0604020202020204" pitchFamily="34" charset="0"/>
                </a:endParaRPr>
              </a:p>
              <a:p>
                <a:r>
                  <a:rPr lang="zh-CN" altLang="en-US" sz="1800" dirty="0"/>
                  <a:t>然后计算各特征对数据集的信息增益。</a:t>
                </a:r>
                <a:endParaRPr lang="en-US" altLang="zh-CN" sz="1800" dirty="0"/>
              </a:p>
              <a:p>
                <a:pPr marL="0" indent="0">
                  <a:buNone/>
                </a:pPr>
                <a:r>
                  <a:rPr lang="zh-CN" altLang="en-US" sz="1800" dirty="0"/>
                  <a:t>分别以</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oMath>
                </a14:m>
                <a:r>
                  <a:rPr lang="zh-CN" altLang="en-US" sz="1800" dirty="0"/>
                  <a:t>、</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2</m:t>
                        </m:r>
                      </m:sub>
                    </m:sSub>
                  </m:oMath>
                </a14:m>
                <a:r>
                  <a:rPr lang="zh-CN" altLang="en-US" sz="1800" dirty="0"/>
                  <a:t>、</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3</m:t>
                        </m:r>
                      </m:sub>
                    </m:sSub>
                  </m:oMath>
                </a14:m>
                <a:r>
                  <a:rPr lang="zh-CN" altLang="en-US" sz="1800" dirty="0"/>
                  <a:t>、</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4</m:t>
                        </m:r>
                      </m:sub>
                    </m:sSub>
                  </m:oMath>
                </a14:m>
                <a:r>
                  <a:rPr lang="zh-CN" altLang="en-US" sz="1800" dirty="0"/>
                  <a:t>表示年龄、有工作、有自己房子、信贷情况等</a:t>
                </a:r>
                <a:r>
                  <a:rPr lang="en-US" altLang="zh-CN" sz="1800" dirty="0"/>
                  <a:t>4</a:t>
                </a:r>
                <a:r>
                  <a:rPr lang="zh-CN" altLang="en-US" sz="1800" dirty="0"/>
                  <a:t>个特征，则</a:t>
                </a:r>
                <a:endParaRPr lang="en-US" altLang="zh-CN" sz="1800" dirty="0"/>
              </a:p>
            </p:txBody>
          </p:sp>
        </mc:Choice>
        <mc:Fallback xmlns="">
          <p:sp>
            <p:nvSpPr>
              <p:cNvPr id="3" name="内容占位符 2">
                <a:extLst>
                  <a:ext uri="{FF2B5EF4-FFF2-40B4-BE49-F238E27FC236}">
                    <a16:creationId xmlns:a16="http://schemas.microsoft.com/office/drawing/2014/main" id="{924E35B2-EAC9-4CD8-9215-8C1FD3EDBEC6}"/>
                  </a:ext>
                </a:extLst>
              </p:cNvPr>
              <p:cNvSpPr>
                <a:spLocks noGrp="1" noRot="1" noChangeAspect="1" noMove="1" noResize="1" noEditPoints="1" noAdjustHandles="1" noChangeArrowheads="1" noChangeShapeType="1" noTextEdit="1"/>
              </p:cNvSpPr>
              <p:nvPr>
                <p:ph idx="1"/>
              </p:nvPr>
            </p:nvSpPr>
            <p:spPr>
              <a:xfrm>
                <a:off x="464596" y="701337"/>
                <a:ext cx="9032263" cy="1837677"/>
              </a:xfrm>
              <a:blipFill>
                <a:blip r:embed="rId3"/>
                <a:stretch>
                  <a:fillRect l="-405" t="-2318" b="-6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35D8502-E897-419A-913C-1F708134A33C}"/>
                  </a:ext>
                </a:extLst>
              </p:cNvPr>
              <p:cNvSpPr txBox="1"/>
              <p:nvPr/>
            </p:nvSpPr>
            <p:spPr>
              <a:xfrm>
                <a:off x="464596" y="2525696"/>
                <a:ext cx="9032263" cy="3818225"/>
              </a:xfrm>
              <a:prstGeom prst="rect">
                <a:avLst/>
              </a:prstGeom>
              <a:noFill/>
            </p:spPr>
            <p:txBody>
              <a:bodyPr wrap="square" rtlCol="0">
                <a:spAutoFit/>
              </a:bodyPr>
              <a:lstStyle/>
              <a:p>
                <a:r>
                  <a:rPr lang="zh-CN" altLang="en-US" sz="2400" b="1" dirty="0"/>
                  <a:t>对于年龄</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𝑨</m:t>
                        </m:r>
                      </m:e>
                      <m:sub>
                        <m:r>
                          <a:rPr lang="en-US" altLang="zh-CN" sz="2400" b="1" i="1" smtClean="0">
                            <a:latin typeface="Cambria Math" panose="02040503050406030204" pitchFamily="18" charset="0"/>
                          </a:rPr>
                          <m:t>𝟏</m:t>
                        </m:r>
                      </m:sub>
                    </m:sSub>
                  </m:oMath>
                </a14:m>
                <a:r>
                  <a:rPr lang="zh-CN" altLang="en-US" sz="2400" b="1" dirty="0"/>
                  <a:t>：</a:t>
                </a:r>
                <a:endParaRPr lang="en-US" altLang="zh-CN" sz="2400" b="1" dirty="0"/>
              </a:p>
              <a:p>
                <a:pPr marL="800100" lvl="1" indent="-342900">
                  <a:buFont typeface="Wingdings" panose="05000000000000000000" pitchFamily="2" charset="2"/>
                  <a:buChar char="n"/>
                </a:pPr>
                <a:r>
                  <a:rPr lang="zh-CN" altLang="en-US" sz="2400" dirty="0"/>
                  <a:t>青年：通过记录</a:t>
                </a:r>
                <a:r>
                  <a:rPr lang="en-US" altLang="zh-CN" sz="2400" dirty="0"/>
                  <a:t>2</a:t>
                </a:r>
                <a:r>
                  <a:rPr lang="zh-CN" altLang="en-US" sz="2400" dirty="0"/>
                  <a:t>条，不通过记录</a:t>
                </a:r>
                <a:r>
                  <a:rPr lang="en-US" altLang="zh-CN" sz="2400" dirty="0"/>
                  <a:t>3</a:t>
                </a:r>
                <a:r>
                  <a:rPr lang="zh-CN" altLang="en-US" sz="2400" dirty="0"/>
                  <a:t>条</a:t>
                </a:r>
              </a:p>
              <a:p>
                <a:pPr lvl="1"/>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𝐸𝑛𝑡</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zh-CN" altLang="en-US" sz="2000" i="1">
                                  <a:latin typeface="Cambria Math" panose="02040503050406030204" pitchFamily="18" charset="0"/>
                                </a:rPr>
                                <m:t>青</m:t>
                              </m:r>
                            </m:sub>
                          </m:sSub>
                        </m:e>
                      </m:d>
                      <m:r>
                        <a:rPr lang="en-US" altLang="zh-CN" sz="2000" b="0" i="1" smtClean="0">
                          <a:latin typeface="Cambria Math" panose="02040503050406030204" pitchFamily="18" charset="0"/>
                        </a:rPr>
                        <m:t>=</m:t>
                      </m:r>
                      <m:r>
                        <a:rPr lang="zh-CN" altLang="en-US" sz="2000" i="1">
                          <a:latin typeface="Cambria Math" panose="02040503050406030204" pitchFamily="18" charset="0"/>
                        </a:rPr>
                        <m:t>−</m:t>
                      </m:r>
                      <m:nary>
                        <m:naryPr>
                          <m:chr m:val="∑"/>
                          <m:limLoc m:val="undOvr"/>
                          <m:grow m:val="on"/>
                          <m:ctrlPr>
                            <a:rPr lang="zh-CN" altLang="en-US" sz="2000" i="1">
                              <a:latin typeface="Cambria Math" panose="02040503050406030204" pitchFamily="18" charset="0"/>
                            </a:rPr>
                          </m:ctrlPr>
                        </m:naryPr>
                        <m:sub>
                          <m:r>
                            <m:rPr>
                              <m:brk/>
                              <m:aln/>
                            </m:rPr>
                            <a:rPr lang="en-US" altLang="zh-CN" sz="2000" i="1">
                              <a:latin typeface="Cambria Math" panose="02040503050406030204" pitchFamily="18" charset="0"/>
                            </a:rPr>
                            <m:t>𝑖</m:t>
                          </m:r>
                          <m:r>
                            <a:rPr lang="zh-CN" altLang="en-US" sz="2000" i="1">
                              <a:latin typeface="Cambria Math" panose="02040503050406030204" pitchFamily="18" charset="0"/>
                            </a:rPr>
                            <m:t>=1</m:t>
                          </m:r>
                        </m:sub>
                        <m:sup>
                          <m:r>
                            <a:rPr lang="zh-CN" altLang="en-US" sz="2000" i="1">
                              <a:latin typeface="Cambria Math" panose="02040503050406030204" pitchFamily="18" charset="0"/>
                            </a:rPr>
                            <m:t>𝑁</m:t>
                          </m:r>
                        </m:sup>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1">
                                  <a:latin typeface="Cambria Math" panose="02040503050406030204" pitchFamily="18" charset="0"/>
                                </a:rPr>
                                <m:t>𝑖</m:t>
                              </m:r>
                            </m:sub>
                          </m:sSub>
                          <m:func>
                            <m:funcPr>
                              <m:ctrlPr>
                                <a:rPr lang="zh-CN" altLang="en-US" sz="2000" i="1">
                                  <a:latin typeface="Cambria Math" panose="02040503050406030204" pitchFamily="18" charset="0"/>
                                </a:rPr>
                              </m:ctrlPr>
                            </m:funcPr>
                            <m:fName>
                              <m:sSub>
                                <m:sSubPr>
                                  <m:ctrlPr>
                                    <a:rPr lang="zh-CN" altLang="en-US" sz="2000" i="1">
                                      <a:solidFill>
                                        <a:srgbClr val="836967"/>
                                      </a:solidFill>
                                      <a:latin typeface="Cambria Math" panose="02040503050406030204" pitchFamily="18" charset="0"/>
                                    </a:rPr>
                                  </m:ctrlPr>
                                </m:sSubPr>
                                <m:e>
                                  <m:r>
                                    <m:rPr>
                                      <m:sty m:val="p"/>
                                    </m:rPr>
                                    <a:rPr lang="zh-CN" altLang="en-US" sz="2000" i="1">
                                      <a:latin typeface="Cambria Math" panose="02040503050406030204" pitchFamily="18" charset="0"/>
                                    </a:rPr>
                                    <m:t>log</m:t>
                                  </m:r>
                                </m:e>
                                <m:sub>
                                  <m:r>
                                    <a:rPr lang="zh-CN" altLang="en-US" sz="2000" i="1">
                                      <a:latin typeface="Cambria Math" panose="02040503050406030204" pitchFamily="18" charset="0"/>
                                    </a:rPr>
                                    <m:t>2</m:t>
                                  </m:r>
                                </m:sub>
                              </m:sSub>
                            </m:fName>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1">
                                      <a:latin typeface="Cambria Math" panose="02040503050406030204" pitchFamily="18" charset="0"/>
                                    </a:rPr>
                                    <m:t>𝑖</m:t>
                                  </m:r>
                                </m:sub>
                              </m:sSub>
                            </m:e>
                          </m:func>
                        </m:e>
                      </m:nary>
                      <m:r>
                        <a:rPr lang="en-US" altLang="zh-CN" sz="2000" i="1" smtClean="0">
                          <a:latin typeface="Cambria Math" panose="02040503050406030204" pitchFamily="18" charset="0"/>
                        </a:rPr>
                        <m:t>=</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5</m:t>
                          </m:r>
                        </m:den>
                      </m:f>
                      <m:func>
                        <m:funcPr>
                          <m:ctrlPr>
                            <a:rPr lang="en-US" altLang="zh-CN" sz="2000" b="0" i="1" smtClean="0">
                              <a:latin typeface="Cambria Math" panose="02040503050406030204" pitchFamily="18" charset="0"/>
                            </a:rPr>
                          </m:ctrlPr>
                        </m:funcPr>
                        <m:fName>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log</m:t>
                              </m:r>
                            </m:e>
                            <m:sub>
                              <m:r>
                                <a:rPr lang="en-US" altLang="zh-CN" sz="2000" b="0" i="1" smtClean="0">
                                  <a:latin typeface="Cambria Math" panose="02040503050406030204" pitchFamily="18" charset="0"/>
                                </a:rPr>
                                <m:t>2</m:t>
                              </m:r>
                            </m:sub>
                          </m:sSub>
                        </m:fName>
                        <m:e>
                          <m:d>
                            <m:dPr>
                              <m:ctrlPr>
                                <a:rPr lang="en-US" altLang="zh-CN" sz="2000" b="0" i="1" smtClean="0">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2</m:t>
                                  </m:r>
                                </m:num>
                                <m:den>
                                  <m:r>
                                    <a:rPr lang="en-US" altLang="zh-CN" sz="2000" i="1">
                                      <a:latin typeface="Cambria Math" panose="02040503050406030204" pitchFamily="18" charset="0"/>
                                    </a:rPr>
                                    <m:t>5</m:t>
                                  </m:r>
                                </m:den>
                              </m:f>
                            </m:e>
                          </m:d>
                        </m:e>
                      </m:func>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i="1">
                              <a:latin typeface="Cambria Math" panose="02040503050406030204" pitchFamily="18" charset="0"/>
                            </a:rPr>
                            <m:t>5</m:t>
                          </m:r>
                        </m:den>
                      </m:f>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i="1">
                                      <a:latin typeface="Cambria Math" panose="02040503050406030204" pitchFamily="18" charset="0"/>
                                    </a:rPr>
                                    <m:t>5</m:t>
                                  </m:r>
                                </m:den>
                              </m:f>
                            </m:e>
                          </m:d>
                        </m:e>
                      </m:func>
                      <m:r>
                        <a:rPr lang="en-US" altLang="zh-CN" sz="2000" b="0" i="1" smtClean="0">
                          <a:latin typeface="Cambria Math" panose="02040503050406030204" pitchFamily="18" charset="0"/>
                        </a:rPr>
                        <m:t>=0.971</m:t>
                      </m:r>
                    </m:oMath>
                  </m:oMathPara>
                </a14:m>
                <a:endParaRPr lang="en-US" altLang="zh-CN" sz="2000" dirty="0"/>
              </a:p>
              <a:p>
                <a:pPr marL="800100" lvl="1" indent="-342900">
                  <a:buFont typeface="Wingdings" panose="05000000000000000000" pitchFamily="2" charset="2"/>
                  <a:buChar char="n"/>
                </a:pPr>
                <a:r>
                  <a:rPr lang="zh-CN" altLang="en-US" sz="2400" dirty="0"/>
                  <a:t>中年：通过记录</a:t>
                </a:r>
                <a:r>
                  <a:rPr lang="en-US" altLang="zh-CN" sz="2400" dirty="0"/>
                  <a:t>3</a:t>
                </a:r>
                <a:r>
                  <a:rPr lang="zh-CN" altLang="en-US" sz="2400" dirty="0"/>
                  <a:t>条，不通过记录</a:t>
                </a:r>
                <a:r>
                  <a:rPr lang="en-US" altLang="zh-CN" sz="2400" dirty="0"/>
                  <a:t>2</a:t>
                </a:r>
                <a:r>
                  <a:rPr lang="zh-CN" altLang="en-US" sz="2400" dirty="0"/>
                  <a:t>条</a:t>
                </a:r>
              </a:p>
              <a:p>
                <a:pPr lvl="1"/>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𝐸𝑛𝑡</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zh-CN" altLang="en-US" sz="2000" i="1">
                                  <a:latin typeface="Cambria Math" panose="02040503050406030204" pitchFamily="18" charset="0"/>
                                </a:rPr>
                                <m:t>中</m:t>
                              </m:r>
                            </m:sub>
                          </m:sSub>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3</m:t>
                          </m:r>
                        </m:num>
                        <m:den>
                          <m:r>
                            <a:rPr lang="en-US" altLang="zh-CN" sz="2000" i="1">
                              <a:latin typeface="Cambria Math" panose="02040503050406030204" pitchFamily="18" charset="0"/>
                            </a:rPr>
                            <m:t>5</m:t>
                          </m:r>
                        </m:den>
                      </m:f>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3</m:t>
                                  </m:r>
                                </m:num>
                                <m:den>
                                  <m:r>
                                    <a:rPr lang="en-US" altLang="zh-CN" sz="2000" i="1">
                                      <a:latin typeface="Cambria Math" panose="02040503050406030204" pitchFamily="18" charset="0"/>
                                    </a:rPr>
                                    <m:t>5</m:t>
                                  </m:r>
                                </m:den>
                              </m:f>
                            </m:e>
                          </m:d>
                        </m:e>
                      </m:func>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2</m:t>
                          </m:r>
                        </m:num>
                        <m:den>
                          <m:r>
                            <a:rPr lang="en-US" altLang="zh-CN" sz="2000" i="1">
                              <a:latin typeface="Cambria Math" panose="02040503050406030204" pitchFamily="18" charset="0"/>
                            </a:rPr>
                            <m:t>5</m:t>
                          </m:r>
                        </m:den>
                      </m:f>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2</m:t>
                                  </m:r>
                                </m:num>
                                <m:den>
                                  <m:r>
                                    <a:rPr lang="en-US" altLang="zh-CN" sz="2000" i="1">
                                      <a:latin typeface="Cambria Math" panose="02040503050406030204" pitchFamily="18" charset="0"/>
                                    </a:rPr>
                                    <m:t>5</m:t>
                                  </m:r>
                                </m:den>
                              </m:f>
                            </m:e>
                          </m:d>
                        </m:e>
                      </m:func>
                      <m:r>
                        <a:rPr lang="en-US" altLang="zh-CN" sz="2000" i="1">
                          <a:latin typeface="Cambria Math" panose="02040503050406030204" pitchFamily="18" charset="0"/>
                        </a:rPr>
                        <m:t>=0.971</m:t>
                      </m:r>
                    </m:oMath>
                  </m:oMathPara>
                </a14:m>
                <a:endParaRPr lang="en-US" altLang="zh-CN" sz="2400" dirty="0"/>
              </a:p>
              <a:p>
                <a:pPr marL="800100" lvl="1" indent="-342900">
                  <a:buFont typeface="Wingdings" panose="05000000000000000000" pitchFamily="2" charset="2"/>
                  <a:buChar char="n"/>
                </a:pPr>
                <a:r>
                  <a:rPr lang="zh-CN" altLang="en-US" sz="2400" dirty="0"/>
                  <a:t>老年：通过记录</a:t>
                </a:r>
                <a:r>
                  <a:rPr lang="en-US" altLang="zh-CN" sz="2400" dirty="0"/>
                  <a:t>4</a:t>
                </a:r>
                <a:r>
                  <a:rPr lang="zh-CN" altLang="en-US" sz="2400" dirty="0"/>
                  <a:t>条，不通过记录</a:t>
                </a:r>
                <a:r>
                  <a:rPr lang="en-US" altLang="zh-CN" sz="2400" dirty="0"/>
                  <a:t>1</a:t>
                </a:r>
                <a:r>
                  <a:rPr lang="zh-CN" altLang="en-US" sz="2400" dirty="0"/>
                  <a:t>条</a:t>
                </a:r>
              </a:p>
              <a:p>
                <a:pPr lvl="1"/>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𝐸𝑛𝑡</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zh-CN" altLang="en-US" sz="2000" i="1">
                                  <a:latin typeface="Cambria Math" panose="02040503050406030204" pitchFamily="18" charset="0"/>
                                </a:rPr>
                                <m:t>老</m:t>
                              </m:r>
                            </m:sub>
                          </m:sSub>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i="1">
                              <a:latin typeface="Cambria Math" panose="02040503050406030204" pitchFamily="18" charset="0"/>
                            </a:rPr>
                            <m:t>5</m:t>
                          </m:r>
                        </m:den>
                      </m:f>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i="1">
                                      <a:latin typeface="Cambria Math" panose="02040503050406030204" pitchFamily="18" charset="0"/>
                                    </a:rPr>
                                    <m:t>5</m:t>
                                  </m:r>
                                </m:den>
                              </m:f>
                            </m:e>
                          </m:d>
                        </m:e>
                      </m:func>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5</m:t>
                          </m:r>
                        </m:den>
                      </m:f>
                      <m:func>
                        <m:funcPr>
                          <m:ctrlPr>
                            <a:rPr lang="en-US" altLang="zh-CN" sz="2000" b="0" i="1" smtClean="0">
                              <a:latin typeface="Cambria Math" panose="02040503050406030204" pitchFamily="18" charset="0"/>
                            </a:rPr>
                          </m:ctrlPr>
                        </m:funcPr>
                        <m:fName>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log</m:t>
                              </m:r>
                            </m:e>
                            <m:sub>
                              <m:r>
                                <a:rPr lang="en-US" altLang="zh-CN" sz="2000" b="0" i="1" smtClean="0">
                                  <a:latin typeface="Cambria Math" panose="02040503050406030204" pitchFamily="18" charset="0"/>
                                </a:rPr>
                                <m:t>2</m:t>
                              </m:r>
                            </m:sub>
                          </m:sSub>
                        </m:fName>
                        <m:e>
                          <m:d>
                            <m:dPr>
                              <m:ctrlPr>
                                <a:rPr lang="en-US" altLang="zh-CN" sz="2000" b="0" i="1" smtClean="0">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i="1">
                                      <a:latin typeface="Cambria Math" panose="02040503050406030204" pitchFamily="18" charset="0"/>
                                    </a:rPr>
                                    <m:t>5</m:t>
                                  </m:r>
                                </m:den>
                              </m:f>
                            </m:e>
                          </m:d>
                        </m:e>
                      </m:func>
                      <m:r>
                        <a:rPr lang="en-US" altLang="zh-CN" sz="2000" b="0" i="1" smtClean="0">
                          <a:latin typeface="Cambria Math" panose="02040503050406030204" pitchFamily="18" charset="0"/>
                        </a:rPr>
                        <m:t>=0.721</m:t>
                      </m:r>
                    </m:oMath>
                  </m:oMathPara>
                </a14:m>
                <a:endParaRPr lang="en-US" altLang="zh-CN" sz="2400" dirty="0"/>
              </a:p>
            </p:txBody>
          </p:sp>
        </mc:Choice>
        <mc:Fallback xmlns="">
          <p:sp>
            <p:nvSpPr>
              <p:cNvPr id="6" name="文本框 5">
                <a:extLst>
                  <a:ext uri="{FF2B5EF4-FFF2-40B4-BE49-F238E27FC236}">
                    <a16:creationId xmlns:a16="http://schemas.microsoft.com/office/drawing/2014/main" id="{935D8502-E897-419A-913C-1F708134A33C}"/>
                  </a:ext>
                </a:extLst>
              </p:cNvPr>
              <p:cNvSpPr txBox="1">
                <a:spLocks noRot="1" noChangeAspect="1" noMove="1" noResize="1" noEditPoints="1" noAdjustHandles="1" noChangeArrowheads="1" noChangeShapeType="1" noTextEdit="1"/>
              </p:cNvSpPr>
              <p:nvPr/>
            </p:nvSpPr>
            <p:spPr>
              <a:xfrm>
                <a:off x="464596" y="2525696"/>
                <a:ext cx="9032263" cy="3818225"/>
              </a:xfrm>
              <a:prstGeom prst="rect">
                <a:avLst/>
              </a:prstGeom>
              <a:blipFill>
                <a:blip r:embed="rId4"/>
                <a:stretch>
                  <a:fillRect l="-1012" t="-1116"/>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31FC4787-C010-4FB2-ADFB-8503E7482103}"/>
              </a:ext>
            </a:extLst>
          </p:cNvPr>
          <p:cNvSpPr txBox="1">
            <a:spLocks/>
          </p:cNvSpPr>
          <p:nvPr/>
        </p:nvSpPr>
        <p:spPr>
          <a:xfrm>
            <a:off x="464596" y="1143"/>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rgbClr val="7030A0"/>
                </a:solidFill>
                <a:latin typeface="+mn-ea"/>
                <a:ea typeface="+mn-ea"/>
              </a:rPr>
              <a:t>根据信息增益进行特征选择</a:t>
            </a:r>
            <a:endParaRPr lang="zh-CN" altLang="en-US" sz="3200" b="1" dirty="0">
              <a:solidFill>
                <a:srgbClr val="7030A0"/>
              </a:solidFill>
              <a:latin typeface="+mn-ea"/>
              <a:ea typeface="+mn-ea"/>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318AF25-A4B0-4A34-88AC-57BA08F68A34}"/>
                  </a:ext>
                </a:extLst>
              </p:cNvPr>
              <p:cNvSpPr txBox="1"/>
              <p:nvPr/>
            </p:nvSpPr>
            <p:spPr>
              <a:xfrm>
                <a:off x="6676008" y="42823"/>
                <a:ext cx="2720167" cy="1039787"/>
              </a:xfrm>
              <a:prstGeom prst="foldedCorner">
                <a:avLst/>
              </a:prstGeom>
              <a:solidFill>
                <a:schemeClr val="accent5">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𝐸𝑛𝑡</m:t>
                      </m:r>
                      <m:d>
                        <m:dPr>
                          <m:ctrlPr>
                            <a:rPr lang="zh-CN" altLang="en-US" sz="1800" i="1" smtClean="0">
                              <a:solidFill>
                                <a:srgbClr val="836967"/>
                              </a:solidFill>
                              <a:latin typeface="Cambria Math" panose="02040503050406030204" pitchFamily="18" charset="0"/>
                            </a:rPr>
                          </m:ctrlPr>
                        </m:dPr>
                        <m:e>
                          <m:r>
                            <a:rPr lang="zh-CN" altLang="en-US" sz="1800" i="1" smtClean="0">
                              <a:latin typeface="Cambria Math" panose="02040503050406030204" pitchFamily="18" charset="0"/>
                            </a:rPr>
                            <m:t>𝐷</m:t>
                          </m:r>
                        </m:e>
                      </m:d>
                      <m:r>
                        <a:rPr lang="zh-CN" altLang="en-US" sz="1800" i="1" smtClean="0">
                          <a:latin typeface="Cambria Math" panose="02040503050406030204" pitchFamily="18" charset="0"/>
                        </a:rPr>
                        <m:t>=−</m:t>
                      </m:r>
                      <m:nary>
                        <m:naryPr>
                          <m:chr m:val="∑"/>
                          <m:limLoc m:val="undOvr"/>
                          <m:grow m:val="on"/>
                          <m:ctrlPr>
                            <a:rPr lang="zh-CN" altLang="en-US" sz="1800" i="1" smtClean="0">
                              <a:latin typeface="Cambria Math" panose="02040503050406030204" pitchFamily="18" charset="0"/>
                            </a:rPr>
                          </m:ctrlPr>
                        </m:naryPr>
                        <m:sub>
                          <m:r>
                            <m:rPr>
                              <m:brk/>
                              <m:aln/>
                            </m:rPr>
                            <a:rPr lang="en-US" altLang="zh-CN" sz="1800" b="0" i="1" smtClean="0">
                              <a:latin typeface="Cambria Math" panose="02040503050406030204" pitchFamily="18" charset="0"/>
                            </a:rPr>
                            <m:t>𝑖</m:t>
                          </m:r>
                          <m:r>
                            <a:rPr lang="zh-CN" altLang="en-US" sz="1800" i="1" smtClean="0">
                              <a:latin typeface="Cambria Math" panose="02040503050406030204" pitchFamily="18" charset="0"/>
                            </a:rPr>
                            <m:t>=1</m:t>
                          </m:r>
                        </m:sub>
                        <m:sup>
                          <m:r>
                            <a:rPr lang="zh-CN" altLang="en-US" sz="1800" i="1" smtClean="0">
                              <a:latin typeface="Cambria Math" panose="02040503050406030204" pitchFamily="18" charset="0"/>
                            </a:rPr>
                            <m:t>𝑁</m:t>
                          </m:r>
                        </m:sup>
                        <m:e>
                          <m:sSub>
                            <m:sSubPr>
                              <m:ctrlPr>
                                <a:rPr lang="zh-CN" altLang="en-US" sz="1800" i="1" smtClean="0">
                                  <a:solidFill>
                                    <a:srgbClr val="836967"/>
                                  </a:solidFill>
                                  <a:latin typeface="Cambria Math" panose="02040503050406030204" pitchFamily="18" charset="0"/>
                                </a:rPr>
                              </m:ctrlPr>
                            </m:sSubPr>
                            <m:e>
                              <m:r>
                                <a:rPr lang="zh-CN" altLang="en-US" sz="1800" i="1" smtClean="0">
                                  <a:latin typeface="Cambria Math" panose="02040503050406030204" pitchFamily="18" charset="0"/>
                                </a:rPr>
                                <m:t>𝑝</m:t>
                              </m:r>
                            </m:e>
                            <m:sub>
                              <m:r>
                                <a:rPr lang="zh-CN" altLang="en-US" sz="1800" i="1" smtClean="0">
                                  <a:latin typeface="Cambria Math" panose="02040503050406030204" pitchFamily="18" charset="0"/>
                                </a:rPr>
                                <m:t>𝑖</m:t>
                              </m:r>
                            </m:sub>
                          </m:sSub>
                          <m:func>
                            <m:funcPr>
                              <m:ctrlPr>
                                <a:rPr lang="zh-CN" altLang="en-US" sz="1800" i="1" smtClean="0">
                                  <a:latin typeface="Cambria Math" panose="02040503050406030204" pitchFamily="18" charset="0"/>
                                </a:rPr>
                              </m:ctrlPr>
                            </m:funcPr>
                            <m:fName>
                              <m:sSub>
                                <m:sSubPr>
                                  <m:ctrlPr>
                                    <a:rPr lang="zh-CN" altLang="en-US" sz="1800" i="1" smtClean="0">
                                      <a:solidFill>
                                        <a:srgbClr val="836967"/>
                                      </a:solidFill>
                                      <a:latin typeface="Cambria Math" panose="02040503050406030204" pitchFamily="18" charset="0"/>
                                    </a:rPr>
                                  </m:ctrlPr>
                                </m:sSubPr>
                                <m:e>
                                  <m:r>
                                    <m:rPr>
                                      <m:sty m:val="p"/>
                                    </m:rPr>
                                    <a:rPr lang="zh-CN" altLang="en-US" sz="1800" i="1" smtClean="0">
                                      <a:latin typeface="Cambria Math" panose="02040503050406030204" pitchFamily="18" charset="0"/>
                                    </a:rPr>
                                    <m:t>log</m:t>
                                  </m:r>
                                </m:e>
                                <m:sub>
                                  <m:r>
                                    <a:rPr lang="zh-CN" altLang="en-US" sz="1800" i="1" smtClean="0">
                                      <a:latin typeface="Cambria Math" panose="02040503050406030204" pitchFamily="18" charset="0"/>
                                    </a:rPr>
                                    <m:t>2</m:t>
                                  </m:r>
                                </m:sub>
                              </m:sSub>
                            </m:fName>
                            <m:e>
                              <m:sSub>
                                <m:sSubPr>
                                  <m:ctrlPr>
                                    <a:rPr lang="zh-CN" altLang="en-US" sz="1800" i="1" smtClean="0">
                                      <a:solidFill>
                                        <a:srgbClr val="836967"/>
                                      </a:solidFill>
                                      <a:latin typeface="Cambria Math" panose="02040503050406030204" pitchFamily="18" charset="0"/>
                                    </a:rPr>
                                  </m:ctrlPr>
                                </m:sSubPr>
                                <m:e>
                                  <m:r>
                                    <a:rPr lang="zh-CN" altLang="en-US" sz="1800" i="1" smtClean="0">
                                      <a:latin typeface="Cambria Math" panose="02040503050406030204" pitchFamily="18" charset="0"/>
                                    </a:rPr>
                                    <m:t>𝑝</m:t>
                                  </m:r>
                                </m:e>
                                <m:sub>
                                  <m:r>
                                    <a:rPr lang="zh-CN" altLang="en-US" sz="1800" i="1" smtClean="0">
                                      <a:latin typeface="Cambria Math" panose="02040503050406030204" pitchFamily="18" charset="0"/>
                                    </a:rPr>
                                    <m:t>𝑖</m:t>
                                  </m:r>
                                </m:sub>
                              </m:sSub>
                            </m:e>
                          </m:func>
                        </m:e>
                      </m:nary>
                    </m:oMath>
                  </m:oMathPara>
                </a14:m>
                <a:endParaRPr lang="zh-CN" altLang="en-US" dirty="0"/>
              </a:p>
            </p:txBody>
          </p:sp>
        </mc:Choice>
        <mc:Fallback xmlns="">
          <p:sp>
            <p:nvSpPr>
              <p:cNvPr id="11" name="文本框 10">
                <a:extLst>
                  <a:ext uri="{FF2B5EF4-FFF2-40B4-BE49-F238E27FC236}">
                    <a16:creationId xmlns:a16="http://schemas.microsoft.com/office/drawing/2014/main" id="{6318AF25-A4B0-4A34-88AC-57BA08F68A34}"/>
                  </a:ext>
                </a:extLst>
              </p:cNvPr>
              <p:cNvSpPr txBox="1">
                <a:spLocks noRot="1" noChangeAspect="1" noMove="1" noResize="1" noEditPoints="1" noAdjustHandles="1" noChangeArrowheads="1" noChangeShapeType="1" noTextEdit="1"/>
              </p:cNvSpPr>
              <p:nvPr/>
            </p:nvSpPr>
            <p:spPr>
              <a:xfrm>
                <a:off x="6676008" y="42823"/>
                <a:ext cx="2720167" cy="1039787"/>
              </a:xfrm>
              <a:prstGeom prst="foldedCorner">
                <a:avLst/>
              </a:prstGeom>
              <a:blipFill>
                <a:blip r:embed="rId5"/>
                <a:stretch>
                  <a:fillRect/>
                </a:stretch>
              </a:blipFill>
            </p:spPr>
            <p:txBody>
              <a:bodyPr/>
              <a:lstStyle/>
              <a:p>
                <a:r>
                  <a:rPr lang="zh-CN" altLang="en-US">
                    <a:noFill/>
                  </a:rPr>
                  <a:t> </a:t>
                </a:r>
              </a:p>
            </p:txBody>
          </p:sp>
        </mc:Fallback>
      </mc:AlternateContent>
      <p:graphicFrame>
        <p:nvGraphicFramePr>
          <p:cNvPr id="7" name="内容占位符 14">
            <a:extLst>
              <a:ext uri="{FF2B5EF4-FFF2-40B4-BE49-F238E27FC236}">
                <a16:creationId xmlns:a16="http://schemas.microsoft.com/office/drawing/2014/main" id="{87E2161B-4B15-4901-A9FB-662802D8D567}"/>
              </a:ext>
            </a:extLst>
          </p:cNvPr>
          <p:cNvGraphicFramePr>
            <a:graphicFrameLocks/>
          </p:cNvGraphicFramePr>
          <p:nvPr>
            <p:extLst>
              <p:ext uri="{D42A27DB-BD31-4B8C-83A1-F6EECF244321}">
                <p14:modId xmlns:p14="http://schemas.microsoft.com/office/powerpoint/2010/main" val="3863952040"/>
              </p:ext>
            </p:extLst>
          </p:nvPr>
        </p:nvGraphicFramePr>
        <p:xfrm>
          <a:off x="9496859" y="427632"/>
          <a:ext cx="2127759" cy="6180288"/>
        </p:xfrm>
        <a:graphic>
          <a:graphicData uri="http://schemas.openxmlformats.org/drawingml/2006/table">
            <a:tbl>
              <a:tblPr/>
              <a:tblGrid>
                <a:gridCol w="493590">
                  <a:extLst>
                    <a:ext uri="{9D8B030D-6E8A-4147-A177-3AD203B41FA5}">
                      <a16:colId xmlns:a16="http://schemas.microsoft.com/office/drawing/2014/main" val="55650385"/>
                    </a:ext>
                  </a:extLst>
                </a:gridCol>
                <a:gridCol w="881513">
                  <a:extLst>
                    <a:ext uri="{9D8B030D-6E8A-4147-A177-3AD203B41FA5}">
                      <a16:colId xmlns:a16="http://schemas.microsoft.com/office/drawing/2014/main" val="3075715568"/>
                    </a:ext>
                  </a:extLst>
                </a:gridCol>
                <a:gridCol w="752656">
                  <a:extLst>
                    <a:ext uri="{9D8B030D-6E8A-4147-A177-3AD203B41FA5}">
                      <a16:colId xmlns:a16="http://schemas.microsoft.com/office/drawing/2014/main" val="2991331557"/>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329598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4E35B2-EAC9-4CD8-9215-8C1FD3EDBEC6}"/>
                  </a:ext>
                </a:extLst>
              </p:cNvPr>
              <p:cNvSpPr>
                <a:spLocks noGrp="1"/>
              </p:cNvSpPr>
              <p:nvPr>
                <p:ph idx="1"/>
              </p:nvPr>
            </p:nvSpPr>
            <p:spPr>
              <a:xfrm>
                <a:off x="464596" y="701338"/>
                <a:ext cx="9032263" cy="878888"/>
              </a:xfrm>
            </p:spPr>
            <p:txBody>
              <a:bodyPr>
                <a:normAutofit/>
              </a:bodyPr>
              <a:lstStyle/>
              <a:p>
                <a:pPr>
                  <a:lnSpc>
                    <a:spcPct val="100000"/>
                  </a:lnSpc>
                </a:pPr>
                <a:r>
                  <a:rPr lang="zh-CN" altLang="en-US" sz="1800" dirty="0"/>
                  <a:t>首先计算数据集的熵：</a:t>
                </a:r>
                <a14:m>
                  <m:oMath xmlns:m="http://schemas.openxmlformats.org/officeDocument/2006/math">
                    <m:r>
                      <m:rPr>
                        <m:sty m:val="p"/>
                      </m:rPr>
                      <a:rPr lang="en-US" altLang="zh-CN" sz="1600" i="1" dirty="0" smtClean="0">
                        <a:latin typeface="Cambria Math" panose="02040503050406030204" pitchFamily="18" charset="0"/>
                      </a:rPr>
                      <m:t>E</m:t>
                    </m:r>
                    <m:r>
                      <a:rPr lang="en-US" altLang="zh-CN" sz="1600" b="0" i="1" dirty="0" smtClean="0">
                        <a:latin typeface="Cambria Math" panose="02040503050406030204" pitchFamily="18" charset="0"/>
                      </a:rPr>
                      <m:t>𝑛𝑡</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𝐷</m:t>
                        </m:r>
                      </m:e>
                    </m:d>
                    <m:r>
                      <a:rPr lang="en-US" altLang="zh-CN" sz="1600" b="0" i="1" dirty="0" smtClean="0">
                        <a:latin typeface="Cambria Math" panose="02040503050406030204" pitchFamily="18" charset="0"/>
                      </a:rPr>
                      <m:t>=</m:t>
                    </m:r>
                    <m:r>
                      <a:rPr kumimoji="0" lang="en-US" altLang="zh-CN" sz="1600" b="0" i="1" u="none" strike="noStrike" cap="none" normalizeH="0" baseline="0" dirty="0" smtClean="0">
                        <a:ln>
                          <a:noFill/>
                        </a:ln>
                        <a:effectLst/>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b="0" i="1" dirty="0" smtClean="0">
                            <a:latin typeface="Cambria Math" panose="02040503050406030204" pitchFamily="18" charset="0"/>
                          </a:rPr>
                          <m:t>9</m:t>
                        </m:r>
                      </m:num>
                      <m:den>
                        <m:r>
                          <a:rPr lang="en-US" altLang="zh-CN" sz="1600" i="1" dirty="0">
                            <a:latin typeface="Cambria Math" panose="02040503050406030204" pitchFamily="18" charset="0"/>
                          </a:rPr>
                          <m:t>14</m:t>
                        </m:r>
                      </m:den>
                    </m:f>
                    <m:r>
                      <a:rPr kumimoji="0" lang="en-US" altLang="zh-CN" sz="1600" b="0" i="1" u="none" strike="noStrike" cap="none" normalizeH="0" baseline="0" dirty="0" smtClean="0">
                        <a:ln>
                          <a:noFill/>
                        </a:ln>
                        <a:effectLst/>
                        <a:latin typeface="Cambria Math" panose="02040503050406030204" pitchFamily="18" charset="0"/>
                      </a:rPr>
                      <m:t>)</m:t>
                    </m:r>
                    <m:func>
                      <m:funcPr>
                        <m:ctrlPr>
                          <a:rPr kumimoji="0" lang="en-US" altLang="zh-CN" sz="1600" b="0" i="1" u="none" strike="noStrike" cap="none" normalizeH="0" baseline="0" dirty="0" smtClean="0">
                            <a:ln>
                              <a:noFill/>
                            </a:ln>
                            <a:effectLst/>
                            <a:latin typeface="Cambria Math" panose="02040503050406030204" pitchFamily="18" charset="0"/>
                          </a:rPr>
                        </m:ctrlPr>
                      </m:funcPr>
                      <m:fName>
                        <m:sSub>
                          <m:sSubPr>
                            <m:ctrlPr>
                              <a:rPr kumimoji="0" lang="en-US" altLang="zh-CN" sz="1600" b="0" i="1" u="none" strike="noStrike" cap="none" normalizeH="0" baseline="0" dirty="0" smtClean="0">
                                <a:ln>
                                  <a:noFill/>
                                </a:ln>
                                <a:effectLst/>
                                <a:latin typeface="Cambria Math" panose="02040503050406030204" pitchFamily="18" charset="0"/>
                              </a:rPr>
                            </m:ctrlPr>
                          </m:sSubPr>
                          <m:e>
                            <m:r>
                              <m:rPr>
                                <m:sty m:val="p"/>
                              </m:rPr>
                              <a:rPr kumimoji="0" lang="en-US" altLang="zh-CN" sz="1600" b="0" i="0" u="none" strike="noStrike" cap="none" normalizeH="0" baseline="0" dirty="0" smtClean="0">
                                <a:ln>
                                  <a:noFill/>
                                </a:ln>
                                <a:effectLst/>
                                <a:latin typeface="Cambria Math" panose="02040503050406030204" pitchFamily="18" charset="0"/>
                              </a:rPr>
                              <m:t>log</m:t>
                            </m:r>
                          </m:e>
                          <m:sub>
                            <m:r>
                              <a:rPr kumimoji="0" lang="en-US" altLang="zh-CN" sz="1600" b="0" i="1" u="none" strike="noStrike" cap="none" normalizeH="0" baseline="0" dirty="0" smtClean="0">
                                <a:ln>
                                  <a:noFill/>
                                </a:ln>
                                <a:effectLst/>
                                <a:latin typeface="Cambria Math" panose="02040503050406030204" pitchFamily="18" charset="0"/>
                              </a:rPr>
                              <m:t>2</m:t>
                            </m:r>
                          </m:sub>
                        </m:sSub>
                      </m:fName>
                      <m:e>
                        <m:r>
                          <a:rPr lang="en-US" altLang="zh-CN" sz="1600" i="1" dirty="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b="0" i="1" dirty="0" smtClean="0">
                                <a:latin typeface="Cambria Math" panose="02040503050406030204" pitchFamily="18" charset="0"/>
                              </a:rPr>
                              <m:t>9</m:t>
                            </m:r>
                          </m:num>
                          <m:den>
                            <m:r>
                              <a:rPr lang="en-US" altLang="zh-CN" sz="1600" i="1" dirty="0">
                                <a:latin typeface="Cambria Math" panose="02040503050406030204" pitchFamily="18" charset="0"/>
                              </a:rPr>
                              <m:t>14</m:t>
                            </m:r>
                          </m:den>
                        </m:f>
                        <m:r>
                          <a:rPr lang="en-US" altLang="zh-CN" sz="1600" i="1" dirty="0">
                            <a:latin typeface="Cambria Math" panose="02040503050406030204" pitchFamily="18" charset="0"/>
                          </a:rPr>
                          <m:t>)</m:t>
                        </m:r>
                      </m:e>
                    </m:func>
                    <m:r>
                      <a:rPr kumimoji="0" lang="en-US" altLang="zh-CN" sz="1600" b="0" i="1" u="none" strike="noStrike" cap="none" normalizeH="0" baseline="0" dirty="0" smtClean="0">
                        <a:ln>
                          <a:noFill/>
                        </a:ln>
                        <a:effectLst/>
                        <a:latin typeface="Cambria Math" panose="02040503050406030204" pitchFamily="18" charset="0"/>
                      </a:rPr>
                      <m:t> −</m:t>
                    </m:r>
                    <m:f>
                      <m:fPr>
                        <m:ctrlPr>
                          <a:rPr kumimoji="0" lang="en-US" altLang="zh-CN" sz="1600" b="0" i="1" u="none" strike="noStrike" cap="none" normalizeH="0" baseline="0" dirty="0" smtClean="0">
                            <a:ln>
                              <a:noFill/>
                            </a:ln>
                            <a:effectLst/>
                            <a:latin typeface="Cambria Math" panose="02040503050406030204" pitchFamily="18" charset="0"/>
                          </a:rPr>
                        </m:ctrlPr>
                      </m:fPr>
                      <m:num>
                        <m:r>
                          <a:rPr kumimoji="0" lang="en-US" altLang="zh-CN" sz="1600" b="0" i="1" u="none" strike="noStrike" cap="none" normalizeH="0" baseline="0" dirty="0" smtClean="0">
                            <a:ln>
                              <a:noFill/>
                            </a:ln>
                            <a:effectLst/>
                            <a:latin typeface="Cambria Math" panose="02040503050406030204" pitchFamily="18" charset="0"/>
                          </a:rPr>
                          <m:t>5</m:t>
                        </m:r>
                      </m:num>
                      <m:den>
                        <m:r>
                          <a:rPr kumimoji="0" lang="en-US" altLang="zh-CN" sz="1600" b="0" i="1" u="none" strike="noStrike" cap="none" normalizeH="0" baseline="0" dirty="0" smtClean="0">
                            <a:ln>
                              <a:noFill/>
                            </a:ln>
                            <a:effectLst/>
                            <a:latin typeface="Cambria Math" panose="02040503050406030204" pitchFamily="18" charset="0"/>
                          </a:rPr>
                          <m:t>14</m:t>
                        </m:r>
                      </m:den>
                    </m:f>
                    <m:func>
                      <m:funcPr>
                        <m:ctrlPr>
                          <a:rPr kumimoji="0" lang="en-US" altLang="zh-CN" sz="1600" b="0" i="1" u="none" strike="noStrike" cap="none" normalizeH="0" baseline="0" dirty="0" smtClean="0">
                            <a:ln>
                              <a:noFill/>
                            </a:ln>
                            <a:effectLst/>
                            <a:latin typeface="Cambria Math" panose="02040503050406030204" pitchFamily="18" charset="0"/>
                          </a:rPr>
                        </m:ctrlPr>
                      </m:funcPr>
                      <m:fName>
                        <m:sSub>
                          <m:sSubPr>
                            <m:ctrlPr>
                              <a:rPr kumimoji="0" lang="en-US" altLang="zh-CN" sz="1600" b="0" i="1" u="none" strike="noStrike" cap="none" normalizeH="0" baseline="0" dirty="0" smtClean="0">
                                <a:ln>
                                  <a:noFill/>
                                </a:ln>
                                <a:effectLst/>
                                <a:latin typeface="Cambria Math" panose="02040503050406030204" pitchFamily="18" charset="0"/>
                              </a:rPr>
                            </m:ctrlPr>
                          </m:sSubPr>
                          <m:e>
                            <m:r>
                              <m:rPr>
                                <m:sty m:val="p"/>
                              </m:rPr>
                              <a:rPr kumimoji="0" lang="en-US" altLang="zh-CN" sz="1600" b="0" i="0" u="none" strike="noStrike" cap="none" normalizeH="0" baseline="0" dirty="0" smtClean="0">
                                <a:ln>
                                  <a:noFill/>
                                </a:ln>
                                <a:effectLst/>
                                <a:latin typeface="Cambria Math" panose="02040503050406030204" pitchFamily="18" charset="0"/>
                              </a:rPr>
                              <m:t>log</m:t>
                            </m:r>
                          </m:e>
                          <m:sub>
                            <m:r>
                              <a:rPr kumimoji="0" lang="en-US" altLang="zh-CN" sz="1600" b="0" i="1" u="none" strike="noStrike" cap="none" normalizeH="0" baseline="0" dirty="0" smtClean="0">
                                <a:ln>
                                  <a:noFill/>
                                </a:ln>
                                <a:effectLst/>
                                <a:latin typeface="Cambria Math" panose="02040503050406030204" pitchFamily="18" charset="0"/>
                              </a:rPr>
                              <m:t>2</m:t>
                            </m:r>
                          </m:sub>
                        </m:sSub>
                      </m:fName>
                      <m:e>
                        <m:r>
                          <a:rPr lang="en-US" altLang="zh-CN" sz="1600" i="1" dirty="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5</m:t>
                            </m:r>
                          </m:num>
                          <m:den>
                            <m:r>
                              <a:rPr lang="en-US" altLang="zh-CN" sz="1600" i="1" dirty="0">
                                <a:latin typeface="Cambria Math" panose="02040503050406030204" pitchFamily="18" charset="0"/>
                              </a:rPr>
                              <m:t>14</m:t>
                            </m:r>
                          </m:den>
                        </m:f>
                        <m:r>
                          <a:rPr lang="en-US" altLang="zh-CN" sz="1600" i="1" dirty="0">
                            <a:latin typeface="Cambria Math" panose="02040503050406030204" pitchFamily="18" charset="0"/>
                          </a:rPr>
                          <m:t>)</m:t>
                        </m:r>
                      </m:e>
                    </m:func>
                    <m:r>
                      <a:rPr kumimoji="0" lang="en-US" altLang="zh-CN" sz="1600" b="0" i="1" u="none" strike="noStrike" cap="none" normalizeH="0" baseline="0" dirty="0" smtClean="0">
                        <a:ln>
                          <a:noFill/>
                        </a:ln>
                        <a:effectLst/>
                        <a:latin typeface="Cambria Math" panose="02040503050406030204" pitchFamily="18" charset="0"/>
                      </a:rPr>
                      <m:t> </m:t>
                    </m:r>
                    <m:r>
                      <a:rPr lang="en-US" altLang="zh-CN" sz="1600" i="1" dirty="0">
                        <a:latin typeface="Cambria Math" panose="02040503050406030204" pitchFamily="18" charset="0"/>
                      </a:rPr>
                      <m:t>=</m:t>
                    </m:r>
                    <m:r>
                      <a:rPr kumimoji="0" lang="en-US" altLang="zh-CN" sz="1600" b="0" i="1" u="none" strike="noStrike" cap="none" normalizeH="0" baseline="0" dirty="0" smtClean="0">
                        <a:ln>
                          <a:noFill/>
                        </a:ln>
                        <a:effectLst/>
                        <a:latin typeface="Cambria Math" panose="02040503050406030204" pitchFamily="18" charset="0"/>
                      </a:rPr>
                      <m:t>0.940</m:t>
                    </m:r>
                  </m:oMath>
                </a14:m>
                <a:endParaRPr kumimoji="0" lang="en-US" altLang="zh-CN" sz="1600" b="0" i="0" u="none" strike="noStrike" cap="none" normalizeH="0" baseline="0" dirty="0">
                  <a:ln>
                    <a:noFill/>
                  </a:ln>
                  <a:effectLst/>
                  <a:latin typeface="Arial" panose="020B0604020202020204" pitchFamily="34" charset="0"/>
                </a:endParaRPr>
              </a:p>
              <a:p>
                <a:r>
                  <a:rPr lang="zh-CN" altLang="en-US" sz="1800" dirty="0"/>
                  <a:t>然后计算各特征对数据集的信息增益。</a:t>
                </a:r>
                <a:endParaRPr lang="en-US" altLang="zh-CN" sz="1800" dirty="0"/>
              </a:p>
            </p:txBody>
          </p:sp>
        </mc:Choice>
        <mc:Fallback xmlns="">
          <p:sp>
            <p:nvSpPr>
              <p:cNvPr id="3" name="内容占位符 2">
                <a:extLst>
                  <a:ext uri="{FF2B5EF4-FFF2-40B4-BE49-F238E27FC236}">
                    <a16:creationId xmlns:a16="http://schemas.microsoft.com/office/drawing/2014/main" id="{924E35B2-EAC9-4CD8-9215-8C1FD3EDBEC6}"/>
                  </a:ext>
                </a:extLst>
              </p:cNvPr>
              <p:cNvSpPr>
                <a:spLocks noGrp="1" noRot="1" noChangeAspect="1" noMove="1" noResize="1" noEditPoints="1" noAdjustHandles="1" noChangeArrowheads="1" noChangeShapeType="1" noTextEdit="1"/>
              </p:cNvSpPr>
              <p:nvPr>
                <p:ph idx="1"/>
              </p:nvPr>
            </p:nvSpPr>
            <p:spPr>
              <a:xfrm>
                <a:off x="464596" y="701338"/>
                <a:ext cx="9032263" cy="878888"/>
              </a:xfrm>
              <a:blipFill>
                <a:blip r:embed="rId3"/>
                <a:stretch>
                  <a:fillRect l="-405" b="-34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35D8502-E897-419A-913C-1F708134A33C}"/>
                  </a:ext>
                </a:extLst>
              </p:cNvPr>
              <p:cNvSpPr txBox="1"/>
              <p:nvPr/>
            </p:nvSpPr>
            <p:spPr>
              <a:xfrm>
                <a:off x="633271" y="1487978"/>
                <a:ext cx="9032263" cy="5226495"/>
              </a:xfrm>
              <a:prstGeom prst="rect">
                <a:avLst/>
              </a:prstGeom>
              <a:noFill/>
            </p:spPr>
            <p:txBody>
              <a:bodyPr wrap="square" rtlCol="0">
                <a:spAutoFit/>
              </a:bodyPr>
              <a:lstStyle/>
              <a:p>
                <a:pPr>
                  <a:lnSpc>
                    <a:spcPct val="150000"/>
                  </a:lnSpc>
                </a:pPr>
                <a:r>
                  <a:rPr lang="zh-CN" altLang="en-US" sz="1600" b="1" dirty="0"/>
                  <a:t>对于年龄</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𝑨</m:t>
                        </m:r>
                      </m:e>
                      <m:sub>
                        <m:r>
                          <a:rPr lang="en-US" altLang="zh-CN" sz="1600" b="1" i="1" smtClean="0">
                            <a:latin typeface="Cambria Math" panose="02040503050406030204" pitchFamily="18" charset="0"/>
                          </a:rPr>
                          <m:t>𝟏</m:t>
                        </m:r>
                      </m:sub>
                    </m:sSub>
                  </m:oMath>
                </a14:m>
                <a:r>
                  <a:rPr lang="zh-CN" altLang="en-US" sz="1600" b="1" dirty="0"/>
                  <a:t>：</a:t>
                </a:r>
                <a:endParaRPr lang="en-US" altLang="zh-CN" sz="1600" b="1" dirty="0"/>
              </a:p>
              <a:p>
                <a:pPr marL="800100" lvl="1" indent="-342900">
                  <a:buFont typeface="Wingdings" panose="05000000000000000000" pitchFamily="2" charset="2"/>
                  <a:buChar char="n"/>
                </a:pPr>
                <a:r>
                  <a:rPr lang="zh-CN" altLang="en-US" sz="1600" dirty="0"/>
                  <a:t>青年：通过记录</a:t>
                </a:r>
                <a:r>
                  <a:rPr lang="en-US" altLang="zh-CN" sz="1600" dirty="0"/>
                  <a:t>2</a:t>
                </a:r>
                <a:r>
                  <a:rPr lang="zh-CN" altLang="en-US" sz="1600" dirty="0"/>
                  <a:t>条，不通过记录</a:t>
                </a:r>
                <a:r>
                  <a:rPr lang="en-US" altLang="zh-CN" sz="1600" dirty="0"/>
                  <a:t>3</a:t>
                </a:r>
                <a:r>
                  <a:rPr lang="zh-CN" altLang="en-US" sz="1600" dirty="0"/>
                  <a:t>条</a:t>
                </a:r>
              </a:p>
              <a:p>
                <a:pPr lvl="1"/>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𝐷</m:t>
                              </m:r>
                            </m:e>
                            <m:sub>
                              <m:r>
                                <a:rPr lang="zh-CN" altLang="en-US" sz="1600" i="1">
                                  <a:latin typeface="Cambria Math" panose="02040503050406030204" pitchFamily="18" charset="0"/>
                                </a:rPr>
                                <m:t>青</m:t>
                              </m:r>
                            </m:sub>
                          </m:sSub>
                        </m:e>
                      </m:d>
                      <m:r>
                        <a:rPr lang="en-US" altLang="zh-CN" sz="1600" b="0" i="1" smtClean="0">
                          <a:latin typeface="Cambria Math" panose="02040503050406030204" pitchFamily="18" charset="0"/>
                        </a:rPr>
                        <m:t>=</m:t>
                      </m:r>
                      <m:r>
                        <a:rPr lang="zh-CN" altLang="en-US" sz="1600" i="1">
                          <a:latin typeface="Cambria Math" panose="02040503050406030204" pitchFamily="18" charset="0"/>
                        </a:rPr>
                        <m:t>−</m:t>
                      </m:r>
                      <m:nary>
                        <m:naryPr>
                          <m:chr m:val="∑"/>
                          <m:limLoc m:val="undOvr"/>
                          <m:grow m:val="on"/>
                          <m:ctrlPr>
                            <a:rPr lang="zh-CN" altLang="en-US" sz="1600" i="1">
                              <a:latin typeface="Cambria Math" panose="02040503050406030204" pitchFamily="18" charset="0"/>
                            </a:rPr>
                          </m:ctrlPr>
                        </m:naryPr>
                        <m:sub>
                          <m:r>
                            <m:rPr>
                              <m:brk/>
                              <m:aln/>
                            </m:rPr>
                            <a:rPr lang="en-US" altLang="zh-CN" sz="1600" i="1">
                              <a:latin typeface="Cambria Math" panose="02040503050406030204" pitchFamily="18" charset="0"/>
                            </a:rPr>
                            <m:t>𝑖</m:t>
                          </m:r>
                          <m:r>
                            <a:rPr lang="zh-CN" altLang="en-US" sz="1600" i="1">
                              <a:latin typeface="Cambria Math" panose="02040503050406030204" pitchFamily="18" charset="0"/>
                            </a:rPr>
                            <m:t>=1</m:t>
                          </m:r>
                        </m:sub>
                        <m:sup>
                          <m:r>
                            <a:rPr lang="zh-CN" altLang="en-US" sz="1600" i="1">
                              <a:latin typeface="Cambria Math" panose="02040503050406030204" pitchFamily="18" charset="0"/>
                            </a:rPr>
                            <m:t>𝑁</m:t>
                          </m:r>
                        </m:sup>
                        <m:e>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1">
                                  <a:latin typeface="Cambria Math" panose="02040503050406030204" pitchFamily="18" charset="0"/>
                                </a:rPr>
                                <m:t>𝑖</m:t>
                              </m:r>
                            </m:sub>
                          </m:sSub>
                          <m:func>
                            <m:funcPr>
                              <m:ctrlPr>
                                <a:rPr lang="zh-CN" altLang="en-US" sz="1600" i="1">
                                  <a:latin typeface="Cambria Math" panose="02040503050406030204" pitchFamily="18" charset="0"/>
                                </a:rPr>
                              </m:ctrlPr>
                            </m:funcPr>
                            <m:fName>
                              <m:sSub>
                                <m:sSubPr>
                                  <m:ctrlPr>
                                    <a:rPr lang="zh-CN" altLang="en-US" sz="1600" i="1">
                                      <a:solidFill>
                                        <a:srgbClr val="836967"/>
                                      </a:solidFill>
                                      <a:latin typeface="Cambria Math" panose="02040503050406030204" pitchFamily="18" charset="0"/>
                                    </a:rPr>
                                  </m:ctrlPr>
                                </m:sSubPr>
                                <m:e>
                                  <m:r>
                                    <m:rPr>
                                      <m:sty m:val="p"/>
                                    </m:rPr>
                                    <a:rPr lang="zh-CN" altLang="en-US" sz="1600" i="1">
                                      <a:latin typeface="Cambria Math" panose="02040503050406030204" pitchFamily="18" charset="0"/>
                                    </a:rPr>
                                    <m:t>log</m:t>
                                  </m:r>
                                </m:e>
                                <m:sub>
                                  <m:r>
                                    <a:rPr lang="zh-CN" altLang="en-US" sz="1600" i="1">
                                      <a:latin typeface="Cambria Math" panose="02040503050406030204" pitchFamily="18" charset="0"/>
                                    </a:rPr>
                                    <m:t>2</m:t>
                                  </m:r>
                                </m:sub>
                              </m:sSub>
                            </m:fName>
                            <m:e>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1">
                                      <a:latin typeface="Cambria Math" panose="02040503050406030204" pitchFamily="18" charset="0"/>
                                    </a:rPr>
                                    <m:t>𝑖</m:t>
                                  </m:r>
                                </m:sub>
                              </m:sSub>
                            </m:e>
                          </m:func>
                        </m:e>
                      </m:nary>
                      <m:r>
                        <a:rPr lang="en-US" altLang="zh-CN" sz="1600" i="1" smtClean="0">
                          <a:latin typeface="Cambria Math" panose="02040503050406030204" pitchFamily="18" charset="0"/>
                        </a:rPr>
                        <m:t>=</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2</m:t>
                          </m:r>
                        </m:num>
                        <m:den>
                          <m:r>
                            <a:rPr lang="en-US" altLang="zh-CN" sz="1600" b="0" i="1" smtClean="0">
                              <a:latin typeface="Cambria Math" panose="02040503050406030204" pitchFamily="18" charset="0"/>
                            </a:rPr>
                            <m:t>5</m:t>
                          </m:r>
                        </m:den>
                      </m:f>
                      <m:func>
                        <m:funcPr>
                          <m:ctrlPr>
                            <a:rPr lang="en-US" altLang="zh-CN" sz="1600" b="0" i="1" smtClean="0">
                              <a:latin typeface="Cambria Math" panose="02040503050406030204" pitchFamily="18" charset="0"/>
                            </a:rPr>
                          </m:ctrlPr>
                        </m:funcPr>
                        <m:fName>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log</m:t>
                              </m:r>
                            </m:e>
                            <m:sub>
                              <m:r>
                                <a:rPr lang="en-US" altLang="zh-CN" sz="1600" b="0" i="1" smtClean="0">
                                  <a:latin typeface="Cambria Math" panose="02040503050406030204" pitchFamily="18" charset="0"/>
                                </a:rPr>
                                <m:t>2</m:t>
                              </m:r>
                            </m:sub>
                          </m:sSub>
                        </m:fName>
                        <m:e>
                          <m:d>
                            <m:dPr>
                              <m:ctrlPr>
                                <a:rPr lang="en-US" altLang="zh-CN" sz="1600" b="0" i="1" smtClean="0">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5</m:t>
                                  </m:r>
                                </m:den>
                              </m:f>
                            </m:e>
                          </m:d>
                        </m:e>
                      </m:func>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3</m:t>
                          </m:r>
                        </m:num>
                        <m:den>
                          <m:r>
                            <a:rPr lang="en-US" altLang="zh-CN" sz="1600" i="1">
                              <a:latin typeface="Cambria Math" panose="02040503050406030204" pitchFamily="18" charset="0"/>
                            </a:rPr>
                            <m:t>5</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3</m:t>
                                  </m:r>
                                </m:num>
                                <m:den>
                                  <m:r>
                                    <a:rPr lang="en-US" altLang="zh-CN" sz="1600" i="1">
                                      <a:latin typeface="Cambria Math" panose="02040503050406030204" pitchFamily="18" charset="0"/>
                                    </a:rPr>
                                    <m:t>5</m:t>
                                  </m:r>
                                </m:den>
                              </m:f>
                            </m:e>
                          </m:d>
                        </m:e>
                      </m:func>
                      <m:r>
                        <a:rPr lang="en-US" altLang="zh-CN" sz="1600" b="0" i="1" smtClean="0">
                          <a:latin typeface="Cambria Math" panose="02040503050406030204" pitchFamily="18" charset="0"/>
                        </a:rPr>
                        <m:t>=0.971</m:t>
                      </m:r>
                    </m:oMath>
                  </m:oMathPara>
                </a14:m>
                <a:endParaRPr lang="en-US" altLang="zh-CN" sz="1600" dirty="0"/>
              </a:p>
              <a:p>
                <a:pPr marL="800100" lvl="1" indent="-342900">
                  <a:buFont typeface="Wingdings" panose="05000000000000000000" pitchFamily="2" charset="2"/>
                  <a:buChar char="n"/>
                </a:pPr>
                <a:r>
                  <a:rPr lang="zh-CN" altLang="en-US" sz="1600" dirty="0"/>
                  <a:t>中年：通过记录</a:t>
                </a:r>
                <a:r>
                  <a:rPr lang="en-US" altLang="zh-CN" sz="1600" dirty="0"/>
                  <a:t>3</a:t>
                </a:r>
                <a:r>
                  <a:rPr lang="zh-CN" altLang="en-US" sz="1600" dirty="0"/>
                  <a:t>条，不通过记录</a:t>
                </a:r>
                <a:r>
                  <a:rPr lang="en-US" altLang="zh-CN" sz="1600" dirty="0"/>
                  <a:t>2</a:t>
                </a:r>
                <a:r>
                  <a:rPr lang="zh-CN" altLang="en-US" sz="1600" dirty="0"/>
                  <a:t>条</a:t>
                </a:r>
              </a:p>
              <a:p>
                <a:pPr lvl="1"/>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𝐷</m:t>
                              </m:r>
                            </m:e>
                            <m:sub>
                              <m:r>
                                <a:rPr lang="zh-CN" altLang="en-US" sz="1600" i="1">
                                  <a:latin typeface="Cambria Math" panose="02040503050406030204" pitchFamily="18" charset="0"/>
                                </a:rPr>
                                <m:t>中</m:t>
                              </m:r>
                            </m:sub>
                          </m:sSub>
                        </m:e>
                      </m:d>
                      <m:r>
                        <a:rPr lang="en-US" altLang="zh-CN" sz="1600" b="0" i="1" smtClean="0">
                          <a:latin typeface="Cambria Math" panose="02040503050406030204" pitchFamily="18" charset="0"/>
                        </a:rPr>
                        <m:t>=</m:t>
                      </m:r>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3</m:t>
                          </m:r>
                        </m:num>
                        <m:den>
                          <m:r>
                            <a:rPr lang="en-US" altLang="zh-CN" sz="1600" i="1">
                              <a:latin typeface="Cambria Math" panose="02040503050406030204" pitchFamily="18" charset="0"/>
                            </a:rPr>
                            <m:t>5</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3</m:t>
                                  </m:r>
                                </m:num>
                                <m:den>
                                  <m:r>
                                    <a:rPr lang="en-US" altLang="zh-CN" sz="1600" i="1">
                                      <a:latin typeface="Cambria Math" panose="02040503050406030204" pitchFamily="18" charset="0"/>
                                    </a:rPr>
                                    <m:t>5</m:t>
                                  </m:r>
                                </m:den>
                              </m:f>
                            </m:e>
                          </m:d>
                        </m:e>
                      </m:func>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5</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5</m:t>
                                  </m:r>
                                </m:den>
                              </m:f>
                            </m:e>
                          </m:d>
                        </m:e>
                      </m:func>
                      <m:r>
                        <a:rPr lang="en-US" altLang="zh-CN" sz="1600" i="1">
                          <a:latin typeface="Cambria Math" panose="02040503050406030204" pitchFamily="18" charset="0"/>
                        </a:rPr>
                        <m:t>=0.971</m:t>
                      </m:r>
                    </m:oMath>
                  </m:oMathPara>
                </a14:m>
                <a:endParaRPr lang="en-US" altLang="zh-CN" sz="1600" dirty="0"/>
              </a:p>
              <a:p>
                <a:pPr marL="800100" lvl="1" indent="-342900">
                  <a:buFont typeface="Wingdings" panose="05000000000000000000" pitchFamily="2" charset="2"/>
                  <a:buChar char="n"/>
                </a:pPr>
                <a:r>
                  <a:rPr lang="zh-CN" altLang="en-US" sz="1600" dirty="0"/>
                  <a:t>老年：通过记录</a:t>
                </a:r>
                <a:r>
                  <a:rPr lang="en-US" altLang="zh-CN" sz="1600" dirty="0"/>
                  <a:t>4</a:t>
                </a:r>
                <a:r>
                  <a:rPr lang="zh-CN" altLang="en-US" sz="1600" dirty="0"/>
                  <a:t>条，不通过记录</a:t>
                </a:r>
                <a:r>
                  <a:rPr lang="en-US" altLang="zh-CN" sz="1600" dirty="0"/>
                  <a:t>1</a:t>
                </a:r>
                <a:r>
                  <a:rPr lang="zh-CN" altLang="en-US" sz="1600" dirty="0"/>
                  <a:t>条</a:t>
                </a:r>
              </a:p>
              <a:p>
                <a:pPr lvl="1"/>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𝐷</m:t>
                              </m:r>
                            </m:e>
                            <m:sub>
                              <m:r>
                                <a:rPr lang="zh-CN" altLang="en-US" sz="1600" i="1">
                                  <a:latin typeface="Cambria Math" panose="02040503050406030204" pitchFamily="18" charset="0"/>
                                </a:rPr>
                                <m:t>老</m:t>
                              </m:r>
                            </m:sub>
                          </m:sSub>
                        </m:e>
                      </m:d>
                      <m:r>
                        <a:rPr lang="en-US" altLang="zh-CN" sz="1600" b="0" i="1" smtClean="0">
                          <a:latin typeface="Cambria Math" panose="02040503050406030204" pitchFamily="18" charset="0"/>
                        </a:rPr>
                        <m:t>=</m:t>
                      </m:r>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i="1">
                              <a:latin typeface="Cambria Math" panose="02040503050406030204" pitchFamily="18" charset="0"/>
                            </a:rPr>
                            <m:t>5</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i="1">
                                      <a:latin typeface="Cambria Math" panose="02040503050406030204" pitchFamily="18" charset="0"/>
                                    </a:rPr>
                                    <m:t>5</m:t>
                                  </m:r>
                                </m:den>
                              </m:f>
                            </m:e>
                          </m:d>
                        </m:e>
                      </m:func>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5</m:t>
                          </m:r>
                        </m:den>
                      </m:f>
                      <m:func>
                        <m:funcPr>
                          <m:ctrlPr>
                            <a:rPr lang="en-US" altLang="zh-CN" sz="1600" b="0" i="1" smtClean="0">
                              <a:latin typeface="Cambria Math" panose="02040503050406030204" pitchFamily="18" charset="0"/>
                            </a:rPr>
                          </m:ctrlPr>
                        </m:funcPr>
                        <m:fName>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log</m:t>
                              </m:r>
                            </m:e>
                            <m:sub>
                              <m:r>
                                <a:rPr lang="en-US" altLang="zh-CN" sz="1600" b="0" i="1" smtClean="0">
                                  <a:latin typeface="Cambria Math" panose="02040503050406030204" pitchFamily="18" charset="0"/>
                                </a:rPr>
                                <m:t>2</m:t>
                              </m:r>
                            </m:sub>
                          </m:sSub>
                        </m:fName>
                        <m:e>
                          <m:d>
                            <m:dPr>
                              <m:ctrlPr>
                                <a:rPr lang="en-US" altLang="zh-CN" sz="1600" b="0" i="1" smtClean="0">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i="1">
                                      <a:latin typeface="Cambria Math" panose="02040503050406030204" pitchFamily="18" charset="0"/>
                                    </a:rPr>
                                    <m:t>5</m:t>
                                  </m:r>
                                </m:den>
                              </m:f>
                            </m:e>
                          </m:d>
                        </m:e>
                      </m:func>
                      <m:r>
                        <a:rPr lang="en-US" altLang="zh-CN" sz="1600" b="0" i="1" smtClean="0">
                          <a:latin typeface="Cambria Math" panose="02040503050406030204" pitchFamily="18" charset="0"/>
                        </a:rPr>
                        <m:t>=0.721</m:t>
                      </m:r>
                    </m:oMath>
                  </m:oMathPara>
                </a14:m>
                <a:endParaRPr lang="en-US" altLang="zh-CN" sz="1600" dirty="0"/>
              </a:p>
              <a:p>
                <a:pPr marL="342900" indent="-342900">
                  <a:buFont typeface="Wingdings" panose="05000000000000000000" pitchFamily="2" charset="2"/>
                  <a:buChar char="n"/>
                </a:pPr>
                <a:r>
                  <a:rPr lang="zh-CN" altLang="en-US" sz="2400" dirty="0"/>
                  <a:t>所以年龄属性的条件熵：</a:t>
                </a:r>
                <a:endParaRPr lang="en-US" altLang="zh-CN" sz="2400" dirty="0"/>
              </a:p>
              <a:p>
                <a:pPr/>
                <a14:m>
                  <m:oMathPara xmlns:m="http://schemas.openxmlformats.org/officeDocument/2006/math">
                    <m:oMathParaPr>
                      <m:jc m:val="center"/>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e>
                            </m:d>
                            <m:r>
                              <m:rPr>
                                <m:aln/>
                              </m:rPr>
                              <a:rPr lang="en-US" altLang="zh-CN" sz="2000" b="0" i="1" smtClean="0">
                                <a:latin typeface="Cambria Math" panose="02040503050406030204" pitchFamily="18" charset="0"/>
                              </a:rPr>
                              <m:t>=</m:t>
                            </m:r>
                            <m:nary>
                              <m:naryPr>
                                <m:chr m:val="∑"/>
                                <m:limLoc m:val="subSup"/>
                                <m:ctrlPr>
                                  <a:rPr lang="en-US" altLang="zh-CN" sz="2000" i="1">
                                    <a:latin typeface="Cambria Math" panose="02040503050406030204" pitchFamily="18" charset="0"/>
                                  </a:rPr>
                                </m:ctrlPr>
                              </m:naryPr>
                              <m:sub>
                                <m:r>
                                  <m:rPr>
                                    <m:brk m:alnAt="25"/>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𝑖</m:t>
                                        </m:r>
                                      </m:sub>
                                    </m:sSub>
                                  </m:e>
                                </m:d>
                                <m:r>
                                  <a:rPr lang="en-US" altLang="zh-CN" sz="2000" b="0" i="1" smtClean="0">
                                    <a:latin typeface="Cambria Math" panose="02040503050406030204" pitchFamily="18" charset="0"/>
                                  </a:rPr>
                                  <m:t>                                                    </m:t>
                                </m:r>
                                <m:r>
                                  <a:rPr lang="zh-CN" altLang="en-US" sz="2000" i="1">
                                    <a:latin typeface="Cambria Math" panose="02040503050406030204" pitchFamily="18" charset="0"/>
                                  </a:rPr>
                                  <m:t>　</m:t>
                                </m:r>
                                <m:r>
                                  <a:rPr lang="zh-CN" altLang="en-US" sz="2000" i="1" smtClean="0">
                                    <a:latin typeface="Cambria Math" panose="02040503050406030204" pitchFamily="18" charset="0"/>
                                  </a:rPr>
                                  <m:t>　</m:t>
                                </m:r>
                                <m:r>
                                  <a:rPr lang="zh-CN" altLang="en-US" sz="2000" i="1">
                                    <a:latin typeface="Cambria Math" panose="02040503050406030204" pitchFamily="18" charset="0"/>
                                  </a:rPr>
                                  <m:t>　</m:t>
                                </m:r>
                                <m:r>
                                  <a:rPr lang="zh-CN" altLang="en-US" sz="2000" i="1" smtClean="0">
                                    <a:latin typeface="Cambria Math" panose="02040503050406030204" pitchFamily="18" charset="0"/>
                                  </a:rPr>
                                  <m:t>　</m:t>
                                </m:r>
                                <m:r>
                                  <a:rPr lang="zh-CN" altLang="en-US" sz="2000" i="1">
                                    <a:latin typeface="Cambria Math" panose="02040503050406030204" pitchFamily="18" charset="0"/>
                                  </a:rPr>
                                  <m:t>　</m:t>
                                </m:r>
                                <m:r>
                                  <a:rPr lang="zh-CN" altLang="en-US" sz="2000" i="1" smtClean="0">
                                    <a:latin typeface="Cambria Math" panose="02040503050406030204" pitchFamily="18" charset="0"/>
                                  </a:rPr>
                                  <m:t>　</m:t>
                                </m:r>
                              </m:e>
                            </m:nary>
                          </m:e>
                        </m:mr>
                        <m:mr>
                          <m:e>
                            <m:r>
                              <a:rPr lang="zh-CN" altLang="en-US" sz="2000" i="1">
                                <a:latin typeface="Cambria Math" panose="02040503050406030204" pitchFamily="18" charset="0"/>
                              </a:rPr>
                              <m:t>　　　</m:t>
                            </m:r>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b="0" i="1" smtClean="0">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zh-CN" altLang="en-US" sz="2000" i="1">
                                        <a:latin typeface="Cambria Math" panose="02040503050406030204" pitchFamily="18" charset="0"/>
                                      </a:rPr>
                                      <m:t>青</m:t>
                                    </m:r>
                                  </m:sub>
                                </m:sSub>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b="0" i="1" smtClean="0">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zh-CN" altLang="en-US" sz="2000" i="1">
                                        <a:latin typeface="Cambria Math" panose="02040503050406030204" pitchFamily="18" charset="0"/>
                                      </a:rPr>
                                      <m:t>中</m:t>
                                    </m:r>
                                  </m:sub>
                                </m:sSub>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b="0" i="1" smtClean="0">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zh-CN" altLang="en-US" sz="2000" i="1">
                                        <a:latin typeface="Cambria Math" panose="02040503050406030204" pitchFamily="18" charset="0"/>
                                      </a:rPr>
                                      <m:t>老</m:t>
                                    </m:r>
                                  </m:sub>
                                </m:sSub>
                              </m:e>
                            </m:d>
                          </m:e>
                        </m:mr>
                        <m:mr>
                          <m:e>
                            <m:r>
                              <a:rPr lang="en-US" altLang="zh-CN" sz="2000" b="0" i="1" smtClean="0">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b="0" i="1" smtClean="0">
                                    <a:latin typeface="Cambria Math" panose="02040503050406030204" pitchFamily="18" charset="0"/>
                                  </a:rPr>
                                  <m:t>15</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0.971</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0.971</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0.721=0.888</m:t>
                            </m:r>
                          </m:e>
                        </m:mr>
                      </m:m>
                    </m:oMath>
                  </m:oMathPara>
                </a14:m>
                <a:endParaRPr lang="zh-CN" altLang="en-US" sz="2400" dirty="0"/>
              </a:p>
            </p:txBody>
          </p:sp>
        </mc:Choice>
        <mc:Fallback xmlns="">
          <p:sp>
            <p:nvSpPr>
              <p:cNvPr id="6" name="文本框 5">
                <a:extLst>
                  <a:ext uri="{FF2B5EF4-FFF2-40B4-BE49-F238E27FC236}">
                    <a16:creationId xmlns:a16="http://schemas.microsoft.com/office/drawing/2014/main" id="{935D8502-E897-419A-913C-1F708134A33C}"/>
                  </a:ext>
                </a:extLst>
              </p:cNvPr>
              <p:cNvSpPr txBox="1">
                <a:spLocks noRot="1" noChangeAspect="1" noMove="1" noResize="1" noEditPoints="1" noAdjustHandles="1" noChangeArrowheads="1" noChangeShapeType="1" noTextEdit="1"/>
              </p:cNvSpPr>
              <p:nvPr/>
            </p:nvSpPr>
            <p:spPr>
              <a:xfrm>
                <a:off x="633271" y="1487978"/>
                <a:ext cx="9032263" cy="5226495"/>
              </a:xfrm>
              <a:prstGeom prst="rect">
                <a:avLst/>
              </a:prstGeom>
              <a:blipFill>
                <a:blip r:embed="rId4"/>
                <a:stretch>
                  <a:fillRect l="-945"/>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31FC4787-C010-4FB2-ADFB-8503E7482103}"/>
              </a:ext>
            </a:extLst>
          </p:cNvPr>
          <p:cNvSpPr txBox="1">
            <a:spLocks/>
          </p:cNvSpPr>
          <p:nvPr/>
        </p:nvSpPr>
        <p:spPr>
          <a:xfrm>
            <a:off x="464596" y="1143"/>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rgbClr val="7030A0"/>
                </a:solidFill>
                <a:latin typeface="+mn-ea"/>
                <a:ea typeface="+mn-ea"/>
              </a:rPr>
              <a:t>根据信息增益进行特征选择</a:t>
            </a:r>
            <a:endParaRPr lang="zh-CN" altLang="en-US" sz="3200" b="1" dirty="0">
              <a:solidFill>
                <a:srgbClr val="7030A0"/>
              </a:solidFill>
              <a:latin typeface="+mn-ea"/>
              <a:ea typeface="+mn-ea"/>
            </a:endParaRPr>
          </a:p>
        </p:txBody>
      </p:sp>
      <p:graphicFrame>
        <p:nvGraphicFramePr>
          <p:cNvPr id="7" name="内容占位符 14">
            <a:extLst>
              <a:ext uri="{FF2B5EF4-FFF2-40B4-BE49-F238E27FC236}">
                <a16:creationId xmlns:a16="http://schemas.microsoft.com/office/drawing/2014/main" id="{52A39EA2-51F2-41FA-B053-DA5F9592A89E}"/>
              </a:ext>
            </a:extLst>
          </p:cNvPr>
          <p:cNvGraphicFramePr>
            <a:graphicFrameLocks/>
          </p:cNvGraphicFramePr>
          <p:nvPr>
            <p:extLst>
              <p:ext uri="{D42A27DB-BD31-4B8C-83A1-F6EECF244321}">
                <p14:modId xmlns:p14="http://schemas.microsoft.com/office/powerpoint/2010/main" val="2102258479"/>
              </p:ext>
            </p:extLst>
          </p:nvPr>
        </p:nvGraphicFramePr>
        <p:xfrm>
          <a:off x="9496859" y="427632"/>
          <a:ext cx="2127759" cy="6180288"/>
        </p:xfrm>
        <a:graphic>
          <a:graphicData uri="http://schemas.openxmlformats.org/drawingml/2006/table">
            <a:tbl>
              <a:tblPr/>
              <a:tblGrid>
                <a:gridCol w="493590">
                  <a:extLst>
                    <a:ext uri="{9D8B030D-6E8A-4147-A177-3AD203B41FA5}">
                      <a16:colId xmlns:a16="http://schemas.microsoft.com/office/drawing/2014/main" val="55650385"/>
                    </a:ext>
                  </a:extLst>
                </a:gridCol>
                <a:gridCol w="881513">
                  <a:extLst>
                    <a:ext uri="{9D8B030D-6E8A-4147-A177-3AD203B41FA5}">
                      <a16:colId xmlns:a16="http://schemas.microsoft.com/office/drawing/2014/main" val="3075715568"/>
                    </a:ext>
                  </a:extLst>
                </a:gridCol>
                <a:gridCol w="752656">
                  <a:extLst>
                    <a:ext uri="{9D8B030D-6E8A-4147-A177-3AD203B41FA5}">
                      <a16:colId xmlns:a16="http://schemas.microsoft.com/office/drawing/2014/main" val="2991331557"/>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181875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9D7-7183-4F03-9E40-12331A61E444}"/>
              </a:ext>
            </a:extLst>
          </p:cNvPr>
          <p:cNvSpPr>
            <a:spLocks noGrp="1"/>
          </p:cNvSpPr>
          <p:nvPr>
            <p:ph type="title"/>
          </p:nvPr>
        </p:nvSpPr>
        <p:spPr/>
        <p:txBody>
          <a:bodyPr/>
          <a:lstStyle/>
          <a:p>
            <a:r>
              <a:rPr lang="zh-CN" altLang="en-US" b="1" dirty="0">
                <a:solidFill>
                  <a:srgbClr val="7030A0"/>
                </a:solidFill>
              </a:rPr>
              <a:t>目录 </a:t>
            </a:r>
          </a:p>
        </p:txBody>
      </p:sp>
      <p:sp>
        <p:nvSpPr>
          <p:cNvPr id="3" name="内容占位符 2">
            <a:extLst>
              <a:ext uri="{FF2B5EF4-FFF2-40B4-BE49-F238E27FC236}">
                <a16:creationId xmlns:a16="http://schemas.microsoft.com/office/drawing/2014/main" id="{2AF682E0-2A89-4BF8-993A-B4404CA29687}"/>
              </a:ext>
            </a:extLst>
          </p:cNvPr>
          <p:cNvSpPr>
            <a:spLocks noGrp="1"/>
          </p:cNvSpPr>
          <p:nvPr>
            <p:ph idx="1"/>
          </p:nvPr>
        </p:nvSpPr>
        <p:spPr>
          <a:xfrm>
            <a:off x="838199" y="2394035"/>
            <a:ext cx="10447637" cy="3174743"/>
          </a:xfrm>
        </p:spPr>
        <p:txBody>
          <a:bodyPr/>
          <a:lstStyle/>
          <a:p>
            <a:r>
              <a:rPr lang="zh-CN" altLang="en-US" dirty="0"/>
              <a:t>决策树</a:t>
            </a:r>
            <a:endParaRPr lang="en-US" altLang="zh-CN" dirty="0"/>
          </a:p>
          <a:p>
            <a:r>
              <a:rPr lang="zh-CN" altLang="en-US" dirty="0"/>
              <a:t>人工神经网络</a:t>
            </a:r>
          </a:p>
        </p:txBody>
      </p:sp>
    </p:spTree>
    <p:extLst>
      <p:ext uri="{BB962C8B-B14F-4D97-AF65-F5344CB8AC3E}">
        <p14:creationId xmlns:p14="http://schemas.microsoft.com/office/powerpoint/2010/main" val="409830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4E35B2-EAC9-4CD8-9215-8C1FD3EDBEC6}"/>
                  </a:ext>
                </a:extLst>
              </p:cNvPr>
              <p:cNvSpPr>
                <a:spLocks noGrp="1"/>
              </p:cNvSpPr>
              <p:nvPr>
                <p:ph idx="1"/>
              </p:nvPr>
            </p:nvSpPr>
            <p:spPr>
              <a:xfrm>
                <a:off x="464596" y="701338"/>
                <a:ext cx="9032263" cy="878888"/>
              </a:xfrm>
            </p:spPr>
            <p:txBody>
              <a:bodyPr>
                <a:normAutofit/>
              </a:bodyPr>
              <a:lstStyle/>
              <a:p>
                <a:pPr>
                  <a:lnSpc>
                    <a:spcPct val="100000"/>
                  </a:lnSpc>
                </a:pPr>
                <a:r>
                  <a:rPr lang="zh-CN" altLang="en-US" sz="1800" dirty="0"/>
                  <a:t>首先计算数据集的熵：</a:t>
                </a:r>
                <a14:m>
                  <m:oMath xmlns:m="http://schemas.openxmlformats.org/officeDocument/2006/math">
                    <m:r>
                      <m:rPr>
                        <m:sty m:val="p"/>
                      </m:rPr>
                      <a:rPr lang="en-US" altLang="zh-CN" sz="1600" i="1" dirty="0" smtClean="0">
                        <a:latin typeface="Cambria Math" panose="02040503050406030204" pitchFamily="18" charset="0"/>
                      </a:rPr>
                      <m:t>E</m:t>
                    </m:r>
                    <m:r>
                      <a:rPr lang="en-US" altLang="zh-CN" sz="1600" b="0" i="1" dirty="0" smtClean="0">
                        <a:latin typeface="Cambria Math" panose="02040503050406030204" pitchFamily="18" charset="0"/>
                      </a:rPr>
                      <m:t>𝑛𝑡</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𝐷</m:t>
                        </m:r>
                      </m:e>
                    </m:d>
                    <m:r>
                      <a:rPr lang="en-US" altLang="zh-CN" sz="1600" b="0" i="1" dirty="0" smtClean="0">
                        <a:latin typeface="Cambria Math" panose="02040503050406030204" pitchFamily="18" charset="0"/>
                      </a:rPr>
                      <m:t>=</m:t>
                    </m:r>
                    <m:r>
                      <a:rPr kumimoji="0" lang="en-US" altLang="zh-CN" sz="1600" b="0" i="1" u="none" strike="noStrike" cap="none" normalizeH="0" baseline="0" dirty="0" smtClean="0">
                        <a:ln>
                          <a:noFill/>
                        </a:ln>
                        <a:effectLst/>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b="0" i="1" dirty="0" smtClean="0">
                            <a:latin typeface="Cambria Math" panose="02040503050406030204" pitchFamily="18" charset="0"/>
                          </a:rPr>
                          <m:t>9</m:t>
                        </m:r>
                      </m:num>
                      <m:den>
                        <m:r>
                          <a:rPr lang="en-US" altLang="zh-CN" sz="1600" i="1" dirty="0">
                            <a:latin typeface="Cambria Math" panose="02040503050406030204" pitchFamily="18" charset="0"/>
                          </a:rPr>
                          <m:t>14</m:t>
                        </m:r>
                      </m:den>
                    </m:f>
                    <m:r>
                      <a:rPr kumimoji="0" lang="en-US" altLang="zh-CN" sz="1600" b="0" i="1" u="none" strike="noStrike" cap="none" normalizeH="0" baseline="0" dirty="0" smtClean="0">
                        <a:ln>
                          <a:noFill/>
                        </a:ln>
                        <a:effectLst/>
                        <a:latin typeface="Cambria Math" panose="02040503050406030204" pitchFamily="18" charset="0"/>
                      </a:rPr>
                      <m:t>)</m:t>
                    </m:r>
                    <m:func>
                      <m:funcPr>
                        <m:ctrlPr>
                          <a:rPr kumimoji="0" lang="en-US" altLang="zh-CN" sz="1600" b="0" i="1" u="none" strike="noStrike" cap="none" normalizeH="0" baseline="0" dirty="0" smtClean="0">
                            <a:ln>
                              <a:noFill/>
                            </a:ln>
                            <a:effectLst/>
                            <a:latin typeface="Cambria Math" panose="02040503050406030204" pitchFamily="18" charset="0"/>
                          </a:rPr>
                        </m:ctrlPr>
                      </m:funcPr>
                      <m:fName>
                        <m:sSub>
                          <m:sSubPr>
                            <m:ctrlPr>
                              <a:rPr kumimoji="0" lang="en-US" altLang="zh-CN" sz="1600" b="0" i="1" u="none" strike="noStrike" cap="none" normalizeH="0" baseline="0" dirty="0" smtClean="0">
                                <a:ln>
                                  <a:noFill/>
                                </a:ln>
                                <a:effectLst/>
                                <a:latin typeface="Cambria Math" panose="02040503050406030204" pitchFamily="18" charset="0"/>
                              </a:rPr>
                            </m:ctrlPr>
                          </m:sSubPr>
                          <m:e>
                            <m:r>
                              <m:rPr>
                                <m:sty m:val="p"/>
                              </m:rPr>
                              <a:rPr kumimoji="0" lang="en-US" altLang="zh-CN" sz="1600" b="0" i="0" u="none" strike="noStrike" cap="none" normalizeH="0" baseline="0" dirty="0" smtClean="0">
                                <a:ln>
                                  <a:noFill/>
                                </a:ln>
                                <a:effectLst/>
                                <a:latin typeface="Cambria Math" panose="02040503050406030204" pitchFamily="18" charset="0"/>
                              </a:rPr>
                              <m:t>log</m:t>
                            </m:r>
                          </m:e>
                          <m:sub>
                            <m:r>
                              <a:rPr kumimoji="0" lang="en-US" altLang="zh-CN" sz="1600" b="0" i="1" u="none" strike="noStrike" cap="none" normalizeH="0" baseline="0" dirty="0" smtClean="0">
                                <a:ln>
                                  <a:noFill/>
                                </a:ln>
                                <a:effectLst/>
                                <a:latin typeface="Cambria Math" panose="02040503050406030204" pitchFamily="18" charset="0"/>
                              </a:rPr>
                              <m:t>2</m:t>
                            </m:r>
                          </m:sub>
                        </m:sSub>
                      </m:fName>
                      <m:e>
                        <m:r>
                          <a:rPr lang="en-US" altLang="zh-CN" sz="1600" i="1" dirty="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b="0" i="1" dirty="0" smtClean="0">
                                <a:latin typeface="Cambria Math" panose="02040503050406030204" pitchFamily="18" charset="0"/>
                              </a:rPr>
                              <m:t>9</m:t>
                            </m:r>
                          </m:num>
                          <m:den>
                            <m:r>
                              <a:rPr lang="en-US" altLang="zh-CN" sz="1600" i="1" dirty="0">
                                <a:latin typeface="Cambria Math" panose="02040503050406030204" pitchFamily="18" charset="0"/>
                              </a:rPr>
                              <m:t>14</m:t>
                            </m:r>
                          </m:den>
                        </m:f>
                        <m:r>
                          <a:rPr lang="en-US" altLang="zh-CN" sz="1600" i="1" dirty="0">
                            <a:latin typeface="Cambria Math" panose="02040503050406030204" pitchFamily="18" charset="0"/>
                          </a:rPr>
                          <m:t>)</m:t>
                        </m:r>
                      </m:e>
                    </m:func>
                    <m:r>
                      <a:rPr kumimoji="0" lang="en-US" altLang="zh-CN" sz="1600" b="0" i="1" u="none" strike="noStrike" cap="none" normalizeH="0" baseline="0" dirty="0" smtClean="0">
                        <a:ln>
                          <a:noFill/>
                        </a:ln>
                        <a:effectLst/>
                        <a:latin typeface="Cambria Math" panose="02040503050406030204" pitchFamily="18" charset="0"/>
                      </a:rPr>
                      <m:t> −</m:t>
                    </m:r>
                    <m:f>
                      <m:fPr>
                        <m:ctrlPr>
                          <a:rPr kumimoji="0" lang="en-US" altLang="zh-CN" sz="1600" b="0" i="1" u="none" strike="noStrike" cap="none" normalizeH="0" baseline="0" dirty="0" smtClean="0">
                            <a:ln>
                              <a:noFill/>
                            </a:ln>
                            <a:effectLst/>
                            <a:latin typeface="Cambria Math" panose="02040503050406030204" pitchFamily="18" charset="0"/>
                          </a:rPr>
                        </m:ctrlPr>
                      </m:fPr>
                      <m:num>
                        <m:r>
                          <a:rPr kumimoji="0" lang="en-US" altLang="zh-CN" sz="1600" b="0" i="1" u="none" strike="noStrike" cap="none" normalizeH="0" baseline="0" dirty="0" smtClean="0">
                            <a:ln>
                              <a:noFill/>
                            </a:ln>
                            <a:effectLst/>
                            <a:latin typeface="Cambria Math" panose="02040503050406030204" pitchFamily="18" charset="0"/>
                          </a:rPr>
                          <m:t>5</m:t>
                        </m:r>
                      </m:num>
                      <m:den>
                        <m:r>
                          <a:rPr kumimoji="0" lang="en-US" altLang="zh-CN" sz="1600" b="0" i="1" u="none" strike="noStrike" cap="none" normalizeH="0" baseline="0" dirty="0" smtClean="0">
                            <a:ln>
                              <a:noFill/>
                            </a:ln>
                            <a:effectLst/>
                            <a:latin typeface="Cambria Math" panose="02040503050406030204" pitchFamily="18" charset="0"/>
                          </a:rPr>
                          <m:t>14</m:t>
                        </m:r>
                      </m:den>
                    </m:f>
                    <m:func>
                      <m:funcPr>
                        <m:ctrlPr>
                          <a:rPr kumimoji="0" lang="en-US" altLang="zh-CN" sz="1600" b="0" i="1" u="none" strike="noStrike" cap="none" normalizeH="0" baseline="0" dirty="0" smtClean="0">
                            <a:ln>
                              <a:noFill/>
                            </a:ln>
                            <a:effectLst/>
                            <a:latin typeface="Cambria Math" panose="02040503050406030204" pitchFamily="18" charset="0"/>
                          </a:rPr>
                        </m:ctrlPr>
                      </m:funcPr>
                      <m:fName>
                        <m:sSub>
                          <m:sSubPr>
                            <m:ctrlPr>
                              <a:rPr kumimoji="0" lang="en-US" altLang="zh-CN" sz="1600" b="0" i="1" u="none" strike="noStrike" cap="none" normalizeH="0" baseline="0" dirty="0" smtClean="0">
                                <a:ln>
                                  <a:noFill/>
                                </a:ln>
                                <a:effectLst/>
                                <a:latin typeface="Cambria Math" panose="02040503050406030204" pitchFamily="18" charset="0"/>
                              </a:rPr>
                            </m:ctrlPr>
                          </m:sSubPr>
                          <m:e>
                            <m:r>
                              <m:rPr>
                                <m:sty m:val="p"/>
                              </m:rPr>
                              <a:rPr kumimoji="0" lang="en-US" altLang="zh-CN" sz="1600" b="0" i="0" u="none" strike="noStrike" cap="none" normalizeH="0" baseline="0" dirty="0" smtClean="0">
                                <a:ln>
                                  <a:noFill/>
                                </a:ln>
                                <a:effectLst/>
                                <a:latin typeface="Cambria Math" panose="02040503050406030204" pitchFamily="18" charset="0"/>
                              </a:rPr>
                              <m:t>log</m:t>
                            </m:r>
                          </m:e>
                          <m:sub>
                            <m:r>
                              <a:rPr kumimoji="0" lang="en-US" altLang="zh-CN" sz="1600" b="0" i="1" u="none" strike="noStrike" cap="none" normalizeH="0" baseline="0" dirty="0" smtClean="0">
                                <a:ln>
                                  <a:noFill/>
                                </a:ln>
                                <a:effectLst/>
                                <a:latin typeface="Cambria Math" panose="02040503050406030204" pitchFamily="18" charset="0"/>
                              </a:rPr>
                              <m:t>2</m:t>
                            </m:r>
                          </m:sub>
                        </m:sSub>
                      </m:fName>
                      <m:e>
                        <m:r>
                          <a:rPr lang="en-US" altLang="zh-CN" sz="1600" i="1" dirty="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5</m:t>
                            </m:r>
                          </m:num>
                          <m:den>
                            <m:r>
                              <a:rPr lang="en-US" altLang="zh-CN" sz="1600" i="1" dirty="0">
                                <a:latin typeface="Cambria Math" panose="02040503050406030204" pitchFamily="18" charset="0"/>
                              </a:rPr>
                              <m:t>14</m:t>
                            </m:r>
                          </m:den>
                        </m:f>
                        <m:r>
                          <a:rPr lang="en-US" altLang="zh-CN" sz="1600" i="1" dirty="0">
                            <a:latin typeface="Cambria Math" panose="02040503050406030204" pitchFamily="18" charset="0"/>
                          </a:rPr>
                          <m:t>)</m:t>
                        </m:r>
                      </m:e>
                    </m:func>
                    <m:r>
                      <a:rPr kumimoji="0" lang="en-US" altLang="zh-CN" sz="1600" b="0" i="1" u="none" strike="noStrike" cap="none" normalizeH="0" baseline="0" dirty="0" smtClean="0">
                        <a:ln>
                          <a:noFill/>
                        </a:ln>
                        <a:effectLst/>
                        <a:latin typeface="Cambria Math" panose="02040503050406030204" pitchFamily="18" charset="0"/>
                      </a:rPr>
                      <m:t> </m:t>
                    </m:r>
                    <m:r>
                      <a:rPr lang="en-US" altLang="zh-CN" sz="1600" i="1" dirty="0">
                        <a:latin typeface="Cambria Math" panose="02040503050406030204" pitchFamily="18" charset="0"/>
                      </a:rPr>
                      <m:t>=</m:t>
                    </m:r>
                    <m:r>
                      <a:rPr kumimoji="0" lang="en-US" altLang="zh-CN" sz="1600" b="0" i="1" u="none" strike="noStrike" cap="none" normalizeH="0" baseline="0" dirty="0" smtClean="0">
                        <a:ln>
                          <a:noFill/>
                        </a:ln>
                        <a:effectLst/>
                        <a:latin typeface="Cambria Math" panose="02040503050406030204" pitchFamily="18" charset="0"/>
                      </a:rPr>
                      <m:t>0.940</m:t>
                    </m:r>
                  </m:oMath>
                </a14:m>
                <a:endParaRPr kumimoji="0" lang="en-US" altLang="zh-CN" sz="1600" b="0" i="0" u="none" strike="noStrike" cap="none" normalizeH="0" baseline="0" dirty="0">
                  <a:ln>
                    <a:noFill/>
                  </a:ln>
                  <a:effectLst/>
                  <a:latin typeface="Arial" panose="020B0604020202020204" pitchFamily="34" charset="0"/>
                </a:endParaRPr>
              </a:p>
              <a:p>
                <a:r>
                  <a:rPr lang="zh-CN" altLang="en-US" sz="1800" dirty="0"/>
                  <a:t>然后计算各特征对数据集的信息增益。</a:t>
                </a:r>
                <a:endParaRPr lang="en-US" altLang="zh-CN" sz="1800" dirty="0"/>
              </a:p>
            </p:txBody>
          </p:sp>
        </mc:Choice>
        <mc:Fallback xmlns="">
          <p:sp>
            <p:nvSpPr>
              <p:cNvPr id="3" name="内容占位符 2">
                <a:extLst>
                  <a:ext uri="{FF2B5EF4-FFF2-40B4-BE49-F238E27FC236}">
                    <a16:creationId xmlns:a16="http://schemas.microsoft.com/office/drawing/2014/main" id="{924E35B2-EAC9-4CD8-9215-8C1FD3EDBEC6}"/>
                  </a:ext>
                </a:extLst>
              </p:cNvPr>
              <p:cNvSpPr>
                <a:spLocks noGrp="1" noRot="1" noChangeAspect="1" noMove="1" noResize="1" noEditPoints="1" noAdjustHandles="1" noChangeArrowheads="1" noChangeShapeType="1" noTextEdit="1"/>
              </p:cNvSpPr>
              <p:nvPr>
                <p:ph idx="1"/>
              </p:nvPr>
            </p:nvSpPr>
            <p:spPr>
              <a:xfrm>
                <a:off x="464596" y="701338"/>
                <a:ext cx="9032263" cy="878888"/>
              </a:xfrm>
              <a:blipFill>
                <a:blip r:embed="rId3"/>
                <a:stretch>
                  <a:fillRect l="-405" b="-34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35D8502-E897-419A-913C-1F708134A33C}"/>
                  </a:ext>
                </a:extLst>
              </p:cNvPr>
              <p:cNvSpPr txBox="1"/>
              <p:nvPr/>
            </p:nvSpPr>
            <p:spPr>
              <a:xfrm>
                <a:off x="633272" y="1487978"/>
                <a:ext cx="8863588" cy="4490588"/>
              </a:xfrm>
              <a:prstGeom prst="rect">
                <a:avLst/>
              </a:prstGeom>
              <a:noFill/>
            </p:spPr>
            <p:txBody>
              <a:bodyPr wrap="square" rtlCol="0">
                <a:spAutoFit/>
              </a:bodyPr>
              <a:lstStyle/>
              <a:p>
                <a:pPr>
                  <a:lnSpc>
                    <a:spcPct val="150000"/>
                  </a:lnSpc>
                  <a:spcBef>
                    <a:spcPts val="600"/>
                  </a:spcBef>
                  <a:spcAft>
                    <a:spcPts val="600"/>
                  </a:spcAft>
                </a:pPr>
                <a:r>
                  <a:rPr lang="zh-CN" altLang="en-US" sz="2000" b="1" dirty="0"/>
                  <a:t>对于年龄</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𝑨</m:t>
                        </m:r>
                      </m:e>
                      <m:sub>
                        <m:r>
                          <a:rPr lang="en-US" altLang="zh-CN" sz="2000" b="1" i="1" smtClean="0">
                            <a:latin typeface="Cambria Math" panose="02040503050406030204" pitchFamily="18" charset="0"/>
                          </a:rPr>
                          <m:t>𝟏</m:t>
                        </m:r>
                      </m:sub>
                    </m:sSub>
                  </m:oMath>
                </a14:m>
                <a:r>
                  <a:rPr lang="zh-CN" altLang="en-US" sz="2000" b="1" dirty="0"/>
                  <a:t>：</a:t>
                </a:r>
                <a:endParaRPr lang="en-US" altLang="zh-CN" sz="2000" b="1" dirty="0"/>
              </a:p>
              <a:p>
                <a:pPr marL="342900" indent="-342900">
                  <a:buFont typeface="Wingdings" panose="05000000000000000000" pitchFamily="2" charset="2"/>
                  <a:buChar char="n"/>
                </a:pPr>
                <a:r>
                  <a:rPr lang="zh-CN" altLang="en-US" sz="1600" dirty="0"/>
                  <a:t>年龄属性的条件熵：</a:t>
                </a:r>
                <a:endParaRPr lang="en-US" altLang="zh-CN" sz="1600" dirty="0"/>
              </a:p>
              <a:p>
                <a:pPr/>
                <a14:m>
                  <m:oMathPara xmlns:m="http://schemas.openxmlformats.org/officeDocument/2006/math">
                    <m:oMathParaPr>
                      <m:jc m:val="center"/>
                    </m:oMathParaPr>
                    <m:oMath xmlns:m="http://schemas.openxmlformats.org/officeDocument/2006/math">
                      <m:m>
                        <m:mPr>
                          <m:mcs>
                            <m:mc>
                              <m:mcPr>
                                <m:count m:val="1"/>
                                <m:mcJc m:val="center"/>
                              </m:mcPr>
                            </m:mc>
                          </m:mcs>
                          <m:ctrlPr>
                            <a:rPr lang="en-US" altLang="zh-CN" sz="1600" i="1">
                              <a:latin typeface="Cambria Math" panose="02040503050406030204" pitchFamily="18" charset="0"/>
                            </a:rPr>
                          </m:ctrlPr>
                        </m:mPr>
                        <m:mr>
                          <m:e>
                            <m:r>
                              <a:rPr lang="en-US" altLang="zh-CN" sz="1600" i="1">
                                <a:latin typeface="Cambria Math" panose="02040503050406030204" pitchFamily="18" charset="0"/>
                              </a:rPr>
                              <m:t>𝐸𝑛𝑡</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𝐷</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1</m:t>
                                    </m:r>
                                  </m:sub>
                                </m:sSub>
                              </m:e>
                            </m:d>
                            <m:r>
                              <m:rPr>
                                <m:aln/>
                              </m:rPr>
                              <a:rPr lang="en-US" altLang="zh-CN" sz="1600" i="1">
                                <a:latin typeface="Cambria Math" panose="02040503050406030204" pitchFamily="18" charset="0"/>
                              </a:rPr>
                              <m:t>=</m:t>
                            </m:r>
                            <m:nary>
                              <m:naryPr>
                                <m:chr m:val="∑"/>
                                <m:limLoc m:val="subSup"/>
                                <m:ctrlPr>
                                  <a:rPr lang="en-US" altLang="zh-CN" sz="1600" i="1">
                                    <a:latin typeface="Cambria Math" panose="02040503050406030204" pitchFamily="18" charset="0"/>
                                  </a:rPr>
                                </m:ctrlPr>
                              </m:naryPr>
                              <m:sub>
                                <m:r>
                                  <m:rPr>
                                    <m:brk m:alnAt="25"/>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𝐸𝑛𝑡</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𝐷</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                                                    </m:t>
                                </m:r>
                                <m:r>
                                  <a:rPr lang="zh-CN" altLang="en-US" sz="1600" i="1">
                                    <a:latin typeface="Cambria Math" panose="02040503050406030204" pitchFamily="18" charset="0"/>
                                  </a:rPr>
                                  <m:t>　　　　　　</m:t>
                                </m:r>
                              </m:e>
                            </m:nary>
                          </m:e>
                        </m:mr>
                        <m:mr>
                          <m:e>
                            <m:r>
                              <a:rPr lang="zh-CN" altLang="en-US" sz="1600" i="1">
                                <a:latin typeface="Cambria Math" panose="02040503050406030204" pitchFamily="18" charset="0"/>
                              </a:rPr>
                              <m:t>　　　</m:t>
                            </m:r>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m:t>
                            </m:r>
                            <m:r>
                              <a:rPr lang="en-US" altLang="zh-CN" sz="1600" i="1">
                                <a:latin typeface="Cambria Math" panose="02040503050406030204" pitchFamily="18" charset="0"/>
                              </a:rPr>
                              <m:t>𝐸𝑛𝑡</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𝐷</m:t>
                                    </m:r>
                                  </m:e>
                                  <m:sub>
                                    <m:r>
                                      <a:rPr lang="zh-CN" altLang="en-US" sz="1600" i="1">
                                        <a:latin typeface="Cambria Math" panose="02040503050406030204" pitchFamily="18" charset="0"/>
                                      </a:rPr>
                                      <m:t>青</m:t>
                                    </m:r>
                                  </m:sub>
                                </m:sSub>
                              </m:e>
                            </m:d>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m:t>
                            </m:r>
                            <m:r>
                              <a:rPr lang="en-US" altLang="zh-CN" sz="1600" i="1">
                                <a:latin typeface="Cambria Math" panose="02040503050406030204" pitchFamily="18" charset="0"/>
                              </a:rPr>
                              <m:t>𝐸𝑛𝑡</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𝐷</m:t>
                                    </m:r>
                                  </m:e>
                                  <m:sub>
                                    <m:r>
                                      <a:rPr lang="zh-CN" altLang="en-US" sz="1600" i="1">
                                        <a:latin typeface="Cambria Math" panose="02040503050406030204" pitchFamily="18" charset="0"/>
                                      </a:rPr>
                                      <m:t>中</m:t>
                                    </m:r>
                                  </m:sub>
                                </m:sSub>
                              </m:e>
                            </m:d>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m:t>
                            </m:r>
                            <m:r>
                              <a:rPr lang="en-US" altLang="zh-CN" sz="1600" i="1">
                                <a:latin typeface="Cambria Math" panose="02040503050406030204" pitchFamily="18" charset="0"/>
                              </a:rPr>
                              <m:t>𝐸𝑛𝑡</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𝐷</m:t>
                                    </m:r>
                                  </m:e>
                                  <m:sub>
                                    <m:r>
                                      <a:rPr lang="zh-CN" altLang="en-US" sz="1600" i="1">
                                        <a:latin typeface="Cambria Math" panose="02040503050406030204" pitchFamily="18" charset="0"/>
                                      </a:rPr>
                                      <m:t>老</m:t>
                                    </m:r>
                                  </m:sub>
                                </m:sSub>
                              </m:e>
                            </m:d>
                          </m:e>
                        </m:mr>
                        <m:mr>
                          <m:e>
                            <m:r>
                              <a:rPr lang="en-US" altLang="zh-CN" sz="1600" i="1">
                                <a:latin typeface="Cambria Math" panose="02040503050406030204" pitchFamily="18" charset="0"/>
                              </a:rPr>
                              <m:t>    =</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×0.971+</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×0.971+</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×0.721=0.888</m:t>
                            </m:r>
                          </m:e>
                        </m:mr>
                      </m:m>
                    </m:oMath>
                  </m:oMathPara>
                </a14:m>
                <a:endParaRPr lang="en-US" altLang="zh-CN" sz="1600" dirty="0"/>
              </a:p>
              <a:p>
                <a:pPr>
                  <a:lnSpc>
                    <a:spcPct val="150000"/>
                  </a:lnSpc>
                </a:pPr>
                <a:r>
                  <a:rPr lang="zh-CN" altLang="en-US" sz="2800" dirty="0"/>
                  <a:t>则年龄属性对数据集的信息增益为：</a:t>
                </a:r>
                <a:endParaRPr lang="en-US" altLang="zh-CN" sz="2800" dirty="0"/>
              </a:p>
              <a:p>
                <a:pPr/>
                <a14:m>
                  <m:oMathPara xmlns:m="http://schemas.openxmlformats.org/officeDocument/2006/math">
                    <m:oMathParaPr>
                      <m:jc m:val="center"/>
                    </m:oMathParaPr>
                    <m:oMath xmlns:m="http://schemas.openxmlformats.org/officeDocument/2006/math">
                      <m:r>
                        <a:rPr lang="en-US" altLang="zh-CN" sz="2800" b="0" i="1" smtClean="0">
                          <a:latin typeface="Cambria Math" panose="02040503050406030204" pitchFamily="18" charset="0"/>
                        </a:rPr>
                        <m:t>𝑔</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1</m:t>
                              </m:r>
                            </m:sub>
                          </m:sSub>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𝐸𝑛𝑡</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𝐷</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𝐸𝑛𝑡</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𝐷</m:t>
                          </m:r>
                        </m:e>
                        <m:e>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A</m:t>
                              </m:r>
                            </m:e>
                            <m:sub>
                              <m:r>
                                <a:rPr lang="en-US" altLang="zh-CN" sz="2800" b="0" i="0" smtClean="0">
                                  <a:latin typeface="Cambria Math" panose="02040503050406030204" pitchFamily="18" charset="0"/>
                                </a:rPr>
                                <m:t>1</m:t>
                              </m:r>
                            </m:sub>
                          </m:sSub>
                        </m:e>
                      </m:d>
                    </m:oMath>
                  </m:oMathPara>
                </a14:m>
                <a:endParaRPr lang="en-US" altLang="zh-CN" sz="2800" b="0" i="0"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altLang="zh-CN" sz="2800" b="0" i="0" smtClean="0">
                          <a:latin typeface="Cambria Math" panose="02040503050406030204" pitchFamily="18" charset="0"/>
                        </a:rPr>
                        <m:t>                     =0.971−0.888=0.083</m:t>
                      </m:r>
                    </m:oMath>
                  </m:oMathPara>
                </a14:m>
                <a:endParaRPr lang="en-US" altLang="zh-CN" sz="2800" dirty="0"/>
              </a:p>
              <a:p>
                <a:endParaRPr lang="en-US" altLang="zh-CN" sz="2400" dirty="0"/>
              </a:p>
              <a:p>
                <a:endParaRPr lang="zh-CN" altLang="en-US" sz="1600" dirty="0"/>
              </a:p>
            </p:txBody>
          </p:sp>
        </mc:Choice>
        <mc:Fallback xmlns="">
          <p:sp>
            <p:nvSpPr>
              <p:cNvPr id="6" name="文本框 5">
                <a:extLst>
                  <a:ext uri="{FF2B5EF4-FFF2-40B4-BE49-F238E27FC236}">
                    <a16:creationId xmlns:a16="http://schemas.microsoft.com/office/drawing/2014/main" id="{935D8502-E897-419A-913C-1F708134A33C}"/>
                  </a:ext>
                </a:extLst>
              </p:cNvPr>
              <p:cNvSpPr txBox="1">
                <a:spLocks noRot="1" noChangeAspect="1" noMove="1" noResize="1" noEditPoints="1" noAdjustHandles="1" noChangeArrowheads="1" noChangeShapeType="1" noTextEdit="1"/>
              </p:cNvSpPr>
              <p:nvPr/>
            </p:nvSpPr>
            <p:spPr>
              <a:xfrm>
                <a:off x="633272" y="1487978"/>
                <a:ext cx="8863588" cy="4490588"/>
              </a:xfrm>
              <a:prstGeom prst="rect">
                <a:avLst/>
              </a:prstGeom>
              <a:blipFill>
                <a:blip r:embed="rId4"/>
                <a:stretch>
                  <a:fillRect l="-1444"/>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31FC4787-C010-4FB2-ADFB-8503E7482103}"/>
              </a:ext>
            </a:extLst>
          </p:cNvPr>
          <p:cNvSpPr txBox="1">
            <a:spLocks/>
          </p:cNvSpPr>
          <p:nvPr/>
        </p:nvSpPr>
        <p:spPr>
          <a:xfrm>
            <a:off x="464596" y="1143"/>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rgbClr val="7030A0"/>
                </a:solidFill>
                <a:latin typeface="+mn-ea"/>
                <a:ea typeface="+mn-ea"/>
              </a:rPr>
              <a:t>根据信息增益进行特征选择</a:t>
            </a:r>
            <a:endParaRPr lang="zh-CN" altLang="en-US" sz="3200" b="1" dirty="0">
              <a:solidFill>
                <a:srgbClr val="7030A0"/>
              </a:solidFill>
              <a:latin typeface="+mn-ea"/>
              <a:ea typeface="+mn-ea"/>
            </a:endParaRPr>
          </a:p>
        </p:txBody>
      </p:sp>
      <p:graphicFrame>
        <p:nvGraphicFramePr>
          <p:cNvPr id="7" name="内容占位符 14">
            <a:extLst>
              <a:ext uri="{FF2B5EF4-FFF2-40B4-BE49-F238E27FC236}">
                <a16:creationId xmlns:a16="http://schemas.microsoft.com/office/drawing/2014/main" id="{7AA1BA84-5E68-4EF1-8609-94DFDE9D4136}"/>
              </a:ext>
            </a:extLst>
          </p:cNvPr>
          <p:cNvGraphicFramePr>
            <a:graphicFrameLocks/>
          </p:cNvGraphicFramePr>
          <p:nvPr>
            <p:extLst>
              <p:ext uri="{D42A27DB-BD31-4B8C-83A1-F6EECF244321}">
                <p14:modId xmlns:p14="http://schemas.microsoft.com/office/powerpoint/2010/main" val="2102258479"/>
              </p:ext>
            </p:extLst>
          </p:nvPr>
        </p:nvGraphicFramePr>
        <p:xfrm>
          <a:off x="9496859" y="427632"/>
          <a:ext cx="2127759" cy="6180288"/>
        </p:xfrm>
        <a:graphic>
          <a:graphicData uri="http://schemas.openxmlformats.org/drawingml/2006/table">
            <a:tbl>
              <a:tblPr/>
              <a:tblGrid>
                <a:gridCol w="493590">
                  <a:extLst>
                    <a:ext uri="{9D8B030D-6E8A-4147-A177-3AD203B41FA5}">
                      <a16:colId xmlns:a16="http://schemas.microsoft.com/office/drawing/2014/main" val="55650385"/>
                    </a:ext>
                  </a:extLst>
                </a:gridCol>
                <a:gridCol w="881513">
                  <a:extLst>
                    <a:ext uri="{9D8B030D-6E8A-4147-A177-3AD203B41FA5}">
                      <a16:colId xmlns:a16="http://schemas.microsoft.com/office/drawing/2014/main" val="3075715568"/>
                    </a:ext>
                  </a:extLst>
                </a:gridCol>
                <a:gridCol w="752656">
                  <a:extLst>
                    <a:ext uri="{9D8B030D-6E8A-4147-A177-3AD203B41FA5}">
                      <a16:colId xmlns:a16="http://schemas.microsoft.com/office/drawing/2014/main" val="2991331557"/>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249217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4E35B2-EAC9-4CD8-9215-8C1FD3EDBEC6}"/>
                  </a:ext>
                </a:extLst>
              </p:cNvPr>
              <p:cNvSpPr>
                <a:spLocks noGrp="1"/>
              </p:cNvSpPr>
              <p:nvPr>
                <p:ph idx="1"/>
              </p:nvPr>
            </p:nvSpPr>
            <p:spPr>
              <a:xfrm>
                <a:off x="464596" y="701337"/>
                <a:ext cx="8413073" cy="5823750"/>
              </a:xfrm>
            </p:spPr>
            <p:txBody>
              <a:bodyPr>
                <a:noAutofit/>
              </a:bodyPr>
              <a:lstStyle/>
              <a:p>
                <a:pPr>
                  <a:lnSpc>
                    <a:spcPct val="100000"/>
                  </a:lnSpc>
                </a:pPr>
                <a:r>
                  <a:rPr lang="zh-CN" altLang="en-US" sz="2000" dirty="0"/>
                  <a:t>首先计算数据集的熵：</a:t>
                </a:r>
                <a14:m>
                  <m:oMath xmlns:m="http://schemas.openxmlformats.org/officeDocument/2006/math">
                    <m:r>
                      <m:rPr>
                        <m:sty m:val="p"/>
                      </m:rPr>
                      <a:rPr lang="en-US" altLang="zh-CN" sz="2000" i="1" dirty="0" smtClean="0">
                        <a:latin typeface="Cambria Math" panose="02040503050406030204" pitchFamily="18" charset="0"/>
                      </a:rPr>
                      <m:t>E</m:t>
                    </m:r>
                    <m:r>
                      <a:rPr lang="en-US" altLang="zh-CN" sz="2000" b="0" i="1" dirty="0" smtClean="0">
                        <a:latin typeface="Cambria Math" panose="02040503050406030204" pitchFamily="18" charset="0"/>
                      </a:rPr>
                      <m:t>𝑛𝑡</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𝐷</m:t>
                        </m:r>
                      </m:e>
                    </m:d>
                    <m:r>
                      <a:rPr lang="en-US" altLang="zh-CN" sz="2000" b="0" i="1" dirty="0" smtClean="0">
                        <a:latin typeface="Cambria Math" panose="02040503050406030204" pitchFamily="18" charset="0"/>
                      </a:rPr>
                      <m:t>=</m:t>
                    </m:r>
                    <m:r>
                      <a:rPr kumimoji="0" lang="en-US" altLang="zh-CN" sz="2000" b="0" i="1" u="none" strike="noStrike" cap="none" normalizeH="0" baseline="0" dirty="0" smtClean="0">
                        <a:ln>
                          <a:noFill/>
                        </a:ln>
                        <a:effectLst/>
                        <a:latin typeface="Cambria Math" panose="02040503050406030204" pitchFamily="18" charset="0"/>
                      </a:rPr>
                      <m:t>−(</m:t>
                    </m:r>
                    <m:f>
                      <m:fPr>
                        <m:ctrlPr>
                          <a:rPr lang="en-US" altLang="zh-CN" sz="2000" i="1" dirty="0">
                            <a:latin typeface="Cambria Math" panose="02040503050406030204" pitchFamily="18" charset="0"/>
                          </a:rPr>
                        </m:ctrlPr>
                      </m:fPr>
                      <m:num>
                        <m:r>
                          <a:rPr lang="en-US" altLang="zh-CN" sz="2000" b="0" i="1" dirty="0" smtClean="0">
                            <a:latin typeface="Cambria Math" panose="02040503050406030204" pitchFamily="18" charset="0"/>
                          </a:rPr>
                          <m:t>9</m:t>
                        </m:r>
                      </m:num>
                      <m:den>
                        <m:r>
                          <a:rPr lang="en-US" altLang="zh-CN" sz="2000" i="1" dirty="0">
                            <a:latin typeface="Cambria Math" panose="02040503050406030204" pitchFamily="18" charset="0"/>
                          </a:rPr>
                          <m:t>14</m:t>
                        </m:r>
                      </m:den>
                    </m:f>
                    <m:r>
                      <a:rPr kumimoji="0" lang="en-US" altLang="zh-CN" sz="2000" b="0" i="1" u="none" strike="noStrike" cap="none" normalizeH="0" baseline="0" dirty="0" smtClean="0">
                        <a:ln>
                          <a:noFill/>
                        </a:ln>
                        <a:effectLst/>
                        <a:latin typeface="Cambria Math" panose="02040503050406030204" pitchFamily="18" charset="0"/>
                      </a:rPr>
                      <m:t>)</m:t>
                    </m:r>
                    <m:func>
                      <m:funcPr>
                        <m:ctrlPr>
                          <a:rPr kumimoji="0" lang="en-US" altLang="zh-CN" sz="2000" b="0" i="1" u="none" strike="noStrike" cap="none" normalizeH="0" baseline="0" dirty="0" smtClean="0">
                            <a:ln>
                              <a:noFill/>
                            </a:ln>
                            <a:effectLst/>
                            <a:latin typeface="Cambria Math" panose="02040503050406030204" pitchFamily="18" charset="0"/>
                          </a:rPr>
                        </m:ctrlPr>
                      </m:funcPr>
                      <m:fName>
                        <m:sSub>
                          <m:sSubPr>
                            <m:ctrlPr>
                              <a:rPr kumimoji="0" lang="en-US" altLang="zh-CN" sz="2000" b="0" i="1" u="none" strike="noStrike" cap="none" normalizeH="0" baseline="0" dirty="0" smtClean="0">
                                <a:ln>
                                  <a:noFill/>
                                </a:ln>
                                <a:effectLst/>
                                <a:latin typeface="Cambria Math" panose="02040503050406030204" pitchFamily="18" charset="0"/>
                              </a:rPr>
                            </m:ctrlPr>
                          </m:sSubPr>
                          <m:e>
                            <m:r>
                              <m:rPr>
                                <m:sty m:val="p"/>
                              </m:rPr>
                              <a:rPr kumimoji="0" lang="en-US" altLang="zh-CN" sz="2000" b="0" i="0" u="none" strike="noStrike" cap="none" normalizeH="0" baseline="0" dirty="0" smtClean="0">
                                <a:ln>
                                  <a:noFill/>
                                </a:ln>
                                <a:effectLst/>
                                <a:latin typeface="Cambria Math" panose="02040503050406030204" pitchFamily="18" charset="0"/>
                              </a:rPr>
                              <m:t>log</m:t>
                            </m:r>
                          </m:e>
                          <m:sub>
                            <m:r>
                              <a:rPr kumimoji="0" lang="en-US" altLang="zh-CN" sz="2000" b="0" i="1" u="none" strike="noStrike" cap="none" normalizeH="0" baseline="0" dirty="0" smtClean="0">
                                <a:ln>
                                  <a:noFill/>
                                </a:ln>
                                <a:effectLst/>
                                <a:latin typeface="Cambria Math" panose="02040503050406030204" pitchFamily="18" charset="0"/>
                              </a:rPr>
                              <m:t>2</m:t>
                            </m:r>
                          </m:sub>
                        </m:sSub>
                      </m:fName>
                      <m:e>
                        <m:r>
                          <a:rPr lang="en-US" altLang="zh-CN" sz="2000" i="1" dirty="0">
                            <a:latin typeface="Cambria Math" panose="02040503050406030204" pitchFamily="18" charset="0"/>
                          </a:rPr>
                          <m:t>(</m:t>
                        </m:r>
                        <m:f>
                          <m:fPr>
                            <m:ctrlPr>
                              <a:rPr lang="en-US" altLang="zh-CN" sz="2000" i="1" dirty="0">
                                <a:latin typeface="Cambria Math" panose="02040503050406030204" pitchFamily="18" charset="0"/>
                              </a:rPr>
                            </m:ctrlPr>
                          </m:fPr>
                          <m:num>
                            <m:r>
                              <a:rPr lang="en-US" altLang="zh-CN" sz="2000" b="0" i="1" dirty="0" smtClean="0">
                                <a:latin typeface="Cambria Math" panose="02040503050406030204" pitchFamily="18" charset="0"/>
                              </a:rPr>
                              <m:t>9</m:t>
                            </m:r>
                          </m:num>
                          <m:den>
                            <m:r>
                              <a:rPr lang="en-US" altLang="zh-CN" sz="2000" i="1" dirty="0">
                                <a:latin typeface="Cambria Math" panose="02040503050406030204" pitchFamily="18" charset="0"/>
                              </a:rPr>
                              <m:t>14</m:t>
                            </m:r>
                          </m:den>
                        </m:f>
                        <m:r>
                          <a:rPr lang="en-US" altLang="zh-CN" sz="2000" i="1" dirty="0">
                            <a:latin typeface="Cambria Math" panose="02040503050406030204" pitchFamily="18" charset="0"/>
                          </a:rPr>
                          <m:t>)</m:t>
                        </m:r>
                      </m:e>
                    </m:func>
                    <m:r>
                      <a:rPr kumimoji="0" lang="en-US" altLang="zh-CN" sz="2000" b="0" i="1" u="none" strike="noStrike" cap="none" normalizeH="0" baseline="0" dirty="0" smtClean="0">
                        <a:ln>
                          <a:noFill/>
                        </a:ln>
                        <a:effectLst/>
                        <a:latin typeface="Cambria Math" panose="02040503050406030204" pitchFamily="18" charset="0"/>
                      </a:rPr>
                      <m:t> −</m:t>
                    </m:r>
                    <m:f>
                      <m:fPr>
                        <m:ctrlPr>
                          <a:rPr kumimoji="0" lang="en-US" altLang="zh-CN" sz="2000" b="0" i="1" u="none" strike="noStrike" cap="none" normalizeH="0" baseline="0" dirty="0" smtClean="0">
                            <a:ln>
                              <a:noFill/>
                            </a:ln>
                            <a:effectLst/>
                            <a:latin typeface="Cambria Math" panose="02040503050406030204" pitchFamily="18" charset="0"/>
                          </a:rPr>
                        </m:ctrlPr>
                      </m:fPr>
                      <m:num>
                        <m:r>
                          <a:rPr kumimoji="0" lang="en-US" altLang="zh-CN" sz="2000" b="0" i="1" u="none" strike="noStrike" cap="none" normalizeH="0" baseline="0" dirty="0" smtClean="0">
                            <a:ln>
                              <a:noFill/>
                            </a:ln>
                            <a:effectLst/>
                            <a:latin typeface="Cambria Math" panose="02040503050406030204" pitchFamily="18" charset="0"/>
                          </a:rPr>
                          <m:t>5</m:t>
                        </m:r>
                      </m:num>
                      <m:den>
                        <m:r>
                          <a:rPr kumimoji="0" lang="en-US" altLang="zh-CN" sz="2000" b="0" i="1" u="none" strike="noStrike" cap="none" normalizeH="0" baseline="0" dirty="0" smtClean="0">
                            <a:ln>
                              <a:noFill/>
                            </a:ln>
                            <a:effectLst/>
                            <a:latin typeface="Cambria Math" panose="02040503050406030204" pitchFamily="18" charset="0"/>
                          </a:rPr>
                          <m:t>14</m:t>
                        </m:r>
                      </m:den>
                    </m:f>
                    <m:func>
                      <m:funcPr>
                        <m:ctrlPr>
                          <a:rPr kumimoji="0" lang="en-US" altLang="zh-CN" sz="2000" b="0" i="1" u="none" strike="noStrike" cap="none" normalizeH="0" baseline="0" dirty="0" smtClean="0">
                            <a:ln>
                              <a:noFill/>
                            </a:ln>
                            <a:effectLst/>
                            <a:latin typeface="Cambria Math" panose="02040503050406030204" pitchFamily="18" charset="0"/>
                          </a:rPr>
                        </m:ctrlPr>
                      </m:funcPr>
                      <m:fName>
                        <m:sSub>
                          <m:sSubPr>
                            <m:ctrlPr>
                              <a:rPr kumimoji="0" lang="en-US" altLang="zh-CN" sz="2000" b="0" i="1" u="none" strike="noStrike" cap="none" normalizeH="0" baseline="0" dirty="0" smtClean="0">
                                <a:ln>
                                  <a:noFill/>
                                </a:ln>
                                <a:effectLst/>
                                <a:latin typeface="Cambria Math" panose="02040503050406030204" pitchFamily="18" charset="0"/>
                              </a:rPr>
                            </m:ctrlPr>
                          </m:sSubPr>
                          <m:e>
                            <m:r>
                              <m:rPr>
                                <m:sty m:val="p"/>
                              </m:rPr>
                              <a:rPr kumimoji="0" lang="en-US" altLang="zh-CN" sz="2000" b="0" i="0" u="none" strike="noStrike" cap="none" normalizeH="0" baseline="0" dirty="0" smtClean="0">
                                <a:ln>
                                  <a:noFill/>
                                </a:ln>
                                <a:effectLst/>
                                <a:latin typeface="Cambria Math" panose="02040503050406030204" pitchFamily="18" charset="0"/>
                              </a:rPr>
                              <m:t>log</m:t>
                            </m:r>
                          </m:e>
                          <m:sub>
                            <m:r>
                              <a:rPr kumimoji="0" lang="en-US" altLang="zh-CN" sz="2000" b="0" i="1" u="none" strike="noStrike" cap="none" normalizeH="0" baseline="0" dirty="0" smtClean="0">
                                <a:ln>
                                  <a:noFill/>
                                </a:ln>
                                <a:effectLst/>
                                <a:latin typeface="Cambria Math" panose="02040503050406030204" pitchFamily="18" charset="0"/>
                              </a:rPr>
                              <m:t>2</m:t>
                            </m:r>
                          </m:sub>
                        </m:sSub>
                      </m:fName>
                      <m:e>
                        <m:r>
                          <a:rPr lang="en-US" altLang="zh-CN" sz="2000" i="1" dirty="0">
                            <a:latin typeface="Cambria Math" panose="02040503050406030204" pitchFamily="18" charset="0"/>
                          </a:rPr>
                          <m:t>(</m:t>
                        </m:r>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5</m:t>
                            </m:r>
                          </m:num>
                          <m:den>
                            <m:r>
                              <a:rPr lang="en-US" altLang="zh-CN" sz="2000" i="1" dirty="0">
                                <a:latin typeface="Cambria Math" panose="02040503050406030204" pitchFamily="18" charset="0"/>
                              </a:rPr>
                              <m:t>14</m:t>
                            </m:r>
                          </m:den>
                        </m:f>
                        <m:r>
                          <a:rPr lang="en-US" altLang="zh-CN" sz="2000" i="1" dirty="0">
                            <a:latin typeface="Cambria Math" panose="02040503050406030204" pitchFamily="18" charset="0"/>
                          </a:rPr>
                          <m:t>)</m:t>
                        </m:r>
                      </m:e>
                    </m:func>
                    <m:r>
                      <a:rPr kumimoji="0" lang="en-US" altLang="zh-CN" sz="2000" b="0" i="1" u="none" strike="noStrike" cap="none" normalizeH="0" baseline="0" dirty="0" smtClean="0">
                        <a:ln>
                          <a:noFill/>
                        </a:ln>
                        <a:effectLst/>
                        <a:latin typeface="Cambria Math" panose="02040503050406030204" pitchFamily="18" charset="0"/>
                      </a:rPr>
                      <m:t> </m:t>
                    </m:r>
                    <m:r>
                      <a:rPr lang="en-US" altLang="zh-CN" sz="2000" i="1" dirty="0">
                        <a:latin typeface="Cambria Math" panose="02040503050406030204" pitchFamily="18" charset="0"/>
                      </a:rPr>
                      <m:t>=</m:t>
                    </m:r>
                    <m:r>
                      <a:rPr kumimoji="0" lang="en-US" altLang="zh-CN" sz="2000" b="0" i="1" u="none" strike="noStrike" cap="none" normalizeH="0" baseline="0" dirty="0" smtClean="0">
                        <a:ln>
                          <a:noFill/>
                        </a:ln>
                        <a:effectLst/>
                        <a:latin typeface="Cambria Math" panose="02040503050406030204" pitchFamily="18" charset="0"/>
                      </a:rPr>
                      <m:t>0.940</m:t>
                    </m:r>
                  </m:oMath>
                </a14:m>
                <a:endParaRPr kumimoji="0" lang="en-US" altLang="zh-CN" sz="2000" b="0" i="0" u="none" strike="noStrike" cap="none" normalizeH="0" baseline="0" dirty="0">
                  <a:ln>
                    <a:noFill/>
                  </a:ln>
                  <a:effectLst/>
                  <a:latin typeface="Arial" panose="020B0604020202020204" pitchFamily="34" charset="0"/>
                </a:endParaRPr>
              </a:p>
              <a:p>
                <a:pPr>
                  <a:lnSpc>
                    <a:spcPct val="120000"/>
                  </a:lnSpc>
                </a:pPr>
                <a:r>
                  <a:rPr lang="zh-CN" altLang="en-US" sz="2000" dirty="0"/>
                  <a:t>然后计算各特征对数据集的信息增益。分别以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oMath>
                </a14:m>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2</m:t>
                        </m:r>
                      </m:sub>
                    </m:sSub>
                  </m:oMath>
                </a14:m>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3</m:t>
                        </m:r>
                      </m:sub>
                    </m:sSub>
                  </m:oMath>
                </a14:m>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4</m:t>
                        </m:r>
                      </m:sub>
                    </m:sSub>
                  </m:oMath>
                </a14:m>
                <a:r>
                  <a:rPr lang="zh-CN" altLang="en-US" sz="2000" dirty="0"/>
                  <a:t>表示年龄、有工作、有自己房子、信贷情况等</a:t>
                </a:r>
                <a:r>
                  <a:rPr lang="en-US" altLang="zh-CN" sz="2000" dirty="0"/>
                  <a:t>4</a:t>
                </a:r>
                <a:r>
                  <a:rPr lang="zh-CN" altLang="en-US" sz="2000" dirty="0"/>
                  <a:t>个特征，则</a:t>
                </a:r>
                <a:endParaRPr lang="en-US" altLang="zh-CN" sz="2000" dirty="0"/>
              </a:p>
              <a:p>
                <a:pPr lvl="1">
                  <a:lnSpc>
                    <a:spcPct val="120000"/>
                  </a:lnSpc>
                  <a:buFont typeface="Wingdings" panose="05000000000000000000" pitchFamily="2" charset="2"/>
                  <a:buChar char="n"/>
                </a:pPr>
                <a:r>
                  <a:rPr lang="zh-CN" altLang="en-US" sz="2000" dirty="0"/>
                  <a:t>年龄属性对数据集的信息增益为：</a:t>
                </a:r>
              </a:p>
              <a:p>
                <a:pPr marL="0" indent="0">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𝐸𝑛𝑡</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𝐸𝑛𝑡</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e>
                        <m:e>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A</m:t>
                              </m:r>
                            </m:e>
                            <m:sub>
                              <m:r>
                                <a:rPr lang="en-US" altLang="zh-CN" sz="2000" b="0" i="0" smtClean="0">
                                  <a:latin typeface="Cambria Math" panose="02040503050406030204" pitchFamily="18" charset="0"/>
                                </a:rPr>
                                <m:t>1</m:t>
                              </m:r>
                            </m:sub>
                          </m:sSub>
                        </m:e>
                      </m:d>
                      <m:r>
                        <a:rPr lang="en-US" altLang="zh-CN" sz="2000" b="0" i="0" smtClean="0">
                          <a:latin typeface="Cambria Math" panose="02040503050406030204" pitchFamily="18" charset="0"/>
                        </a:rPr>
                        <m:t>=</m:t>
                      </m:r>
                      <m:r>
                        <a:rPr lang="en-US" altLang="zh-CN" sz="2000">
                          <a:latin typeface="Cambria Math" panose="02040503050406030204" pitchFamily="18" charset="0"/>
                        </a:rPr>
                        <m:t>0.971−0.888=0.083</m:t>
                      </m:r>
                    </m:oMath>
                  </m:oMathPara>
                </a14:m>
                <a:endParaRPr lang="en-US" altLang="zh-CN" sz="2000" dirty="0"/>
              </a:p>
              <a:p>
                <a:pPr lvl="1">
                  <a:lnSpc>
                    <a:spcPct val="120000"/>
                  </a:lnSpc>
                  <a:buFont typeface="Wingdings" panose="05000000000000000000" pitchFamily="2" charset="2"/>
                  <a:buChar char="n"/>
                </a:pPr>
                <a:r>
                  <a:rPr lang="zh-CN" altLang="en-US" sz="2000" dirty="0"/>
                  <a:t>有工作对数据集的信息增益为：</a:t>
                </a:r>
                <a:endParaRPr lang="en-US" altLang="zh-CN" sz="2000" dirty="0"/>
              </a:p>
              <a:p>
                <a:pPr marL="457200" lvl="1" indent="0">
                  <a:lnSpc>
                    <a:spcPct val="120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2</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A</m:t>
                              </m:r>
                            </m:e>
                            <m:sub>
                              <m:r>
                                <a:rPr lang="en-US" altLang="zh-CN" sz="2000" b="0" i="0" smtClean="0">
                                  <a:latin typeface="Cambria Math" panose="02040503050406030204" pitchFamily="18" charset="0"/>
                                </a:rPr>
                                <m:t>2</m:t>
                              </m:r>
                            </m:sub>
                          </m:sSub>
                        </m:e>
                      </m:d>
                      <m:r>
                        <a:rPr lang="en-US" altLang="zh-CN" sz="2000">
                          <a:latin typeface="Cambria Math" panose="02040503050406030204" pitchFamily="18" charset="0"/>
                        </a:rPr>
                        <m:t>=</m:t>
                      </m:r>
                      <m:r>
                        <a:rPr lang="en-US" altLang="zh-CN" sz="2000" b="0" i="0" smtClean="0">
                          <a:latin typeface="Cambria Math" panose="02040503050406030204" pitchFamily="18" charset="0"/>
                        </a:rPr>
                        <m:t>0.324</m:t>
                      </m:r>
                    </m:oMath>
                  </m:oMathPara>
                </a14:m>
                <a:endParaRPr lang="en-US" altLang="zh-CN" sz="2000" b="0" dirty="0"/>
              </a:p>
              <a:p>
                <a:pPr lvl="1">
                  <a:lnSpc>
                    <a:spcPct val="120000"/>
                  </a:lnSpc>
                  <a:buFont typeface="Wingdings" panose="05000000000000000000" pitchFamily="2" charset="2"/>
                  <a:buChar char="n"/>
                </a:pPr>
                <a:r>
                  <a:rPr lang="zh-CN" altLang="en-US" sz="2000" dirty="0"/>
                  <a:t>有房子对数据集的信息增益为：</a:t>
                </a:r>
                <a:endParaRPr lang="en-US" altLang="zh-CN" sz="2000" dirty="0"/>
              </a:p>
              <a:p>
                <a:pPr marL="457200" lvl="1" indent="0">
                  <a:lnSpc>
                    <a:spcPct val="120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3</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A</m:t>
                              </m:r>
                            </m:e>
                            <m:sub>
                              <m:r>
                                <a:rPr lang="en-US" altLang="zh-CN" sz="2000" b="0" i="0" smtClean="0">
                                  <a:latin typeface="Cambria Math" panose="02040503050406030204" pitchFamily="18" charset="0"/>
                                </a:rPr>
                                <m:t>3</m:t>
                              </m:r>
                            </m:sub>
                          </m:sSub>
                        </m:e>
                      </m:d>
                      <m:r>
                        <a:rPr lang="en-US" altLang="zh-CN" sz="2000">
                          <a:latin typeface="Cambria Math" panose="02040503050406030204" pitchFamily="18" charset="0"/>
                        </a:rPr>
                        <m:t>=</m:t>
                      </m:r>
                      <m:r>
                        <a:rPr lang="en-US" altLang="zh-CN" sz="2000" b="0" i="0" smtClean="0">
                          <a:latin typeface="Cambria Math" panose="02040503050406030204" pitchFamily="18" charset="0"/>
                        </a:rPr>
                        <m:t>0.420</m:t>
                      </m:r>
                    </m:oMath>
                  </m:oMathPara>
                </a14:m>
                <a:endParaRPr lang="en-US" altLang="zh-CN" sz="2000" b="0" dirty="0"/>
              </a:p>
              <a:p>
                <a:pPr lvl="1">
                  <a:lnSpc>
                    <a:spcPct val="120000"/>
                  </a:lnSpc>
                  <a:buFont typeface="Wingdings" panose="05000000000000000000" pitchFamily="2" charset="2"/>
                  <a:buChar char="n"/>
                </a:pPr>
                <a:r>
                  <a:rPr lang="zh-CN" altLang="en-US" sz="2000" dirty="0"/>
                  <a:t>信贷情况对数据集的信息增益为：</a:t>
                </a:r>
                <a:endParaRPr lang="en-US" altLang="zh-CN" sz="2000" dirty="0"/>
              </a:p>
              <a:p>
                <a:pPr marL="457200" lvl="1" indent="0">
                  <a:lnSpc>
                    <a:spcPct val="120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4</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A</m:t>
                              </m:r>
                            </m:e>
                            <m:sub>
                              <m:r>
                                <a:rPr lang="en-US" altLang="zh-CN" sz="2000" b="0" i="0" smtClean="0">
                                  <a:latin typeface="Cambria Math" panose="02040503050406030204" pitchFamily="18" charset="0"/>
                                </a:rPr>
                                <m:t>4</m:t>
                              </m:r>
                            </m:sub>
                          </m:sSub>
                        </m:e>
                      </m:d>
                      <m:r>
                        <a:rPr lang="en-US" altLang="zh-CN" sz="2000">
                          <a:latin typeface="Cambria Math" panose="02040503050406030204" pitchFamily="18" charset="0"/>
                        </a:rPr>
                        <m:t>=</m:t>
                      </m:r>
                      <m:r>
                        <a:rPr lang="en-US" altLang="zh-CN" sz="2000" b="0" i="0" smtClean="0">
                          <a:latin typeface="Cambria Math" panose="02040503050406030204" pitchFamily="18" charset="0"/>
                        </a:rPr>
                        <m:t>0.363</m:t>
                      </m:r>
                    </m:oMath>
                  </m:oMathPara>
                </a14:m>
                <a:endParaRPr lang="en-US" altLang="zh-CN" sz="2000" dirty="0"/>
              </a:p>
              <a:p>
                <a:pPr marL="0" indent="0">
                  <a:lnSpc>
                    <a:spcPct val="120000"/>
                  </a:lnSpc>
                  <a:buNone/>
                </a:pPr>
                <a:r>
                  <a:rPr lang="zh-CN" altLang="en-US" sz="2400" b="1" dirty="0"/>
                  <a:t>由于特征</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𝑨</m:t>
                        </m:r>
                      </m:e>
                      <m:sub>
                        <m:r>
                          <a:rPr lang="en-US" altLang="zh-CN" sz="2400" b="1" i="1">
                            <a:latin typeface="Cambria Math" panose="02040503050406030204" pitchFamily="18" charset="0"/>
                          </a:rPr>
                          <m:t>𝟑</m:t>
                        </m:r>
                      </m:sub>
                    </m:sSub>
                  </m:oMath>
                </a14:m>
                <a:r>
                  <a:rPr lang="zh-CN" altLang="en-US" sz="2400" b="1" dirty="0"/>
                  <a:t>（有房子）的信息增益值最大，所以选择特征</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𝑨</m:t>
                        </m:r>
                      </m:e>
                      <m:sub>
                        <m:r>
                          <a:rPr lang="en-US" altLang="zh-CN" sz="2400" b="1" i="1">
                            <a:latin typeface="Cambria Math" panose="02040503050406030204" pitchFamily="18" charset="0"/>
                          </a:rPr>
                          <m:t>𝟑</m:t>
                        </m:r>
                      </m:sub>
                    </m:sSub>
                  </m:oMath>
                </a14:m>
                <a:r>
                  <a:rPr lang="zh-CN" altLang="en-US" sz="2400" b="1" dirty="0"/>
                  <a:t>作为最优特征。</a:t>
                </a:r>
                <a:endParaRPr lang="en-US" altLang="zh-CN" sz="2400" b="1" dirty="0"/>
              </a:p>
              <a:p>
                <a:pPr marL="457200" lvl="1" indent="0">
                  <a:lnSpc>
                    <a:spcPct val="120000"/>
                  </a:lnSpc>
                  <a:buNone/>
                </a:pPr>
                <a:endParaRPr lang="en-US" altLang="zh-CN" sz="2000" dirty="0"/>
              </a:p>
              <a:p>
                <a:pPr marL="457200" lvl="1" indent="0">
                  <a:lnSpc>
                    <a:spcPct val="120000"/>
                  </a:lnSpc>
                  <a:buNone/>
                </a:pPr>
                <a:endParaRPr lang="en-US" altLang="zh-CN" sz="2000" dirty="0"/>
              </a:p>
              <a:p>
                <a:pPr marL="457200" lvl="1" indent="0">
                  <a:lnSpc>
                    <a:spcPct val="120000"/>
                  </a:lnSpc>
                  <a:buNone/>
                </a:pPr>
                <a:endParaRPr lang="en-US" altLang="zh-CN" sz="1600" dirty="0"/>
              </a:p>
            </p:txBody>
          </p:sp>
        </mc:Choice>
        <mc:Fallback xmlns="">
          <p:sp>
            <p:nvSpPr>
              <p:cNvPr id="3" name="内容占位符 2">
                <a:extLst>
                  <a:ext uri="{FF2B5EF4-FFF2-40B4-BE49-F238E27FC236}">
                    <a16:creationId xmlns:a16="http://schemas.microsoft.com/office/drawing/2014/main" id="{924E35B2-EAC9-4CD8-9215-8C1FD3EDBEC6}"/>
                  </a:ext>
                </a:extLst>
              </p:cNvPr>
              <p:cNvSpPr>
                <a:spLocks noGrp="1" noRot="1" noChangeAspect="1" noMove="1" noResize="1" noEditPoints="1" noAdjustHandles="1" noChangeArrowheads="1" noChangeShapeType="1" noTextEdit="1"/>
              </p:cNvSpPr>
              <p:nvPr>
                <p:ph idx="1"/>
              </p:nvPr>
            </p:nvSpPr>
            <p:spPr>
              <a:xfrm>
                <a:off x="464596" y="701337"/>
                <a:ext cx="8413073" cy="5823750"/>
              </a:xfrm>
              <a:blipFill>
                <a:blip r:embed="rId3"/>
                <a:stretch>
                  <a:fillRect l="-1087" r="-3768"/>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31FC4787-C010-4FB2-ADFB-8503E7482103}"/>
              </a:ext>
            </a:extLst>
          </p:cNvPr>
          <p:cNvSpPr txBox="1">
            <a:spLocks/>
          </p:cNvSpPr>
          <p:nvPr/>
        </p:nvSpPr>
        <p:spPr>
          <a:xfrm>
            <a:off x="464596" y="1143"/>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7030A0"/>
                </a:solidFill>
                <a:latin typeface="+mn-ea"/>
                <a:ea typeface="+mn-ea"/>
              </a:rPr>
              <a:t>根据信息增益进行特征选择</a:t>
            </a:r>
          </a:p>
        </p:txBody>
      </p:sp>
      <p:graphicFrame>
        <p:nvGraphicFramePr>
          <p:cNvPr id="5" name="内容占位符 14">
            <a:extLst>
              <a:ext uri="{FF2B5EF4-FFF2-40B4-BE49-F238E27FC236}">
                <a16:creationId xmlns:a16="http://schemas.microsoft.com/office/drawing/2014/main" id="{B64EA414-64A9-466D-8C59-9BE7F3F87B88}"/>
              </a:ext>
            </a:extLst>
          </p:cNvPr>
          <p:cNvGraphicFramePr>
            <a:graphicFrameLocks/>
          </p:cNvGraphicFramePr>
          <p:nvPr>
            <p:extLst>
              <p:ext uri="{D42A27DB-BD31-4B8C-83A1-F6EECF244321}">
                <p14:modId xmlns:p14="http://schemas.microsoft.com/office/powerpoint/2010/main" val="1405121844"/>
              </p:ext>
            </p:extLst>
          </p:nvPr>
        </p:nvGraphicFramePr>
        <p:xfrm>
          <a:off x="8877669" y="151697"/>
          <a:ext cx="3243308" cy="6554606"/>
        </p:xfrm>
        <a:graphic>
          <a:graphicData uri="http://schemas.openxmlformats.org/drawingml/2006/table">
            <a:tbl>
              <a:tblPr/>
              <a:tblGrid>
                <a:gridCol w="417251">
                  <a:extLst>
                    <a:ext uri="{9D8B030D-6E8A-4147-A177-3AD203B41FA5}">
                      <a16:colId xmlns:a16="http://schemas.microsoft.com/office/drawing/2014/main" val="55650385"/>
                    </a:ext>
                  </a:extLst>
                </a:gridCol>
                <a:gridCol w="559293">
                  <a:extLst>
                    <a:ext uri="{9D8B030D-6E8A-4147-A177-3AD203B41FA5}">
                      <a16:colId xmlns:a16="http://schemas.microsoft.com/office/drawing/2014/main" val="3075715568"/>
                    </a:ext>
                  </a:extLst>
                </a:gridCol>
                <a:gridCol w="426128">
                  <a:extLst>
                    <a:ext uri="{9D8B030D-6E8A-4147-A177-3AD203B41FA5}">
                      <a16:colId xmlns:a16="http://schemas.microsoft.com/office/drawing/2014/main" val="1325351455"/>
                    </a:ext>
                  </a:extLst>
                </a:gridCol>
                <a:gridCol w="479394">
                  <a:extLst>
                    <a:ext uri="{9D8B030D-6E8A-4147-A177-3AD203B41FA5}">
                      <a16:colId xmlns:a16="http://schemas.microsoft.com/office/drawing/2014/main" val="3131691990"/>
                    </a:ext>
                  </a:extLst>
                </a:gridCol>
                <a:gridCol w="804642">
                  <a:extLst>
                    <a:ext uri="{9D8B030D-6E8A-4147-A177-3AD203B41FA5}">
                      <a16:colId xmlns:a16="http://schemas.microsoft.com/office/drawing/2014/main" val="1926362079"/>
                    </a:ext>
                  </a:extLst>
                </a:gridCol>
                <a:gridCol w="556600">
                  <a:extLst>
                    <a:ext uri="{9D8B030D-6E8A-4147-A177-3AD203B41FA5}">
                      <a16:colId xmlns:a16="http://schemas.microsoft.com/office/drawing/2014/main" val="2991331557"/>
                    </a:ext>
                  </a:extLst>
                </a:gridCol>
              </a:tblGrid>
              <a:tr h="926944">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有工作</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有房子</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信贷情况</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9351">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9351">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9351">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9351">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9351">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9351">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9351">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65976">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9351">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9351">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9351">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9351">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9351">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9351">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9351">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228710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E837E3-2297-4954-8DA1-E709FFC385FC}"/>
                  </a:ext>
                </a:extLst>
              </p:cNvPr>
              <p:cNvSpPr>
                <a:spLocks noGrp="1"/>
              </p:cNvSpPr>
              <p:nvPr>
                <p:ph idx="1"/>
              </p:nvPr>
            </p:nvSpPr>
            <p:spPr>
              <a:xfrm>
                <a:off x="464596" y="875714"/>
                <a:ext cx="8333175" cy="5655716"/>
              </a:xfrm>
            </p:spPr>
            <p:txBody>
              <a:bodyPr/>
              <a:lstStyle/>
              <a:p>
                <a:r>
                  <a:rPr lang="zh-CN" altLang="en-US" sz="2400" dirty="0">
                    <a:latin typeface="+mn-ea"/>
                  </a:rPr>
                  <a:t>由于特征</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𝐴</m:t>
                        </m:r>
                      </m:e>
                      <m:sub>
                        <m:r>
                          <a:rPr lang="en-US" altLang="zh-CN" sz="2400" b="0" i="1">
                            <a:latin typeface="Cambria Math" panose="02040503050406030204" pitchFamily="18" charset="0"/>
                          </a:rPr>
                          <m:t>3</m:t>
                        </m:r>
                      </m:sub>
                    </m:sSub>
                  </m:oMath>
                </a14:m>
                <a:r>
                  <a:rPr lang="zh-CN" altLang="en-US" sz="2400" dirty="0">
                    <a:latin typeface="+mn-ea"/>
                  </a:rPr>
                  <a:t>（有房子）的信息增益值最大，所以选择特征</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𝐴</m:t>
                        </m:r>
                      </m:e>
                      <m:sub>
                        <m:r>
                          <a:rPr lang="en-US" altLang="zh-CN" sz="2400" b="0" i="1">
                            <a:latin typeface="Cambria Math" panose="02040503050406030204" pitchFamily="18" charset="0"/>
                          </a:rPr>
                          <m:t>3</m:t>
                        </m:r>
                      </m:sub>
                    </m:sSub>
                  </m:oMath>
                </a14:m>
                <a:r>
                  <a:rPr lang="zh-CN" altLang="en-US" sz="2400" dirty="0">
                    <a:latin typeface="+mn-ea"/>
                  </a:rPr>
                  <a:t>作为根节点的特征。</a:t>
                </a:r>
                <a:endParaRPr lang="en-US" altLang="zh-CN" sz="2400" dirty="0">
                  <a:latin typeface="+mn-ea"/>
                </a:endParaRPr>
              </a:p>
              <a:p>
                <a:r>
                  <a:rPr lang="zh-CN" altLang="en-US" sz="2400" dirty="0">
                    <a:latin typeface="+mn-ea"/>
                  </a:rPr>
                  <a:t>它将数据集</a:t>
                </a:r>
                <a:r>
                  <a:rPr lang="en-US" altLang="zh-CN" sz="2400" dirty="0">
                    <a:latin typeface="+mn-ea"/>
                  </a:rPr>
                  <a:t>D</a:t>
                </a:r>
                <a:r>
                  <a:rPr lang="zh-CN" altLang="en-US" sz="2400" dirty="0">
                    <a:latin typeface="+mn-ea"/>
                  </a:rPr>
                  <a:t>划分为</a:t>
                </a:r>
                <a:r>
                  <a:rPr lang="en-US" altLang="zh-CN" sz="2400" dirty="0">
                    <a:latin typeface="+mn-ea"/>
                  </a:rPr>
                  <a:t>D1</a:t>
                </a:r>
                <a:r>
                  <a:rPr lang="zh-CN" altLang="en-US" sz="2400" dirty="0">
                    <a:latin typeface="+mn-ea"/>
                  </a:rPr>
                  <a:t>（有房子）和</a:t>
                </a:r>
                <a:r>
                  <a:rPr lang="en-US" altLang="zh-CN" sz="2400" dirty="0">
                    <a:latin typeface="+mn-ea"/>
                  </a:rPr>
                  <a:t>D2</a:t>
                </a:r>
                <a:r>
                  <a:rPr lang="zh-CN" altLang="en-US" sz="2400" dirty="0">
                    <a:latin typeface="+mn-ea"/>
                  </a:rPr>
                  <a:t>（没房子）</a:t>
                </a:r>
                <a:endParaRPr lang="en-US" altLang="zh-CN" sz="2400" dirty="0">
                  <a:latin typeface="+mn-ea"/>
                </a:endParaRPr>
              </a:p>
              <a:p>
                <a:r>
                  <a:rPr lang="zh-CN" altLang="en-US" sz="2400" dirty="0">
                    <a:latin typeface="+mn-ea"/>
                  </a:rPr>
                  <a:t>由于</a:t>
                </a:r>
                <a:r>
                  <a:rPr lang="en-US" altLang="zh-CN" sz="2400" dirty="0">
                    <a:latin typeface="+mn-ea"/>
                  </a:rPr>
                  <a:t>D1</a:t>
                </a:r>
                <a:r>
                  <a:rPr lang="zh-CN" altLang="en-US" sz="2400" dirty="0">
                    <a:latin typeface="+mn-ea"/>
                  </a:rPr>
                  <a:t>中，只有同一类的样本点，所以它成为一个叶节点。</a:t>
                </a:r>
                <a:endParaRPr lang="en-US" altLang="zh-CN" sz="2400" dirty="0">
                  <a:latin typeface="+mn-ea"/>
                </a:endParaRPr>
              </a:p>
              <a:p>
                <a:r>
                  <a:rPr lang="zh-CN" altLang="en-US" sz="2400" dirty="0">
                    <a:latin typeface="+mn-ea"/>
                  </a:rPr>
                  <a:t>对</a:t>
                </a:r>
                <a:r>
                  <a:rPr lang="en-US" altLang="zh-CN" sz="2400" dirty="0">
                    <a:latin typeface="+mn-ea"/>
                  </a:rPr>
                  <a:t>D2</a:t>
                </a:r>
                <a:r>
                  <a:rPr lang="zh-CN" altLang="en-US" sz="2400" dirty="0">
                    <a:latin typeface="+mn-ea"/>
                  </a:rPr>
                  <a:t>则需从特征</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𝐴</m:t>
                        </m:r>
                      </m:e>
                      <m:sub>
                        <m:r>
                          <a:rPr lang="en-US" altLang="zh-CN" sz="2400" b="0" i="1">
                            <a:latin typeface="Cambria Math" panose="02040503050406030204" pitchFamily="18" charset="0"/>
                          </a:rPr>
                          <m:t>1</m:t>
                        </m:r>
                      </m:sub>
                    </m:sSub>
                  </m:oMath>
                </a14:m>
                <a:r>
                  <a:rPr lang="zh-CN" altLang="en-US" sz="2400" dirty="0">
                    <a:latin typeface="+mn-ea"/>
                  </a:rPr>
                  <a:t>（年龄）、</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𝐴</m:t>
                        </m:r>
                      </m:e>
                      <m:sub>
                        <m:r>
                          <a:rPr lang="en-US" altLang="zh-CN" sz="2400" b="0" i="1">
                            <a:latin typeface="Cambria Math" panose="02040503050406030204" pitchFamily="18" charset="0"/>
                          </a:rPr>
                          <m:t>2</m:t>
                        </m:r>
                      </m:sub>
                    </m:sSub>
                  </m:oMath>
                </a14:m>
                <a:r>
                  <a:rPr lang="zh-CN" altLang="en-US" sz="2400" dirty="0">
                    <a:latin typeface="+mn-ea"/>
                  </a:rPr>
                  <a:t>（有工作）、</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𝐴</m:t>
                        </m:r>
                      </m:e>
                      <m:sub>
                        <m:r>
                          <a:rPr lang="en-US" altLang="zh-CN" sz="2400" b="0" i="1">
                            <a:latin typeface="Cambria Math" panose="02040503050406030204" pitchFamily="18" charset="0"/>
                          </a:rPr>
                          <m:t>4</m:t>
                        </m:r>
                      </m:sub>
                    </m:sSub>
                  </m:oMath>
                </a14:m>
                <a:r>
                  <a:rPr lang="zh-CN" altLang="en-US" sz="2400" dirty="0">
                    <a:latin typeface="+mn-ea"/>
                  </a:rPr>
                  <a:t>（信贷情况）中选新的特征。</a:t>
                </a:r>
                <a:endParaRPr lang="en-US" altLang="zh-CN" sz="2400" dirty="0">
                  <a:latin typeface="+mn-ea"/>
                </a:endParaRPr>
              </a:p>
              <a:p>
                <a:pPr lvl="1">
                  <a:buFont typeface="Wingdings" panose="05000000000000000000" pitchFamily="2" charset="2"/>
                  <a:buChar char="n"/>
                </a:pPr>
                <a:r>
                  <a:rPr lang="zh-CN" altLang="en-US" dirty="0">
                    <a:latin typeface="+mn-ea"/>
                  </a:rPr>
                  <a:t>计算信息增益：</a:t>
                </a:r>
                <a:endParaRPr lang="en-US" altLang="zh-CN" dirty="0">
                  <a:latin typeface="+mn-ea"/>
                </a:endParaRPr>
              </a:p>
              <a:p>
                <a:pPr marL="457200" lvl="1" indent="0">
                  <a:buNone/>
                </a:pPr>
                <a14:m>
                  <m:oMath xmlns:m="http://schemas.openxmlformats.org/officeDocument/2006/math">
                    <m:r>
                      <a:rPr lang="en-US" altLang="zh-CN" sz="2200" i="1">
                        <a:latin typeface="Cambria Math" panose="02040503050406030204" pitchFamily="18" charset="0"/>
                      </a:rPr>
                      <m:t>𝑔</m:t>
                    </m:r>
                    <m:d>
                      <m:dPr>
                        <m:ctrlPr>
                          <a:rPr lang="en-US" altLang="zh-CN" sz="2200" i="1">
                            <a:latin typeface="Cambria Math" panose="02040503050406030204" pitchFamily="18" charset="0"/>
                          </a:rPr>
                        </m:ctrlPr>
                      </m:dPr>
                      <m:e>
                        <m:sSub>
                          <m:sSubPr>
                            <m:ctrlPr>
                              <a:rPr lang="en-US" altLang="zh-CN" sz="2200" b="0" i="1" smtClean="0">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b="0" i="1" smtClean="0">
                                <a:latin typeface="Cambria Math" panose="02040503050406030204" pitchFamily="18" charset="0"/>
                              </a:rPr>
                              <m:t>2</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𝐴</m:t>
                            </m:r>
                          </m:e>
                          <m:sub>
                            <m:r>
                              <a:rPr lang="en-US" altLang="zh-CN" sz="2200" b="0" i="1" smtClean="0">
                                <a:latin typeface="Cambria Math" panose="02040503050406030204" pitchFamily="18" charset="0"/>
                              </a:rPr>
                              <m:t>1</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e>
                        <m:sSub>
                          <m:sSubPr>
                            <m:ctrlPr>
                              <a:rPr lang="en-US" altLang="zh-CN" sz="2200" i="1">
                                <a:latin typeface="Cambria Math" panose="02040503050406030204" pitchFamily="18" charset="0"/>
                              </a:rPr>
                            </m:ctrlPr>
                          </m:sSubPr>
                          <m:e>
                            <m:r>
                              <m:rPr>
                                <m:sty m:val="p"/>
                              </m:rPr>
                              <a:rPr lang="en-US" altLang="zh-CN" sz="2200">
                                <a:latin typeface="Cambria Math" panose="02040503050406030204" pitchFamily="18" charset="0"/>
                              </a:rPr>
                              <m:t>A</m:t>
                            </m:r>
                          </m:e>
                          <m:sub>
                            <m:r>
                              <a:rPr lang="en-US" altLang="zh-CN" sz="2200" b="0" i="0" smtClean="0">
                                <a:latin typeface="Cambria Math" panose="02040503050406030204" pitchFamily="18" charset="0"/>
                              </a:rPr>
                              <m:t>1</m:t>
                            </m:r>
                          </m:sub>
                        </m:sSub>
                      </m:e>
                    </m:d>
                    <m:r>
                      <a:rPr lang="en-US" altLang="zh-CN" sz="2200">
                        <a:latin typeface="Cambria Math" panose="02040503050406030204" pitchFamily="18" charset="0"/>
                      </a:rPr>
                      <m:t>=</m:t>
                    </m:r>
                    <m:r>
                      <a:rPr lang="en-US" altLang="zh-CN" sz="2200" b="0" i="0" smtClean="0">
                        <a:latin typeface="Cambria Math" panose="02040503050406030204" pitchFamily="18" charset="0"/>
                      </a:rPr>
                      <m:t>0.918−0.667=0.251</m:t>
                    </m:r>
                  </m:oMath>
                </a14:m>
                <a:r>
                  <a:rPr lang="en-US" altLang="zh-CN" sz="2200" b="0" dirty="0"/>
                  <a:t> </a:t>
                </a:r>
              </a:p>
              <a:p>
                <a:pPr marL="457200" lvl="1" indent="0">
                  <a:buNone/>
                </a:pPr>
                <a14:m>
                  <m:oMath xmlns:m="http://schemas.openxmlformats.org/officeDocument/2006/math">
                    <m:r>
                      <a:rPr lang="en-US" altLang="zh-CN" sz="2200" i="1">
                        <a:latin typeface="Cambria Math" panose="02040503050406030204" pitchFamily="18" charset="0"/>
                      </a:rPr>
                      <m:t>𝑔</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𝐴</m:t>
                            </m:r>
                          </m:e>
                          <m:sub>
                            <m:r>
                              <a:rPr lang="en-US" altLang="zh-CN" sz="2200" b="0" i="1" smtClean="0">
                                <a:latin typeface="Cambria Math" panose="02040503050406030204" pitchFamily="18" charset="0"/>
                              </a:rPr>
                              <m:t>2</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e>
                        <m:sSub>
                          <m:sSubPr>
                            <m:ctrlPr>
                              <a:rPr lang="en-US" altLang="zh-CN" sz="2200" i="1">
                                <a:latin typeface="Cambria Math" panose="02040503050406030204" pitchFamily="18" charset="0"/>
                              </a:rPr>
                            </m:ctrlPr>
                          </m:sSubPr>
                          <m:e>
                            <m:r>
                              <m:rPr>
                                <m:sty m:val="p"/>
                              </m:rPr>
                              <a:rPr lang="en-US" altLang="zh-CN" sz="2200">
                                <a:latin typeface="Cambria Math" panose="02040503050406030204" pitchFamily="18" charset="0"/>
                              </a:rPr>
                              <m:t>A</m:t>
                            </m:r>
                          </m:e>
                          <m:sub>
                            <m:r>
                              <a:rPr lang="en-US" altLang="zh-CN" sz="2200" b="0" i="1" smtClean="0">
                                <a:latin typeface="Cambria Math" panose="02040503050406030204" pitchFamily="18" charset="0"/>
                              </a:rPr>
                              <m:t>2</m:t>
                            </m:r>
                          </m:sub>
                        </m:sSub>
                      </m:e>
                    </m:d>
                    <m:r>
                      <a:rPr lang="en-US" altLang="zh-CN" sz="2200">
                        <a:latin typeface="Cambria Math" panose="02040503050406030204" pitchFamily="18" charset="0"/>
                      </a:rPr>
                      <m:t>=</m:t>
                    </m:r>
                    <m:r>
                      <a:rPr lang="en-US" altLang="zh-CN" sz="2200" b="0" i="0" smtClean="0">
                        <a:latin typeface="Cambria Math" panose="02040503050406030204" pitchFamily="18" charset="0"/>
                      </a:rPr>
                      <m:t>0.918</m:t>
                    </m:r>
                  </m:oMath>
                </a14:m>
                <a:r>
                  <a:rPr lang="en-US" altLang="zh-CN" sz="2200" dirty="0"/>
                  <a:t> </a:t>
                </a:r>
              </a:p>
              <a:p>
                <a:pPr marL="457200" lvl="1" indent="0">
                  <a:buNone/>
                </a:pPr>
                <a14:m>
                  <m:oMath xmlns:m="http://schemas.openxmlformats.org/officeDocument/2006/math">
                    <m:r>
                      <a:rPr lang="en-US" altLang="zh-CN" sz="2200" i="1">
                        <a:latin typeface="Cambria Math" panose="02040503050406030204" pitchFamily="18" charset="0"/>
                      </a:rPr>
                      <m:t>𝑔</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𝐴</m:t>
                            </m:r>
                          </m:e>
                          <m:sub>
                            <m:r>
                              <a:rPr lang="en-US" altLang="zh-CN" sz="2200" b="0" i="1" smtClean="0">
                                <a:latin typeface="Cambria Math" panose="02040503050406030204" pitchFamily="18" charset="0"/>
                              </a:rPr>
                              <m:t>4</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e>
                        <m:sSub>
                          <m:sSubPr>
                            <m:ctrlPr>
                              <a:rPr lang="en-US" altLang="zh-CN" sz="2200" i="1">
                                <a:latin typeface="Cambria Math" panose="02040503050406030204" pitchFamily="18" charset="0"/>
                              </a:rPr>
                            </m:ctrlPr>
                          </m:sSubPr>
                          <m:e>
                            <m:r>
                              <m:rPr>
                                <m:sty m:val="p"/>
                              </m:rPr>
                              <a:rPr lang="en-US" altLang="zh-CN" sz="2200">
                                <a:latin typeface="Cambria Math" panose="02040503050406030204" pitchFamily="18" charset="0"/>
                              </a:rPr>
                              <m:t>A</m:t>
                            </m:r>
                          </m:e>
                          <m:sub>
                            <m:r>
                              <a:rPr lang="en-US" altLang="zh-CN" sz="2200" b="0" i="0" smtClean="0">
                                <a:latin typeface="Cambria Math" panose="02040503050406030204" pitchFamily="18" charset="0"/>
                              </a:rPr>
                              <m:t>4</m:t>
                            </m:r>
                          </m:sub>
                        </m:sSub>
                      </m:e>
                    </m:d>
                    <m:r>
                      <a:rPr lang="en-US" altLang="zh-CN" sz="2200">
                        <a:latin typeface="Cambria Math" panose="02040503050406030204" pitchFamily="18" charset="0"/>
                      </a:rPr>
                      <m:t>=</m:t>
                    </m:r>
                    <m:r>
                      <a:rPr lang="en-US" altLang="zh-CN" sz="2200" b="0" i="0" smtClean="0">
                        <a:latin typeface="Cambria Math" panose="02040503050406030204" pitchFamily="18" charset="0"/>
                      </a:rPr>
                      <m:t>0.474</m:t>
                    </m:r>
                  </m:oMath>
                </a14:m>
                <a:r>
                  <a:rPr lang="en-US" altLang="zh-CN" sz="2200" dirty="0"/>
                  <a:t> </a:t>
                </a:r>
              </a:p>
              <a:p>
                <a:pPr marL="457200" lvl="1" indent="0">
                  <a:buNone/>
                </a:pPr>
                <a:endParaRPr lang="en-US" altLang="zh-CN" sz="2000" dirty="0"/>
              </a:p>
              <a:p>
                <a:r>
                  <a:rPr lang="zh-CN" altLang="en-US" sz="2400" dirty="0"/>
                  <a:t>根据结果，选择</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oMath>
                </a14:m>
                <a:r>
                  <a:rPr lang="zh-CN" altLang="en-US" sz="2400" dirty="0">
                    <a:latin typeface="+mn-ea"/>
                  </a:rPr>
                  <a:t>（有工作）作为选择的特征进行拆分，直接引出了两个叶节点。</a:t>
                </a:r>
                <a:endParaRPr lang="en-US" altLang="zh-CN" sz="2400" dirty="0">
                  <a:latin typeface="+mn-ea"/>
                </a:endParaRPr>
              </a:p>
              <a:p>
                <a:pPr marL="0" indent="0">
                  <a:buNone/>
                </a:pPr>
                <a:r>
                  <a:rPr lang="zh-CN" altLang="en-US" sz="2400" dirty="0"/>
                  <a:t>（容易过拟合）</a:t>
                </a:r>
                <a:endParaRPr lang="en-US" altLang="zh-CN" sz="2400" dirty="0"/>
              </a:p>
              <a:p>
                <a:pPr marL="457200" lvl="1" indent="0">
                  <a:buNone/>
                </a:pPr>
                <a:endParaRPr lang="en-US" altLang="zh-CN" sz="2000" dirty="0"/>
              </a:p>
              <a:p>
                <a:pPr marL="457200" lvl="1" indent="0">
                  <a:buNone/>
                </a:pPr>
                <a:endParaRPr lang="en-US" altLang="zh-CN" sz="2000" dirty="0">
                  <a:latin typeface="+mn-ea"/>
                </a:endParaRPr>
              </a:p>
              <a:p>
                <a:endParaRPr lang="zh-CN" altLang="en-US" dirty="0"/>
              </a:p>
            </p:txBody>
          </p:sp>
        </mc:Choice>
        <mc:Fallback xmlns="">
          <p:sp>
            <p:nvSpPr>
              <p:cNvPr id="3" name="内容占位符 2">
                <a:extLst>
                  <a:ext uri="{FF2B5EF4-FFF2-40B4-BE49-F238E27FC236}">
                    <a16:creationId xmlns:a16="http://schemas.microsoft.com/office/drawing/2014/main" id="{99E837E3-2297-4954-8DA1-E709FFC385FC}"/>
                  </a:ext>
                </a:extLst>
              </p:cNvPr>
              <p:cNvSpPr>
                <a:spLocks noGrp="1" noRot="1" noChangeAspect="1" noMove="1" noResize="1" noEditPoints="1" noAdjustHandles="1" noChangeArrowheads="1" noChangeShapeType="1" noTextEdit="1"/>
              </p:cNvSpPr>
              <p:nvPr>
                <p:ph idx="1"/>
              </p:nvPr>
            </p:nvSpPr>
            <p:spPr>
              <a:xfrm>
                <a:off x="464596" y="875714"/>
                <a:ext cx="8333175" cy="5655716"/>
              </a:xfrm>
              <a:blipFill>
                <a:blip r:embed="rId2"/>
                <a:stretch>
                  <a:fillRect l="-1097" t="-1402" r="-2048" b="-108"/>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304187A5-BEE2-4461-B1F7-2561A32AE83E}"/>
              </a:ext>
            </a:extLst>
          </p:cNvPr>
          <p:cNvSpPr txBox="1">
            <a:spLocks/>
          </p:cNvSpPr>
          <p:nvPr/>
        </p:nvSpPr>
        <p:spPr>
          <a:xfrm>
            <a:off x="464596" y="1143"/>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rgbClr val="7030A0"/>
                </a:solidFill>
                <a:latin typeface="+mn-ea"/>
                <a:ea typeface="+mn-ea"/>
              </a:rPr>
              <a:t>ID3</a:t>
            </a:r>
            <a:r>
              <a:rPr lang="zh-CN" altLang="en-US" sz="3200" b="1" dirty="0">
                <a:solidFill>
                  <a:srgbClr val="7030A0"/>
                </a:solidFill>
                <a:latin typeface="+mn-ea"/>
                <a:ea typeface="+mn-ea"/>
              </a:rPr>
              <a:t>算法建立决策树</a:t>
            </a:r>
          </a:p>
        </p:txBody>
      </p:sp>
      <p:graphicFrame>
        <p:nvGraphicFramePr>
          <p:cNvPr id="7" name="内容占位符 14">
            <a:extLst>
              <a:ext uri="{FF2B5EF4-FFF2-40B4-BE49-F238E27FC236}">
                <a16:creationId xmlns:a16="http://schemas.microsoft.com/office/drawing/2014/main" id="{ED0EE3E1-E603-465C-82A8-0B08800D513E}"/>
              </a:ext>
            </a:extLst>
          </p:cNvPr>
          <p:cNvGraphicFramePr>
            <a:graphicFrameLocks/>
          </p:cNvGraphicFramePr>
          <p:nvPr>
            <p:extLst>
              <p:ext uri="{D42A27DB-BD31-4B8C-83A1-F6EECF244321}">
                <p14:modId xmlns:p14="http://schemas.microsoft.com/office/powerpoint/2010/main" val="879644040"/>
              </p:ext>
            </p:extLst>
          </p:nvPr>
        </p:nvGraphicFramePr>
        <p:xfrm>
          <a:off x="8877669" y="151697"/>
          <a:ext cx="3243308" cy="6554606"/>
        </p:xfrm>
        <a:graphic>
          <a:graphicData uri="http://schemas.openxmlformats.org/drawingml/2006/table">
            <a:tbl>
              <a:tblPr/>
              <a:tblGrid>
                <a:gridCol w="417251">
                  <a:extLst>
                    <a:ext uri="{9D8B030D-6E8A-4147-A177-3AD203B41FA5}">
                      <a16:colId xmlns:a16="http://schemas.microsoft.com/office/drawing/2014/main" val="55650385"/>
                    </a:ext>
                  </a:extLst>
                </a:gridCol>
                <a:gridCol w="559293">
                  <a:extLst>
                    <a:ext uri="{9D8B030D-6E8A-4147-A177-3AD203B41FA5}">
                      <a16:colId xmlns:a16="http://schemas.microsoft.com/office/drawing/2014/main" val="3075715568"/>
                    </a:ext>
                  </a:extLst>
                </a:gridCol>
                <a:gridCol w="426128">
                  <a:extLst>
                    <a:ext uri="{9D8B030D-6E8A-4147-A177-3AD203B41FA5}">
                      <a16:colId xmlns:a16="http://schemas.microsoft.com/office/drawing/2014/main" val="1325351455"/>
                    </a:ext>
                  </a:extLst>
                </a:gridCol>
                <a:gridCol w="479394">
                  <a:extLst>
                    <a:ext uri="{9D8B030D-6E8A-4147-A177-3AD203B41FA5}">
                      <a16:colId xmlns:a16="http://schemas.microsoft.com/office/drawing/2014/main" val="3131691990"/>
                    </a:ext>
                  </a:extLst>
                </a:gridCol>
                <a:gridCol w="804642">
                  <a:extLst>
                    <a:ext uri="{9D8B030D-6E8A-4147-A177-3AD203B41FA5}">
                      <a16:colId xmlns:a16="http://schemas.microsoft.com/office/drawing/2014/main" val="1926362079"/>
                    </a:ext>
                  </a:extLst>
                </a:gridCol>
                <a:gridCol w="556600">
                  <a:extLst>
                    <a:ext uri="{9D8B030D-6E8A-4147-A177-3AD203B41FA5}">
                      <a16:colId xmlns:a16="http://schemas.microsoft.com/office/drawing/2014/main" val="2991331557"/>
                    </a:ext>
                  </a:extLst>
                </a:gridCol>
              </a:tblGrid>
              <a:tr h="926944">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有工作</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有房子</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信贷情况</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9351">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9351">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9351">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9351">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9351">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9351">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9351">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65976">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9351">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9351">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9351">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9351">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9351">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9351">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9351">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graphicFrame>
        <p:nvGraphicFramePr>
          <p:cNvPr id="8" name="内容占位符 14">
            <a:extLst>
              <a:ext uri="{FF2B5EF4-FFF2-40B4-BE49-F238E27FC236}">
                <a16:creationId xmlns:a16="http://schemas.microsoft.com/office/drawing/2014/main" id="{24991BDA-23F9-4EBB-A09D-52655BC8F458}"/>
              </a:ext>
            </a:extLst>
          </p:cNvPr>
          <p:cNvGraphicFramePr>
            <a:graphicFrameLocks/>
          </p:cNvGraphicFramePr>
          <p:nvPr>
            <p:extLst>
              <p:ext uri="{D42A27DB-BD31-4B8C-83A1-F6EECF244321}">
                <p14:modId xmlns:p14="http://schemas.microsoft.com/office/powerpoint/2010/main" val="342188377"/>
              </p:ext>
            </p:extLst>
          </p:nvPr>
        </p:nvGraphicFramePr>
        <p:xfrm>
          <a:off x="8877669" y="151697"/>
          <a:ext cx="3243308" cy="6554606"/>
        </p:xfrm>
        <a:graphic>
          <a:graphicData uri="http://schemas.openxmlformats.org/drawingml/2006/table">
            <a:tbl>
              <a:tblPr/>
              <a:tblGrid>
                <a:gridCol w="417251">
                  <a:extLst>
                    <a:ext uri="{9D8B030D-6E8A-4147-A177-3AD203B41FA5}">
                      <a16:colId xmlns:a16="http://schemas.microsoft.com/office/drawing/2014/main" val="55650385"/>
                    </a:ext>
                  </a:extLst>
                </a:gridCol>
                <a:gridCol w="559293">
                  <a:extLst>
                    <a:ext uri="{9D8B030D-6E8A-4147-A177-3AD203B41FA5}">
                      <a16:colId xmlns:a16="http://schemas.microsoft.com/office/drawing/2014/main" val="3075715568"/>
                    </a:ext>
                  </a:extLst>
                </a:gridCol>
                <a:gridCol w="426128">
                  <a:extLst>
                    <a:ext uri="{9D8B030D-6E8A-4147-A177-3AD203B41FA5}">
                      <a16:colId xmlns:a16="http://schemas.microsoft.com/office/drawing/2014/main" val="1325351455"/>
                    </a:ext>
                  </a:extLst>
                </a:gridCol>
                <a:gridCol w="479394">
                  <a:extLst>
                    <a:ext uri="{9D8B030D-6E8A-4147-A177-3AD203B41FA5}">
                      <a16:colId xmlns:a16="http://schemas.microsoft.com/office/drawing/2014/main" val="3131691990"/>
                    </a:ext>
                  </a:extLst>
                </a:gridCol>
                <a:gridCol w="804642">
                  <a:extLst>
                    <a:ext uri="{9D8B030D-6E8A-4147-A177-3AD203B41FA5}">
                      <a16:colId xmlns:a16="http://schemas.microsoft.com/office/drawing/2014/main" val="1926362079"/>
                    </a:ext>
                  </a:extLst>
                </a:gridCol>
                <a:gridCol w="556600">
                  <a:extLst>
                    <a:ext uri="{9D8B030D-6E8A-4147-A177-3AD203B41FA5}">
                      <a16:colId xmlns:a16="http://schemas.microsoft.com/office/drawing/2014/main" val="2991331557"/>
                    </a:ext>
                  </a:extLst>
                </a:gridCol>
              </a:tblGrid>
              <a:tr h="926944">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有工作</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有房子</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信贷情况</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9351">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9351">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9351">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9351">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65808890"/>
                  </a:ext>
                </a:extLst>
              </a:tr>
              <a:tr h="359351">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9351">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9351">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65976">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931146997"/>
                  </a:ext>
                </a:extLst>
              </a:tr>
              <a:tr h="359351">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768786729"/>
                  </a:ext>
                </a:extLst>
              </a:tr>
              <a:tr h="359351">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435729508"/>
                  </a:ext>
                </a:extLst>
              </a:tr>
              <a:tr h="359351">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66839648"/>
                  </a:ext>
                </a:extLst>
              </a:tr>
              <a:tr h="359351">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990455549"/>
                  </a:ext>
                </a:extLst>
              </a:tr>
              <a:tr h="359351">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9351">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9351">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grpSp>
        <p:nvGrpSpPr>
          <p:cNvPr id="23" name="组合 22">
            <a:extLst>
              <a:ext uri="{FF2B5EF4-FFF2-40B4-BE49-F238E27FC236}">
                <a16:creationId xmlns:a16="http://schemas.microsoft.com/office/drawing/2014/main" id="{56E0D1DC-2864-467C-ADE8-32BDE5F719B0}"/>
              </a:ext>
            </a:extLst>
          </p:cNvPr>
          <p:cNvGrpSpPr/>
          <p:nvPr/>
        </p:nvGrpSpPr>
        <p:grpSpPr>
          <a:xfrm>
            <a:off x="8877669" y="151697"/>
            <a:ext cx="3243308" cy="6554606"/>
            <a:chOff x="8877669" y="151697"/>
            <a:chExt cx="3243308" cy="6554606"/>
          </a:xfrm>
        </p:grpSpPr>
        <p:sp>
          <p:nvSpPr>
            <p:cNvPr id="18" name="矩形 17">
              <a:extLst>
                <a:ext uri="{FF2B5EF4-FFF2-40B4-BE49-F238E27FC236}">
                  <a16:creationId xmlns:a16="http://schemas.microsoft.com/office/drawing/2014/main" id="{8F9E75B6-9869-47FC-A024-85CDD6401E8B}"/>
                </a:ext>
              </a:extLst>
            </p:cNvPr>
            <p:cNvSpPr/>
            <p:nvPr/>
          </p:nvSpPr>
          <p:spPr>
            <a:xfrm>
              <a:off x="8877669" y="151697"/>
              <a:ext cx="3243308" cy="6554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DE3141D7-2BFD-4848-8FFF-96799E6D71FE}"/>
                </a:ext>
              </a:extLst>
            </p:cNvPr>
            <p:cNvPicPr>
              <a:picLocks noChangeAspect="1"/>
            </p:cNvPicPr>
            <p:nvPr/>
          </p:nvPicPr>
          <p:blipFill>
            <a:blip r:embed="rId3"/>
            <a:stretch>
              <a:fillRect/>
            </a:stretch>
          </p:blipFill>
          <p:spPr>
            <a:xfrm>
              <a:off x="9018162" y="875714"/>
              <a:ext cx="2962321" cy="4440282"/>
            </a:xfrm>
            <a:prstGeom prst="rect">
              <a:avLst/>
            </a:prstGeom>
          </p:spPr>
        </p:pic>
      </p:grpSp>
    </p:spTree>
    <p:extLst>
      <p:ext uri="{BB962C8B-B14F-4D97-AF65-F5344CB8AC3E}">
        <p14:creationId xmlns:p14="http://schemas.microsoft.com/office/powerpoint/2010/main" val="32168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E6380D-1826-413A-A841-0135B314A293}"/>
              </a:ext>
            </a:extLst>
          </p:cNvPr>
          <p:cNvSpPr>
            <a:spLocks noGrp="1"/>
          </p:cNvSpPr>
          <p:nvPr>
            <p:ph idx="1"/>
          </p:nvPr>
        </p:nvSpPr>
        <p:spPr>
          <a:xfrm>
            <a:off x="464596" y="1102144"/>
            <a:ext cx="11262808" cy="4351338"/>
          </a:xfrm>
        </p:spPr>
        <p:txBody>
          <a:bodyPr/>
          <a:lstStyle/>
          <a:p>
            <a:pPr marL="0" indent="0">
              <a:buNone/>
            </a:pPr>
            <a:endParaRPr lang="zh-CN" altLang="en-US" dirty="0"/>
          </a:p>
          <a:p>
            <a:endParaRPr lang="zh-CN" altLang="en-US" dirty="0"/>
          </a:p>
          <a:p>
            <a:r>
              <a:rPr lang="en-US" altLang="zh-CN" dirty="0"/>
              <a:t> </a:t>
            </a:r>
            <a:r>
              <a:rPr lang="en-US" altLang="zh-CN" b="0" i="0" dirty="0">
                <a:solidFill>
                  <a:srgbClr val="4D4D4D"/>
                </a:solidFill>
                <a:effectLst/>
                <a:latin typeface="-apple-system"/>
              </a:rPr>
              <a:t>D3</a:t>
            </a:r>
            <a:r>
              <a:rPr lang="zh-CN" altLang="en-US" b="0" i="0" dirty="0">
                <a:solidFill>
                  <a:srgbClr val="4D4D4D"/>
                </a:solidFill>
                <a:effectLst/>
                <a:latin typeface="-apple-system"/>
              </a:rPr>
              <a:t>采用信息增益大的特征优先建立决策树的结点。很快就被人发现，在相同条件下，</a:t>
            </a:r>
            <a:r>
              <a:rPr lang="zh-CN" altLang="en-US" b="1" i="0" dirty="0">
                <a:solidFill>
                  <a:srgbClr val="4D4D4D"/>
                </a:solidFill>
                <a:effectLst/>
                <a:latin typeface="-apple-system"/>
              </a:rPr>
              <a:t>取值比较多的特征比取值少的特征信息增益大</a:t>
            </a:r>
            <a:r>
              <a:rPr lang="zh-CN" altLang="en-US" b="0" i="0" dirty="0">
                <a:solidFill>
                  <a:srgbClr val="4D4D4D"/>
                </a:solidFill>
                <a:effectLst/>
                <a:latin typeface="-apple-system"/>
              </a:rPr>
              <a:t>。 </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en-US" altLang="zh-CN" dirty="0"/>
              <a:t> ID3</a:t>
            </a:r>
            <a:r>
              <a:rPr lang="zh-CN" altLang="en-US" dirty="0"/>
              <a:t>算法</a:t>
            </a:r>
            <a:r>
              <a:rPr lang="zh-CN" altLang="en-US" b="1" dirty="0"/>
              <a:t>只能处理离散属性</a:t>
            </a:r>
            <a:r>
              <a:rPr lang="zh-CN" altLang="en-US" dirty="0"/>
              <a:t>，对于连续型的属性，在分类前需要对其进行离散化。</a:t>
            </a:r>
          </a:p>
        </p:txBody>
      </p:sp>
      <p:sp>
        <p:nvSpPr>
          <p:cNvPr id="4" name="标题 1">
            <a:extLst>
              <a:ext uri="{FF2B5EF4-FFF2-40B4-BE49-F238E27FC236}">
                <a16:creationId xmlns:a16="http://schemas.microsoft.com/office/drawing/2014/main" id="{C8EF72E8-90BA-41B4-99F0-E0988D6C57E0}"/>
              </a:ext>
            </a:extLst>
          </p:cNvPr>
          <p:cNvSpPr txBox="1">
            <a:spLocks/>
          </p:cNvSpPr>
          <p:nvPr/>
        </p:nvSpPr>
        <p:spPr>
          <a:xfrm>
            <a:off x="464596" y="401950"/>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rgbClr val="7030A0"/>
                </a:solidFill>
                <a:latin typeface="+mn-ea"/>
                <a:ea typeface="+mn-ea"/>
              </a:rPr>
              <a:t>ID3</a:t>
            </a:r>
            <a:r>
              <a:rPr lang="zh-CN" altLang="en-US" sz="3200" b="1" dirty="0">
                <a:solidFill>
                  <a:srgbClr val="7030A0"/>
                </a:solidFill>
                <a:latin typeface="+mn-ea"/>
                <a:ea typeface="+mn-ea"/>
              </a:rPr>
              <a:t>算法不足之处</a:t>
            </a:r>
          </a:p>
        </p:txBody>
      </p:sp>
    </p:spTree>
    <p:extLst>
      <p:ext uri="{BB962C8B-B14F-4D97-AF65-F5344CB8AC3E}">
        <p14:creationId xmlns:p14="http://schemas.microsoft.com/office/powerpoint/2010/main" val="536467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4C49-17B7-4613-83AD-A2C73427A032}"/>
              </a:ext>
            </a:extLst>
          </p:cNvPr>
          <p:cNvSpPr>
            <a:spLocks noGrp="1"/>
          </p:cNvSpPr>
          <p:nvPr>
            <p:ph type="title"/>
          </p:nvPr>
        </p:nvSpPr>
        <p:spPr/>
        <p:txBody>
          <a:bodyPr/>
          <a:lstStyle/>
          <a:p>
            <a:r>
              <a:rPr lang="zh-CN" altLang="en-US" b="1" dirty="0">
                <a:solidFill>
                  <a:srgbClr val="7030A0"/>
                </a:solidFill>
              </a:rPr>
              <a:t>常用的特征选择准则</a:t>
            </a:r>
          </a:p>
        </p:txBody>
      </p:sp>
      <p:sp>
        <p:nvSpPr>
          <p:cNvPr id="3" name="内容占位符 2">
            <a:extLst>
              <a:ext uri="{FF2B5EF4-FFF2-40B4-BE49-F238E27FC236}">
                <a16:creationId xmlns:a16="http://schemas.microsoft.com/office/drawing/2014/main" id="{FA4260DC-784C-473C-A19D-9EBE97F01D73}"/>
              </a:ext>
            </a:extLst>
          </p:cNvPr>
          <p:cNvSpPr>
            <a:spLocks noGrp="1"/>
          </p:cNvSpPr>
          <p:nvPr>
            <p:ph idx="1"/>
          </p:nvPr>
        </p:nvSpPr>
        <p:spPr>
          <a:xfrm>
            <a:off x="838200" y="1825625"/>
            <a:ext cx="10515600" cy="3660775"/>
          </a:xfrm>
        </p:spPr>
        <p:txBody>
          <a:bodyPr/>
          <a:lstStyle/>
          <a:p>
            <a:pPr>
              <a:lnSpc>
                <a:spcPct val="200000"/>
              </a:lnSpc>
            </a:pPr>
            <a:r>
              <a:rPr lang="zh-CN" altLang="en-US" dirty="0"/>
              <a:t>信息增益（</a:t>
            </a:r>
            <a:r>
              <a:rPr lang="en-US" altLang="zh-CN" dirty="0"/>
              <a:t>ID3</a:t>
            </a:r>
            <a:r>
              <a:rPr lang="zh-CN" altLang="en-US" dirty="0"/>
              <a:t>）</a:t>
            </a:r>
            <a:endParaRPr lang="en-US" altLang="zh-CN" dirty="0"/>
          </a:p>
          <a:p>
            <a:pPr>
              <a:lnSpc>
                <a:spcPct val="200000"/>
              </a:lnSpc>
            </a:pPr>
            <a:r>
              <a:rPr lang="zh-CN" altLang="en-US" dirty="0"/>
              <a:t>信息增益比（</a:t>
            </a:r>
            <a:r>
              <a:rPr lang="en-US" altLang="zh-CN" dirty="0"/>
              <a:t>C4.5</a:t>
            </a:r>
            <a:r>
              <a:rPr lang="zh-CN" altLang="en-US" dirty="0"/>
              <a:t>）</a:t>
            </a:r>
            <a:endParaRPr lang="en-US" altLang="zh-CN" dirty="0"/>
          </a:p>
          <a:p>
            <a:pPr>
              <a:lnSpc>
                <a:spcPct val="200000"/>
              </a:lnSpc>
            </a:pPr>
            <a:r>
              <a:rPr lang="zh-CN" altLang="en-US" dirty="0"/>
              <a:t>基尼指数（</a:t>
            </a:r>
            <a:r>
              <a:rPr lang="en-US" altLang="zh-CN" dirty="0"/>
              <a:t>CART</a:t>
            </a:r>
            <a:r>
              <a:rPr lang="zh-CN" altLang="en-US" dirty="0"/>
              <a:t>）</a:t>
            </a:r>
          </a:p>
        </p:txBody>
      </p:sp>
    </p:spTree>
    <p:extLst>
      <p:ext uri="{BB962C8B-B14F-4D97-AF65-F5344CB8AC3E}">
        <p14:creationId xmlns:p14="http://schemas.microsoft.com/office/powerpoint/2010/main" val="1684597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EF72E8-90BA-41B4-99F0-E0988D6C57E0}"/>
              </a:ext>
            </a:extLst>
          </p:cNvPr>
          <p:cNvSpPr txBox="1">
            <a:spLocks/>
          </p:cNvSpPr>
          <p:nvPr/>
        </p:nvSpPr>
        <p:spPr>
          <a:xfrm>
            <a:off x="464596" y="211032"/>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7030A0"/>
                </a:solidFill>
                <a:latin typeface="+mn-ea"/>
                <a:ea typeface="+mn-ea"/>
              </a:rPr>
              <a:t>常见的决策树算法</a:t>
            </a:r>
          </a:p>
        </p:txBody>
      </p:sp>
      <p:graphicFrame>
        <p:nvGraphicFramePr>
          <p:cNvPr id="8" name="表格 7">
            <a:extLst>
              <a:ext uri="{FF2B5EF4-FFF2-40B4-BE49-F238E27FC236}">
                <a16:creationId xmlns:a16="http://schemas.microsoft.com/office/drawing/2014/main" id="{2D49EF56-971C-4C09-A682-7C9D85308BD9}"/>
              </a:ext>
            </a:extLst>
          </p:cNvPr>
          <p:cNvGraphicFramePr>
            <a:graphicFrameLocks noGrp="1"/>
          </p:cNvGraphicFramePr>
          <p:nvPr>
            <p:extLst>
              <p:ext uri="{D42A27DB-BD31-4B8C-83A1-F6EECF244321}">
                <p14:modId xmlns:p14="http://schemas.microsoft.com/office/powerpoint/2010/main" val="3847641681"/>
              </p:ext>
            </p:extLst>
          </p:nvPr>
        </p:nvGraphicFramePr>
        <p:xfrm>
          <a:off x="464596" y="1051902"/>
          <a:ext cx="11262808" cy="5386083"/>
        </p:xfrm>
        <a:graphic>
          <a:graphicData uri="http://schemas.openxmlformats.org/drawingml/2006/table">
            <a:tbl>
              <a:tblPr/>
              <a:tblGrid>
                <a:gridCol w="1424494">
                  <a:extLst>
                    <a:ext uri="{9D8B030D-6E8A-4147-A177-3AD203B41FA5}">
                      <a16:colId xmlns:a16="http://schemas.microsoft.com/office/drawing/2014/main" val="2502700363"/>
                    </a:ext>
                  </a:extLst>
                </a:gridCol>
                <a:gridCol w="9838314">
                  <a:extLst>
                    <a:ext uri="{9D8B030D-6E8A-4147-A177-3AD203B41FA5}">
                      <a16:colId xmlns:a16="http://schemas.microsoft.com/office/drawing/2014/main" val="60359622"/>
                    </a:ext>
                  </a:extLst>
                </a:gridCol>
              </a:tblGrid>
              <a:tr h="555834">
                <a:tc>
                  <a:txBody>
                    <a:bodyPr/>
                    <a:lstStyle/>
                    <a:p>
                      <a:pPr algn="ctr"/>
                      <a:r>
                        <a:rPr lang="zh-CN" altLang="en-US" sz="2000" b="1">
                          <a:effectLst/>
                        </a:rPr>
                        <a:t>决策树算法</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2000" b="1" dirty="0">
                          <a:effectLst/>
                        </a:rPr>
                        <a:t>算法描述</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2588686935"/>
                  </a:ext>
                </a:extLst>
              </a:tr>
              <a:tr h="978278">
                <a:tc>
                  <a:txBody>
                    <a:bodyPr/>
                    <a:lstStyle/>
                    <a:p>
                      <a:pPr algn="ctr"/>
                      <a:r>
                        <a:rPr lang="en-US" sz="2000" dirty="0">
                          <a:effectLst/>
                        </a:rPr>
                        <a:t>ID3</a:t>
                      </a:r>
                      <a:r>
                        <a:rPr lang="zh-CN" altLang="en-US" sz="2000" dirty="0">
                          <a:effectLst/>
                        </a:rPr>
                        <a:t>算法</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2000" dirty="0">
                          <a:effectLst/>
                        </a:rPr>
                        <a:t>其核心是在决策树的各级节点上，使用信息增益作为属性的选择标准，来帮助确定每个节点所应采用的合适属性。</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34904656"/>
                  </a:ext>
                </a:extLst>
              </a:tr>
              <a:tr h="1161705">
                <a:tc>
                  <a:txBody>
                    <a:bodyPr/>
                    <a:lstStyle/>
                    <a:p>
                      <a:pPr algn="ctr"/>
                      <a:r>
                        <a:rPr lang="en-US" sz="2000" dirty="0">
                          <a:effectLst/>
                        </a:rPr>
                        <a:t>C4.5</a:t>
                      </a:r>
                      <a:r>
                        <a:rPr lang="zh-CN" altLang="en-US" sz="2000" dirty="0">
                          <a:effectLst/>
                        </a:rPr>
                        <a:t>算法</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algn="l"/>
                      <a:r>
                        <a:rPr lang="en-US" altLang="zh-CN" sz="2000" dirty="0">
                          <a:effectLst/>
                        </a:rPr>
                        <a:t>C4.5</a:t>
                      </a:r>
                      <a:r>
                        <a:rPr lang="zh-CN" altLang="en-US" sz="2000" dirty="0">
                          <a:effectLst/>
                        </a:rPr>
                        <a:t>决策树生成算法相对于</a:t>
                      </a:r>
                      <a:r>
                        <a:rPr lang="en-US" altLang="zh-CN" sz="2000" dirty="0">
                          <a:effectLst/>
                        </a:rPr>
                        <a:t>ID3</a:t>
                      </a:r>
                      <a:r>
                        <a:rPr lang="zh-CN" altLang="en-US" sz="2000" dirty="0">
                          <a:effectLst/>
                        </a:rPr>
                        <a:t>算法的重要改进是使用</a:t>
                      </a:r>
                      <a:r>
                        <a:rPr lang="zh-CN" altLang="en-US" sz="2000" b="1" u="sng" dirty="0">
                          <a:effectLst/>
                        </a:rPr>
                        <a:t>信息增益率</a:t>
                      </a:r>
                      <a:r>
                        <a:rPr lang="zh-CN" altLang="en-US" sz="2000" dirty="0">
                          <a:effectLst/>
                        </a:rPr>
                        <a:t>来选择节点属性。</a:t>
                      </a:r>
                      <a:r>
                        <a:rPr lang="en-US" altLang="zh-CN" sz="2000" dirty="0">
                          <a:effectLst/>
                        </a:rPr>
                        <a:t>C4.5</a:t>
                      </a:r>
                      <a:r>
                        <a:rPr lang="zh-CN" altLang="en-US" sz="2000" dirty="0">
                          <a:effectLst/>
                        </a:rPr>
                        <a:t>算法既能够处理离散的描述属性，也可以处理连续的描述属性。</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extLst>
                  <a:ext uri="{0D108BD9-81ED-4DB2-BD59-A6C34878D82A}">
                    <a16:rowId xmlns:a16="http://schemas.microsoft.com/office/drawing/2014/main" val="3461130324"/>
                  </a:ext>
                </a:extLst>
              </a:tr>
              <a:tr h="1345133">
                <a:tc>
                  <a:txBody>
                    <a:bodyPr/>
                    <a:lstStyle/>
                    <a:p>
                      <a:pPr algn="ctr"/>
                      <a:r>
                        <a:rPr lang="en-US" sz="2000" dirty="0">
                          <a:effectLst/>
                        </a:rPr>
                        <a:t>C5.0</a:t>
                      </a:r>
                      <a:r>
                        <a:rPr lang="zh-CN" altLang="en-US" sz="2000" dirty="0">
                          <a:effectLst/>
                        </a:rPr>
                        <a:t>算法</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2000" dirty="0">
                          <a:effectLst/>
                        </a:rPr>
                        <a:t>C5.0</a:t>
                      </a:r>
                      <a:r>
                        <a:rPr lang="zh-CN" altLang="en-US" sz="2000" dirty="0">
                          <a:effectLst/>
                        </a:rPr>
                        <a:t>是</a:t>
                      </a:r>
                      <a:r>
                        <a:rPr lang="en-US" altLang="zh-CN" sz="2000" dirty="0">
                          <a:effectLst/>
                        </a:rPr>
                        <a:t>C4.5</a:t>
                      </a:r>
                      <a:r>
                        <a:rPr lang="zh-CN" altLang="en-US" sz="2000" dirty="0">
                          <a:effectLst/>
                        </a:rPr>
                        <a:t>算法的修订版，适用于处理大数据集，采用</a:t>
                      </a:r>
                      <a:r>
                        <a:rPr lang="en-US" altLang="zh-CN" sz="2000" dirty="0">
                          <a:effectLst/>
                        </a:rPr>
                        <a:t>Boosting</a:t>
                      </a:r>
                      <a:r>
                        <a:rPr lang="zh-CN" altLang="en-US" sz="2000" dirty="0">
                          <a:effectLst/>
                        </a:rPr>
                        <a:t>方式提高模型准确率，根据能够带来的最大信息增益的字段拆分样本，占用的内存资源较少。 </a:t>
                      </a:r>
                      <a:r>
                        <a:rPr lang="en-US" altLang="zh-CN" sz="2000" dirty="0">
                          <a:effectLst/>
                        </a:rPr>
                        <a:t>【</a:t>
                      </a:r>
                      <a:r>
                        <a:rPr lang="zh-CN" altLang="en-US" sz="2000" dirty="0">
                          <a:effectLst/>
                        </a:rPr>
                        <a:t>商业的</a:t>
                      </a:r>
                      <a:r>
                        <a:rPr lang="en-US" altLang="zh-CN" sz="2000" dirty="0">
                          <a:effectLst/>
                        </a:rPr>
                        <a:t>】</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15222507"/>
                  </a:ext>
                </a:extLst>
              </a:tr>
              <a:tr h="1345133">
                <a:tc>
                  <a:txBody>
                    <a:bodyPr/>
                    <a:lstStyle/>
                    <a:p>
                      <a:pPr algn="ctr"/>
                      <a:r>
                        <a:rPr lang="en-US" sz="2000" dirty="0">
                          <a:effectLst/>
                        </a:rPr>
                        <a:t>CART</a:t>
                      </a:r>
                      <a:r>
                        <a:rPr lang="zh-CN" altLang="en-US" sz="2000" dirty="0">
                          <a:effectLst/>
                        </a:rPr>
                        <a:t>算法</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algn="l"/>
                      <a:r>
                        <a:rPr lang="en-US" altLang="zh-CN" sz="2000" dirty="0">
                          <a:effectLst/>
                        </a:rPr>
                        <a:t>CART</a:t>
                      </a:r>
                      <a:r>
                        <a:rPr lang="zh-CN" altLang="en-US" sz="2000" dirty="0">
                          <a:effectLst/>
                        </a:rPr>
                        <a:t>决策树是一种十分有效的非参数分类和回归方法，通过</a:t>
                      </a:r>
                      <a:r>
                        <a:rPr lang="zh-CN" altLang="en-US" sz="2000" b="1" dirty="0">
                          <a:effectLst/>
                        </a:rPr>
                        <a:t>构建树、修剪树、评估树</a:t>
                      </a:r>
                      <a:r>
                        <a:rPr lang="zh-CN" altLang="en-US" sz="2000" dirty="0">
                          <a:effectLst/>
                        </a:rPr>
                        <a:t>来构建一个二叉树。当终结点是连续变量时，该树为回归树；当终结点是分类变量，该树为分类树。</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extLst>
                  <a:ext uri="{0D108BD9-81ED-4DB2-BD59-A6C34878D82A}">
                    <a16:rowId xmlns:a16="http://schemas.microsoft.com/office/drawing/2014/main" val="3373313411"/>
                  </a:ext>
                </a:extLst>
              </a:tr>
            </a:tbl>
          </a:graphicData>
        </a:graphic>
      </p:graphicFrame>
    </p:spTree>
    <p:extLst>
      <p:ext uri="{BB962C8B-B14F-4D97-AF65-F5344CB8AC3E}">
        <p14:creationId xmlns:p14="http://schemas.microsoft.com/office/powerpoint/2010/main" val="320606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FC8AA-FADA-43C5-9BCF-8A8EE932A925}"/>
              </a:ext>
            </a:extLst>
          </p:cNvPr>
          <p:cNvSpPr>
            <a:spLocks noGrp="1"/>
          </p:cNvSpPr>
          <p:nvPr>
            <p:ph type="title"/>
          </p:nvPr>
        </p:nvSpPr>
        <p:spPr/>
        <p:txBody>
          <a:bodyPr/>
          <a:lstStyle/>
          <a:p>
            <a:r>
              <a:rPr lang="zh-CN" altLang="en-US" dirty="0">
                <a:solidFill>
                  <a:srgbClr val="7030A0"/>
                </a:solidFill>
              </a:rPr>
              <a:t>参考</a:t>
            </a:r>
          </a:p>
        </p:txBody>
      </p:sp>
      <p:sp>
        <p:nvSpPr>
          <p:cNvPr id="3" name="内容占位符 2">
            <a:extLst>
              <a:ext uri="{FF2B5EF4-FFF2-40B4-BE49-F238E27FC236}">
                <a16:creationId xmlns:a16="http://schemas.microsoft.com/office/drawing/2014/main" id="{6EF7A62B-5633-4779-AF0B-14218310D406}"/>
              </a:ext>
            </a:extLst>
          </p:cNvPr>
          <p:cNvSpPr>
            <a:spLocks noGrp="1"/>
          </p:cNvSpPr>
          <p:nvPr>
            <p:ph idx="1"/>
          </p:nvPr>
        </p:nvSpPr>
        <p:spPr/>
        <p:txBody>
          <a:bodyPr/>
          <a:lstStyle/>
          <a:p>
            <a:r>
              <a:rPr lang="zh-CN" altLang="en-US" dirty="0"/>
              <a:t>李航</a:t>
            </a:r>
            <a:r>
              <a:rPr lang="en-US" altLang="zh-CN" dirty="0"/>
              <a:t>《</a:t>
            </a:r>
            <a:r>
              <a:rPr lang="zh-CN" altLang="en-US" dirty="0"/>
              <a:t>统计学习方法</a:t>
            </a:r>
            <a:r>
              <a:rPr lang="en-US" altLang="zh-CN" dirty="0"/>
              <a:t>》</a:t>
            </a:r>
          </a:p>
          <a:p>
            <a:r>
              <a:rPr lang="zh-CN" altLang="en-US" dirty="0"/>
              <a:t>周志华</a:t>
            </a:r>
            <a:r>
              <a:rPr lang="en-US" altLang="zh-CN" dirty="0"/>
              <a:t>《</a:t>
            </a:r>
            <a:r>
              <a:rPr lang="zh-CN" altLang="en-US" dirty="0"/>
              <a:t>机器学习</a:t>
            </a:r>
            <a:r>
              <a:rPr lang="en-US" altLang="zh-CN" dirty="0"/>
              <a:t>》</a:t>
            </a:r>
            <a:br>
              <a:rPr kumimoji="0" lang="zh-CN" altLang="zh-CN" sz="2000" b="0" i="0" u="none" strike="noStrike" cap="none" normalizeH="0" baseline="0" dirty="0">
                <a:ln>
                  <a:noFill/>
                </a:ln>
                <a:solidFill>
                  <a:schemeClr val="tx1"/>
                </a:solidFill>
                <a:effectLst/>
                <a:latin typeface="Arial" panose="020B0604020202020204" pitchFamily="34" charset="0"/>
              </a:rPr>
            </a:br>
            <a:endParaRPr lang="en-US" altLang="zh-CN" dirty="0"/>
          </a:p>
          <a:p>
            <a:endParaRPr lang="zh-CN" altLang="en-US" dirty="0"/>
          </a:p>
        </p:txBody>
      </p:sp>
    </p:spTree>
    <p:extLst>
      <p:ext uri="{BB962C8B-B14F-4D97-AF65-F5344CB8AC3E}">
        <p14:creationId xmlns:p14="http://schemas.microsoft.com/office/powerpoint/2010/main" val="2612512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718CE-9B2A-4981-B351-8178A41B789A}"/>
              </a:ext>
            </a:extLst>
          </p:cNvPr>
          <p:cNvSpPr>
            <a:spLocks noGrp="1"/>
          </p:cNvSpPr>
          <p:nvPr>
            <p:ph type="ctrTitle"/>
          </p:nvPr>
        </p:nvSpPr>
        <p:spPr>
          <a:xfrm>
            <a:off x="1524000" y="1692275"/>
            <a:ext cx="9144000" cy="2387600"/>
          </a:xfrm>
        </p:spPr>
        <p:txBody>
          <a:bodyPr/>
          <a:lstStyle/>
          <a:p>
            <a:r>
              <a:rPr lang="zh-CN" altLang="en-US" b="1" dirty="0">
                <a:solidFill>
                  <a:srgbClr val="7030A0"/>
                </a:solidFill>
              </a:rPr>
              <a:t>人工神经网络</a:t>
            </a:r>
            <a:br>
              <a:rPr lang="en-US" altLang="zh-CN" b="1" dirty="0">
                <a:solidFill>
                  <a:srgbClr val="7030A0"/>
                </a:solidFill>
              </a:rPr>
            </a:br>
            <a:r>
              <a:rPr lang="en-US" altLang="zh-CN" sz="4800" b="1" dirty="0">
                <a:solidFill>
                  <a:srgbClr val="7030A0"/>
                </a:solidFill>
              </a:rPr>
              <a:t>Artificial Neural Network</a:t>
            </a:r>
            <a:endParaRPr lang="zh-CN" altLang="en-US" b="1" dirty="0">
              <a:solidFill>
                <a:srgbClr val="7030A0"/>
              </a:solidFill>
            </a:endParaRPr>
          </a:p>
        </p:txBody>
      </p:sp>
      <p:sp>
        <p:nvSpPr>
          <p:cNvPr id="3" name="副标题 2">
            <a:extLst>
              <a:ext uri="{FF2B5EF4-FFF2-40B4-BE49-F238E27FC236}">
                <a16:creationId xmlns:a16="http://schemas.microsoft.com/office/drawing/2014/main" id="{B7F54C44-C20C-4384-96EB-DEB610B15AE5}"/>
              </a:ext>
            </a:extLst>
          </p:cNvPr>
          <p:cNvSpPr>
            <a:spLocks noGrp="1"/>
          </p:cNvSpPr>
          <p:nvPr>
            <p:ph type="subTitle" idx="1"/>
          </p:nvPr>
        </p:nvSpPr>
        <p:spPr>
          <a:xfrm>
            <a:off x="1524000" y="4079875"/>
            <a:ext cx="9144000" cy="1655762"/>
          </a:xfrm>
        </p:spPr>
        <p:txBody>
          <a:bodyPr/>
          <a:lstStyle/>
          <a:p>
            <a:r>
              <a:rPr lang="zh-CN" altLang="en-US" dirty="0"/>
              <a:t>机器学习</a:t>
            </a:r>
          </a:p>
        </p:txBody>
      </p:sp>
    </p:spTree>
    <p:extLst>
      <p:ext uri="{BB962C8B-B14F-4D97-AF65-F5344CB8AC3E}">
        <p14:creationId xmlns:p14="http://schemas.microsoft.com/office/powerpoint/2010/main" val="3253239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51EA5-D4B7-43B1-BF3A-CBCF404DDC7E}"/>
              </a:ext>
            </a:extLst>
          </p:cNvPr>
          <p:cNvSpPr>
            <a:spLocks noGrp="1"/>
          </p:cNvSpPr>
          <p:nvPr>
            <p:ph type="title"/>
          </p:nvPr>
        </p:nvSpPr>
        <p:spPr>
          <a:xfrm>
            <a:off x="838200" y="0"/>
            <a:ext cx="10515600" cy="1325563"/>
          </a:xfrm>
        </p:spPr>
        <p:txBody>
          <a:bodyPr/>
          <a:lstStyle/>
          <a:p>
            <a:r>
              <a:rPr lang="zh-CN" altLang="en-US" b="1" dirty="0">
                <a:solidFill>
                  <a:srgbClr val="7030A0"/>
                </a:solidFill>
              </a:rPr>
              <a:t>神经元</a:t>
            </a:r>
          </a:p>
        </p:txBody>
      </p:sp>
      <p:sp>
        <p:nvSpPr>
          <p:cNvPr id="3" name="内容占位符 2">
            <a:extLst>
              <a:ext uri="{FF2B5EF4-FFF2-40B4-BE49-F238E27FC236}">
                <a16:creationId xmlns:a16="http://schemas.microsoft.com/office/drawing/2014/main" id="{FA638246-5BBD-43D2-B51F-738CBBA02E70}"/>
              </a:ext>
            </a:extLst>
          </p:cNvPr>
          <p:cNvSpPr>
            <a:spLocks noGrp="1"/>
          </p:cNvSpPr>
          <p:nvPr>
            <p:ph idx="1"/>
          </p:nvPr>
        </p:nvSpPr>
        <p:spPr>
          <a:xfrm>
            <a:off x="838200" y="1132630"/>
            <a:ext cx="10515600" cy="1077372"/>
          </a:xfrm>
          <a:prstGeom prst="foldedCorner">
            <a:avLst/>
          </a:prstGeom>
          <a:solidFill>
            <a:schemeClr val="accent5">
              <a:lumMod val="40000"/>
              <a:lumOff val="60000"/>
            </a:schemeClr>
          </a:solidFill>
        </p:spPr>
        <p:txBody>
          <a:bodyPr>
            <a:normAutofit fontScale="92500"/>
          </a:bodyPr>
          <a:lstStyle/>
          <a:p>
            <a:pPr>
              <a:lnSpc>
                <a:spcPct val="100000"/>
              </a:lnSpc>
            </a:pPr>
            <a:r>
              <a:rPr lang="zh-CN" altLang="en-US" dirty="0"/>
              <a:t>神经网络是由具有适应性的</a:t>
            </a:r>
            <a:r>
              <a:rPr lang="zh-CN" altLang="en-US" b="1" dirty="0"/>
              <a:t>简单单元</a:t>
            </a:r>
            <a:r>
              <a:rPr lang="zh-CN" altLang="en-US" dirty="0"/>
              <a:t>组成的广泛并行互联的网络，它的组织能够模拟生物神经系统对真实世界物体所作出的交互反应。</a:t>
            </a:r>
          </a:p>
        </p:txBody>
      </p:sp>
      <p:sp>
        <p:nvSpPr>
          <p:cNvPr id="4" name="文本框 3">
            <a:extLst>
              <a:ext uri="{FF2B5EF4-FFF2-40B4-BE49-F238E27FC236}">
                <a16:creationId xmlns:a16="http://schemas.microsoft.com/office/drawing/2014/main" id="{C9314117-4D3C-4DC6-BAFA-310213107077}"/>
              </a:ext>
            </a:extLst>
          </p:cNvPr>
          <p:cNvSpPr txBox="1"/>
          <p:nvPr/>
        </p:nvSpPr>
        <p:spPr>
          <a:xfrm>
            <a:off x="838200" y="2255759"/>
            <a:ext cx="10515600" cy="954107"/>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t>神经网络中最基本的成分是神经元模型，即上述定义中的“简单单元”。</a:t>
            </a:r>
          </a:p>
        </p:txBody>
      </p:sp>
      <p:pic>
        <p:nvPicPr>
          <p:cNvPr id="8" name="图片 7">
            <a:extLst>
              <a:ext uri="{FF2B5EF4-FFF2-40B4-BE49-F238E27FC236}">
                <a16:creationId xmlns:a16="http://schemas.microsoft.com/office/drawing/2014/main" id="{B691C200-E713-48D7-8BBE-AE780572ECE5}"/>
              </a:ext>
            </a:extLst>
          </p:cNvPr>
          <p:cNvPicPr>
            <a:picLocks noChangeAspect="1"/>
          </p:cNvPicPr>
          <p:nvPr/>
        </p:nvPicPr>
        <p:blipFill rotWithShape="1">
          <a:blip r:embed="rId2">
            <a:extLst>
              <a:ext uri="{28A0092B-C50C-407E-A947-70E740481C1C}">
                <a14:useLocalDpi xmlns:a14="http://schemas.microsoft.com/office/drawing/2010/main" val="0"/>
              </a:ext>
            </a:extLst>
          </a:blip>
          <a:srcRect l="7468" t="16515" r="2110" b="18188"/>
          <a:stretch/>
        </p:blipFill>
        <p:spPr>
          <a:xfrm>
            <a:off x="2352581" y="2846450"/>
            <a:ext cx="7897004" cy="3563227"/>
          </a:xfrm>
          <a:prstGeom prst="rect">
            <a:avLst/>
          </a:prstGeom>
        </p:spPr>
      </p:pic>
    </p:spTree>
    <p:extLst>
      <p:ext uri="{BB962C8B-B14F-4D97-AF65-F5344CB8AC3E}">
        <p14:creationId xmlns:p14="http://schemas.microsoft.com/office/powerpoint/2010/main" val="93744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51EA5-D4B7-43B1-BF3A-CBCF404DDC7E}"/>
              </a:ext>
            </a:extLst>
          </p:cNvPr>
          <p:cNvSpPr>
            <a:spLocks noGrp="1"/>
          </p:cNvSpPr>
          <p:nvPr>
            <p:ph type="title"/>
          </p:nvPr>
        </p:nvSpPr>
        <p:spPr>
          <a:xfrm>
            <a:off x="838200" y="0"/>
            <a:ext cx="10515600" cy="1325563"/>
          </a:xfrm>
        </p:spPr>
        <p:txBody>
          <a:bodyPr/>
          <a:lstStyle/>
          <a:p>
            <a:r>
              <a:rPr lang="en-US" altLang="zh-CN" b="1" dirty="0">
                <a:solidFill>
                  <a:srgbClr val="7030A0"/>
                </a:solidFill>
              </a:rPr>
              <a:t>M-P</a:t>
            </a:r>
            <a:r>
              <a:rPr lang="zh-CN" altLang="en-US" b="1" dirty="0">
                <a:solidFill>
                  <a:srgbClr val="7030A0"/>
                </a:solidFill>
              </a:rPr>
              <a:t>神经元</a:t>
            </a:r>
          </a:p>
        </p:txBody>
      </p:sp>
      <p:pic>
        <p:nvPicPr>
          <p:cNvPr id="8" name="图片 7">
            <a:extLst>
              <a:ext uri="{FF2B5EF4-FFF2-40B4-BE49-F238E27FC236}">
                <a16:creationId xmlns:a16="http://schemas.microsoft.com/office/drawing/2014/main" id="{B691C200-E713-48D7-8BBE-AE780572ECE5}"/>
              </a:ext>
            </a:extLst>
          </p:cNvPr>
          <p:cNvPicPr>
            <a:picLocks noChangeAspect="1"/>
          </p:cNvPicPr>
          <p:nvPr/>
        </p:nvPicPr>
        <p:blipFill rotWithShape="1">
          <a:blip r:embed="rId2">
            <a:extLst>
              <a:ext uri="{28A0092B-C50C-407E-A947-70E740481C1C}">
                <a14:useLocalDpi xmlns:a14="http://schemas.microsoft.com/office/drawing/2010/main" val="0"/>
              </a:ext>
            </a:extLst>
          </a:blip>
          <a:srcRect l="7468" t="16515" r="2110" b="18188"/>
          <a:stretch/>
        </p:blipFill>
        <p:spPr>
          <a:xfrm>
            <a:off x="1744157" y="1053161"/>
            <a:ext cx="8703686" cy="3927212"/>
          </a:xfrm>
          <a:prstGeom prst="rect">
            <a:avLst/>
          </a:prstGeom>
        </p:spPr>
      </p:pic>
      <p:sp>
        <p:nvSpPr>
          <p:cNvPr id="7" name="文本框 6">
            <a:extLst>
              <a:ext uri="{FF2B5EF4-FFF2-40B4-BE49-F238E27FC236}">
                <a16:creationId xmlns:a16="http://schemas.microsoft.com/office/drawing/2014/main" id="{42EDE24C-1C35-4812-B76A-1853A162DDF4}"/>
              </a:ext>
            </a:extLst>
          </p:cNvPr>
          <p:cNvSpPr txBox="1"/>
          <p:nvPr/>
        </p:nvSpPr>
        <p:spPr>
          <a:xfrm>
            <a:off x="838200" y="5086906"/>
            <a:ext cx="1000611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接收来自</a:t>
            </a:r>
            <a:r>
              <a:rPr lang="en-US" altLang="zh-CN" sz="2400" dirty="0"/>
              <a:t>n</a:t>
            </a:r>
            <a:r>
              <a:rPr lang="zh-CN" altLang="en-US" sz="2400" dirty="0"/>
              <a:t>个其他神经元传递过来的输入信号</a:t>
            </a:r>
            <a:endParaRPr lang="en-US" altLang="zh-CN" sz="2400" dirty="0"/>
          </a:p>
          <a:p>
            <a:pPr marL="285750" indent="-285750">
              <a:buFont typeface="Arial" panose="020B0604020202020204" pitchFamily="34" charset="0"/>
              <a:buChar char="•"/>
            </a:pPr>
            <a:r>
              <a:rPr lang="zh-CN" altLang="en-US" sz="2400" dirty="0"/>
              <a:t>这些输入信号通过带权重的连接进行传递</a:t>
            </a:r>
            <a:endParaRPr lang="en-US" altLang="zh-CN" sz="2400" dirty="0"/>
          </a:p>
          <a:p>
            <a:pPr marL="285750" indent="-285750">
              <a:buFont typeface="Arial" panose="020B0604020202020204" pitchFamily="34" charset="0"/>
              <a:buChar char="•"/>
            </a:pPr>
            <a:r>
              <a:rPr lang="zh-CN" altLang="en-US" sz="2400" dirty="0"/>
              <a:t>神经元接收到的总输入值与神经元的阈值进行比较</a:t>
            </a:r>
            <a:endParaRPr lang="en-US" altLang="zh-CN" sz="2400" dirty="0"/>
          </a:p>
          <a:p>
            <a:pPr marL="285750" indent="-285750">
              <a:buFont typeface="Arial" panose="020B0604020202020204" pitchFamily="34" charset="0"/>
              <a:buChar char="•"/>
            </a:pPr>
            <a:r>
              <a:rPr lang="zh-CN" altLang="en-US" sz="2400" dirty="0"/>
              <a:t>然后通过“激活函数”处理，产生神经元的输出</a:t>
            </a:r>
          </a:p>
        </p:txBody>
      </p:sp>
    </p:spTree>
    <p:extLst>
      <p:ext uri="{BB962C8B-B14F-4D97-AF65-F5344CB8AC3E}">
        <p14:creationId xmlns:p14="http://schemas.microsoft.com/office/powerpoint/2010/main" val="40465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718CE-9B2A-4981-B351-8178A41B789A}"/>
              </a:ext>
            </a:extLst>
          </p:cNvPr>
          <p:cNvSpPr>
            <a:spLocks noGrp="1"/>
          </p:cNvSpPr>
          <p:nvPr>
            <p:ph type="ctrTitle"/>
          </p:nvPr>
        </p:nvSpPr>
        <p:spPr>
          <a:xfrm>
            <a:off x="1524000" y="1692275"/>
            <a:ext cx="9144000" cy="2387600"/>
          </a:xfrm>
        </p:spPr>
        <p:txBody>
          <a:bodyPr/>
          <a:lstStyle/>
          <a:p>
            <a:r>
              <a:rPr lang="zh-CN" altLang="en-US" b="1" dirty="0">
                <a:solidFill>
                  <a:srgbClr val="7030A0"/>
                </a:solidFill>
              </a:rPr>
              <a:t>决策树</a:t>
            </a:r>
            <a:br>
              <a:rPr lang="en-US" altLang="zh-CN" b="1" dirty="0">
                <a:solidFill>
                  <a:srgbClr val="7030A0"/>
                </a:solidFill>
              </a:rPr>
            </a:br>
            <a:r>
              <a:rPr lang="en-US" altLang="zh-CN" b="1" dirty="0">
                <a:solidFill>
                  <a:srgbClr val="7030A0"/>
                </a:solidFill>
              </a:rPr>
              <a:t>Decision Tree</a:t>
            </a:r>
            <a:endParaRPr lang="zh-CN" altLang="en-US" b="1" dirty="0">
              <a:solidFill>
                <a:srgbClr val="7030A0"/>
              </a:solidFill>
            </a:endParaRPr>
          </a:p>
        </p:txBody>
      </p:sp>
      <p:sp>
        <p:nvSpPr>
          <p:cNvPr id="3" name="副标题 2">
            <a:extLst>
              <a:ext uri="{FF2B5EF4-FFF2-40B4-BE49-F238E27FC236}">
                <a16:creationId xmlns:a16="http://schemas.microsoft.com/office/drawing/2014/main" id="{B7F54C44-C20C-4384-96EB-DEB610B15AE5}"/>
              </a:ext>
            </a:extLst>
          </p:cNvPr>
          <p:cNvSpPr>
            <a:spLocks noGrp="1"/>
          </p:cNvSpPr>
          <p:nvPr>
            <p:ph type="subTitle" idx="1"/>
          </p:nvPr>
        </p:nvSpPr>
        <p:spPr>
          <a:xfrm>
            <a:off x="1524000" y="4079875"/>
            <a:ext cx="9144000" cy="1655762"/>
          </a:xfrm>
        </p:spPr>
        <p:txBody>
          <a:bodyPr/>
          <a:lstStyle/>
          <a:p>
            <a:r>
              <a:rPr lang="zh-CN" altLang="en-US" dirty="0"/>
              <a:t>机器学习</a:t>
            </a:r>
          </a:p>
        </p:txBody>
      </p:sp>
    </p:spTree>
    <p:extLst>
      <p:ext uri="{BB962C8B-B14F-4D97-AF65-F5344CB8AC3E}">
        <p14:creationId xmlns:p14="http://schemas.microsoft.com/office/powerpoint/2010/main" val="1920480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51EA5-D4B7-43B1-BF3A-CBCF404DDC7E}"/>
              </a:ext>
            </a:extLst>
          </p:cNvPr>
          <p:cNvSpPr>
            <a:spLocks noGrp="1"/>
          </p:cNvSpPr>
          <p:nvPr>
            <p:ph type="title"/>
          </p:nvPr>
        </p:nvSpPr>
        <p:spPr>
          <a:xfrm>
            <a:off x="838200" y="0"/>
            <a:ext cx="10515600" cy="1325563"/>
          </a:xfrm>
        </p:spPr>
        <p:txBody>
          <a:bodyPr/>
          <a:lstStyle/>
          <a:p>
            <a:r>
              <a:rPr lang="zh-CN" altLang="en-US" b="1" dirty="0">
                <a:solidFill>
                  <a:srgbClr val="7030A0"/>
                </a:solidFill>
              </a:rPr>
              <a:t>神经元的激活函数</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E4E1920-34C1-4B98-B009-1D9B645F341D}"/>
                  </a:ext>
                </a:extLst>
              </p:cNvPr>
              <p:cNvSpPr txBox="1"/>
              <p:nvPr/>
            </p:nvSpPr>
            <p:spPr>
              <a:xfrm>
                <a:off x="838199" y="1255690"/>
                <a:ext cx="10515601" cy="15310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常用</a:t>
                </a:r>
                <a:r>
                  <a:rPr lang="en-US" altLang="zh-CN" sz="2400" dirty="0"/>
                  <a:t>Sigmoid</a:t>
                </a:r>
                <a:r>
                  <a:rPr lang="zh-CN" altLang="en-US" sz="2400" dirty="0"/>
                  <a:t>函数作为激活函数，它把可能在较大范围内变化的输入值挤压到（</a:t>
                </a:r>
                <a:r>
                  <a:rPr lang="en-US" altLang="zh-CN" sz="2400" dirty="0"/>
                  <a:t>0</a:t>
                </a:r>
                <a:r>
                  <a:rPr lang="zh-CN" altLang="en-US" sz="2400" dirty="0"/>
                  <a:t>，</a:t>
                </a:r>
                <a:r>
                  <a:rPr lang="en-US" altLang="zh-CN" sz="2400" dirty="0"/>
                  <a:t>1</a:t>
                </a:r>
                <a:r>
                  <a:rPr lang="zh-CN" altLang="en-US" sz="2400" dirty="0"/>
                  <a:t>）输出值范围内。</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𝑠𝑖𝑔𝑚𝑜𝑖𝑑</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sup>
                          </m:sSup>
                        </m:den>
                      </m:f>
                    </m:oMath>
                  </m:oMathPara>
                </a14:m>
                <a:endParaRPr lang="zh-CN" altLang="en-US" sz="2400" dirty="0"/>
              </a:p>
            </p:txBody>
          </p:sp>
        </mc:Choice>
        <mc:Fallback xmlns="">
          <p:sp>
            <p:nvSpPr>
              <p:cNvPr id="5" name="文本框 4">
                <a:extLst>
                  <a:ext uri="{FF2B5EF4-FFF2-40B4-BE49-F238E27FC236}">
                    <a16:creationId xmlns:a16="http://schemas.microsoft.com/office/drawing/2014/main" id="{3E4E1920-34C1-4B98-B009-1D9B645F341D}"/>
                  </a:ext>
                </a:extLst>
              </p:cNvPr>
              <p:cNvSpPr txBox="1">
                <a:spLocks noRot="1" noChangeAspect="1" noMove="1" noResize="1" noEditPoints="1" noAdjustHandles="1" noChangeArrowheads="1" noChangeShapeType="1" noTextEdit="1"/>
              </p:cNvSpPr>
              <p:nvPr/>
            </p:nvSpPr>
            <p:spPr>
              <a:xfrm>
                <a:off x="838199" y="1255690"/>
                <a:ext cx="10515601" cy="1531060"/>
              </a:xfrm>
              <a:prstGeom prst="rect">
                <a:avLst/>
              </a:prstGeom>
              <a:blipFill>
                <a:blip r:embed="rId2"/>
                <a:stretch>
                  <a:fillRect l="-753" t="-2789" r="-17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2327B66-4869-4F4D-A998-65A9AAEC8E3B}"/>
              </a:ext>
            </a:extLst>
          </p:cNvPr>
          <p:cNvPicPr>
            <a:picLocks noChangeAspect="1"/>
          </p:cNvPicPr>
          <p:nvPr/>
        </p:nvPicPr>
        <p:blipFill rotWithShape="1">
          <a:blip r:embed="rId3">
            <a:extLst>
              <a:ext uri="{28A0092B-C50C-407E-A947-70E740481C1C}">
                <a14:useLocalDpi xmlns:a14="http://schemas.microsoft.com/office/drawing/2010/main" val="0"/>
              </a:ext>
            </a:extLst>
          </a:blip>
          <a:srcRect l="38048" t="21220" r="19522" b="36151"/>
          <a:stretch/>
        </p:blipFill>
        <p:spPr>
          <a:xfrm>
            <a:off x="3301546" y="3123126"/>
            <a:ext cx="5588908" cy="3509494"/>
          </a:xfrm>
          <a:prstGeom prst="rect">
            <a:avLst/>
          </a:prstGeom>
        </p:spPr>
      </p:pic>
    </p:spTree>
    <p:extLst>
      <p:ext uri="{BB962C8B-B14F-4D97-AF65-F5344CB8AC3E}">
        <p14:creationId xmlns:p14="http://schemas.microsoft.com/office/powerpoint/2010/main" val="303425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9474A-806F-4B36-A09F-6D9E5A8D8FBC}"/>
              </a:ext>
            </a:extLst>
          </p:cNvPr>
          <p:cNvSpPr>
            <a:spLocks noGrp="1"/>
          </p:cNvSpPr>
          <p:nvPr>
            <p:ph type="title"/>
          </p:nvPr>
        </p:nvSpPr>
        <p:spPr>
          <a:xfrm>
            <a:off x="838200" y="18255"/>
            <a:ext cx="10515600" cy="1325563"/>
          </a:xfrm>
        </p:spPr>
        <p:txBody>
          <a:bodyPr/>
          <a:lstStyle/>
          <a:p>
            <a:r>
              <a:rPr lang="zh-CN" altLang="en-US" b="1" dirty="0">
                <a:solidFill>
                  <a:srgbClr val="7030A0"/>
                </a:solidFill>
              </a:rPr>
              <a:t>感知机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C85AF7-4851-4F8B-877E-358936EBA276}"/>
                  </a:ext>
                </a:extLst>
              </p:cNvPr>
              <p:cNvSpPr>
                <a:spLocks noGrp="1"/>
              </p:cNvSpPr>
              <p:nvPr>
                <p:ph idx="1"/>
              </p:nvPr>
            </p:nvSpPr>
            <p:spPr>
              <a:xfrm>
                <a:off x="838200" y="1343818"/>
                <a:ext cx="5891012" cy="2442571"/>
              </a:xfrm>
            </p:spPr>
            <p:txBody>
              <a:bodyPr/>
              <a:lstStyle/>
              <a:p>
                <a:r>
                  <a:rPr lang="zh-CN" altLang="en-US" dirty="0"/>
                  <a:t>感知机是由两层神经元组成。</a:t>
                </a:r>
                <a:endParaRPr lang="en-US" altLang="zh-CN" dirty="0"/>
              </a:p>
              <a:p>
                <a:r>
                  <a:rPr lang="zh-CN" altLang="en-US" dirty="0"/>
                  <a:t>输入层接受外界信号后传递给输出层，输出层为</a:t>
                </a:r>
                <a:r>
                  <a:rPr lang="en-US" altLang="zh-CN" dirty="0"/>
                  <a:t>M-P</a:t>
                </a:r>
                <a:r>
                  <a:rPr lang="zh-CN" altLang="en-US" dirty="0"/>
                  <a:t>神经元。</a:t>
                </a:r>
                <a:endParaRPr lang="en-US" altLang="zh-CN" dirty="0"/>
              </a:p>
              <a:p>
                <a:r>
                  <a:rPr lang="zh-CN" altLang="en-US" dirty="0"/>
                  <a:t>如右图，输出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l-GR" altLang="zh-CN" b="0" i="1" smtClean="0">
                          <a:latin typeface="Cambria Math" panose="02040503050406030204" pitchFamily="18" charset="0"/>
                        </a:rPr>
                        <m:t>𝜃</m:t>
                      </m:r>
                      <m:r>
                        <a:rPr lang="en-US" altLang="zh-CN" b="0" i="1" smtClean="0">
                          <a:latin typeface="Cambria Math" panose="02040503050406030204" pitchFamily="18" charset="0"/>
                        </a:rPr>
                        <m:t>)</m:t>
                      </m:r>
                    </m:oMath>
                  </m:oMathPara>
                </a14:m>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75C85AF7-4851-4F8B-877E-358936EBA276}"/>
                  </a:ext>
                </a:extLst>
              </p:cNvPr>
              <p:cNvSpPr>
                <a:spLocks noGrp="1" noRot="1" noChangeAspect="1" noMove="1" noResize="1" noEditPoints="1" noAdjustHandles="1" noChangeArrowheads="1" noChangeShapeType="1" noTextEdit="1"/>
              </p:cNvSpPr>
              <p:nvPr>
                <p:ph idx="1"/>
              </p:nvPr>
            </p:nvSpPr>
            <p:spPr>
              <a:xfrm>
                <a:off x="838200" y="1343818"/>
                <a:ext cx="5891012" cy="2442571"/>
              </a:xfrm>
              <a:blipFill>
                <a:blip r:embed="rId2"/>
                <a:stretch>
                  <a:fillRect l="-1863" t="-448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01D0B64-79CD-432F-BDBB-976D29FE249F}"/>
              </a:ext>
            </a:extLst>
          </p:cNvPr>
          <p:cNvPicPr>
            <a:picLocks noChangeAspect="1"/>
          </p:cNvPicPr>
          <p:nvPr/>
        </p:nvPicPr>
        <p:blipFill rotWithShape="1">
          <a:blip r:embed="rId3">
            <a:extLst>
              <a:ext uri="{28A0092B-C50C-407E-A947-70E740481C1C}">
                <a14:useLocalDpi xmlns:a14="http://schemas.microsoft.com/office/drawing/2010/main" val="0"/>
              </a:ext>
            </a:extLst>
          </a:blip>
          <a:srcRect l="27366" t="16433" r="22165" b="12018"/>
          <a:stretch/>
        </p:blipFill>
        <p:spPr>
          <a:xfrm>
            <a:off x="6729212" y="365125"/>
            <a:ext cx="4031087" cy="3571732"/>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8976395-32C6-4233-B34D-E380A60DF153}"/>
                  </a:ext>
                </a:extLst>
              </p:cNvPr>
              <p:cNvSpPr txBox="1"/>
              <p:nvPr/>
            </p:nvSpPr>
            <p:spPr>
              <a:xfrm>
                <a:off x="838200" y="4022117"/>
                <a:ext cx="9922099" cy="523220"/>
              </a:xfrm>
              <a:prstGeom prst="rect">
                <a:avLst/>
              </a:prstGeom>
              <a:noFill/>
            </p:spPr>
            <p:txBody>
              <a:bodyPr wrap="square">
                <a:spAutoFit/>
              </a:bodyPr>
              <a:lstStyle/>
              <a:p>
                <a:r>
                  <a:rPr lang="zh-CN" altLang="en-US" sz="2800" dirty="0"/>
                  <a:t>由此可知，我们想要调整输出值，需要调整权重</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oMath>
                </a14:m>
                <a:r>
                  <a:rPr lang="zh-CN" altLang="en-US" sz="2800" dirty="0"/>
                  <a:t>和阈值</a:t>
                </a:r>
                <a14:m>
                  <m:oMath xmlns:m="http://schemas.openxmlformats.org/officeDocument/2006/math">
                    <m:r>
                      <a:rPr lang="el-GR" altLang="zh-CN" sz="2800" i="1">
                        <a:latin typeface="Cambria Math" panose="02040503050406030204" pitchFamily="18" charset="0"/>
                      </a:rPr>
                      <m:t>𝜃</m:t>
                    </m:r>
                  </m:oMath>
                </a14:m>
                <a:r>
                  <a:rPr lang="zh-CN" altLang="en-US" sz="2800" dirty="0"/>
                  <a:t>。</a:t>
                </a:r>
                <a:endParaRPr lang="en-US" altLang="zh-CN" sz="2800" dirty="0"/>
              </a:p>
            </p:txBody>
          </p:sp>
        </mc:Choice>
        <mc:Fallback xmlns="">
          <p:sp>
            <p:nvSpPr>
              <p:cNvPr id="7" name="文本框 6">
                <a:extLst>
                  <a:ext uri="{FF2B5EF4-FFF2-40B4-BE49-F238E27FC236}">
                    <a16:creationId xmlns:a16="http://schemas.microsoft.com/office/drawing/2014/main" id="{C8976395-32C6-4233-B34D-E380A60DF153}"/>
                  </a:ext>
                </a:extLst>
              </p:cNvPr>
              <p:cNvSpPr txBox="1">
                <a:spLocks noRot="1" noChangeAspect="1" noMove="1" noResize="1" noEditPoints="1" noAdjustHandles="1" noChangeArrowheads="1" noChangeShapeType="1" noTextEdit="1"/>
              </p:cNvSpPr>
              <p:nvPr/>
            </p:nvSpPr>
            <p:spPr>
              <a:xfrm>
                <a:off x="838200" y="4022117"/>
                <a:ext cx="9922099" cy="523220"/>
              </a:xfrm>
              <a:prstGeom prst="rect">
                <a:avLst/>
              </a:prstGeom>
              <a:blipFill>
                <a:blip r:embed="rId4"/>
                <a:stretch>
                  <a:fillRect l="-1291" t="-12791"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043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9474A-806F-4B36-A09F-6D9E5A8D8FBC}"/>
              </a:ext>
            </a:extLst>
          </p:cNvPr>
          <p:cNvSpPr>
            <a:spLocks noGrp="1"/>
          </p:cNvSpPr>
          <p:nvPr>
            <p:ph type="title"/>
          </p:nvPr>
        </p:nvSpPr>
        <p:spPr>
          <a:xfrm>
            <a:off x="838200" y="18255"/>
            <a:ext cx="10515600" cy="1325563"/>
          </a:xfrm>
        </p:spPr>
        <p:txBody>
          <a:bodyPr/>
          <a:lstStyle/>
          <a:p>
            <a:r>
              <a:rPr lang="zh-CN" altLang="en-US" b="1" dirty="0">
                <a:solidFill>
                  <a:srgbClr val="7030A0"/>
                </a:solidFill>
              </a:rPr>
              <a:t>感知机的训练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C85AF7-4851-4F8B-877E-358936EBA276}"/>
                  </a:ext>
                </a:extLst>
              </p:cNvPr>
              <p:cNvSpPr>
                <a:spLocks noGrp="1"/>
              </p:cNvSpPr>
              <p:nvPr>
                <p:ph idx="1"/>
              </p:nvPr>
            </p:nvSpPr>
            <p:spPr>
              <a:xfrm>
                <a:off x="838200" y="1073362"/>
                <a:ext cx="10282707" cy="5642969"/>
              </a:xfrm>
            </p:spPr>
            <p:txBody>
              <a:bodyPr>
                <a:normAutofit/>
              </a:bodyPr>
              <a:lstStyle/>
              <a:p>
                <a:r>
                  <a:rPr lang="zh-CN" altLang="en-US" dirty="0"/>
                  <a:t>输出</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l-GR" altLang="zh-CN" b="0" i="1" smtClean="0">
                        <a:latin typeface="Cambria Math" panose="02040503050406030204" pitchFamily="18" charset="0"/>
                      </a:rPr>
                      <m:t>𝜃</m:t>
                    </m:r>
                    <m:r>
                      <a:rPr lang="en-US" altLang="zh-CN" b="0" i="1" smtClean="0">
                        <a:latin typeface="Cambria Math" panose="02040503050406030204" pitchFamily="18" charset="0"/>
                      </a:rPr>
                      <m:t>)</m:t>
                    </m:r>
                  </m:oMath>
                </a14:m>
                <a:endParaRPr lang="en-US" altLang="zh-CN" dirty="0"/>
              </a:p>
              <a:p>
                <a:r>
                  <a:rPr lang="zh-CN" altLang="en-US" dirty="0"/>
                  <a:t>我们想要调整输出值，需要调整权重</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𝑤</m:t>
                        </m:r>
                      </m:e>
                      <m:sub>
                        <m:r>
                          <a:rPr lang="zh-CN" altLang="en-US" i="1" dirty="0" smtClean="0">
                            <a:latin typeface="Cambria Math" panose="02040503050406030204" pitchFamily="18" charset="0"/>
                          </a:rPr>
                          <m:t>𝑖</m:t>
                        </m:r>
                      </m:sub>
                    </m:sSub>
                  </m:oMath>
                </a14:m>
                <a:r>
                  <a:rPr lang="zh-CN" altLang="en-US" dirty="0"/>
                  <a:t>和阈值𝜃。</a:t>
                </a:r>
                <a:endParaRPr lang="en-US" altLang="zh-CN" dirty="0"/>
              </a:p>
              <a:p>
                <a:r>
                  <a:rPr lang="zh-CN" altLang="en-US" b="0" i="0" dirty="0">
                    <a:solidFill>
                      <a:srgbClr val="2C3E50"/>
                    </a:solidFill>
                    <a:effectLst/>
                    <a:latin typeface="PingFang SC"/>
                  </a:rPr>
                  <a:t>将权重项和偏置项初始化为某数，然后，利用下面的</a:t>
                </a:r>
                <a:r>
                  <a:rPr lang="zh-CN" altLang="en-US" b="1" i="0" dirty="0">
                    <a:solidFill>
                      <a:srgbClr val="2C3E50"/>
                    </a:solidFill>
                    <a:effectLst/>
                    <a:latin typeface="PingFang SC"/>
                  </a:rPr>
                  <a:t>感知器规则</a:t>
                </a:r>
                <a:r>
                  <a:rPr lang="zh-CN" altLang="en-US" b="0" i="0" dirty="0">
                    <a:solidFill>
                      <a:srgbClr val="2C3E50"/>
                    </a:solidFill>
                    <a:effectLst/>
                    <a:latin typeface="PingFang SC"/>
                  </a:rPr>
                  <a:t>迭代修改：</a:t>
                </a:r>
                <a:endParaRPr lang="en-US" altLang="zh-CN" b="0" i="0" dirty="0">
                  <a:solidFill>
                    <a:srgbClr val="2C3E50"/>
                  </a:solidFill>
                  <a:effectLst/>
                  <a:latin typeface="PingFang SC"/>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zh-CN" altLang="en-US" dirty="0"/>
                        <m:t>𝜃</m:t>
                      </m:r>
                      <m:r>
                        <a:rPr lang="zh-CN" altLang="en-US" i="1" dirty="0" smtClean="0">
                          <a:latin typeface="Cambria Math" panose="02040503050406030204" pitchFamily="18" charset="0"/>
                        </a:rPr>
                        <m:t>←</m:t>
                      </m:r>
                      <m:r>
                        <m:rPr>
                          <m:nor/>
                        </m:rPr>
                        <a:rPr lang="zh-CN" altLang="en-US" dirty="0"/>
                        <m:t>𝜃</m:t>
                      </m:r>
                      <m:r>
                        <m:rPr>
                          <m:nor/>
                        </m:rPr>
                        <a:rPr lang="en-US" altLang="zh-CN" b="0" i="0" dirty="0" smtClean="0"/>
                        <m:t>+</m:t>
                      </m:r>
                      <m:r>
                        <a:rPr lang="en-US" altLang="zh-CN" b="0" i="1" dirty="0" smtClean="0">
                          <a:latin typeface="Cambria Math" panose="02040503050406030204" pitchFamily="18" charset="0"/>
                          <a:ea typeface="Cambria Math" panose="02040503050406030204" pitchFamily="18" charset="0"/>
                        </a:rPr>
                        <m:t>∆</m:t>
                      </m:r>
                      <m:r>
                        <m:rPr>
                          <m:nor/>
                        </m:rPr>
                        <a:rPr lang="zh-CN" altLang="en-US" dirty="0"/>
                        <m:t>𝜃</m:t>
                      </m:r>
                    </m:oMath>
                  </m:oMathPara>
                </a14:m>
                <a:endParaRPr lang="en-US" altLang="zh-CN" dirty="0"/>
              </a:p>
              <a:p>
                <a:pPr marL="0" indent="0">
                  <a:buNone/>
                </a:pPr>
                <a:r>
                  <a:rPr lang="zh-CN" altLang="en-US" dirty="0"/>
                  <a:t>其中，</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𝜂</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𝑦</m:t>
                              </m:r>
                            </m:e>
                          </m:acc>
                        </m:e>
                      </m:d>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r>
                        <m:rPr>
                          <m:nor/>
                        </m:rPr>
                        <a:rPr lang="zh-CN" altLang="en-US" dirty="0"/>
                        <m:t>𝜃</m:t>
                      </m:r>
                      <m:r>
                        <m:rPr>
                          <m:nor/>
                        </m:rPr>
                        <a:rPr lang="en-US" altLang="zh-CN" b="0" i="0" dirty="0" smtClean="0"/>
                        <m:t> = </m:t>
                      </m:r>
                      <m:r>
                        <a:rPr lang="zh-CN" altLang="en-US" i="1">
                          <a:latin typeface="Cambria Math" panose="02040503050406030204" pitchFamily="18" charset="0"/>
                          <a:ea typeface="Cambria Math" panose="02040503050406030204" pitchFamily="18" charset="0"/>
                        </a:rPr>
                        <m:t>𝜂</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𝑦</m:t>
                              </m:r>
                            </m:e>
                          </m:acc>
                        </m:e>
                      </m:d>
                    </m:oMath>
                  </m:oMathPara>
                </a14:m>
                <a:endParaRPr lang="en-US" altLang="zh-CN" dirty="0"/>
              </a:p>
              <a:p>
                <a:pPr marL="0" indent="0">
                  <a:buNone/>
                </a:pPr>
                <a14:m>
                  <m:oMath xmlns:m="http://schemas.openxmlformats.org/officeDocument/2006/math">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𝑦</m:t>
                        </m:r>
                      </m:e>
                    </m:acc>
                    <m:r>
                      <a:rPr lang="zh-CN" altLang="en-US" i="1">
                        <a:latin typeface="Cambria Math" panose="02040503050406030204" pitchFamily="18" charset="0"/>
                        <a:ea typeface="Cambria Math" panose="02040503050406030204" pitchFamily="18" charset="0"/>
                      </a:rPr>
                      <m:t>为</m:t>
                    </m:r>
                  </m:oMath>
                </a14:m>
                <a:r>
                  <a:rPr lang="zh-CN" altLang="en-US" dirty="0"/>
                  <a:t>当前感知机的输出，</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𝑦</m:t>
                    </m:r>
                  </m:oMath>
                </a14:m>
                <a:r>
                  <a:rPr lang="zh-CN" altLang="en-US" dirty="0"/>
                  <a:t>为样本的正确输出值，</a:t>
                </a:r>
                <a14:m>
                  <m:oMath xmlns:m="http://schemas.openxmlformats.org/officeDocument/2006/math">
                    <m:r>
                      <a:rPr lang="zh-CN" altLang="en-US" i="1">
                        <a:latin typeface="Cambria Math" panose="02040503050406030204" pitchFamily="18" charset="0"/>
                        <a:ea typeface="Cambria Math" panose="02040503050406030204" pitchFamily="18" charset="0"/>
                      </a:rPr>
                      <m:t>𝜂</m:t>
                    </m:r>
                  </m:oMath>
                </a14:m>
                <a:r>
                  <a:rPr lang="zh-CN" altLang="en-US" dirty="0"/>
                  <a:t>为学习速率，控制每一次调整的幅度。</a:t>
                </a:r>
                <a:endParaRPr lang="en-US" altLang="zh-CN" dirty="0"/>
              </a:p>
              <a:p>
                <a:r>
                  <a:rPr lang="zh-CN" altLang="en-US" dirty="0"/>
                  <a:t>通常也会把</a:t>
                </a:r>
                <a14:m>
                  <m:oMath xmlns:m="http://schemas.openxmlformats.org/officeDocument/2006/math">
                    <m:r>
                      <m:rPr>
                        <m:nor/>
                      </m:rPr>
                      <a:rPr lang="zh-CN" altLang="en-US" dirty="0" smtClean="0"/>
                      <m:t>𝜃</m:t>
                    </m:r>
                  </m:oMath>
                </a14:m>
                <a:r>
                  <a:rPr lang="zh-CN" altLang="en-US" dirty="0"/>
                  <a:t>当作一个输入值固定为</a:t>
                </a:r>
                <a:r>
                  <a:rPr lang="en-US" altLang="zh-CN" dirty="0"/>
                  <a:t>-1</a:t>
                </a:r>
                <a:r>
                  <a:rPr lang="zh-CN" altLang="en-US" dirty="0"/>
                  <a:t>的权重，相当于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zh-CN" altLang="en-US" i="1">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75C85AF7-4851-4F8B-877E-358936EBA276}"/>
                  </a:ext>
                </a:extLst>
              </p:cNvPr>
              <p:cNvSpPr>
                <a:spLocks noGrp="1" noRot="1" noChangeAspect="1" noMove="1" noResize="1" noEditPoints="1" noAdjustHandles="1" noChangeArrowheads="1" noChangeShapeType="1" noTextEdit="1"/>
              </p:cNvSpPr>
              <p:nvPr>
                <p:ph idx="1"/>
              </p:nvPr>
            </p:nvSpPr>
            <p:spPr>
              <a:xfrm>
                <a:off x="838200" y="1073362"/>
                <a:ext cx="10282707" cy="5642969"/>
              </a:xfrm>
              <a:blipFill>
                <a:blip r:embed="rId2"/>
                <a:stretch>
                  <a:fillRect l="-1246" t="-18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134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9474A-806F-4B36-A09F-6D9E5A8D8FBC}"/>
              </a:ext>
            </a:extLst>
          </p:cNvPr>
          <p:cNvSpPr>
            <a:spLocks noGrp="1"/>
          </p:cNvSpPr>
          <p:nvPr>
            <p:ph type="title"/>
          </p:nvPr>
        </p:nvSpPr>
        <p:spPr>
          <a:xfrm>
            <a:off x="838200" y="18255"/>
            <a:ext cx="10515600" cy="1325563"/>
          </a:xfrm>
        </p:spPr>
        <p:txBody>
          <a:bodyPr/>
          <a:lstStyle/>
          <a:p>
            <a:r>
              <a:rPr lang="zh-CN" altLang="en-US" b="1" dirty="0">
                <a:solidFill>
                  <a:srgbClr val="7030A0"/>
                </a:solidFill>
              </a:rPr>
              <a:t>感知机的训练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C85AF7-4851-4F8B-877E-358936EBA276}"/>
                  </a:ext>
                </a:extLst>
              </p:cNvPr>
              <p:cNvSpPr>
                <a:spLocks noGrp="1"/>
              </p:cNvSpPr>
              <p:nvPr>
                <p:ph idx="1"/>
              </p:nvPr>
            </p:nvSpPr>
            <p:spPr>
              <a:xfrm>
                <a:off x="838200" y="1073363"/>
                <a:ext cx="10282707" cy="5385392"/>
              </a:xfrm>
            </p:spPr>
            <p:txBody>
              <a:bodyPr>
                <a:normAutofit fontScale="70000" lnSpcReduction="20000"/>
              </a:bodyPr>
              <a:lstStyle/>
              <a:p>
                <a:r>
                  <a:rPr lang="zh-CN" altLang="en-US" sz="2900" b="0" i="0" dirty="0">
                    <a:solidFill>
                      <a:srgbClr val="2C3E50"/>
                    </a:solidFill>
                    <a:effectLst/>
                    <a:latin typeface="PingFang SC"/>
                  </a:rPr>
                  <a:t>将权重项和偏置项初始化为某数，然后，利用下面的</a:t>
                </a:r>
                <a:r>
                  <a:rPr lang="zh-CN" altLang="en-US" sz="2900" b="1" i="0" dirty="0">
                    <a:solidFill>
                      <a:srgbClr val="2C3E50"/>
                    </a:solidFill>
                    <a:effectLst/>
                    <a:latin typeface="PingFang SC"/>
                  </a:rPr>
                  <a:t>感知器规则</a:t>
                </a:r>
                <a:r>
                  <a:rPr lang="zh-CN" altLang="en-US" sz="2900" b="0" i="0" dirty="0">
                    <a:solidFill>
                      <a:srgbClr val="2C3E50"/>
                    </a:solidFill>
                    <a:effectLst/>
                    <a:latin typeface="PingFang SC"/>
                  </a:rPr>
                  <a:t>迭代修改：</a:t>
                </a:r>
                <a:endParaRPr lang="en-US" altLang="zh-CN" sz="2900" b="0" i="0" dirty="0">
                  <a:solidFill>
                    <a:srgbClr val="2C3E50"/>
                  </a:solidFill>
                  <a:effectLst/>
                  <a:latin typeface="PingFang SC"/>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900" b="0" i="1" smtClean="0">
                              <a:latin typeface="Cambria Math" panose="02040503050406030204" pitchFamily="18" charset="0"/>
                            </a:rPr>
                          </m:ctrlPr>
                        </m:sSubPr>
                        <m:e>
                          <m:r>
                            <a:rPr lang="en-US" altLang="zh-CN" sz="2900" b="0" i="1" smtClean="0">
                              <a:latin typeface="Cambria Math" panose="02040503050406030204" pitchFamily="18" charset="0"/>
                            </a:rPr>
                            <m:t>𝑤</m:t>
                          </m:r>
                        </m:e>
                        <m:sub>
                          <m:r>
                            <a:rPr lang="en-US" altLang="zh-CN" sz="2900" b="0" i="1" smtClean="0">
                              <a:latin typeface="Cambria Math" panose="02040503050406030204" pitchFamily="18" charset="0"/>
                            </a:rPr>
                            <m:t>𝑖</m:t>
                          </m:r>
                        </m:sub>
                      </m:sSub>
                      <m:r>
                        <a:rPr lang="en-US" altLang="zh-CN" sz="2900" b="0" i="1" smtClean="0">
                          <a:latin typeface="Cambria Math" panose="02040503050406030204" pitchFamily="18" charset="0"/>
                          <a:ea typeface="Cambria Math" panose="02040503050406030204" pitchFamily="18" charset="0"/>
                        </a:rPr>
                        <m:t>←</m:t>
                      </m:r>
                      <m:sSub>
                        <m:sSubPr>
                          <m:ctrlPr>
                            <a:rPr lang="en-US" altLang="zh-CN" sz="2900" b="0" i="1" smtClean="0">
                              <a:latin typeface="Cambria Math" panose="02040503050406030204" pitchFamily="18" charset="0"/>
                              <a:ea typeface="Cambria Math" panose="02040503050406030204" pitchFamily="18" charset="0"/>
                            </a:rPr>
                          </m:ctrlPr>
                        </m:sSubPr>
                        <m:e>
                          <m:r>
                            <a:rPr lang="en-US" altLang="zh-CN" sz="2900" b="0" i="1" smtClean="0">
                              <a:latin typeface="Cambria Math" panose="02040503050406030204" pitchFamily="18" charset="0"/>
                              <a:ea typeface="Cambria Math" panose="02040503050406030204" pitchFamily="18" charset="0"/>
                            </a:rPr>
                            <m:t>𝑤</m:t>
                          </m:r>
                        </m:e>
                        <m:sub>
                          <m:r>
                            <a:rPr lang="en-US" altLang="zh-CN" sz="2900" b="0" i="1" smtClean="0">
                              <a:latin typeface="Cambria Math" panose="02040503050406030204" pitchFamily="18" charset="0"/>
                              <a:ea typeface="Cambria Math" panose="02040503050406030204" pitchFamily="18" charset="0"/>
                            </a:rPr>
                            <m:t>𝑖</m:t>
                          </m:r>
                        </m:sub>
                      </m:sSub>
                      <m:r>
                        <a:rPr lang="en-US" altLang="zh-CN" sz="2900" b="0" i="1" smtClean="0">
                          <a:latin typeface="Cambria Math" panose="02040503050406030204" pitchFamily="18" charset="0"/>
                          <a:ea typeface="Cambria Math" panose="02040503050406030204" pitchFamily="18" charset="0"/>
                        </a:rPr>
                        <m:t>+∆</m:t>
                      </m:r>
                      <m:sSub>
                        <m:sSubPr>
                          <m:ctrlPr>
                            <a:rPr lang="en-US" altLang="zh-CN" sz="2900" b="0" i="1" smtClean="0">
                              <a:latin typeface="Cambria Math" panose="02040503050406030204" pitchFamily="18" charset="0"/>
                              <a:ea typeface="Cambria Math" panose="02040503050406030204" pitchFamily="18" charset="0"/>
                            </a:rPr>
                          </m:ctrlPr>
                        </m:sSubPr>
                        <m:e>
                          <m:r>
                            <a:rPr lang="en-US" altLang="zh-CN" sz="2900" b="0" i="1" smtClean="0">
                              <a:latin typeface="Cambria Math" panose="02040503050406030204" pitchFamily="18" charset="0"/>
                              <a:ea typeface="Cambria Math" panose="02040503050406030204" pitchFamily="18" charset="0"/>
                            </a:rPr>
                            <m:t>𝑤</m:t>
                          </m:r>
                        </m:e>
                        <m:sub>
                          <m:r>
                            <a:rPr lang="en-US" altLang="zh-CN" sz="2900" b="0" i="1" smtClean="0">
                              <a:latin typeface="Cambria Math" panose="02040503050406030204" pitchFamily="18" charset="0"/>
                              <a:ea typeface="Cambria Math" panose="02040503050406030204" pitchFamily="18" charset="0"/>
                            </a:rPr>
                            <m:t>𝑖</m:t>
                          </m:r>
                        </m:sub>
                      </m:sSub>
                    </m:oMath>
                  </m:oMathPara>
                </a14:m>
                <a:endParaRPr lang="en-US" altLang="zh-CN" sz="29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zh-CN" altLang="en-US" sz="2900" dirty="0"/>
                        <m:t>𝜃</m:t>
                      </m:r>
                      <m:r>
                        <a:rPr lang="zh-CN" altLang="en-US" sz="2900" i="1" dirty="0" smtClean="0">
                          <a:latin typeface="Cambria Math" panose="02040503050406030204" pitchFamily="18" charset="0"/>
                        </a:rPr>
                        <m:t>←</m:t>
                      </m:r>
                      <m:r>
                        <m:rPr>
                          <m:nor/>
                        </m:rPr>
                        <a:rPr lang="zh-CN" altLang="en-US" sz="2900" dirty="0"/>
                        <m:t>𝜃</m:t>
                      </m:r>
                      <m:r>
                        <m:rPr>
                          <m:nor/>
                        </m:rPr>
                        <a:rPr lang="en-US" altLang="zh-CN" sz="2900" b="0" i="0" dirty="0" smtClean="0"/>
                        <m:t>+</m:t>
                      </m:r>
                      <m:r>
                        <a:rPr lang="en-US" altLang="zh-CN" sz="2900" b="0" i="1" dirty="0" smtClean="0">
                          <a:latin typeface="Cambria Math" panose="02040503050406030204" pitchFamily="18" charset="0"/>
                          <a:ea typeface="Cambria Math" panose="02040503050406030204" pitchFamily="18" charset="0"/>
                        </a:rPr>
                        <m:t>∆</m:t>
                      </m:r>
                      <m:r>
                        <m:rPr>
                          <m:nor/>
                        </m:rPr>
                        <a:rPr lang="zh-CN" altLang="en-US" sz="2900" dirty="0"/>
                        <m:t>𝜃</m:t>
                      </m:r>
                    </m:oMath>
                  </m:oMathPara>
                </a14:m>
                <a:endParaRPr lang="en-US" altLang="zh-CN" sz="2900" dirty="0"/>
              </a:p>
              <a:p>
                <a:pPr marL="0" indent="0">
                  <a:buNone/>
                </a:pPr>
                <a:r>
                  <a:rPr lang="zh-CN" altLang="en-US" sz="2900" dirty="0"/>
                  <a:t>其中，</a:t>
                </a:r>
                <a:endParaRPr lang="en-US" altLang="zh-CN" sz="2900" dirty="0"/>
              </a:p>
              <a:p>
                <a:pPr marL="0" indent="0">
                  <a:buNone/>
                </a:pPr>
                <a14:m>
                  <m:oMathPara xmlns:m="http://schemas.openxmlformats.org/officeDocument/2006/math">
                    <m:oMathParaPr>
                      <m:jc m:val="centerGroup"/>
                    </m:oMathParaPr>
                    <m:oMath xmlns:m="http://schemas.openxmlformats.org/officeDocument/2006/math">
                      <m:r>
                        <a:rPr lang="en-US" altLang="zh-CN" sz="2900" i="1" smtClean="0">
                          <a:latin typeface="Cambria Math" panose="02040503050406030204" pitchFamily="18" charset="0"/>
                          <a:ea typeface="Cambria Math" panose="02040503050406030204" pitchFamily="18" charset="0"/>
                        </a:rPr>
                        <m:t>∆</m:t>
                      </m:r>
                      <m:sSub>
                        <m:sSubPr>
                          <m:ctrlPr>
                            <a:rPr lang="en-US" altLang="zh-CN" sz="2900" b="0" i="1" smtClean="0">
                              <a:latin typeface="Cambria Math" panose="02040503050406030204" pitchFamily="18" charset="0"/>
                              <a:ea typeface="Cambria Math" panose="02040503050406030204" pitchFamily="18" charset="0"/>
                            </a:rPr>
                          </m:ctrlPr>
                        </m:sSubPr>
                        <m:e>
                          <m:r>
                            <a:rPr lang="en-US" altLang="zh-CN" sz="2900" b="0" i="1" smtClean="0">
                              <a:latin typeface="Cambria Math" panose="02040503050406030204" pitchFamily="18" charset="0"/>
                              <a:ea typeface="Cambria Math" panose="02040503050406030204" pitchFamily="18" charset="0"/>
                            </a:rPr>
                            <m:t>𝑤</m:t>
                          </m:r>
                        </m:e>
                        <m:sub>
                          <m:r>
                            <a:rPr lang="en-US" altLang="zh-CN" sz="2900" b="0" i="1" smtClean="0">
                              <a:latin typeface="Cambria Math" panose="02040503050406030204" pitchFamily="18" charset="0"/>
                              <a:ea typeface="Cambria Math" panose="02040503050406030204" pitchFamily="18" charset="0"/>
                            </a:rPr>
                            <m:t>𝑖</m:t>
                          </m:r>
                        </m:sub>
                      </m:sSub>
                      <m:r>
                        <a:rPr lang="en-US" altLang="zh-CN" sz="2900" b="0" i="1" smtClean="0">
                          <a:latin typeface="Cambria Math" panose="02040503050406030204" pitchFamily="18" charset="0"/>
                          <a:ea typeface="Cambria Math" panose="02040503050406030204" pitchFamily="18" charset="0"/>
                        </a:rPr>
                        <m:t>=</m:t>
                      </m:r>
                      <m:r>
                        <a:rPr lang="zh-CN" altLang="en-US" sz="2900" b="0" i="1" smtClean="0">
                          <a:latin typeface="Cambria Math" panose="02040503050406030204" pitchFamily="18" charset="0"/>
                          <a:ea typeface="Cambria Math" panose="02040503050406030204" pitchFamily="18" charset="0"/>
                        </a:rPr>
                        <m:t>𝜂</m:t>
                      </m:r>
                      <m:d>
                        <m:dPr>
                          <m:ctrlPr>
                            <a:rPr lang="en-US" altLang="zh-CN" sz="2900" b="0" i="1" smtClean="0">
                              <a:latin typeface="Cambria Math" panose="02040503050406030204" pitchFamily="18" charset="0"/>
                              <a:ea typeface="Cambria Math" panose="02040503050406030204" pitchFamily="18" charset="0"/>
                            </a:rPr>
                          </m:ctrlPr>
                        </m:dPr>
                        <m:e>
                          <m:r>
                            <a:rPr lang="en-US" altLang="zh-CN" sz="2900" b="0" i="1" smtClean="0">
                              <a:latin typeface="Cambria Math" panose="02040503050406030204" pitchFamily="18" charset="0"/>
                              <a:ea typeface="Cambria Math" panose="02040503050406030204" pitchFamily="18" charset="0"/>
                            </a:rPr>
                            <m:t>𝑦</m:t>
                          </m:r>
                          <m:r>
                            <a:rPr lang="en-US" altLang="zh-CN" sz="2900" b="0" i="1" smtClean="0">
                              <a:latin typeface="Cambria Math" panose="02040503050406030204" pitchFamily="18" charset="0"/>
                              <a:ea typeface="Cambria Math" panose="02040503050406030204" pitchFamily="18" charset="0"/>
                            </a:rPr>
                            <m:t>−</m:t>
                          </m:r>
                          <m:acc>
                            <m:accPr>
                              <m:chr m:val="̂"/>
                              <m:ctrlPr>
                                <a:rPr lang="en-US" altLang="zh-CN" sz="2900" b="0" i="1" smtClean="0">
                                  <a:latin typeface="Cambria Math" panose="02040503050406030204" pitchFamily="18" charset="0"/>
                                  <a:ea typeface="Cambria Math" panose="02040503050406030204" pitchFamily="18" charset="0"/>
                                </a:rPr>
                              </m:ctrlPr>
                            </m:accPr>
                            <m:e>
                              <m:r>
                                <a:rPr lang="en-US" altLang="zh-CN" sz="2900" b="0" i="1" smtClean="0">
                                  <a:latin typeface="Cambria Math" panose="02040503050406030204" pitchFamily="18" charset="0"/>
                                  <a:ea typeface="Cambria Math" panose="02040503050406030204" pitchFamily="18" charset="0"/>
                                </a:rPr>
                                <m:t>𝑦</m:t>
                              </m:r>
                            </m:e>
                          </m:acc>
                        </m:e>
                      </m:d>
                      <m:sSub>
                        <m:sSubPr>
                          <m:ctrlPr>
                            <a:rPr lang="en-US" altLang="zh-CN" sz="2900" b="0" i="1" smtClean="0">
                              <a:latin typeface="Cambria Math" panose="02040503050406030204" pitchFamily="18" charset="0"/>
                              <a:ea typeface="Cambria Math" panose="02040503050406030204" pitchFamily="18" charset="0"/>
                            </a:rPr>
                          </m:ctrlPr>
                        </m:sSubPr>
                        <m:e>
                          <m:r>
                            <a:rPr lang="en-US" altLang="zh-CN" sz="2900" b="0" i="1" smtClean="0">
                              <a:latin typeface="Cambria Math" panose="02040503050406030204" pitchFamily="18" charset="0"/>
                              <a:ea typeface="Cambria Math" panose="02040503050406030204" pitchFamily="18" charset="0"/>
                            </a:rPr>
                            <m:t>𝑥</m:t>
                          </m:r>
                        </m:e>
                        <m:sub>
                          <m:r>
                            <a:rPr lang="en-US" altLang="zh-CN" sz="2900" b="0" i="1" smtClean="0">
                              <a:latin typeface="Cambria Math" panose="02040503050406030204" pitchFamily="18" charset="0"/>
                              <a:ea typeface="Cambria Math" panose="02040503050406030204" pitchFamily="18" charset="0"/>
                            </a:rPr>
                            <m:t>𝑖</m:t>
                          </m:r>
                        </m:sub>
                      </m:sSub>
                    </m:oMath>
                  </m:oMathPara>
                </a14:m>
                <a:endParaRPr lang="en-US" altLang="zh-CN" sz="29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900" i="1" dirty="0">
                          <a:latin typeface="Cambria Math" panose="02040503050406030204" pitchFamily="18" charset="0"/>
                          <a:ea typeface="Cambria Math" panose="02040503050406030204" pitchFamily="18" charset="0"/>
                        </a:rPr>
                        <m:t>∆</m:t>
                      </m:r>
                      <m:r>
                        <m:rPr>
                          <m:nor/>
                        </m:rPr>
                        <a:rPr lang="zh-CN" altLang="en-US" sz="2900" dirty="0"/>
                        <m:t>𝜃</m:t>
                      </m:r>
                      <m:r>
                        <m:rPr>
                          <m:nor/>
                        </m:rPr>
                        <a:rPr lang="en-US" altLang="zh-CN" sz="2900" b="0" i="0" dirty="0" smtClean="0"/>
                        <m:t> = </m:t>
                      </m:r>
                      <m:r>
                        <a:rPr lang="zh-CN" altLang="en-US" sz="2900" i="1">
                          <a:latin typeface="Cambria Math" panose="02040503050406030204" pitchFamily="18" charset="0"/>
                          <a:ea typeface="Cambria Math" panose="02040503050406030204" pitchFamily="18" charset="0"/>
                        </a:rPr>
                        <m:t>𝜂</m:t>
                      </m:r>
                      <m:d>
                        <m:dPr>
                          <m:ctrlPr>
                            <a:rPr lang="en-US" altLang="zh-CN" sz="2900" i="1">
                              <a:latin typeface="Cambria Math" panose="02040503050406030204" pitchFamily="18" charset="0"/>
                              <a:ea typeface="Cambria Math" panose="02040503050406030204" pitchFamily="18" charset="0"/>
                            </a:rPr>
                          </m:ctrlPr>
                        </m:dPr>
                        <m:e>
                          <m:r>
                            <a:rPr lang="en-US" altLang="zh-CN" sz="2900" i="1">
                              <a:latin typeface="Cambria Math" panose="02040503050406030204" pitchFamily="18" charset="0"/>
                              <a:ea typeface="Cambria Math" panose="02040503050406030204" pitchFamily="18" charset="0"/>
                            </a:rPr>
                            <m:t>𝑦</m:t>
                          </m:r>
                          <m:r>
                            <a:rPr lang="en-US" altLang="zh-CN" sz="2900" i="1">
                              <a:latin typeface="Cambria Math" panose="02040503050406030204" pitchFamily="18" charset="0"/>
                              <a:ea typeface="Cambria Math" panose="02040503050406030204" pitchFamily="18" charset="0"/>
                            </a:rPr>
                            <m:t>−</m:t>
                          </m:r>
                          <m:acc>
                            <m:accPr>
                              <m:chr m:val="̂"/>
                              <m:ctrlPr>
                                <a:rPr lang="en-US" altLang="zh-CN" sz="2900" i="1">
                                  <a:latin typeface="Cambria Math" panose="02040503050406030204" pitchFamily="18" charset="0"/>
                                  <a:ea typeface="Cambria Math" panose="02040503050406030204" pitchFamily="18" charset="0"/>
                                </a:rPr>
                              </m:ctrlPr>
                            </m:accPr>
                            <m:e>
                              <m:r>
                                <a:rPr lang="en-US" altLang="zh-CN" sz="2900" i="1">
                                  <a:latin typeface="Cambria Math" panose="02040503050406030204" pitchFamily="18" charset="0"/>
                                  <a:ea typeface="Cambria Math" panose="02040503050406030204" pitchFamily="18" charset="0"/>
                                </a:rPr>
                                <m:t>𝑦</m:t>
                              </m:r>
                            </m:e>
                          </m:acc>
                        </m:e>
                      </m:d>
                    </m:oMath>
                  </m:oMathPara>
                </a14:m>
                <a:endParaRPr lang="en-US" altLang="zh-CN" sz="2900" dirty="0"/>
              </a:p>
              <a:p>
                <a:pPr marL="0" indent="0">
                  <a:buNone/>
                </a:pPr>
                <a14:m>
                  <m:oMath xmlns:m="http://schemas.openxmlformats.org/officeDocument/2006/math">
                    <m:acc>
                      <m:accPr>
                        <m:chr m:val="̂"/>
                        <m:ctrlPr>
                          <a:rPr lang="en-US" altLang="zh-CN" sz="2900" b="0" i="1" smtClean="0">
                            <a:latin typeface="Cambria Math" panose="02040503050406030204" pitchFamily="18" charset="0"/>
                            <a:ea typeface="Cambria Math" panose="02040503050406030204" pitchFamily="18" charset="0"/>
                          </a:rPr>
                        </m:ctrlPr>
                      </m:accPr>
                      <m:e>
                        <m:r>
                          <a:rPr lang="en-US" altLang="zh-CN" sz="2900" b="0" i="1" smtClean="0">
                            <a:latin typeface="Cambria Math" panose="02040503050406030204" pitchFamily="18" charset="0"/>
                            <a:ea typeface="Cambria Math" panose="02040503050406030204" pitchFamily="18" charset="0"/>
                          </a:rPr>
                          <m:t>𝑦</m:t>
                        </m:r>
                      </m:e>
                    </m:acc>
                    <m:r>
                      <a:rPr lang="zh-CN" altLang="en-US" sz="2900" i="1">
                        <a:latin typeface="Cambria Math" panose="02040503050406030204" pitchFamily="18" charset="0"/>
                        <a:ea typeface="Cambria Math" panose="02040503050406030204" pitchFamily="18" charset="0"/>
                      </a:rPr>
                      <m:t>为</m:t>
                    </m:r>
                  </m:oMath>
                </a14:m>
                <a:r>
                  <a:rPr lang="zh-CN" altLang="en-US" sz="2900" dirty="0"/>
                  <a:t>当前感知机的输出，</a:t>
                </a:r>
                <a:r>
                  <a:rPr lang="en-US" altLang="zh-CN" sz="2900" dirty="0">
                    <a:ea typeface="Cambria Math" panose="02040503050406030204" pitchFamily="18" charset="0"/>
                  </a:rPr>
                  <a:t> </a:t>
                </a:r>
                <a14:m>
                  <m:oMath xmlns:m="http://schemas.openxmlformats.org/officeDocument/2006/math">
                    <m:r>
                      <a:rPr lang="en-US" altLang="zh-CN" sz="2900" i="1">
                        <a:latin typeface="Cambria Math" panose="02040503050406030204" pitchFamily="18" charset="0"/>
                        <a:ea typeface="Cambria Math" panose="02040503050406030204" pitchFamily="18" charset="0"/>
                      </a:rPr>
                      <m:t>𝑦</m:t>
                    </m:r>
                  </m:oMath>
                </a14:m>
                <a:r>
                  <a:rPr lang="zh-CN" altLang="en-US" sz="2900" dirty="0"/>
                  <a:t>为样本的正确输出值，</a:t>
                </a:r>
                <a14:m>
                  <m:oMath xmlns:m="http://schemas.openxmlformats.org/officeDocument/2006/math">
                    <m:r>
                      <a:rPr lang="zh-CN" altLang="en-US" sz="2900" i="1">
                        <a:latin typeface="Cambria Math" panose="02040503050406030204" pitchFamily="18" charset="0"/>
                        <a:ea typeface="Cambria Math" panose="02040503050406030204" pitchFamily="18" charset="0"/>
                      </a:rPr>
                      <m:t>𝜂</m:t>
                    </m:r>
                  </m:oMath>
                </a14:m>
                <a:r>
                  <a:rPr lang="zh-CN" altLang="en-US" sz="2900" dirty="0"/>
                  <a:t>为学习速率，控制每一次调整的幅度。</a:t>
                </a:r>
                <a:endParaRPr lang="en-US" altLang="zh-CN" sz="2900" dirty="0"/>
              </a:p>
              <a:p>
                <a:pPr>
                  <a:lnSpc>
                    <a:spcPct val="145000"/>
                  </a:lnSpc>
                </a:pPr>
                <a:r>
                  <a:rPr lang="en-US" altLang="zh-CN" dirty="0"/>
                  <a:t> </a:t>
                </a:r>
                <a:r>
                  <a:rPr lang="zh-CN" altLang="en-US" sz="3100" dirty="0"/>
                  <a:t>若感知机对训练样例</a:t>
                </a:r>
                <a:r>
                  <a:rPr lang="en-US" altLang="zh-CN" sz="3100" dirty="0"/>
                  <a:t>(</a:t>
                </a:r>
                <a:r>
                  <a:rPr lang="en-US" altLang="zh-CN" sz="3100" dirty="0" err="1"/>
                  <a:t>x,y</a:t>
                </a:r>
                <a:r>
                  <a:rPr lang="en-US" altLang="zh-CN" sz="3100" dirty="0"/>
                  <a:t>)</a:t>
                </a:r>
                <a:r>
                  <a:rPr lang="zh-CN" altLang="en-US" sz="3100" dirty="0"/>
                  <a:t>预测正确，即</a:t>
                </a:r>
                <a14:m>
                  <m:oMath xmlns:m="http://schemas.openxmlformats.org/officeDocument/2006/math">
                    <m:acc>
                      <m:accPr>
                        <m:chr m:val="̂"/>
                        <m:ctrlPr>
                          <a:rPr lang="en-US" altLang="zh-CN" sz="3100" b="0" i="1" smtClean="0">
                            <a:latin typeface="Cambria Math" panose="02040503050406030204" pitchFamily="18" charset="0"/>
                            <a:ea typeface="Cambria Math" panose="02040503050406030204" pitchFamily="18" charset="0"/>
                          </a:rPr>
                        </m:ctrlPr>
                      </m:accPr>
                      <m:e>
                        <m:r>
                          <a:rPr lang="en-US" altLang="zh-CN" sz="3100" b="0" i="1" smtClean="0">
                            <a:latin typeface="Cambria Math" panose="02040503050406030204" pitchFamily="18" charset="0"/>
                            <a:ea typeface="Cambria Math" panose="02040503050406030204" pitchFamily="18" charset="0"/>
                          </a:rPr>
                          <m:t>𝑦</m:t>
                        </m:r>
                      </m:e>
                    </m:acc>
                  </m:oMath>
                </a14:m>
                <a:r>
                  <a:rPr lang="en-US" altLang="zh-CN" sz="3100" dirty="0"/>
                  <a:t> =</a:t>
                </a:r>
                <a:r>
                  <a:rPr lang="en-US" altLang="zh-CN" sz="3100" dirty="0">
                    <a:ea typeface="Cambria Math" panose="02040503050406030204" pitchFamily="18" charset="0"/>
                  </a:rPr>
                  <a:t> </a:t>
                </a:r>
                <a14:m>
                  <m:oMath xmlns:m="http://schemas.openxmlformats.org/officeDocument/2006/math">
                    <m:r>
                      <a:rPr lang="en-US" altLang="zh-CN" sz="3100" i="1">
                        <a:latin typeface="Cambria Math" panose="02040503050406030204" pitchFamily="18" charset="0"/>
                        <a:ea typeface="Cambria Math" panose="02040503050406030204" pitchFamily="18" charset="0"/>
                      </a:rPr>
                      <m:t>𝑦</m:t>
                    </m:r>
                  </m:oMath>
                </a14:m>
                <a:r>
                  <a:rPr lang="zh-CN" altLang="en-US" sz="3100" dirty="0"/>
                  <a:t>，那么感知机就不会发生变化，否则就根据错误的程度进行权重调整。</a:t>
                </a:r>
                <a:endParaRPr lang="en-US" altLang="zh-CN" sz="3100" dirty="0"/>
              </a:p>
              <a:p>
                <a:pPr>
                  <a:lnSpc>
                    <a:spcPct val="145000"/>
                  </a:lnSpc>
                </a:pPr>
                <a:r>
                  <a:rPr lang="zh-CN" altLang="en-US" sz="3100" b="0" i="0" dirty="0">
                    <a:solidFill>
                      <a:srgbClr val="2C3E50"/>
                    </a:solidFill>
                    <a:effectLst/>
                    <a:latin typeface="PingFang SC"/>
                  </a:rPr>
                  <a:t>每次从训练数据中取出一个样本的输入向量，使用感知机计算其输出，再根据上面的规则来调整权重。</a:t>
                </a:r>
                <a:endParaRPr lang="en-US" altLang="zh-CN" sz="3100" b="0" i="0" dirty="0">
                  <a:solidFill>
                    <a:srgbClr val="2C3E50"/>
                  </a:solidFill>
                  <a:effectLst/>
                  <a:latin typeface="PingFang SC"/>
                </a:endParaRPr>
              </a:p>
              <a:p>
                <a:pPr>
                  <a:lnSpc>
                    <a:spcPct val="145000"/>
                  </a:lnSpc>
                </a:pPr>
                <a:r>
                  <a:rPr lang="zh-CN" altLang="en-US" sz="3100" b="0" i="0" dirty="0">
                    <a:solidFill>
                      <a:srgbClr val="2C3E50"/>
                    </a:solidFill>
                    <a:effectLst/>
                    <a:latin typeface="PingFang SC"/>
                  </a:rPr>
                  <a:t>每处理一个样本就调整一次权重。经过多轮迭代后（即全部的训练数据被反复处理多轮），就可以训练出感知器的权重，使之实现目标函数。</a:t>
                </a:r>
                <a:endParaRPr lang="en-US" altLang="zh-CN" sz="3100" dirty="0"/>
              </a:p>
            </p:txBody>
          </p:sp>
        </mc:Choice>
        <mc:Fallback xmlns="">
          <p:sp>
            <p:nvSpPr>
              <p:cNvPr id="3" name="内容占位符 2">
                <a:extLst>
                  <a:ext uri="{FF2B5EF4-FFF2-40B4-BE49-F238E27FC236}">
                    <a16:creationId xmlns:a16="http://schemas.microsoft.com/office/drawing/2014/main" id="{75C85AF7-4851-4F8B-877E-358936EBA276}"/>
                  </a:ext>
                </a:extLst>
              </p:cNvPr>
              <p:cNvSpPr>
                <a:spLocks noGrp="1" noRot="1" noChangeAspect="1" noMove="1" noResize="1" noEditPoints="1" noAdjustHandles="1" noChangeArrowheads="1" noChangeShapeType="1" noTextEdit="1"/>
              </p:cNvSpPr>
              <p:nvPr>
                <p:ph idx="1"/>
              </p:nvPr>
            </p:nvSpPr>
            <p:spPr>
              <a:xfrm>
                <a:off x="838200" y="1073363"/>
                <a:ext cx="10282707" cy="5385392"/>
              </a:xfrm>
              <a:blipFill>
                <a:blip r:embed="rId2"/>
                <a:stretch>
                  <a:fillRect l="-712" t="-2036" r="-7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74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9474A-806F-4B36-A09F-6D9E5A8D8FBC}"/>
              </a:ext>
            </a:extLst>
          </p:cNvPr>
          <p:cNvSpPr>
            <a:spLocks noGrp="1"/>
          </p:cNvSpPr>
          <p:nvPr>
            <p:ph type="title"/>
          </p:nvPr>
        </p:nvSpPr>
        <p:spPr>
          <a:xfrm>
            <a:off x="838200" y="18255"/>
            <a:ext cx="10515600" cy="1325563"/>
          </a:xfrm>
        </p:spPr>
        <p:txBody>
          <a:bodyPr/>
          <a:lstStyle/>
          <a:p>
            <a:r>
              <a:rPr lang="zh-CN" altLang="en-US" b="1" dirty="0">
                <a:solidFill>
                  <a:srgbClr val="7030A0"/>
                </a:solidFill>
              </a:rPr>
              <a:t>感知机</a:t>
            </a:r>
          </a:p>
        </p:txBody>
      </p:sp>
      <p:sp>
        <p:nvSpPr>
          <p:cNvPr id="3" name="内容占位符 2">
            <a:extLst>
              <a:ext uri="{FF2B5EF4-FFF2-40B4-BE49-F238E27FC236}">
                <a16:creationId xmlns:a16="http://schemas.microsoft.com/office/drawing/2014/main" id="{75C85AF7-4851-4F8B-877E-358936EBA276}"/>
              </a:ext>
            </a:extLst>
          </p:cNvPr>
          <p:cNvSpPr>
            <a:spLocks noGrp="1"/>
          </p:cNvSpPr>
          <p:nvPr>
            <p:ph idx="1"/>
          </p:nvPr>
        </p:nvSpPr>
        <p:spPr>
          <a:xfrm>
            <a:off x="838199" y="1343818"/>
            <a:ext cx="6721699" cy="4593342"/>
          </a:xfrm>
        </p:spPr>
        <p:txBody>
          <a:bodyPr>
            <a:normAutofit/>
          </a:bodyPr>
          <a:lstStyle/>
          <a:p>
            <a:r>
              <a:rPr lang="zh-CN" altLang="en-US" dirty="0"/>
              <a:t>感知机只有输出层神经元进行激活函数处理，即只拥有一层功能神经元，其学习能力非常有限。</a:t>
            </a:r>
            <a:endParaRPr lang="en-US" altLang="zh-CN" dirty="0"/>
          </a:p>
          <a:p>
            <a:endParaRPr lang="en-US" altLang="zh-CN" dirty="0"/>
          </a:p>
          <a:p>
            <a:r>
              <a:rPr lang="zh-CN" altLang="en-US" dirty="0"/>
              <a:t>为此，可以考虑使用多层功能神经元。</a:t>
            </a:r>
            <a:endParaRPr lang="en-US" altLang="zh-CN" dirty="0"/>
          </a:p>
          <a:p>
            <a:endParaRPr lang="en-US" altLang="zh-CN" dirty="0"/>
          </a:p>
          <a:p>
            <a:r>
              <a:rPr lang="zh-CN" altLang="en-US" dirty="0"/>
              <a:t>如右图的两层感知机，输出层与输入层之间的一层神经元，被称为隐层，隐层和输出层神经元都是拥有激活函数的功能神经元。</a:t>
            </a:r>
            <a:endParaRPr lang="en-US" altLang="zh-CN" dirty="0"/>
          </a:p>
        </p:txBody>
      </p:sp>
      <p:grpSp>
        <p:nvGrpSpPr>
          <p:cNvPr id="11" name="组合 10">
            <a:extLst>
              <a:ext uri="{FF2B5EF4-FFF2-40B4-BE49-F238E27FC236}">
                <a16:creationId xmlns:a16="http://schemas.microsoft.com/office/drawing/2014/main" id="{F5FF3BF8-C5FF-46D1-8694-E776017206E4}"/>
              </a:ext>
            </a:extLst>
          </p:cNvPr>
          <p:cNvGrpSpPr/>
          <p:nvPr/>
        </p:nvGrpSpPr>
        <p:grpSpPr>
          <a:xfrm>
            <a:off x="7405255" y="764269"/>
            <a:ext cx="4224823" cy="5172891"/>
            <a:chOff x="7405255" y="764269"/>
            <a:chExt cx="4224823" cy="5172891"/>
          </a:xfrm>
        </p:grpSpPr>
        <p:pic>
          <p:nvPicPr>
            <p:cNvPr id="6" name="图片 5">
              <a:extLst>
                <a:ext uri="{FF2B5EF4-FFF2-40B4-BE49-F238E27FC236}">
                  <a16:creationId xmlns:a16="http://schemas.microsoft.com/office/drawing/2014/main" id="{C6798143-FFE1-4B36-AFC6-298C5D83F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255" y="764269"/>
              <a:ext cx="3826522" cy="5172891"/>
            </a:xfrm>
            <a:prstGeom prst="rect">
              <a:avLst/>
            </a:prstGeom>
          </p:spPr>
        </p:pic>
        <p:sp>
          <p:nvSpPr>
            <p:cNvPr id="8" name="文本框 7">
              <a:extLst>
                <a:ext uri="{FF2B5EF4-FFF2-40B4-BE49-F238E27FC236}">
                  <a16:creationId xmlns:a16="http://schemas.microsoft.com/office/drawing/2014/main" id="{0A74757A-B11A-4829-9579-9C35D1C701C2}"/>
                </a:ext>
              </a:extLst>
            </p:cNvPr>
            <p:cNvSpPr txBox="1"/>
            <p:nvPr/>
          </p:nvSpPr>
          <p:spPr>
            <a:xfrm>
              <a:off x="10599313" y="1809482"/>
              <a:ext cx="95410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输出层</a:t>
              </a:r>
            </a:p>
          </p:txBody>
        </p:sp>
        <p:sp>
          <p:nvSpPr>
            <p:cNvPr id="9" name="文本框 8">
              <a:extLst>
                <a:ext uri="{FF2B5EF4-FFF2-40B4-BE49-F238E27FC236}">
                  <a16:creationId xmlns:a16="http://schemas.microsoft.com/office/drawing/2014/main" id="{480D745C-C4DB-4A28-AB76-D0260261A5B4}"/>
                </a:ext>
              </a:extLst>
            </p:cNvPr>
            <p:cNvSpPr txBox="1"/>
            <p:nvPr/>
          </p:nvSpPr>
          <p:spPr>
            <a:xfrm>
              <a:off x="10707469" y="3062940"/>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隐层</a:t>
              </a:r>
            </a:p>
          </p:txBody>
        </p:sp>
        <p:sp>
          <p:nvSpPr>
            <p:cNvPr id="10" name="文本框 9">
              <a:extLst>
                <a:ext uri="{FF2B5EF4-FFF2-40B4-BE49-F238E27FC236}">
                  <a16:creationId xmlns:a16="http://schemas.microsoft.com/office/drawing/2014/main" id="{4AEEE523-66D3-4C82-8714-584632C8C900}"/>
                </a:ext>
              </a:extLst>
            </p:cNvPr>
            <p:cNvSpPr txBox="1"/>
            <p:nvPr/>
          </p:nvSpPr>
          <p:spPr>
            <a:xfrm>
              <a:off x="10675971" y="4679187"/>
              <a:ext cx="95410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输入层</a:t>
              </a:r>
            </a:p>
          </p:txBody>
        </p:sp>
      </p:grpSp>
    </p:spTree>
    <p:extLst>
      <p:ext uri="{BB962C8B-B14F-4D97-AF65-F5344CB8AC3E}">
        <p14:creationId xmlns:p14="http://schemas.microsoft.com/office/powerpoint/2010/main" val="342681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838200" y="18255"/>
            <a:ext cx="10515600" cy="1102207"/>
          </a:xfrm>
        </p:spPr>
        <p:txBody>
          <a:bodyPr>
            <a:normAutofit/>
          </a:bodyPr>
          <a:lstStyle/>
          <a:p>
            <a:r>
              <a:rPr lang="en-US" altLang="zh-CN" sz="4000" b="1" dirty="0">
                <a:solidFill>
                  <a:srgbClr val="7030A0"/>
                </a:solidFill>
              </a:rPr>
              <a:t>BP</a:t>
            </a:r>
            <a:r>
              <a:rPr lang="zh-CN" altLang="en-US" sz="4000" b="1" dirty="0">
                <a:solidFill>
                  <a:srgbClr val="7030A0"/>
                </a:solidFill>
              </a:rPr>
              <a:t>神经网络</a:t>
            </a:r>
          </a:p>
        </p:txBody>
      </p:sp>
      <p:sp>
        <p:nvSpPr>
          <p:cNvPr id="3" name="内容占位符 2">
            <a:extLst>
              <a:ext uri="{FF2B5EF4-FFF2-40B4-BE49-F238E27FC236}">
                <a16:creationId xmlns:a16="http://schemas.microsoft.com/office/drawing/2014/main" id="{13A78B0C-B4E2-43F8-8CF3-7951E0616157}"/>
              </a:ext>
            </a:extLst>
          </p:cNvPr>
          <p:cNvSpPr>
            <a:spLocks noGrp="1"/>
          </p:cNvSpPr>
          <p:nvPr>
            <p:ph idx="1"/>
          </p:nvPr>
        </p:nvSpPr>
        <p:spPr>
          <a:xfrm>
            <a:off x="838200" y="933718"/>
            <a:ext cx="10515600" cy="5243245"/>
          </a:xfrm>
        </p:spPr>
        <p:txBody>
          <a:bodyPr/>
          <a:lstStyle/>
          <a:p>
            <a:r>
              <a:rPr lang="zh-CN" altLang="en-US" dirty="0"/>
              <a:t>简单感知机的学习规则对于多层网络的训练显然不足。</a:t>
            </a:r>
            <a:endParaRPr lang="en-US" altLang="zh-CN" dirty="0"/>
          </a:p>
          <a:p>
            <a:r>
              <a:rPr lang="zh-CN" altLang="en-US" dirty="0"/>
              <a:t>误差逆传播（</a:t>
            </a:r>
            <a:r>
              <a:rPr lang="en-US" altLang="zh-CN" dirty="0"/>
              <a:t>error </a:t>
            </a:r>
            <a:r>
              <a:rPr lang="en-US" altLang="zh-CN" dirty="0" err="1"/>
              <a:t>BackPropagation</a:t>
            </a:r>
            <a:r>
              <a:rPr lang="en-US" altLang="zh-CN" dirty="0"/>
              <a:t>,</a:t>
            </a:r>
            <a:r>
              <a:rPr lang="zh-CN" altLang="en-US" dirty="0"/>
              <a:t>简称</a:t>
            </a:r>
            <a:r>
              <a:rPr lang="en-US" altLang="zh-CN" dirty="0"/>
              <a:t>BP</a:t>
            </a:r>
            <a:r>
              <a:rPr lang="zh-CN" altLang="en-US" dirty="0"/>
              <a:t>）可更杰出地完成神经网络的训练。</a:t>
            </a:r>
          </a:p>
        </p:txBody>
      </p:sp>
      <p:pic>
        <p:nvPicPr>
          <p:cNvPr id="5" name="图片 4">
            <a:extLst>
              <a:ext uri="{FF2B5EF4-FFF2-40B4-BE49-F238E27FC236}">
                <a16:creationId xmlns:a16="http://schemas.microsoft.com/office/drawing/2014/main" id="{94CF59A9-A7E1-4C54-A259-3A1BE2DD2D96}"/>
              </a:ext>
            </a:extLst>
          </p:cNvPr>
          <p:cNvPicPr>
            <a:picLocks noChangeAspect="1"/>
          </p:cNvPicPr>
          <p:nvPr/>
        </p:nvPicPr>
        <p:blipFill rotWithShape="1">
          <a:blip r:embed="rId2">
            <a:extLst>
              <a:ext uri="{28A0092B-C50C-407E-A947-70E740481C1C}">
                <a14:useLocalDpi xmlns:a14="http://schemas.microsoft.com/office/drawing/2010/main" val="0"/>
              </a:ext>
            </a:extLst>
          </a:blip>
          <a:srcRect l="17508" t="15586" r="12656" b="19437"/>
          <a:stretch/>
        </p:blipFill>
        <p:spPr>
          <a:xfrm>
            <a:off x="2195848" y="2331075"/>
            <a:ext cx="7662929" cy="4456091"/>
          </a:xfrm>
          <a:prstGeom prst="rect">
            <a:avLst/>
          </a:prstGeom>
        </p:spPr>
      </p:pic>
    </p:spTree>
    <p:extLst>
      <p:ext uri="{BB962C8B-B14F-4D97-AF65-F5344CB8AC3E}">
        <p14:creationId xmlns:p14="http://schemas.microsoft.com/office/powerpoint/2010/main" val="89746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en-US" altLang="zh-CN" sz="4000" b="1" dirty="0">
                <a:solidFill>
                  <a:srgbClr val="7030A0"/>
                </a:solidFill>
              </a:rPr>
              <a:t>BP</a:t>
            </a:r>
            <a:r>
              <a:rPr lang="zh-CN" altLang="en-US" sz="4000" b="1" dirty="0">
                <a:solidFill>
                  <a:srgbClr val="7030A0"/>
                </a:solidFill>
              </a:rPr>
              <a:t>神经网络</a:t>
            </a:r>
          </a:p>
        </p:txBody>
      </p:sp>
      <p:pic>
        <p:nvPicPr>
          <p:cNvPr id="5" name="图片 4">
            <a:extLst>
              <a:ext uri="{FF2B5EF4-FFF2-40B4-BE49-F238E27FC236}">
                <a16:creationId xmlns:a16="http://schemas.microsoft.com/office/drawing/2014/main" id="{94CF59A9-A7E1-4C54-A259-3A1BE2DD2D96}"/>
              </a:ext>
            </a:extLst>
          </p:cNvPr>
          <p:cNvPicPr>
            <a:picLocks noChangeAspect="1"/>
          </p:cNvPicPr>
          <p:nvPr/>
        </p:nvPicPr>
        <p:blipFill rotWithShape="1">
          <a:blip r:embed="rId2">
            <a:extLst>
              <a:ext uri="{28A0092B-C50C-407E-A947-70E740481C1C}">
                <a14:useLocalDpi xmlns:a14="http://schemas.microsoft.com/office/drawing/2010/main" val="0"/>
              </a:ext>
            </a:extLst>
          </a:blip>
          <a:srcRect l="17508" t="15586" r="12656" b="19437"/>
          <a:stretch/>
        </p:blipFill>
        <p:spPr>
          <a:xfrm>
            <a:off x="4814926" y="0"/>
            <a:ext cx="7662929" cy="4456091"/>
          </a:xfrm>
          <a:prstGeom prst="rect">
            <a:avLst/>
          </a:prstGeom>
        </p:spPr>
      </p:pic>
      <p:pic>
        <p:nvPicPr>
          <p:cNvPr id="7" name="图片 6">
            <a:extLst>
              <a:ext uri="{FF2B5EF4-FFF2-40B4-BE49-F238E27FC236}">
                <a16:creationId xmlns:a16="http://schemas.microsoft.com/office/drawing/2014/main" id="{3BD9CA9C-88C5-4B59-8356-0395D7B94F50}"/>
              </a:ext>
            </a:extLst>
          </p:cNvPr>
          <p:cNvPicPr>
            <a:picLocks noChangeAspect="1"/>
          </p:cNvPicPr>
          <p:nvPr/>
        </p:nvPicPr>
        <p:blipFill rotWithShape="1">
          <a:blip r:embed="rId3">
            <a:extLst>
              <a:ext uri="{28A0092B-C50C-407E-A947-70E740481C1C}">
                <a14:useLocalDpi xmlns:a14="http://schemas.microsoft.com/office/drawing/2010/main" val="0"/>
              </a:ext>
            </a:extLst>
          </a:blip>
          <a:srcRect l="7468" t="26577" r="28715" b="20948"/>
          <a:stretch/>
        </p:blipFill>
        <p:spPr>
          <a:xfrm>
            <a:off x="284408" y="3728432"/>
            <a:ext cx="5853110" cy="30072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文本框 2">
            <a:extLst>
              <a:ext uri="{FF2B5EF4-FFF2-40B4-BE49-F238E27FC236}">
                <a16:creationId xmlns:a16="http://schemas.microsoft.com/office/drawing/2014/main" id="{D9F4F11B-2DA2-4DEE-A3E5-AB28B380E112}"/>
              </a:ext>
            </a:extLst>
          </p:cNvPr>
          <p:cNvSpPr txBox="1"/>
          <p:nvPr/>
        </p:nvSpPr>
        <p:spPr>
          <a:xfrm>
            <a:off x="209500" y="1104660"/>
            <a:ext cx="5001692"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隐层和输出层的每一个神经元都是拥有激活函数的功能神经元</a:t>
            </a:r>
            <a:endParaRPr lang="en-US" altLang="zh-CN" sz="2800" dirty="0"/>
          </a:p>
          <a:p>
            <a:pPr marL="457200" indent="-457200">
              <a:buFont typeface="Arial" panose="020B0604020202020204" pitchFamily="34" charset="0"/>
              <a:buChar char="•"/>
            </a:pPr>
            <a:r>
              <a:rPr lang="zh-CN" altLang="en-US" sz="2800" dirty="0"/>
              <a:t>假设激活函数都为</a:t>
            </a:r>
            <a:r>
              <a:rPr lang="en-US" altLang="zh-CN" sz="2800" dirty="0"/>
              <a:t>Sigmoid</a:t>
            </a:r>
            <a:r>
              <a:rPr lang="zh-CN" altLang="en-US" sz="2800" dirty="0"/>
              <a:t>函数</a:t>
            </a:r>
          </a:p>
        </p:txBody>
      </p:sp>
    </p:spTree>
    <p:extLst>
      <p:ext uri="{BB962C8B-B14F-4D97-AF65-F5344CB8AC3E}">
        <p14:creationId xmlns:p14="http://schemas.microsoft.com/office/powerpoint/2010/main" val="13752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en-US" altLang="zh-CN" sz="4000" b="1" dirty="0">
                <a:solidFill>
                  <a:srgbClr val="7030A0"/>
                </a:solidFill>
              </a:rPr>
              <a:t>BP</a:t>
            </a:r>
            <a:r>
              <a:rPr lang="zh-CN" altLang="en-US" sz="4000" b="1" dirty="0">
                <a:solidFill>
                  <a:srgbClr val="7030A0"/>
                </a:solidFill>
              </a:rPr>
              <a:t>神经网络</a:t>
            </a:r>
          </a:p>
        </p:txBody>
      </p:sp>
      <p:pic>
        <p:nvPicPr>
          <p:cNvPr id="5" name="图片 4">
            <a:extLst>
              <a:ext uri="{FF2B5EF4-FFF2-40B4-BE49-F238E27FC236}">
                <a16:creationId xmlns:a16="http://schemas.microsoft.com/office/drawing/2014/main" id="{94CF59A9-A7E1-4C54-A259-3A1BE2DD2D96}"/>
              </a:ext>
            </a:extLst>
          </p:cNvPr>
          <p:cNvPicPr>
            <a:picLocks noChangeAspect="1"/>
          </p:cNvPicPr>
          <p:nvPr/>
        </p:nvPicPr>
        <p:blipFill rotWithShape="1">
          <a:blip r:embed="rId2">
            <a:extLst>
              <a:ext uri="{28A0092B-C50C-407E-A947-70E740481C1C}">
                <a14:useLocalDpi xmlns:a14="http://schemas.microsoft.com/office/drawing/2010/main" val="0"/>
              </a:ext>
            </a:extLst>
          </a:blip>
          <a:srcRect l="17508" t="15586" r="12656" b="19437"/>
          <a:stretch/>
        </p:blipFill>
        <p:spPr>
          <a:xfrm>
            <a:off x="4244662" y="875762"/>
            <a:ext cx="7662929" cy="4456091"/>
          </a:xfrm>
          <a:prstGeom prst="rect">
            <a:avLst/>
          </a:prstGeom>
        </p:spPr>
      </p:pic>
      <p:sp>
        <p:nvSpPr>
          <p:cNvPr id="4" name="文本框 3">
            <a:extLst>
              <a:ext uri="{FF2B5EF4-FFF2-40B4-BE49-F238E27FC236}">
                <a16:creationId xmlns:a16="http://schemas.microsoft.com/office/drawing/2014/main" id="{9CC6CFA1-2235-4B40-A487-E5F359D8C7D8}"/>
              </a:ext>
            </a:extLst>
          </p:cNvPr>
          <p:cNvSpPr txBox="1"/>
          <p:nvPr/>
        </p:nvSpPr>
        <p:spPr>
          <a:xfrm>
            <a:off x="284409" y="1075386"/>
            <a:ext cx="4358425" cy="467576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t>输出层和隐层中的每一个神经元都拥有激活函数进行处理。</a:t>
            </a:r>
            <a:endParaRPr lang="en-US" altLang="zh-CN" sz="2400" dirty="0"/>
          </a:p>
          <a:p>
            <a:pPr marL="285750" indent="-285750">
              <a:lnSpc>
                <a:spcPct val="125000"/>
              </a:lnSpc>
              <a:buFont typeface="Arial" panose="020B0604020202020204" pitchFamily="34" charset="0"/>
              <a:buChar char="•"/>
            </a:pPr>
            <a:r>
              <a:rPr lang="zh-CN" altLang="en-US" sz="2400" dirty="0"/>
              <a:t>隐层和输出层的每一个神经元都将其底一层所有结点加权求和作为输入。</a:t>
            </a:r>
            <a:endParaRPr lang="en-US" altLang="zh-CN" sz="2400" dirty="0"/>
          </a:p>
          <a:p>
            <a:pPr marL="285750" indent="-285750">
              <a:lnSpc>
                <a:spcPct val="125000"/>
              </a:lnSpc>
              <a:buFont typeface="Arial" panose="020B0604020202020204" pitchFamily="34" charset="0"/>
              <a:buChar char="•"/>
            </a:pPr>
            <a:r>
              <a:rPr lang="zh-CN" altLang="en-US" sz="2400" dirty="0"/>
              <a:t>连接的每一根线，都拥有独立的权值。</a:t>
            </a:r>
            <a:endParaRPr lang="en-US" altLang="zh-CN" sz="2400" dirty="0"/>
          </a:p>
          <a:p>
            <a:pPr marL="285750" indent="-285750">
              <a:lnSpc>
                <a:spcPct val="125000"/>
              </a:lnSpc>
              <a:buFont typeface="Arial" panose="020B0604020202020204" pitchFamily="34" charset="0"/>
              <a:buChar char="•"/>
            </a:pPr>
            <a:r>
              <a:rPr lang="zh-CN" altLang="en-US" sz="2400" dirty="0"/>
              <a:t>隐层和输出层的每个神经元都设有一个独立的阈值。</a:t>
            </a:r>
            <a:endParaRPr lang="en-US" altLang="zh-CN" sz="2400" dirty="0"/>
          </a:p>
        </p:txBody>
      </p:sp>
      <p:sp>
        <p:nvSpPr>
          <p:cNvPr id="6" name="文本框 5">
            <a:extLst>
              <a:ext uri="{FF2B5EF4-FFF2-40B4-BE49-F238E27FC236}">
                <a16:creationId xmlns:a16="http://schemas.microsoft.com/office/drawing/2014/main" id="{4C392950-BFB2-40BE-B4CA-F64B9932EED8}"/>
              </a:ext>
            </a:extLst>
          </p:cNvPr>
          <p:cNvSpPr txBox="1"/>
          <p:nvPr/>
        </p:nvSpPr>
        <p:spPr>
          <a:xfrm>
            <a:off x="284410" y="5751153"/>
            <a:ext cx="11338774" cy="982448"/>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t>隐层和输出层的每个神经元将输入值与阈值进行对比之后，通过激活函数计算输出结果。</a:t>
            </a:r>
          </a:p>
        </p:txBody>
      </p:sp>
      <p:pic>
        <p:nvPicPr>
          <p:cNvPr id="7" name="图片 6">
            <a:extLst>
              <a:ext uri="{FF2B5EF4-FFF2-40B4-BE49-F238E27FC236}">
                <a16:creationId xmlns:a16="http://schemas.microsoft.com/office/drawing/2014/main" id="{76370AC4-7692-46C9-8479-C1E7B7AD5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529" y="602758"/>
            <a:ext cx="7792471" cy="5002098"/>
          </a:xfrm>
          <a:prstGeom prst="rect">
            <a:avLst/>
          </a:prstGeom>
        </p:spPr>
      </p:pic>
    </p:spTree>
    <p:extLst>
      <p:ext uri="{BB962C8B-B14F-4D97-AF65-F5344CB8AC3E}">
        <p14:creationId xmlns:p14="http://schemas.microsoft.com/office/powerpoint/2010/main" val="288997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en-US" altLang="zh-CN" sz="4000" b="1" dirty="0">
                <a:solidFill>
                  <a:srgbClr val="7030A0"/>
                </a:solidFill>
              </a:rPr>
              <a:t>BP</a:t>
            </a:r>
            <a:r>
              <a:rPr lang="zh-CN" altLang="en-US" sz="4000" b="1" dirty="0">
                <a:solidFill>
                  <a:srgbClr val="7030A0"/>
                </a:solidFill>
              </a:rPr>
              <a:t>神经网络</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D1789B5-2968-4EE1-9B3A-0D3D14312403}"/>
                  </a:ext>
                </a:extLst>
              </p:cNvPr>
              <p:cNvSpPr txBox="1"/>
              <p:nvPr/>
            </p:nvSpPr>
            <p:spPr>
              <a:xfrm>
                <a:off x="358999" y="2110623"/>
                <a:ext cx="3736482" cy="34481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400" dirty="0"/>
                  <a:t>影响输出的几个关键值： </a:t>
                </a:r>
                <a:endParaRPr lang="en-US" altLang="zh-CN" sz="2400" dirty="0"/>
              </a:p>
              <a:p>
                <a:pPr>
                  <a:lnSpc>
                    <a:spcPct val="150000"/>
                  </a:lnSpc>
                </a:pPr>
                <a:r>
                  <a:rPr lang="zh-CN" altLang="en-US" sz="2400" b="1" dirty="0"/>
                  <a:t>输出层阈值</a:t>
                </a:r>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0" smtClean="0">
                            <a:latin typeface="Cambria Math" panose="02040503050406030204" pitchFamily="18" charset="0"/>
                          </a:rPr>
                          <m:t>𝛉</m:t>
                        </m:r>
                      </m:e>
                      <m:sub>
                        <m:r>
                          <a:rPr lang="en-US" altLang="zh-CN" sz="2400" b="1" i="0" smtClean="0">
                            <a:latin typeface="Cambria Math" panose="02040503050406030204" pitchFamily="18" charset="0"/>
                          </a:rPr>
                          <m:t>𝐣</m:t>
                        </m:r>
                      </m:sub>
                    </m:sSub>
                  </m:oMath>
                </a14:m>
                <a:r>
                  <a:rPr lang="zh-CN" altLang="en-US" sz="2400" b="1" dirty="0"/>
                  <a:t> </a:t>
                </a:r>
                <a:endParaRPr lang="en-US" altLang="zh-CN" sz="2400" b="1" dirty="0"/>
              </a:p>
              <a:p>
                <a:pPr>
                  <a:lnSpc>
                    <a:spcPct val="150000"/>
                  </a:lnSpc>
                </a:pPr>
                <a:r>
                  <a:rPr lang="zh-CN" altLang="en-US" sz="2400" b="1" dirty="0"/>
                  <a:t>输出层输入的权重值</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0" smtClean="0">
                            <a:latin typeface="Cambria Math" panose="02040503050406030204" pitchFamily="18" charset="0"/>
                          </a:rPr>
                          <m:t>𝐰</m:t>
                        </m:r>
                      </m:e>
                      <m:sub>
                        <m:r>
                          <a:rPr lang="en-US" altLang="zh-CN" sz="2400" b="1" i="0" smtClean="0">
                            <a:latin typeface="Cambria Math" panose="02040503050406030204" pitchFamily="18" charset="0"/>
                          </a:rPr>
                          <m:t>𝐡𝐣</m:t>
                        </m:r>
                      </m:sub>
                    </m:sSub>
                  </m:oMath>
                </a14:m>
                <a:endParaRPr lang="en-US" altLang="zh-CN" sz="2400" b="1" dirty="0"/>
              </a:p>
              <a:p>
                <a:pPr>
                  <a:lnSpc>
                    <a:spcPct val="150000"/>
                  </a:lnSpc>
                </a:pPr>
                <a:r>
                  <a:rPr lang="zh-CN" altLang="en-US" sz="2400" b="1" dirty="0"/>
                  <a:t> </a:t>
                </a:r>
                <a:endParaRPr lang="en-US" altLang="zh-CN" sz="2400" b="1" dirty="0"/>
              </a:p>
              <a:p>
                <a:pPr>
                  <a:lnSpc>
                    <a:spcPct val="150000"/>
                  </a:lnSpc>
                </a:pPr>
                <a:r>
                  <a:rPr lang="zh-CN" altLang="en-US" sz="2400" b="1" dirty="0"/>
                  <a:t>隐层阈值 </a:t>
                </a:r>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0" smtClean="0">
                            <a:latin typeface="Cambria Math" panose="02040503050406030204" pitchFamily="18" charset="0"/>
                          </a:rPr>
                          <m:t>𝛄</m:t>
                        </m:r>
                      </m:e>
                      <m:sub>
                        <m:r>
                          <a:rPr lang="en-US" altLang="zh-CN" sz="2400" b="1" i="0" smtClean="0">
                            <a:latin typeface="Cambria Math" panose="02040503050406030204" pitchFamily="18" charset="0"/>
                          </a:rPr>
                          <m:t>𝐡</m:t>
                        </m:r>
                      </m:sub>
                    </m:sSub>
                  </m:oMath>
                </a14:m>
                <a:endParaRPr lang="en-US" altLang="zh-CN" sz="2400" b="1" dirty="0"/>
              </a:p>
              <a:p>
                <a:pPr>
                  <a:lnSpc>
                    <a:spcPct val="150000"/>
                  </a:lnSpc>
                </a:pPr>
                <a:r>
                  <a:rPr lang="zh-CN" altLang="en-US" sz="2400" b="1" dirty="0"/>
                  <a:t>隐层输入的权重值</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0" smtClean="0">
                            <a:latin typeface="Cambria Math" panose="02040503050406030204" pitchFamily="18" charset="0"/>
                          </a:rPr>
                          <m:t>𝐯</m:t>
                        </m:r>
                      </m:e>
                      <m:sub>
                        <m:r>
                          <a:rPr lang="en-US" altLang="zh-CN" sz="2400" b="1" i="0" smtClean="0">
                            <a:latin typeface="Cambria Math" panose="02040503050406030204" pitchFamily="18" charset="0"/>
                          </a:rPr>
                          <m:t>𝐢𝐡</m:t>
                        </m:r>
                      </m:sub>
                    </m:sSub>
                  </m:oMath>
                </a14:m>
                <a:endParaRPr lang="zh-CN" altLang="en-US" sz="2400" b="1" dirty="0"/>
              </a:p>
            </p:txBody>
          </p:sp>
        </mc:Choice>
        <mc:Fallback xmlns="">
          <p:sp>
            <p:nvSpPr>
              <p:cNvPr id="9" name="文本框 8">
                <a:extLst>
                  <a:ext uri="{FF2B5EF4-FFF2-40B4-BE49-F238E27FC236}">
                    <a16:creationId xmlns:a16="http://schemas.microsoft.com/office/drawing/2014/main" id="{8D1789B5-2968-4EE1-9B3A-0D3D14312403}"/>
                  </a:ext>
                </a:extLst>
              </p:cNvPr>
              <p:cNvSpPr txBox="1">
                <a:spLocks noRot="1" noChangeAspect="1" noMove="1" noResize="1" noEditPoints="1" noAdjustHandles="1" noChangeArrowheads="1" noChangeShapeType="1" noTextEdit="1"/>
              </p:cNvSpPr>
              <p:nvPr/>
            </p:nvSpPr>
            <p:spPr>
              <a:xfrm>
                <a:off x="358999" y="2110623"/>
                <a:ext cx="3736482" cy="3448123"/>
              </a:xfrm>
              <a:prstGeom prst="rect">
                <a:avLst/>
              </a:prstGeom>
              <a:blipFill>
                <a:blip r:embed="rId2"/>
                <a:stretch>
                  <a:fillRect l="-2610" r="-6199" b="-353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8D2E518-327C-43E2-9B85-AEF5ED1E1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481" y="843379"/>
            <a:ext cx="8256506" cy="5299969"/>
          </a:xfrm>
          <a:prstGeom prst="rect">
            <a:avLst/>
          </a:prstGeom>
        </p:spPr>
      </p:pic>
    </p:spTree>
    <p:extLst>
      <p:ext uri="{BB962C8B-B14F-4D97-AF65-F5344CB8AC3E}">
        <p14:creationId xmlns:p14="http://schemas.microsoft.com/office/powerpoint/2010/main" val="3014555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zh-CN" altLang="en-US" sz="4000" b="1" dirty="0">
                <a:solidFill>
                  <a:srgbClr val="7030A0"/>
                </a:solidFill>
              </a:rPr>
              <a:t>网络中参数的修正</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DC3AAB9-1061-4A87-A406-D59F456F39A1}"/>
                  </a:ext>
                </a:extLst>
              </p:cNvPr>
              <p:cNvSpPr txBox="1"/>
              <p:nvPr/>
            </p:nvSpPr>
            <p:spPr>
              <a:xfrm>
                <a:off x="284408" y="863009"/>
                <a:ext cx="5193114" cy="6012672"/>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t>神经网络的输出为</a:t>
                </a:r>
                <a14:m>
                  <m:oMath xmlns:m="http://schemas.openxmlformats.org/officeDocument/2006/math">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𝑦</m:t>
                            </m:r>
                            <m:r>
                              <a:rPr lang="en-US" altLang="zh-CN" sz="2400" i="1">
                                <a:latin typeface="Cambria Math" panose="02040503050406030204" pitchFamily="18" charset="0"/>
                              </a:rPr>
                              <m:t> </m:t>
                            </m:r>
                          </m:e>
                        </m:acc>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𝑦</m:t>
                            </m:r>
                            <m:r>
                              <a:rPr lang="en-US" altLang="zh-CN" sz="2400" i="1">
                                <a:latin typeface="Cambria Math" panose="02040503050406030204" pitchFamily="18" charset="0"/>
                              </a:rPr>
                              <m:t> </m:t>
                            </m:r>
                          </m:e>
                        </m:acc>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𝑦</m:t>
                            </m:r>
                            <m:r>
                              <a:rPr lang="en-US" altLang="zh-CN" sz="2400" i="1">
                                <a:latin typeface="Cambria Math" panose="02040503050406030204" pitchFamily="18" charset="0"/>
                              </a:rPr>
                              <m:t> </m:t>
                            </m:r>
                          </m:e>
                        </m:acc>
                      </m:e>
                      <m:sub>
                        <m:r>
                          <a:rPr lang="en-US" altLang="zh-CN" sz="2400" i="1">
                            <a:latin typeface="Cambria Math" panose="02040503050406030204" pitchFamily="18" charset="0"/>
                          </a:rPr>
                          <m:t>𝑗</m:t>
                        </m:r>
                      </m:sub>
                    </m:sSub>
                    <m:r>
                      <a:rPr lang="en-US" altLang="zh-CN" sz="2400" b="0" i="0" smtClean="0">
                        <a:latin typeface="Cambria Math" panose="02040503050406030204" pitchFamily="18" charset="0"/>
                      </a:rPr>
                      <m:t> , </m:t>
                    </m:r>
                    <m:r>
                      <a:rPr lang="en-US" altLang="zh-CN" sz="2400" i="1">
                        <a:latin typeface="Cambria Math" panose="02040503050406030204" pitchFamily="18" charset="0"/>
                      </a:rPr>
                      <m:t>…</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𝑦</m:t>
                            </m:r>
                            <m:r>
                              <a:rPr lang="en-US" altLang="zh-CN" sz="2400" i="1">
                                <a:latin typeface="Cambria Math" panose="02040503050406030204" pitchFamily="18" charset="0"/>
                              </a:rPr>
                              <m:t> </m:t>
                            </m:r>
                          </m:e>
                        </m:acc>
                      </m:e>
                      <m:sub>
                        <m:r>
                          <a:rPr lang="en-US" altLang="zh-CN" sz="2400" b="0" i="1" smtClean="0">
                            <a:latin typeface="Cambria Math" panose="02040503050406030204" pitchFamily="18" charset="0"/>
                          </a:rPr>
                          <m:t>𝑙</m:t>
                        </m:r>
                      </m:sub>
                    </m:sSub>
                  </m:oMath>
                </a14:m>
                <a:r>
                  <a:rPr lang="zh-CN" altLang="en-US" sz="2400" dirty="0"/>
                  <a:t>。</a:t>
                </a:r>
                <a:endParaRPr lang="en-US" altLang="zh-CN" sz="2400" dirty="0"/>
              </a:p>
              <a:p>
                <a:pPr marL="285750" indent="-285750">
                  <a:lnSpc>
                    <a:spcPct val="125000"/>
                  </a:lnSpc>
                  <a:buFont typeface="Arial" panose="020B0604020202020204" pitchFamily="34" charset="0"/>
                  <a:buChar char="•"/>
                </a:pPr>
                <a:r>
                  <a:rPr lang="zh-CN" altLang="en-US" sz="2400" dirty="0"/>
                  <a:t>利用均方误差构建出误差项</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𝑙</m:t>
                          </m:r>
                        </m:sup>
                        <m:e>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𝑦</m:t>
                                          </m:r>
                                          <m:r>
                                            <a:rPr lang="en-US" altLang="zh-CN" sz="2400" i="1">
                                              <a:latin typeface="Cambria Math" panose="02040503050406030204" pitchFamily="18" charset="0"/>
                                            </a:rPr>
                                            <m:t> </m:t>
                                          </m:r>
                                        </m:e>
                                      </m:acc>
                                    </m:e>
                                    <m:sub>
                                      <m:r>
                                        <a:rPr lang="en-US" altLang="zh-CN" sz="2400" i="1">
                                          <a:latin typeface="Cambria Math" panose="02040503050406030204" pitchFamily="18" charset="0"/>
                                        </a:rPr>
                                        <m:t>𝑗</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e>
                              </m:d>
                            </m:e>
                            <m:sup>
                              <m:r>
                                <a:rPr lang="en-US" altLang="zh-CN" sz="2400" b="0" i="1" smtClean="0">
                                  <a:latin typeface="Cambria Math" panose="02040503050406030204" pitchFamily="18" charset="0"/>
                                </a:rPr>
                                <m:t>2</m:t>
                              </m:r>
                            </m:sup>
                          </m:sSup>
                        </m:e>
                      </m:nary>
                    </m:oMath>
                  </m:oMathPara>
                </a14:m>
                <a:endParaRPr lang="en-US" altLang="zh-CN" sz="2400" dirty="0"/>
              </a:p>
              <a:p>
                <a:pPr marL="285750" indent="-285750">
                  <a:lnSpc>
                    <a:spcPct val="125000"/>
                  </a:lnSpc>
                  <a:buFont typeface="Arial" panose="020B0604020202020204" pitchFamily="34" charset="0"/>
                  <a:buChar char="•"/>
                </a:pPr>
                <a:r>
                  <a:rPr lang="zh-CN" altLang="en-US" sz="2400" dirty="0"/>
                  <a:t>网络的训练目标：找出合适的权值和阈值，使得误差 </a:t>
                </a:r>
                <a:r>
                  <a:rPr lang="en-US" altLang="zh-CN" sz="2400" dirty="0"/>
                  <a:t>E </a:t>
                </a:r>
                <a:r>
                  <a:rPr lang="zh-CN" altLang="en-US" sz="2400" dirty="0"/>
                  <a:t>最小</a:t>
                </a:r>
                <a:endParaRPr lang="en-US" altLang="zh-CN" sz="2400" dirty="0"/>
              </a:p>
              <a:p>
                <a:pPr marL="742950" lvl="1" indent="-285750">
                  <a:lnSpc>
                    <a:spcPct val="125000"/>
                  </a:lnSpc>
                  <a:buFont typeface="Arial" panose="020B0604020202020204" pitchFamily="34" charset="0"/>
                  <a:buChar char="•"/>
                </a:pPr>
                <a:r>
                  <a:rPr lang="zh-CN" altLang="en-US" sz="2400" dirty="0"/>
                  <a:t>输出层阈值</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𝛉</m:t>
                        </m:r>
                      </m:e>
                      <m:sub>
                        <m:r>
                          <a:rPr lang="zh-CN" altLang="en-US" sz="2400" i="1" dirty="0" smtClean="0">
                            <a:latin typeface="Cambria Math" panose="02040503050406030204" pitchFamily="18" charset="0"/>
                          </a:rPr>
                          <m:t>𝐣</m:t>
                        </m:r>
                      </m:sub>
                    </m:sSub>
                    <m:r>
                      <a:rPr lang="zh-CN" altLang="en-US" sz="2400" i="1" dirty="0" smtClean="0">
                        <a:latin typeface="Cambria Math" panose="02040503050406030204" pitchFamily="18" charset="0"/>
                      </a:rPr>
                      <m:t> </m:t>
                    </m:r>
                  </m:oMath>
                </a14:m>
                <a:endParaRPr lang="zh-CN" altLang="en-US" sz="2400" dirty="0"/>
              </a:p>
              <a:p>
                <a:pPr marL="742950" lvl="1" indent="-285750">
                  <a:lnSpc>
                    <a:spcPct val="125000"/>
                  </a:lnSpc>
                  <a:buFont typeface="Arial" panose="020B0604020202020204" pitchFamily="34" charset="0"/>
                  <a:buChar char="•"/>
                </a:pPr>
                <a:r>
                  <a:rPr lang="zh-CN" altLang="en-US" sz="2400" dirty="0"/>
                  <a:t>隐层到输出层的权重值</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𝐰</m:t>
                        </m:r>
                      </m:e>
                      <m:sub>
                        <m:r>
                          <a:rPr lang="zh-CN" altLang="en-US" sz="2400" i="1" dirty="0" smtClean="0">
                            <a:latin typeface="Cambria Math" panose="02040503050406030204" pitchFamily="18" charset="0"/>
                          </a:rPr>
                          <m:t>𝐡𝐣</m:t>
                        </m:r>
                      </m:sub>
                    </m:sSub>
                  </m:oMath>
                </a14:m>
                <a:endParaRPr lang="zh-CN" altLang="en-US" sz="2400" dirty="0"/>
              </a:p>
              <a:p>
                <a:pPr marL="742950" lvl="1" indent="-285750">
                  <a:lnSpc>
                    <a:spcPct val="125000"/>
                  </a:lnSpc>
                  <a:buFont typeface="Arial" panose="020B0604020202020204" pitchFamily="34" charset="0"/>
                  <a:buChar char="•"/>
                </a:pPr>
                <a:r>
                  <a:rPr lang="zh-CN" altLang="en-US" sz="2400" dirty="0"/>
                  <a:t>隐层阈值 </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𝛄</m:t>
                        </m:r>
                      </m:e>
                      <m:sub>
                        <m:r>
                          <a:rPr lang="zh-CN" altLang="en-US" sz="2400" i="1" dirty="0" smtClean="0">
                            <a:latin typeface="Cambria Math" panose="02040503050406030204" pitchFamily="18" charset="0"/>
                          </a:rPr>
                          <m:t>𝐡</m:t>
                        </m:r>
                      </m:sub>
                    </m:sSub>
                  </m:oMath>
                </a14:m>
                <a:r>
                  <a:rPr lang="zh-CN" altLang="en-US" sz="2400" dirty="0"/>
                  <a:t> </a:t>
                </a:r>
              </a:p>
              <a:p>
                <a:pPr marL="742950" lvl="1" indent="-285750">
                  <a:lnSpc>
                    <a:spcPct val="125000"/>
                  </a:lnSpc>
                  <a:buFont typeface="Arial" panose="020B0604020202020204" pitchFamily="34" charset="0"/>
                  <a:buChar char="•"/>
                </a:pPr>
                <a:r>
                  <a:rPr lang="zh-CN" altLang="en-US" sz="2400" dirty="0"/>
                  <a:t>输入层到隐层的权重值</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𝐯</m:t>
                        </m:r>
                      </m:e>
                      <m:sub>
                        <m:r>
                          <a:rPr lang="zh-CN" altLang="en-US" sz="2400" i="1" dirty="0" smtClean="0">
                            <a:latin typeface="Cambria Math" panose="02040503050406030204" pitchFamily="18" charset="0"/>
                          </a:rPr>
                          <m:t>𝐢𝐡</m:t>
                        </m:r>
                      </m:sub>
                    </m:sSub>
                  </m:oMath>
                </a14:m>
                <a:endParaRPr lang="en-US" altLang="zh-CN" dirty="0"/>
              </a:p>
              <a:p>
                <a:endParaRPr lang="en-US" altLang="zh-CN" dirty="0"/>
              </a:p>
              <a:p>
                <a:pPr marL="285750" indent="-285750">
                  <a:buFont typeface="Arial" panose="020B0604020202020204" pitchFamily="34" charset="0"/>
                  <a:buChar char="•"/>
                </a:pPr>
                <a:endParaRPr lang="zh-CN" altLang="en-US" dirty="0"/>
              </a:p>
            </p:txBody>
          </p:sp>
        </mc:Choice>
        <mc:Fallback>
          <p:sp>
            <p:nvSpPr>
              <p:cNvPr id="3" name="文本框 2">
                <a:extLst>
                  <a:ext uri="{FF2B5EF4-FFF2-40B4-BE49-F238E27FC236}">
                    <a16:creationId xmlns:a16="http://schemas.microsoft.com/office/drawing/2014/main" id="{ADC3AAB9-1061-4A87-A406-D59F456F39A1}"/>
                  </a:ext>
                </a:extLst>
              </p:cNvPr>
              <p:cNvSpPr txBox="1">
                <a:spLocks noRot="1" noChangeAspect="1" noMove="1" noResize="1" noEditPoints="1" noAdjustHandles="1" noChangeArrowheads="1" noChangeShapeType="1" noTextEdit="1"/>
              </p:cNvSpPr>
              <p:nvPr/>
            </p:nvSpPr>
            <p:spPr>
              <a:xfrm>
                <a:off x="284408" y="863009"/>
                <a:ext cx="5193114" cy="6012672"/>
              </a:xfrm>
              <a:prstGeom prst="rect">
                <a:avLst/>
              </a:prstGeom>
              <a:blipFill>
                <a:blip r:embed="rId2"/>
                <a:stretch>
                  <a:fillRect l="-16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5EC4E64-B9FF-4FFA-A70F-1F5F7D26CBC7}"/>
                  </a:ext>
                </a:extLst>
              </p:cNvPr>
              <p:cNvSpPr txBox="1"/>
              <p:nvPr/>
            </p:nvSpPr>
            <p:spPr>
              <a:xfrm>
                <a:off x="5397623" y="4341347"/>
                <a:ext cx="6462097" cy="2314039"/>
              </a:xfrm>
              <a:prstGeom prst="foldedCorner">
                <a:avLst/>
              </a:prstGeom>
              <a:solidFill>
                <a:schemeClr val="accent5">
                  <a:lumMod val="40000"/>
                  <a:lumOff val="60000"/>
                </a:schemeClr>
              </a:solidFill>
            </p:spPr>
            <p:txBody>
              <a:bodyPr wrap="square" rtlCol="0">
                <a:spAutoFit/>
              </a:bodyPr>
              <a:lstStyle/>
              <a:p>
                <a:pPr marL="342900" indent="-342900">
                  <a:buFont typeface="Arial" panose="020B0604020202020204" pitchFamily="34" charset="0"/>
                  <a:buChar char="•"/>
                </a:pPr>
                <a:r>
                  <a:rPr lang="zh-CN" altLang="en-US" sz="2400" dirty="0"/>
                  <a:t>总共有</a:t>
                </a:r>
                <a14:m>
                  <m:oMath xmlns:m="http://schemas.openxmlformats.org/officeDocument/2006/math">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  </m:t>
                    </m:r>
                  </m:oMath>
                </a14:m>
                <a:r>
                  <a:rPr lang="zh-CN" altLang="en-US" sz="2400" dirty="0"/>
                  <a:t>个参数需要确定。</a:t>
                </a:r>
                <a:endParaRPr lang="en-US" altLang="zh-CN" sz="2400" dirty="0"/>
              </a:p>
              <a:p>
                <a:pPr marL="800100" lvl="1" indent="-342900">
                  <a:buFont typeface="Arial" panose="020B0604020202020204" pitchFamily="34" charset="0"/>
                  <a:buChar char="•"/>
                </a:pPr>
                <a:r>
                  <a:rPr lang="zh-CN" altLang="en-US" sz="2400" dirty="0"/>
                  <a:t>输入层到隐层权值 </a:t>
                </a:r>
                <a14:m>
                  <m:oMath xmlns:m="http://schemas.openxmlformats.org/officeDocument/2006/math">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 </m:t>
                    </m:r>
                  </m:oMath>
                </a14:m>
                <a:r>
                  <a:rPr lang="zh-CN" altLang="en-US" sz="2400" dirty="0"/>
                  <a:t>个</a:t>
                </a:r>
                <a:endParaRPr lang="en-US" altLang="zh-CN" sz="2400" dirty="0"/>
              </a:p>
              <a:p>
                <a:pPr marL="800100" lvl="1" indent="-342900">
                  <a:buFont typeface="Arial" panose="020B0604020202020204" pitchFamily="34" charset="0"/>
                  <a:buChar char="•"/>
                </a:pPr>
                <a:r>
                  <a:rPr lang="zh-CN" altLang="en-US" sz="2400" dirty="0"/>
                  <a:t>隐层到输出层的权值 </a:t>
                </a:r>
                <a14:m>
                  <m:oMath xmlns:m="http://schemas.openxmlformats.org/officeDocument/2006/math">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 </m:t>
                    </m:r>
                    <m:r>
                      <a:rPr lang="zh-CN" altLang="en-US" sz="2400" i="1">
                        <a:latin typeface="Cambria Math" panose="02040503050406030204" pitchFamily="18" charset="0"/>
                      </a:rPr>
                      <m:t>个</m:t>
                    </m:r>
                  </m:oMath>
                </a14:m>
                <a:endParaRPr lang="en-US" altLang="zh-CN" sz="2400" dirty="0"/>
              </a:p>
              <a:p>
                <a:pPr marL="800100" lvl="1" indent="-342900">
                  <a:buFont typeface="Arial" panose="020B0604020202020204" pitchFamily="34" charset="0"/>
                  <a:buChar char="•"/>
                </a:pPr>
                <a:r>
                  <a:rPr lang="zh-CN" altLang="en-US" sz="2400" dirty="0"/>
                  <a:t>隐层神经元的阈值</a:t>
                </a:r>
                <a:r>
                  <a:rPr lang="en-US" altLang="zh-CN" sz="2400" i="1" dirty="0">
                    <a:latin typeface="Times New Roman" panose="02020603050405020304" pitchFamily="18" charset="0"/>
                    <a:cs typeface="Times New Roman" panose="02020603050405020304" pitchFamily="18" charset="0"/>
                  </a:rPr>
                  <a:t>q</a:t>
                </a:r>
                <a:r>
                  <a:rPr lang="zh-CN" altLang="en-US" sz="2400" dirty="0"/>
                  <a:t>个</a:t>
                </a:r>
                <a:endParaRPr lang="en-US" altLang="zh-CN" sz="2400" dirty="0"/>
              </a:p>
              <a:p>
                <a:pPr marL="800100" lvl="1" indent="-342900">
                  <a:buFont typeface="Arial" panose="020B0604020202020204" pitchFamily="34" charset="0"/>
                  <a:buChar char="•"/>
                </a:pPr>
                <a:r>
                  <a:rPr lang="zh-CN" altLang="en-US" sz="2400" dirty="0"/>
                  <a:t>输出层神经元的阈值</a:t>
                </a:r>
                <a:r>
                  <a:rPr lang="en-US" altLang="zh-CN" sz="2400" i="1" dirty="0">
                    <a:latin typeface="Times New Roman" panose="02020603050405020304" pitchFamily="18" charset="0"/>
                    <a:cs typeface="Times New Roman" panose="02020603050405020304" pitchFamily="18" charset="0"/>
                  </a:rPr>
                  <a:t>l</a:t>
                </a:r>
                <a:r>
                  <a:rPr lang="zh-CN" altLang="en-US" sz="2400" dirty="0"/>
                  <a:t>个</a:t>
                </a:r>
              </a:p>
            </p:txBody>
          </p:sp>
        </mc:Choice>
        <mc:Fallback xmlns="">
          <p:sp>
            <p:nvSpPr>
              <p:cNvPr id="5" name="文本框 4">
                <a:extLst>
                  <a:ext uri="{FF2B5EF4-FFF2-40B4-BE49-F238E27FC236}">
                    <a16:creationId xmlns:a16="http://schemas.microsoft.com/office/drawing/2014/main" id="{F5EC4E64-B9FF-4FFA-A70F-1F5F7D26CBC7}"/>
                  </a:ext>
                </a:extLst>
              </p:cNvPr>
              <p:cNvSpPr txBox="1">
                <a:spLocks noRot="1" noChangeAspect="1" noMove="1" noResize="1" noEditPoints="1" noAdjustHandles="1" noChangeArrowheads="1" noChangeShapeType="1" noTextEdit="1"/>
              </p:cNvSpPr>
              <p:nvPr/>
            </p:nvSpPr>
            <p:spPr>
              <a:xfrm>
                <a:off x="5397623" y="4341347"/>
                <a:ext cx="6462097" cy="2314039"/>
              </a:xfrm>
              <a:prstGeom prst="foldedCorner">
                <a:avLst/>
              </a:prstGeom>
              <a:blipFill>
                <a:blip r:embed="rId3"/>
                <a:stretch>
                  <a:fillRect l="-1226" t="-1842" r="-622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69FD5136-220D-497D-9D35-10944A34F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623" y="112655"/>
            <a:ext cx="6587628" cy="4228692"/>
          </a:xfrm>
          <a:prstGeom prst="rect">
            <a:avLst/>
          </a:prstGeom>
        </p:spPr>
      </p:pic>
    </p:spTree>
    <p:extLst>
      <p:ext uri="{BB962C8B-B14F-4D97-AF65-F5344CB8AC3E}">
        <p14:creationId xmlns:p14="http://schemas.microsoft.com/office/powerpoint/2010/main" val="183145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9DB8C-265F-4D5C-A295-EF31B615B89C}"/>
              </a:ext>
            </a:extLst>
          </p:cNvPr>
          <p:cNvSpPr>
            <a:spLocks noGrp="1"/>
          </p:cNvSpPr>
          <p:nvPr>
            <p:ph type="title"/>
          </p:nvPr>
        </p:nvSpPr>
        <p:spPr/>
        <p:txBody>
          <a:bodyPr anchor="ctr"/>
          <a:lstStyle/>
          <a:p>
            <a:r>
              <a:rPr lang="zh-CN" altLang="en-US" b="1" dirty="0">
                <a:solidFill>
                  <a:srgbClr val="7030A0"/>
                </a:solidFill>
              </a:rPr>
              <a:t>例子</a:t>
            </a:r>
            <a:r>
              <a:rPr lang="en-US" altLang="zh-CN" b="1" dirty="0">
                <a:solidFill>
                  <a:srgbClr val="7030A0"/>
                </a:solidFill>
              </a:rPr>
              <a:t>——</a:t>
            </a:r>
            <a:r>
              <a:rPr lang="zh-CN" altLang="en-US" b="1" dirty="0">
                <a:solidFill>
                  <a:srgbClr val="7030A0"/>
                </a:solidFill>
              </a:rPr>
              <a:t>网购电脑</a:t>
            </a:r>
            <a:endParaRPr lang="zh-CN" altLang="en-US" sz="2400" b="1" baseline="100000" dirty="0">
              <a:solidFill>
                <a:srgbClr val="7030A0"/>
              </a:solidFill>
            </a:endParaRPr>
          </a:p>
        </p:txBody>
      </p:sp>
      <p:sp>
        <p:nvSpPr>
          <p:cNvPr id="3" name="内容占位符 2">
            <a:extLst>
              <a:ext uri="{FF2B5EF4-FFF2-40B4-BE49-F238E27FC236}">
                <a16:creationId xmlns:a16="http://schemas.microsoft.com/office/drawing/2014/main" id="{A95CCDAF-F5D2-4809-9B80-361D39AED9FE}"/>
              </a:ext>
            </a:extLst>
          </p:cNvPr>
          <p:cNvSpPr>
            <a:spLocks noGrp="1"/>
          </p:cNvSpPr>
          <p:nvPr>
            <p:ph idx="1"/>
          </p:nvPr>
        </p:nvSpPr>
        <p:spPr>
          <a:xfrm>
            <a:off x="838200" y="1825625"/>
            <a:ext cx="10258168" cy="4351338"/>
          </a:xfrm>
        </p:spPr>
        <p:txBody>
          <a:bodyPr>
            <a:normAutofit/>
          </a:bodyPr>
          <a:lstStyle/>
          <a:p>
            <a:pPr marL="0" indent="0" algn="l">
              <a:buNone/>
            </a:pPr>
            <a:r>
              <a:rPr lang="zh-CN" altLang="en-US" b="0" i="0" dirty="0">
                <a:solidFill>
                  <a:srgbClr val="121212"/>
                </a:solidFill>
                <a:effectLst/>
                <a:latin typeface="-apple-system"/>
              </a:rPr>
              <a:t>我看到某台笔记本：</a:t>
            </a:r>
            <a:endParaRPr lang="en-US" altLang="zh-CN" b="0" i="0" dirty="0">
              <a:solidFill>
                <a:srgbClr val="121212"/>
              </a:solidFill>
              <a:effectLst/>
              <a:latin typeface="-apple-system"/>
            </a:endParaRPr>
          </a:p>
          <a:p>
            <a:pPr algn="l">
              <a:buFont typeface="+mj-lt"/>
              <a:buAutoNum type="arabicPeriod"/>
            </a:pPr>
            <a:r>
              <a:rPr lang="zh-CN" altLang="en-US" b="1" i="0" dirty="0">
                <a:solidFill>
                  <a:srgbClr val="121212"/>
                </a:solidFill>
                <a:effectLst/>
                <a:latin typeface="-apple-system"/>
              </a:rPr>
              <a:t>先看价格：</a:t>
            </a:r>
            <a:r>
              <a:rPr lang="zh-CN" altLang="en-US" b="0" i="0" dirty="0">
                <a:solidFill>
                  <a:srgbClr val="121212"/>
                </a:solidFill>
                <a:effectLst/>
                <a:latin typeface="-apple-system"/>
              </a:rPr>
              <a:t>价格还可以，</a:t>
            </a:r>
            <a:r>
              <a:rPr lang="en-US" altLang="zh-CN" b="0" i="0" dirty="0">
                <a:solidFill>
                  <a:srgbClr val="121212"/>
                </a:solidFill>
                <a:effectLst/>
                <a:latin typeface="-apple-system"/>
              </a:rPr>
              <a:t>7000 </a:t>
            </a:r>
            <a:r>
              <a:rPr lang="zh-CN" altLang="en-US" b="0" i="0" dirty="0">
                <a:solidFill>
                  <a:srgbClr val="121212"/>
                </a:solidFill>
                <a:effectLst/>
                <a:latin typeface="-apple-system"/>
              </a:rPr>
              <a:t>多，没超过 </a:t>
            </a:r>
            <a:r>
              <a:rPr lang="en-US" altLang="zh-CN" b="0" i="0" dirty="0">
                <a:solidFill>
                  <a:srgbClr val="121212"/>
                </a:solidFill>
                <a:effectLst/>
                <a:latin typeface="-apple-system"/>
              </a:rPr>
              <a:t>8000 </a:t>
            </a:r>
            <a:r>
              <a:rPr lang="zh-CN" altLang="en-US" b="0" i="0" dirty="0">
                <a:solidFill>
                  <a:srgbClr val="121212"/>
                </a:solidFill>
                <a:effectLst/>
                <a:latin typeface="-apple-system"/>
              </a:rPr>
              <a:t>，在我的可接受范围内</a:t>
            </a:r>
          </a:p>
          <a:p>
            <a:pPr algn="l">
              <a:buFont typeface="+mj-lt"/>
              <a:buAutoNum type="arabicPeriod"/>
            </a:pPr>
            <a:r>
              <a:rPr lang="zh-CN" altLang="en-US" b="1" i="0" dirty="0">
                <a:solidFill>
                  <a:srgbClr val="121212"/>
                </a:solidFill>
                <a:effectLst/>
                <a:latin typeface="-apple-system"/>
              </a:rPr>
              <a:t>再看品牌：</a:t>
            </a:r>
            <a:r>
              <a:rPr lang="zh-CN" altLang="en-US" b="0" i="0" dirty="0">
                <a:solidFill>
                  <a:srgbClr val="121212"/>
                </a:solidFill>
                <a:effectLst/>
                <a:latin typeface="-apple-system"/>
              </a:rPr>
              <a:t>牌子是 戴尔，名牌值得信赖。。</a:t>
            </a:r>
            <a:endParaRPr lang="en-US" altLang="zh-CN" b="0" i="0" dirty="0">
              <a:solidFill>
                <a:srgbClr val="121212"/>
              </a:solidFill>
              <a:effectLst/>
              <a:latin typeface="-apple-system"/>
            </a:endParaRPr>
          </a:p>
          <a:p>
            <a:pPr algn="l">
              <a:buFont typeface="+mj-lt"/>
              <a:buAutoNum type="arabicPeriod"/>
            </a:pPr>
            <a:r>
              <a:rPr lang="zh-CN" altLang="en-US" b="1" dirty="0">
                <a:solidFill>
                  <a:srgbClr val="121212"/>
                </a:solidFill>
                <a:latin typeface="-apple-system"/>
              </a:rPr>
              <a:t>接着看看配置：</a:t>
            </a:r>
            <a:r>
              <a:rPr lang="en-US" altLang="zh-CN" b="0" i="0" dirty="0">
                <a:solidFill>
                  <a:srgbClr val="121212"/>
                </a:solidFill>
                <a:effectLst/>
                <a:latin typeface="-apple-system"/>
              </a:rPr>
              <a:t>i7</a:t>
            </a:r>
            <a:r>
              <a:rPr lang="zh-CN" altLang="en-US" b="0" i="0" dirty="0">
                <a:solidFill>
                  <a:srgbClr val="121212"/>
                </a:solidFill>
                <a:effectLst/>
                <a:latin typeface="-apple-system"/>
              </a:rPr>
              <a:t>，固态</a:t>
            </a:r>
            <a:r>
              <a:rPr lang="en-US" altLang="zh-CN" b="0" i="0" dirty="0">
                <a:solidFill>
                  <a:srgbClr val="121212"/>
                </a:solidFill>
                <a:effectLst/>
                <a:latin typeface="-apple-system"/>
              </a:rPr>
              <a:t>+</a:t>
            </a:r>
            <a:r>
              <a:rPr lang="zh-CN" altLang="en-US" b="0" i="0" dirty="0">
                <a:solidFill>
                  <a:srgbClr val="121212"/>
                </a:solidFill>
                <a:effectLst/>
                <a:latin typeface="-apple-system"/>
              </a:rPr>
              <a:t>机械，显存 </a:t>
            </a:r>
            <a:r>
              <a:rPr lang="en-US" altLang="zh-CN" b="0" i="0" dirty="0">
                <a:solidFill>
                  <a:srgbClr val="121212"/>
                </a:solidFill>
                <a:effectLst/>
                <a:latin typeface="-apple-system"/>
              </a:rPr>
              <a:t>8G</a:t>
            </a:r>
            <a:r>
              <a:rPr lang="zh-CN" altLang="en-US" b="0" i="0" dirty="0">
                <a:solidFill>
                  <a:srgbClr val="121212"/>
                </a:solidFill>
                <a:effectLst/>
                <a:latin typeface="-apple-system"/>
              </a:rPr>
              <a:t>，内存</a:t>
            </a:r>
            <a:r>
              <a:rPr lang="en-US" altLang="zh-CN" b="0" i="0" dirty="0">
                <a:solidFill>
                  <a:srgbClr val="121212"/>
                </a:solidFill>
                <a:effectLst/>
                <a:latin typeface="-apple-system"/>
              </a:rPr>
              <a:t>16G</a:t>
            </a:r>
            <a:r>
              <a:rPr lang="zh-CN" altLang="en-US" b="0" i="0" dirty="0">
                <a:solidFill>
                  <a:srgbClr val="121212"/>
                </a:solidFill>
                <a:effectLst/>
                <a:latin typeface="-apple-system"/>
              </a:rPr>
              <a:t>。这个配置一看就是游戏本，我喜欢。看看评价如何</a:t>
            </a:r>
            <a:r>
              <a:rPr lang="en-US" altLang="zh-CN" b="0" i="0" dirty="0">
                <a:solidFill>
                  <a:srgbClr val="121212"/>
                </a:solidFill>
                <a:effectLst/>
                <a:latin typeface="-apple-system"/>
              </a:rPr>
              <a:t>?</a:t>
            </a:r>
          </a:p>
          <a:p>
            <a:pPr algn="l">
              <a:buFont typeface="+mj-lt"/>
              <a:buAutoNum type="arabicPeriod"/>
            </a:pPr>
            <a:r>
              <a:rPr lang="zh-CN" altLang="en-US" b="1" i="0" dirty="0">
                <a:solidFill>
                  <a:srgbClr val="121212"/>
                </a:solidFill>
                <a:effectLst/>
                <a:latin typeface="-apple-system"/>
              </a:rPr>
              <a:t>看一下评论：</a:t>
            </a:r>
            <a:r>
              <a:rPr lang="zh-CN" altLang="en-US" b="0" i="0" dirty="0">
                <a:solidFill>
                  <a:srgbClr val="121212"/>
                </a:solidFill>
                <a:effectLst/>
                <a:latin typeface="-apple-system"/>
              </a:rPr>
              <a:t>这么多差评，差评率也太高了</a:t>
            </a:r>
            <a:r>
              <a:rPr lang="en-US" altLang="zh-CN" b="0" i="0" dirty="0">
                <a:solidFill>
                  <a:srgbClr val="121212"/>
                </a:solidFill>
                <a:effectLst/>
                <a:latin typeface="-apple-system"/>
              </a:rPr>
              <a:t>……</a:t>
            </a:r>
            <a:r>
              <a:rPr lang="zh-CN" altLang="en-US" b="0" i="0" dirty="0">
                <a:solidFill>
                  <a:srgbClr val="121212"/>
                </a:solidFill>
                <a:effectLst/>
                <a:latin typeface="-apple-system"/>
              </a:rPr>
              <a:t>算了</a:t>
            </a:r>
            <a:endParaRPr lang="zh-CN" altLang="en-US" dirty="0"/>
          </a:p>
        </p:txBody>
      </p:sp>
    </p:spTree>
    <p:extLst>
      <p:ext uri="{BB962C8B-B14F-4D97-AF65-F5344CB8AC3E}">
        <p14:creationId xmlns:p14="http://schemas.microsoft.com/office/powerpoint/2010/main" val="177297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zh-CN" altLang="en-US" sz="4000" b="1" dirty="0">
                <a:solidFill>
                  <a:srgbClr val="7030A0"/>
                </a:solidFill>
              </a:rPr>
              <a:t>网络中参数修正的推导</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B637276-EE24-4CA4-8ED3-A81D9F0CC588}"/>
                  </a:ext>
                </a:extLst>
              </p:cNvPr>
              <p:cNvSpPr txBox="1"/>
              <p:nvPr/>
            </p:nvSpPr>
            <p:spPr>
              <a:xfrm>
                <a:off x="373185" y="1270524"/>
                <a:ext cx="11069393" cy="4316951"/>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BP</a:t>
                </a:r>
                <a:r>
                  <a:rPr lang="zh-CN" altLang="en-US" sz="2400" dirty="0"/>
                  <a:t>是一个迭代学习算法，在迭代的每一轮也是采用类似感知机的参数修正规则进行参数的更新，对于任意参数</a:t>
                </a:r>
                <a:r>
                  <a:rPr lang="en-US" altLang="zh-CN" sz="2400" dirty="0"/>
                  <a:t>v</a:t>
                </a:r>
                <a:r>
                  <a:rPr lang="zh-CN" altLang="en-US" sz="2400" dirty="0"/>
                  <a:t>的更新估计式为</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𝑣</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𝑣</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𝑣</m:t>
                      </m:r>
                    </m:oMath>
                  </m:oMathPara>
                </a14:m>
                <a:endParaRPr lang="en-US" altLang="zh-CN" sz="2400" dirty="0"/>
              </a:p>
              <a:p>
                <a:pPr marL="342900" indent="-342900">
                  <a:buFont typeface="Arial" panose="020B0604020202020204" pitchFamily="34" charset="0"/>
                  <a:buChar char="•"/>
                </a:pPr>
                <a:r>
                  <a:rPr lang="zh-CN" altLang="en-US" sz="2400" dirty="0"/>
                  <a:t>我们现在有</a:t>
                </a:r>
                <a:endParaRPr lang="en-US" altLang="zh-CN" sz="2400" dirty="0"/>
              </a:p>
              <a:p>
                <a:pPr marL="800100" lvl="1" indent="-342900">
                  <a:spcAft>
                    <a:spcPts val="1000"/>
                  </a:spcAft>
                  <a:buFont typeface="Arial" panose="020B0604020202020204" pitchFamily="34" charset="0"/>
                  <a:buChar char="•"/>
                  <a:tabLst>
                    <a:tab pos="457200" algn="l"/>
                  </a:tabLst>
                </a:pPr>
                <a:r>
                  <a:rPr lang="zh-CN" altLang="en-US" sz="2400" dirty="0">
                    <a:ea typeface="等线" panose="02010600030101010101" pitchFamily="2" charset="-122"/>
                    <a:cs typeface="Times New Roman" panose="02020603050405020304" pitchFamily="18" charset="0"/>
                  </a:rPr>
                  <a:t>激活函数</a:t>
                </a:r>
                <a:r>
                  <a:rPr lang="en-US" altLang="zh-CN" sz="2400" dirty="0">
                    <a:ea typeface="等线" panose="02010600030101010101" pitchFamily="2"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𝑓</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sz="2400">
                        <a:latin typeface="Cambria" panose="02040503050406030204" pitchFamily="18" charset="0"/>
                        <a:ea typeface="等线" panose="02010600030101010101" pitchFamily="2" charset="-122"/>
                        <a:cs typeface="Times New Roman" panose="02020603050405020304" pitchFamily="18" charset="0"/>
                      </a:rPr>
                      <m:t>sigmoid</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sup>
                        </m:sSup>
                      </m:den>
                    </m:f>
                  </m:oMath>
                </a14:m>
                <a:endParaRPr lang="en-US" altLang="zh-CN" sz="2400" dirty="0">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sz="2400" dirty="0">
                    <a:effectLst/>
                    <a:latin typeface="等线" panose="02010600030101010101" pitchFamily="2" charset="-122"/>
                    <a:ea typeface="等线" panose="02010600030101010101" pitchFamily="2" charset="-122"/>
                    <a:cs typeface="Times New Roman" panose="02020603050405020304" pitchFamily="18" charset="0"/>
                  </a:rPr>
                  <a:t>对其进行求导，有 </a:t>
                </a:r>
                <a14:m>
                  <m:oMath xmlns:m="http://schemas.openxmlformats.org/officeDocument/2006/math">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2400" dirty="0">
                  <a:latin typeface="Cambria" panose="02040503050406030204" pitchFamily="18" charset="0"/>
                  <a:ea typeface="等线"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sz="2400" dirty="0" err="1">
                    <a:effectLst/>
                    <a:latin typeface="等线" panose="02010600030101010101" pitchFamily="2" charset="-122"/>
                    <a:ea typeface="等线" panose="02010600030101010101" pitchFamily="2" charset="-122"/>
                    <a:cs typeface="Times New Roman" panose="02020603050405020304" pitchFamily="18" charset="0"/>
                  </a:rPr>
                  <a:t>又有</a:t>
                </a:r>
                <a:r>
                  <a:rPr lang="zh-CN" altLang="en-US" sz="2400" dirty="0">
                    <a:effectLst/>
                    <a:latin typeface="等线" panose="02010600030101010101" pitchFamily="2" charset="-122"/>
                    <a:ea typeface="等线" panose="02010600030101010101" pitchFamily="2" charset="-122"/>
                    <a:cs typeface="Times New Roman" panose="02020603050405020304" pitchFamily="18" charset="0"/>
                  </a:rPr>
                  <a:t>输出</a:t>
                </a:r>
                <a14:m>
                  <m:oMath xmlns:m="http://schemas.openxmlformats.org/officeDocument/2006/math">
                    <m:r>
                      <a:rPr lang="en-US" altLang="zh-CN" sz="2400" b="0" i="0" smtClean="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oMath>
                </a14:m>
                <a:endParaRPr lang="zh-CN" altLang="zh-CN" sz="2400" dirty="0">
                  <a:effectLst/>
                  <a:latin typeface="Cambria" panose="02040503050406030204" pitchFamily="18" charset="0"/>
                  <a:ea typeface="等线"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
                  <a:tabLst>
                    <a:tab pos="457200" algn="l"/>
                  </a:tabLst>
                </a:pPr>
                <a:r>
                  <a:rPr lang="zh-CN" altLang="en-US" sz="2400" dirty="0">
                    <a:effectLst/>
                    <a:ea typeface="等线" panose="02010600030101010101" pitchFamily="2" charset="-122"/>
                    <a:cs typeface="Times New Roman" panose="02020603050405020304" pitchFamily="18" charset="0"/>
                  </a:rPr>
                  <a:t>误差项</a:t>
                </a:r>
                <a14:m>
                  <m:oMath xmlns:m="http://schemas.openxmlformats.org/officeDocument/2006/math">
                    <m:r>
                      <a:rPr lang="en-US" altLang="zh-CN" sz="2400" b="0" i="0" dirty="0"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2400" i="1"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den>
                    </m:f>
                    <m:nary>
                      <m:naryPr>
                        <m:chr m:val="∑"/>
                        <m:limLoc m:val="undOv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𝑙</m:t>
                        </m:r>
                      </m:sup>
                      <m:e>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e>
                    </m:nary>
                  </m:oMath>
                </a14:m>
                <a:endParaRPr lang="zh-CN" altLang="zh-CN" sz="2400" dirty="0">
                  <a:effectLst/>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sz="2400" dirty="0">
                    <a:effectLst/>
                    <a:latin typeface="Cambria" panose="02040503050406030204" pitchFamily="18" charset="0"/>
                    <a:ea typeface="等线" panose="02010600030101010101" pitchFamily="2" charset="-122"/>
                    <a:cs typeface="Times New Roman" panose="02020603050405020304" pitchFamily="18" charset="0"/>
                  </a:rPr>
                  <a:t>要使</a:t>
                </a:r>
                <a:r>
                  <a:rPr lang="en-US" altLang="zh-CN" sz="2400" dirty="0">
                    <a:effectLst/>
                    <a:latin typeface="Cambria" panose="02040503050406030204" pitchFamily="18" charset="0"/>
                    <a:ea typeface="等线" panose="02010600030101010101" pitchFamily="2" charset="-122"/>
                    <a:cs typeface="Times New Roman" panose="02020603050405020304" pitchFamily="18" charset="0"/>
                  </a:rPr>
                  <a:t>E</a:t>
                </a:r>
                <a:r>
                  <a:rPr lang="zh-CN" altLang="en-US" sz="2400" dirty="0">
                    <a:effectLst/>
                    <a:latin typeface="Cambria" panose="02040503050406030204" pitchFamily="18" charset="0"/>
                    <a:ea typeface="等线" panose="02010600030101010101" pitchFamily="2" charset="-122"/>
                    <a:cs typeface="Times New Roman" panose="02020603050405020304" pitchFamily="18" charset="0"/>
                  </a:rPr>
                  <a:t>最小，需要优化上述提到的相关参数。</a:t>
                </a:r>
                <a:endParaRPr lang="en-US" altLang="zh-CN" sz="2400" dirty="0">
                  <a:effectLst/>
                  <a:latin typeface="Cambria" panose="02040503050406030204" pitchFamily="18" charset="0"/>
                  <a:ea typeface="等线"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EB637276-EE24-4CA4-8ED3-A81D9F0CC588}"/>
                  </a:ext>
                </a:extLst>
              </p:cNvPr>
              <p:cNvSpPr txBox="1">
                <a:spLocks noRot="1" noChangeAspect="1" noMove="1" noResize="1" noEditPoints="1" noAdjustHandles="1" noChangeArrowheads="1" noChangeShapeType="1" noTextEdit="1"/>
              </p:cNvSpPr>
              <p:nvPr/>
            </p:nvSpPr>
            <p:spPr>
              <a:xfrm>
                <a:off x="373185" y="1270524"/>
                <a:ext cx="11069393" cy="4316951"/>
              </a:xfrm>
              <a:prstGeom prst="rect">
                <a:avLst/>
              </a:prstGeom>
              <a:blipFill>
                <a:blip r:embed="rId2"/>
                <a:stretch>
                  <a:fillRect l="-716" t="-987" b="-2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111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zh-CN" altLang="en-US" sz="4000" b="1" dirty="0">
                <a:solidFill>
                  <a:srgbClr val="7030A0"/>
                </a:solidFill>
              </a:rPr>
              <a:t>网络中参数修正的推导</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B637276-EE24-4CA4-8ED3-A81D9F0CC588}"/>
                  </a:ext>
                </a:extLst>
              </p:cNvPr>
              <p:cNvSpPr txBox="1"/>
              <p:nvPr/>
            </p:nvSpPr>
            <p:spPr>
              <a:xfrm>
                <a:off x="284408" y="958789"/>
                <a:ext cx="11069393" cy="563320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我们现在有</a:t>
                </a:r>
                <a:endParaRPr lang="en-US" altLang="zh-CN" dirty="0"/>
              </a:p>
              <a:p>
                <a:pPr marL="800100" lvl="1" indent="-342900">
                  <a:spcAft>
                    <a:spcPts val="1000"/>
                  </a:spcAft>
                  <a:buFont typeface="Arial" panose="020B0604020202020204" pitchFamily="34" charset="0"/>
                  <a:buChar char="•"/>
                  <a:tabLst>
                    <a:tab pos="457200" algn="l"/>
                  </a:tabLst>
                </a:pPr>
                <a:r>
                  <a:rPr lang="zh-CN" altLang="en-US" dirty="0">
                    <a:ea typeface="等线" panose="02010600030101010101" pitchFamily="2" charset="-122"/>
                    <a:cs typeface="Times New Roman" panose="02020603050405020304" pitchFamily="18" charset="0"/>
                  </a:rPr>
                  <a:t>激活函数</a:t>
                </a:r>
                <a:r>
                  <a:rPr lang="en-US" altLang="zh-CN" dirty="0">
                    <a:ea typeface="等线"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𝑓</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𝑥</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a:latin typeface="Cambria" panose="02040503050406030204" pitchFamily="18" charset="0"/>
                        <a:ea typeface="等线" panose="02010600030101010101" pitchFamily="2" charset="-122"/>
                        <a:cs typeface="Times New Roman" panose="02020603050405020304" pitchFamily="18" charset="0"/>
                      </a:rPr>
                      <m:t>sigmoid</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𝑥</m:t>
                    </m:r>
                    <m:r>
                      <a:rPr lang="en-US" altLang="zh-CN"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𝑥</m:t>
                            </m:r>
                          </m:sup>
                        </m:sSup>
                      </m:den>
                    </m:f>
                  </m:oMath>
                </a14:m>
                <a:endParaRPr lang="en-US" altLang="zh-CN" dirty="0">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dirty="0">
                    <a:effectLst/>
                    <a:latin typeface="等线" panose="02010600030101010101" pitchFamily="2" charset="-122"/>
                    <a:ea typeface="等线" panose="02010600030101010101" pitchFamily="2" charset="-122"/>
                    <a:cs typeface="Times New Roman" panose="02020603050405020304" pitchFamily="18" charset="0"/>
                  </a:rPr>
                  <a:t>对其进行求导，有 </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𝑓</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dirty="0">
                  <a:latin typeface="Cambria" panose="02040503050406030204" pitchFamily="18" charset="0"/>
                  <a:ea typeface="等线"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等线" panose="02010600030101010101" pitchFamily="2" charset="-122"/>
                    <a:ea typeface="等线" panose="02010600030101010101" pitchFamily="2" charset="-122"/>
                    <a:cs typeface="Times New Roman" panose="02020603050405020304" pitchFamily="18" charset="0"/>
                  </a:rPr>
                  <a:t>又有</a:t>
                </a:r>
                <a:r>
                  <a:rPr lang="zh-CN" altLang="en-US" dirty="0">
                    <a:effectLst/>
                    <a:latin typeface="等线" panose="02010600030101010101" pitchFamily="2" charset="-122"/>
                    <a:ea typeface="等线" panose="02010600030101010101" pitchFamily="2" charset="-122"/>
                    <a:cs typeface="Times New Roman" panose="02020603050405020304" pitchFamily="18" charset="0"/>
                  </a:rPr>
                  <a:t>输出</a:t>
                </a:r>
                <a14:m>
                  <m:oMath xmlns:m="http://schemas.openxmlformats.org/officeDocument/2006/math">
                    <m:r>
                      <a:rPr lang="en-US" altLang="zh-CN" b="0" i="0" smtClean="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e>
                    </m:d>
                  </m:oMath>
                </a14:m>
                <a:endParaRPr lang="zh-CN" altLang="zh-CN" dirty="0">
                  <a:effectLst/>
                  <a:latin typeface="Cambria" panose="02040503050406030204" pitchFamily="18" charset="0"/>
                  <a:ea typeface="等线"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
                  <a:tabLst>
                    <a:tab pos="457200" algn="l"/>
                  </a:tabLst>
                </a:pPr>
                <a:r>
                  <a:rPr lang="zh-CN" altLang="en-US" dirty="0">
                    <a:effectLst/>
                    <a:ea typeface="等线" panose="02010600030101010101" pitchFamily="2" charset="-122"/>
                    <a:cs typeface="Times New Roman" panose="02020603050405020304" pitchFamily="18" charset="0"/>
                  </a:rPr>
                  <a:t>误差项</a:t>
                </a:r>
                <a14:m>
                  <m:oMath xmlns:m="http://schemas.openxmlformats.org/officeDocument/2006/math">
                    <m:r>
                      <a:rPr lang="en-US" altLang="zh-CN" b="0" i="0" dirty="0"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i="1"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den>
                    </m:f>
                    <m:nary>
                      <m:naryPr>
                        <m:chr m:val="∑"/>
                        <m:limLoc m:val="undOv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𝑙</m:t>
                        </m:r>
                      </m:sup>
                      <m:e>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e>
                            </m:d>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p>
                        </m:sSup>
                      </m:e>
                    </m:nary>
                  </m:oMath>
                </a14:m>
                <a:endParaRPr lang="zh-CN" altLang="zh-CN" dirty="0">
                  <a:effectLst/>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dirty="0">
                    <a:effectLst/>
                    <a:latin typeface="Cambria" panose="02040503050406030204" pitchFamily="18" charset="0"/>
                    <a:ea typeface="等线" panose="02010600030101010101" pitchFamily="2" charset="-122"/>
                    <a:cs typeface="Times New Roman" panose="02020603050405020304" pitchFamily="18" charset="0"/>
                  </a:rPr>
                  <a:t>要使</a:t>
                </a:r>
                <a:r>
                  <a:rPr lang="en-US" altLang="zh-CN" dirty="0">
                    <a:effectLst/>
                    <a:latin typeface="Cambria" panose="02040503050406030204" pitchFamily="18" charset="0"/>
                    <a:ea typeface="等线" panose="02010600030101010101" pitchFamily="2" charset="-122"/>
                    <a:cs typeface="Times New Roman" panose="02020603050405020304" pitchFamily="18" charset="0"/>
                  </a:rPr>
                  <a:t>E</a:t>
                </a:r>
                <a:r>
                  <a:rPr lang="zh-CN" altLang="en-US" dirty="0">
                    <a:effectLst/>
                    <a:latin typeface="Cambria" panose="02040503050406030204" pitchFamily="18" charset="0"/>
                    <a:ea typeface="等线" panose="02010600030101010101" pitchFamily="2" charset="-122"/>
                    <a:cs typeface="Times New Roman" panose="02020603050405020304" pitchFamily="18" charset="0"/>
                  </a:rPr>
                  <a:t>最小，需要优化上述提到的相关参数。</a:t>
                </a:r>
                <a:endParaRPr lang="en-US" altLang="zh-CN" dirty="0">
                  <a:effectLst/>
                  <a:latin typeface="Cambria" panose="02040503050406030204" pitchFamily="18" charset="0"/>
                  <a:ea typeface="等线" panose="02010600030101010101" pitchFamily="2" charset="-122"/>
                  <a:cs typeface="Times New Roman" panose="02020603050405020304" pitchFamily="18" charset="0"/>
                </a:endParaRPr>
              </a:p>
              <a:p>
                <a:pPr marL="342900" indent="-342900">
                  <a:spcAft>
                    <a:spcPts val="1000"/>
                  </a:spcAft>
                  <a:buFont typeface="Arial" panose="020B0604020202020204" pitchFamily="34" charset="0"/>
                  <a:buChar char="•"/>
                  <a:tabLst>
                    <a:tab pos="457200" algn="l"/>
                  </a:tabLst>
                </a:pPr>
                <a:r>
                  <a:rPr lang="en-US" altLang="zh-CN" sz="2000" dirty="0">
                    <a:latin typeface="Cambria" panose="02040503050406030204" pitchFamily="18" charset="0"/>
                    <a:ea typeface="等线" panose="02010600030101010101" pitchFamily="2" charset="-122"/>
                    <a:cs typeface="Times New Roman" panose="02020603050405020304" pitchFamily="18" charset="0"/>
                  </a:rPr>
                  <a:t>BP</a:t>
                </a:r>
                <a:r>
                  <a:rPr lang="zh-CN" altLang="en-US" sz="2000" dirty="0">
                    <a:latin typeface="Cambria" panose="02040503050406030204" pitchFamily="18" charset="0"/>
                    <a:ea typeface="等线" panose="02010600030101010101" pitchFamily="2" charset="-122"/>
                    <a:cs typeface="Times New Roman" panose="02020603050405020304" pitchFamily="18" charset="0"/>
                  </a:rPr>
                  <a:t>算法基于梯度下降策略，以目标的负梯度方向对参数进行调整。</a:t>
                </a:r>
                <a:endParaRPr lang="en-US" altLang="zh-CN" sz="2000" dirty="0">
                  <a:latin typeface="Cambria" panose="02040503050406030204" pitchFamily="18" charset="0"/>
                  <a:ea typeface="等线" panose="02010600030101010101" pitchFamily="2" charset="-122"/>
                  <a:cs typeface="Times New Roman" panose="02020603050405020304" pitchFamily="18" charset="0"/>
                </a:endParaRPr>
              </a:p>
              <a:p>
                <a:pPr marL="342900" indent="-342900">
                  <a:spcAft>
                    <a:spcPts val="1000"/>
                  </a:spcAft>
                  <a:buFont typeface="Arial" panose="020B0604020202020204" pitchFamily="34" charset="0"/>
                  <a:buChar char="•"/>
                  <a:tabLst>
                    <a:tab pos="457200" algn="l"/>
                  </a:tabLst>
                </a:pPr>
                <a:r>
                  <a:rPr lang="zh-CN" altLang="en-US" sz="2000" dirty="0">
                    <a:latin typeface="Cambria" panose="02040503050406030204" pitchFamily="18" charset="0"/>
                    <a:ea typeface="等线" panose="02010600030101010101" pitchFamily="2" charset="-122"/>
                    <a:cs typeface="Times New Roman" panose="02020603050405020304" pitchFamily="18" charset="0"/>
                  </a:rPr>
                  <a:t>基于梯度下降算法，对于给定的误差</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，给定的学习速率</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𝜂</m:t>
                    </m:r>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，有</a:t>
                </a:r>
                <a:endParaRPr lang="en-US" altLang="zh-CN" sz="2000" dirty="0">
                  <a:latin typeface="Cambria" panose="02040503050406030204" pitchFamily="18" charset="0"/>
                  <a:ea typeface="等线" panose="02010600030101010101" pitchFamily="2" charset="-122"/>
                  <a:cs typeface="Times New Roman" panose="02020603050405020304" pitchFamily="18" charset="0"/>
                </a:endParaRPr>
              </a:p>
              <a:p>
                <a:pPr lvl="1">
                  <a:spcAft>
                    <a:spcPts val="1000"/>
                  </a:spcAft>
                  <a:tabLst>
                    <a:tab pos="457200" algn="l"/>
                  </a:tabLst>
                </a:pPr>
                <a14:m>
                  <m:oMathPara xmlns:m="http://schemas.openxmlformats.org/officeDocument/2006/math">
                    <m:oMathParaPr>
                      <m:jc m:val="centerGroup"/>
                    </m:oMathParaPr>
                    <m:oMath xmlns:m="http://schemas.openxmlformats.org/officeDocument/2006/math">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h𝑗</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f>
                        <m:fPr>
                          <m:ctrlPr>
                            <a:rPr lang="zh-CN" altLang="zh-CN" sz="2000" i="1">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oMath>
                  </m:oMathPara>
                </a14:m>
                <a:endParaRPr lang="en-US" altLang="zh-CN" sz="2000" dirty="0">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sz="2000" dirty="0">
                    <a:latin typeface="Cambria" panose="02040503050406030204" pitchFamily="18" charset="0"/>
                    <a:ea typeface="等线" panose="02010600030101010101" pitchFamily="2" charset="-122"/>
                    <a:cs typeface="Times New Roman" panose="02020603050405020304" pitchFamily="18" charset="0"/>
                  </a:rPr>
                  <a:t>注意到</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h𝑗</m:t>
                        </m:r>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先影响到</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𝑗</m:t>
                        </m:r>
                      </m:sub>
                    </m:sSub>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，再影响到</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，然后影响到</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，于是由链式法则我们有</a:t>
                </a:r>
                <a:endParaRPr lang="en-US" altLang="zh-CN" sz="2000" dirty="0">
                  <a:latin typeface="Cambria" panose="02040503050406030204" pitchFamily="18" charset="0"/>
                  <a:ea typeface="等线" panose="02010600030101010101" pitchFamily="2" charset="-122"/>
                  <a:cs typeface="Times New Roman" panose="02020603050405020304" pitchFamily="18" charset="0"/>
                </a:endParaRPr>
              </a:p>
              <a:p>
                <a:pPr lvl="1">
                  <a:spcAft>
                    <a:spcPts val="1000"/>
                  </a:spcAft>
                  <a:tabLst>
                    <a:tab pos="457200" algn="l"/>
                  </a:tabLst>
                </a:pPr>
                <a14:m>
                  <m:oMathPara xmlns:m="http://schemas.openxmlformats.org/officeDocument/2006/math">
                    <m:oMathParaPr>
                      <m:jc m:val="centerGroup"/>
                    </m:oMathParaPr>
                    <m:oMath xmlns:m="http://schemas.openxmlformats.org/officeDocument/2006/math">
                      <m:f>
                        <m:fPr>
                          <m:ctrlPr>
                            <a:rPr lang="zh-CN" altLang="zh-CN" sz="2000" i="1" smtClean="0">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oMath>
                  </m:oMathPara>
                </a14:m>
                <a:endParaRPr lang="zh-CN" altLang="zh-CN" sz="2000" dirty="0">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EB637276-EE24-4CA4-8ED3-A81D9F0CC588}"/>
                  </a:ext>
                </a:extLst>
              </p:cNvPr>
              <p:cNvSpPr txBox="1">
                <a:spLocks noRot="1" noChangeAspect="1" noMove="1" noResize="1" noEditPoints="1" noAdjustHandles="1" noChangeArrowheads="1" noChangeShapeType="1" noTextEdit="1"/>
              </p:cNvSpPr>
              <p:nvPr/>
            </p:nvSpPr>
            <p:spPr>
              <a:xfrm>
                <a:off x="284408" y="958789"/>
                <a:ext cx="11069393" cy="5633209"/>
              </a:xfrm>
              <a:prstGeom prst="rect">
                <a:avLst/>
              </a:prstGeom>
              <a:blipFill>
                <a:blip r:embed="rId2"/>
                <a:stretch>
                  <a:fillRect l="-496" t="-54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68B590C-ED8F-47CA-AD5F-3B5055F5171B}"/>
              </a:ext>
            </a:extLst>
          </p:cNvPr>
          <p:cNvPicPr>
            <a:picLocks noChangeAspect="1"/>
          </p:cNvPicPr>
          <p:nvPr/>
        </p:nvPicPr>
        <p:blipFill rotWithShape="1">
          <a:blip r:embed="rId3">
            <a:extLst>
              <a:ext uri="{28A0092B-C50C-407E-A947-70E740481C1C}">
                <a14:useLocalDpi xmlns:a14="http://schemas.microsoft.com/office/drawing/2010/main" val="0"/>
              </a:ext>
            </a:extLst>
          </a:blip>
          <a:srcRect l="56972"/>
          <a:stretch/>
        </p:blipFill>
        <p:spPr>
          <a:xfrm>
            <a:off x="8673482" y="18255"/>
            <a:ext cx="3382584" cy="5046355"/>
          </a:xfrm>
          <a:prstGeom prst="rect">
            <a:avLst/>
          </a:prstGeom>
        </p:spPr>
      </p:pic>
      <p:sp>
        <p:nvSpPr>
          <p:cNvPr id="3" name="任意多边形: 形状 2">
            <a:extLst>
              <a:ext uri="{FF2B5EF4-FFF2-40B4-BE49-F238E27FC236}">
                <a16:creationId xmlns:a16="http://schemas.microsoft.com/office/drawing/2014/main" id="{815825D4-193A-4E81-9F49-8844E3F1DFF5}"/>
              </a:ext>
            </a:extLst>
          </p:cNvPr>
          <p:cNvSpPr/>
          <p:nvPr/>
        </p:nvSpPr>
        <p:spPr>
          <a:xfrm>
            <a:off x="8440615" y="20097"/>
            <a:ext cx="703385" cy="4451419"/>
          </a:xfrm>
          <a:custGeom>
            <a:avLst/>
            <a:gdLst>
              <a:gd name="connsiteX0" fmla="*/ 391886 w 703385"/>
              <a:gd name="connsiteY0" fmla="*/ 70338 h 4451419"/>
              <a:gd name="connsiteX1" fmla="*/ 361741 w 703385"/>
              <a:gd name="connsiteY1" fmla="*/ 653143 h 4451419"/>
              <a:gd name="connsiteX2" fmla="*/ 241161 w 703385"/>
              <a:gd name="connsiteY2" fmla="*/ 1175657 h 4451419"/>
              <a:gd name="connsiteX3" fmla="*/ 703385 w 703385"/>
              <a:gd name="connsiteY3" fmla="*/ 2964263 h 4451419"/>
              <a:gd name="connsiteX4" fmla="*/ 703385 w 703385"/>
              <a:gd name="connsiteY4" fmla="*/ 3486778 h 4451419"/>
              <a:gd name="connsiteX5" fmla="*/ 602901 w 703385"/>
              <a:gd name="connsiteY5" fmla="*/ 4451419 h 4451419"/>
              <a:gd name="connsiteX6" fmla="*/ 160774 w 703385"/>
              <a:gd name="connsiteY6" fmla="*/ 4160017 h 4451419"/>
              <a:gd name="connsiteX7" fmla="*/ 0 w 703385"/>
              <a:gd name="connsiteY7" fmla="*/ 622998 h 4451419"/>
              <a:gd name="connsiteX8" fmla="*/ 341644 w 703385"/>
              <a:gd name="connsiteY8" fmla="*/ 0 h 4451419"/>
              <a:gd name="connsiteX9" fmla="*/ 391886 w 703385"/>
              <a:gd name="connsiteY9" fmla="*/ 70338 h 445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3385" h="4451419">
                <a:moveTo>
                  <a:pt x="391886" y="70338"/>
                </a:moveTo>
                <a:lnTo>
                  <a:pt x="361741" y="653143"/>
                </a:lnTo>
                <a:lnTo>
                  <a:pt x="241161" y="1175657"/>
                </a:lnTo>
                <a:lnTo>
                  <a:pt x="703385" y="2964263"/>
                </a:lnTo>
                <a:lnTo>
                  <a:pt x="703385" y="3486778"/>
                </a:lnTo>
                <a:lnTo>
                  <a:pt x="602901" y="4451419"/>
                </a:lnTo>
                <a:lnTo>
                  <a:pt x="160774" y="4160017"/>
                </a:lnTo>
                <a:lnTo>
                  <a:pt x="0" y="622998"/>
                </a:lnTo>
                <a:lnTo>
                  <a:pt x="341644" y="0"/>
                </a:lnTo>
                <a:lnTo>
                  <a:pt x="391886" y="703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324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zh-CN" altLang="en-US" sz="4000" b="1" dirty="0">
                <a:solidFill>
                  <a:srgbClr val="7030A0"/>
                </a:solidFill>
              </a:rPr>
              <a:t>网络中参数修正的推导</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B637276-EE24-4CA4-8ED3-A81D9F0CC588}"/>
                  </a:ext>
                </a:extLst>
              </p:cNvPr>
              <p:cNvSpPr txBox="1"/>
              <p:nvPr/>
            </p:nvSpPr>
            <p:spPr>
              <a:xfrm>
                <a:off x="-1" y="808064"/>
                <a:ext cx="12088168" cy="5714000"/>
              </a:xfrm>
              <a:prstGeom prst="rect">
                <a:avLst/>
              </a:prstGeom>
              <a:noFill/>
            </p:spPr>
            <p:txBody>
              <a:bodyPr wrap="square" rtlCol="0">
                <a:spAutoFit/>
              </a:bodyPr>
              <a:lstStyle/>
              <a:p>
                <a:pPr marL="342900" indent="-342900">
                  <a:spcAft>
                    <a:spcPts val="1000"/>
                  </a:spcAft>
                  <a:buFont typeface="Arial" panose="020B0604020202020204" pitchFamily="34" charset="0"/>
                  <a:buChar char="•"/>
                  <a:tabLst>
                    <a:tab pos="457200" algn="l"/>
                  </a:tabLst>
                </a:pPr>
                <a:r>
                  <a:rPr lang="zh-CN" altLang="en-US" sz="1600" dirty="0">
                    <a:latin typeface="Cambria" panose="02040503050406030204" pitchFamily="18" charset="0"/>
                    <a:ea typeface="等线" panose="02010600030101010101" pitchFamily="2" charset="-122"/>
                    <a:cs typeface="Times New Roman" panose="02020603050405020304" pitchFamily="18" charset="0"/>
                  </a:rPr>
                  <a:t>基于梯度下降算法，对于给定的误差</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sz="1600" dirty="0">
                    <a:latin typeface="Cambria" panose="02040503050406030204" pitchFamily="18" charset="0"/>
                    <a:ea typeface="等线" panose="02010600030101010101" pitchFamily="2" charset="-122"/>
                    <a:cs typeface="Times New Roman" panose="02020603050405020304" pitchFamily="18" charset="0"/>
                  </a:rPr>
                  <a:t>，给定的学习速率</a:t>
                </a:r>
                <a14:m>
                  <m:oMath xmlns:m="http://schemas.openxmlformats.org/officeDocument/2006/math">
                    <m:r>
                      <a:rPr lang="zh-CN" altLang="en-US" sz="1600" i="1" smtClean="0">
                        <a:latin typeface="Cambria Math" panose="02040503050406030204" pitchFamily="18" charset="0"/>
                        <a:ea typeface="宋体" panose="02010600030101010101" pitchFamily="2" charset="-122"/>
                        <a:cs typeface="Times New Roman" panose="02020603050405020304" pitchFamily="18" charset="0"/>
                      </a:rPr>
                      <m:t>𝜂</m:t>
                    </m:r>
                  </m:oMath>
                </a14:m>
                <a:r>
                  <a:rPr lang="zh-CN" altLang="en-US" sz="1600" dirty="0">
                    <a:latin typeface="Cambria" panose="02040503050406030204" pitchFamily="18" charset="0"/>
                    <a:ea typeface="等线" panose="02010600030101010101" pitchFamily="2" charset="-122"/>
                    <a:cs typeface="Times New Roman" panose="02020603050405020304" pitchFamily="18" charset="0"/>
                  </a:rPr>
                  <a:t>，有</a:t>
                </a:r>
                <a14:m>
                  <m:oMath xmlns:m="http://schemas.openxmlformats.org/officeDocument/2006/math">
                    <m:r>
                      <a:rPr lang="en-US" altLang="zh-CN" sz="1600" i="1" smtClean="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h𝑗</m:t>
                        </m:r>
                      </m:sub>
                    </m:s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𝜂</m:t>
                    </m:r>
                    <m:f>
                      <m:fPr>
                        <m:ctrlPr>
                          <a:rPr lang="zh-CN" altLang="zh-CN" sz="1600" i="1">
                            <a:effectLst/>
                            <a:latin typeface="Cambria Math" panose="02040503050406030204" pitchFamily="18" charset="0"/>
                            <a:ea typeface="Cambria Math" panose="02040503050406030204" pitchFamily="18" charset="0"/>
                          </a:rPr>
                        </m:ctrlPr>
                      </m:fPr>
                      <m:num>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oMath>
                </a14:m>
                <a:endParaRPr lang="en-US" altLang="zh-CN" sz="1600" dirty="0">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sz="2000" dirty="0">
                    <a:latin typeface="Cambria" panose="02040503050406030204" pitchFamily="18" charset="0"/>
                    <a:ea typeface="等线" panose="02010600030101010101" pitchFamily="2" charset="-122"/>
                    <a:cs typeface="Times New Roman" panose="02020603050405020304" pitchFamily="18" charset="0"/>
                  </a:rPr>
                  <a:t>注意到</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h𝑗</m:t>
                        </m:r>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先影响到</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𝑗</m:t>
                        </m:r>
                      </m:sub>
                    </m:sSub>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，再影响到</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，然后影响到</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，于是由链式法则我们有</a:t>
                </a:r>
                <a14:m>
                  <m:oMath xmlns:m="http://schemas.openxmlformats.org/officeDocument/2006/math">
                    <m:f>
                      <m:fPr>
                        <m:ctrlPr>
                          <a:rPr lang="zh-CN" altLang="zh-CN" sz="2400" i="1" smtClean="0">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oMath>
                </a14:m>
                <a:endParaRPr lang="en-US" altLang="zh-CN" sz="2400" dirty="0">
                  <a:latin typeface="Cambria" panose="02040503050406030204" pitchFamily="18" charset="0"/>
                  <a:ea typeface="宋体" panose="02010600030101010101" pitchFamily="2" charset="-122"/>
                  <a:cs typeface="Times New Roman" panose="02020603050405020304" pitchFamily="18" charset="0"/>
                </a:endParaRPr>
              </a:p>
              <a:p>
                <a:pPr marL="1257300" lvl="2" indent="-342900">
                  <a:spcAft>
                    <a:spcPts val="1000"/>
                  </a:spcAft>
                  <a:buFont typeface="Arial" panose="020B0604020202020204" pitchFamily="34" charset="0"/>
                  <a:buChar char="•"/>
                  <a:tabLst>
                    <a:tab pos="457200" algn="l"/>
                  </a:tabLst>
                </a:pPr>
                <a:r>
                  <a:rPr lang="zh-CN" altLang="en-US" sz="2400" dirty="0">
                    <a:latin typeface="Cambria" panose="02040503050406030204" pitchFamily="18" charset="0"/>
                    <a:ea typeface="等线" panose="02010600030101010101" pitchFamily="2" charset="-122"/>
                    <a:cs typeface="Times New Roman" panose="02020603050405020304" pitchFamily="18" charset="0"/>
                  </a:rPr>
                  <a:t>其中，</a:t>
                </a:r>
                <a:r>
                  <a:rPr lang="zh-CN" altLang="zh-CN" sz="2400" dirty="0">
                    <a:effectLst/>
                    <a:ea typeface="等线" panose="02010600030101010101" pitchFamily="2" charset="-122"/>
                  </a:rPr>
                  <a:t>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r>
                      <m:rPr>
                        <m:nor/>
                      </m:rPr>
                      <a:rPr lang="en-US" altLang="zh-CN" sz="2400" dirty="0">
                        <a:latin typeface="Cambria" panose="02040503050406030204" pitchFamily="18" charset="0"/>
                        <a:ea typeface="等线" panose="02010600030101010101" pitchFamily="2" charset="-122"/>
                        <a:cs typeface="Times New Roman" panose="02020603050405020304" pitchFamily="18" charset="0"/>
                      </a:rPr>
                      <m:t>=</m:t>
                    </m:r>
                    <m:nary>
                      <m:naryPr>
                        <m:chr m:val="∑"/>
                        <m:ctrlP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h</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𝑞</m:t>
                        </m:r>
                      </m:sup>
                      <m:e>
                        <m:sSub>
                          <m:sSubPr>
                            <m:ctrlP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h𝑗</m:t>
                            </m:r>
                          </m:sub>
                        </m:sSub>
                        <m:sSub>
                          <m:sSubPr>
                            <m:ctrlP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h</m:t>
                            </m:r>
                          </m:sub>
                        </m:sSub>
                      </m:e>
                    </m:nary>
                  </m:oMath>
                </a14:m>
                <a:r>
                  <a:rPr lang="en-US" altLang="zh-CN" sz="2400" dirty="0">
                    <a:latin typeface="Cambria" panose="02040503050406030204" pitchFamily="18" charset="0"/>
                    <a:ea typeface="等线" panose="02010600030101010101" pitchFamily="2" charset="-122"/>
                    <a:cs typeface="Times New Roman" panose="02020603050405020304" pitchFamily="18" charset="0"/>
                  </a:rPr>
                  <a:t>  ,</a:t>
                </a:r>
                <a:r>
                  <a:rPr lang="zh-CN" altLang="en-US" sz="2400" dirty="0">
                    <a:latin typeface="Cambria" panose="02040503050406030204" pitchFamily="18" charset="0"/>
                    <a:ea typeface="等线" panose="02010600030101010101" pitchFamily="2" charset="-122"/>
                    <a:cs typeface="Times New Roman" panose="02020603050405020304" pitchFamily="18" charset="0"/>
                  </a:rPr>
                  <a:t>于是有</a:t>
                </a:r>
                <a14:m>
                  <m:oMath xmlns:m="http://schemas.openxmlformats.org/officeDocument/2006/math">
                    <m:f>
                      <m:fPr>
                        <m:ctrlPr>
                          <a:rPr lang="zh-CN" altLang="zh-CN" sz="240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oMath>
                </a14:m>
                <a:endParaRPr lang="en-US" altLang="zh-CN" sz="2000" dirty="0">
                  <a:effectLst/>
                  <a:latin typeface="Cambria" panose="02040503050406030204" pitchFamily="18" charset="0"/>
                  <a:ea typeface="等线" panose="02010600030101010101" pitchFamily="2" charset="-122"/>
                  <a:cs typeface="Times New Roman" panose="02020603050405020304" pitchFamily="18" charset="0"/>
                </a:endParaRPr>
              </a:p>
              <a:p>
                <a:pPr marL="1257300" lvl="2" indent="-342900">
                  <a:spcAft>
                    <a:spcPts val="1000"/>
                  </a:spcAft>
                  <a:buFont typeface="Arial" panose="020B0604020202020204" pitchFamily="34" charset="0"/>
                  <a:buChar char="•"/>
                  <a:tabLst>
                    <a:tab pos="457200" algn="l"/>
                  </a:tabLst>
                </a:pPr>
                <a:r>
                  <a:rPr lang="zh-CN" altLang="en-US" sz="2400" dirty="0">
                    <a:effectLst/>
                    <a:ea typeface="等线" panose="02010600030101010101" pitchFamily="2" charset="-122"/>
                  </a:rPr>
                  <a:t>对于误差项</a:t>
                </a:r>
                <a14:m>
                  <m:oMath xmlns:m="http://schemas.openxmlformats.org/officeDocument/2006/math">
                    <m:r>
                      <a:rPr lang="zh-CN" altLang="en-US" sz="2400" i="1"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𝐸</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den>
                    </m:f>
                    <m:nary>
                      <m:naryPr>
                        <m:chr m:val="∑"/>
                        <m:limLoc m:val="undOv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𝑙</m:t>
                        </m:r>
                      </m:sup>
                      <m:e>
                        <m:sSup>
                          <m:sSup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e>
                            </m:d>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sup>
                        </m:sSup>
                      </m:e>
                    </m:nary>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400" dirty="0">
                    <a:effectLst/>
                    <a:latin typeface="Cambria" panose="02040503050406030204" pitchFamily="18" charset="0"/>
                    <a:ea typeface="等线" panose="02010600030101010101" pitchFamily="2" charset="-122"/>
                    <a:cs typeface="Times New Roman" panose="02020603050405020304" pitchFamily="18" charset="0"/>
                  </a:rPr>
                  <a:t>，有</a:t>
                </a:r>
                <a14:m>
                  <m:oMath xmlns:m="http://schemas.openxmlformats.org/officeDocument/2006/math">
                    <m:f>
                      <m:fPr>
                        <m:ctrlPr>
                          <a:rPr lang="zh-CN"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latin typeface="Cambria Math" panose="02040503050406030204" pitchFamily="18" charset="0"/>
                                <a:ea typeface="Cambria Math" panose="02040503050406030204" pitchFamily="18" charset="0"/>
                              </a:rPr>
                            </m:ctrlPr>
                          </m:sSubPr>
                          <m:e>
                            <m:acc>
                              <m:accPr>
                                <m:chr m:val="̂"/>
                                <m:ctrlPr>
                                  <a:rPr lang="zh-CN"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latin typeface="Cambria Math" panose="02040503050406030204" pitchFamily="18" charset="0"/>
                            <a:ea typeface="Cambria Math" panose="02040503050406030204" pitchFamily="18" charset="0"/>
                          </a:rPr>
                        </m:ctrlPr>
                      </m:sSubPr>
                      <m:e>
                        <m:acc>
                          <m:accPr>
                            <m:chr m:val="̂"/>
                            <m:ctrlPr>
                              <a:rPr lang="zh-CN"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oMath>
                </a14:m>
                <a:endParaRPr lang="en-US" altLang="zh-CN" sz="2000" dirty="0">
                  <a:effectLst/>
                  <a:latin typeface="Cambria" panose="02040503050406030204" pitchFamily="18" charset="0"/>
                  <a:ea typeface="等线" panose="02010600030101010101" pitchFamily="2" charset="-122"/>
                  <a:cs typeface="Times New Roman" panose="02020603050405020304" pitchFamily="18" charset="0"/>
                </a:endParaRPr>
              </a:p>
              <a:p>
                <a:pPr marL="1200150" lvl="2" indent="-285750">
                  <a:buFont typeface="Arial" panose="020B0604020202020204" pitchFamily="34" charset="0"/>
                  <a:buChar char="•"/>
                </a:pPr>
                <a:r>
                  <a:rPr lang="en-US" altLang="zh-CN" sz="2400" dirty="0" err="1">
                    <a:ea typeface="等线" panose="02010600030101010101" pitchFamily="2" charset="-122"/>
                  </a:rPr>
                  <a:t>因为</a:t>
                </a:r>
                <a:r>
                  <a:rPr lang="zh-CN" altLang="zh-CN" sz="2400" dirty="0">
                    <a:ea typeface="等线" panose="02010600030101010101" pitchFamily="2" charset="-122"/>
                  </a:rPr>
                  <a:t> </a:t>
                </a:r>
                <a14:m>
                  <m:oMath xmlns:m="http://schemas.openxmlformats.org/officeDocument/2006/math">
                    <m:sSub>
                      <m:sSubPr>
                        <m:ctrlPr>
                          <a:rPr lang="zh-CN" altLang="zh-CN" sz="2400" i="1">
                            <a:latin typeface="Cambria Math" panose="02040503050406030204" pitchFamily="18" charset="0"/>
                          </a:rPr>
                        </m:ctrlPr>
                      </m:sSub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𝛽</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𝑗</m:t>
                            </m:r>
                          </m:sub>
                        </m:sSub>
                      </m:e>
                    </m:d>
                  </m:oMath>
                </a14:m>
                <a:r>
                  <a:rPr lang="zh-CN" altLang="en-US" sz="2400" dirty="0">
                    <a:ea typeface="等线" panose="02010600030101010101" pitchFamily="2" charset="-122"/>
                  </a:rPr>
                  <a:t>、</a:t>
                </a:r>
                <a:r>
                  <a:rPr lang="en-US" altLang="zh-CN" sz="2400" dirty="0">
                    <a:ea typeface="等线" panose="02010600030101010101" pitchFamily="2" charset="-122"/>
                  </a:rPr>
                  <a:t> </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𝑓</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)(1−</m:t>
                    </m:r>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a14:m>
                <a:r>
                  <a:rPr lang="en-US" altLang="zh-CN" sz="2400" dirty="0">
                    <a:ea typeface="等线" panose="02010600030101010101" pitchFamily="2" charset="-122"/>
                  </a:rPr>
                  <a:t> </a:t>
                </a:r>
                <a:r>
                  <a:rPr lang="zh-CN" altLang="en-US" sz="2400" dirty="0">
                    <a:ea typeface="等线" panose="02010600030101010101" pitchFamily="2" charset="-122"/>
                  </a:rPr>
                  <a:t>，</a:t>
                </a:r>
                <a:endParaRPr lang="en-US" altLang="zh-CN" sz="2400" dirty="0">
                  <a:ea typeface="等线" panose="02010600030101010101" pitchFamily="2" charset="-122"/>
                </a:endParaRPr>
              </a:p>
              <a:p>
                <a:pPr lvl="2"/>
                <a:r>
                  <a:rPr lang="en-US" altLang="zh-CN" dirty="0">
                    <a:ea typeface="等线" panose="02010600030101010101" pitchFamily="2" charset="-122"/>
                  </a:rPr>
                  <a:t>所以: </a:t>
                </a:r>
                <a:endParaRPr lang="zh-CN" altLang="zh-CN" dirty="0">
                  <a:ea typeface="等线" panose="02010600030101010101" pitchFamily="2" charset="-122"/>
                </a:endParaRPr>
              </a:p>
              <a:p>
                <a:pPr lvl="3"/>
                <a14:m>
                  <m:oMath xmlns:m="http://schemas.openxmlformats.org/officeDocument/2006/math">
                    <m:m>
                      <m:mPr>
                        <m:plcHide m:val="on"/>
                        <m:mcs>
                          <m:mc>
                            <m:mcPr>
                              <m:count m:val="1"/>
                              <m:mcJc m:val="center"/>
                            </m:mcPr>
                          </m:mc>
                        </m:mcs>
                        <m:ctrlPr>
                          <a:rPr lang="zh-CN" altLang="zh-CN" sz="2400" i="1">
                            <a:latin typeface="Cambria Math" panose="02040503050406030204" pitchFamily="18" charset="0"/>
                          </a:rPr>
                        </m:ctrlPr>
                      </m:mPr>
                      <m:mr>
                        <m:e>
                          <m:f>
                            <m:fPr>
                              <m:ctrlPr>
                                <a:rPr lang="zh-CN" altLang="zh-CN" sz="2400" i="1">
                                  <a:latin typeface="Cambria Math" panose="02040503050406030204" pitchFamily="18" charset="0"/>
                                </a:rPr>
                              </m:ctrlPr>
                            </m:fPr>
                            <m:num>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𝑗</m:t>
                                  </m:r>
                                </m:sub>
                              </m:sSub>
                            </m:num>
                            <m:den>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𝛽</m:t>
                                  </m:r>
                                </m:e>
                                <m:sub>
                                  <m:r>
                                    <a:rPr lang="en-US" altLang="zh-CN" sz="2400" i="1">
                                      <a:latin typeface="Cambria Math" panose="02040503050406030204" pitchFamily="18" charset="0"/>
                                    </a:rPr>
                                    <m:t>𝑗</m:t>
                                  </m:r>
                                </m:sub>
                              </m:sSub>
                            </m:den>
                          </m:f>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𝑓</m:t>
                              </m:r>
                            </m:e>
                            <m:sup>
                              <m:r>
                                <a:rPr lang="en-US" altLang="zh-CN" sz="2400" i="1">
                                  <a:latin typeface="Cambria Math" panose="02040503050406030204" pitchFamily="18" charset="0"/>
                                </a:rPr>
                                <m:t>′</m:t>
                              </m:r>
                            </m:sup>
                          </m:sSup>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𝛽</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𝑗</m:t>
                                  </m:r>
                                </m:sub>
                              </m:sSub>
                            </m:e>
                          </m:d>
                        </m:e>
                      </m:mr>
                      <m:mr>
                        <m:e>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𝛽</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𝑗</m:t>
                                  </m:r>
                                </m:sub>
                              </m:sSub>
                            </m:e>
                          </m:d>
                          <m:d>
                            <m:dPr>
                              <m:ctrlPr>
                                <a:rPr lang="zh-CN" altLang="zh-CN" sz="2400" i="1">
                                  <a:latin typeface="Cambria Math" panose="02040503050406030204" pitchFamily="18" charset="0"/>
                                </a:rPr>
                              </m:ctrlPr>
                            </m:dPr>
                            <m:e>
                              <m:r>
                                <a:rPr lang="en-US" altLang="zh-CN" sz="2400" i="1">
                                  <a:latin typeface="Cambria Math" panose="02040503050406030204" pitchFamily="18" charset="0"/>
                                </a:rPr>
                                <m:t>1−</m:t>
                              </m:r>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𝛽</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𝑗</m:t>
                                      </m:r>
                                    </m:sub>
                                  </m:sSub>
                                </m:e>
                              </m:d>
                            </m:e>
                          </m:d>
                        </m:e>
                      </m:mr>
                      <m:mr>
                        <m:e>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𝑗</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1−</m:t>
                              </m:r>
                              <m:sSub>
                                <m:sSubPr>
                                  <m:ctrlPr>
                                    <a:rPr lang="zh-CN" altLang="zh-CN" sz="2400" i="1">
                                      <a:latin typeface="Cambria Math" panose="02040503050406030204" pitchFamily="18" charset="0"/>
                                    </a:rPr>
                                  </m:ctrlPr>
                                </m:sSub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𝑗</m:t>
                                  </m:r>
                                </m:sub>
                              </m:sSub>
                            </m:e>
                          </m:d>
                        </m:e>
                      </m:mr>
                    </m:m>
                  </m:oMath>
                </a14:m>
                <a:r>
                  <a:rPr lang="en-US" altLang="zh-CN" sz="2400" dirty="0">
                    <a:ea typeface="等线" panose="02010600030101010101" pitchFamily="2" charset="-122"/>
                  </a:rPr>
                  <a:t> </a:t>
                </a:r>
                <a:endParaRPr lang="zh-CN" altLang="zh-CN" sz="2000" dirty="0">
                  <a:effectLst/>
                  <a:latin typeface="Cambria" panose="02040503050406030204" pitchFamily="18" charset="0"/>
                  <a:ea typeface="宋体" panose="02010600030101010101" pitchFamily="2" charset="-122"/>
                  <a:cs typeface="Times New Roman" panose="02020603050405020304" pitchFamily="18" charset="0"/>
                </a:endParaRPr>
              </a:p>
              <a:p>
                <a:pPr marL="1257300" lvl="2" indent="-342900">
                  <a:spcAft>
                    <a:spcPts val="1000"/>
                  </a:spcAft>
                  <a:buFont typeface="Arial" panose="020B0604020202020204" pitchFamily="34" charset="0"/>
                  <a:buChar char="•"/>
                  <a:tabLst>
                    <a:tab pos="457200" algn="l"/>
                  </a:tabLst>
                </a:pPr>
                <a:endParaRPr lang="zh-CN" altLang="zh-CN" sz="2000" dirty="0">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EB637276-EE24-4CA4-8ED3-A81D9F0CC588}"/>
                  </a:ext>
                </a:extLst>
              </p:cNvPr>
              <p:cNvSpPr txBox="1">
                <a:spLocks noRot="1" noChangeAspect="1" noMove="1" noResize="1" noEditPoints="1" noAdjustHandles="1" noChangeArrowheads="1" noChangeShapeType="1" noTextEdit="1"/>
              </p:cNvSpPr>
              <p:nvPr/>
            </p:nvSpPr>
            <p:spPr>
              <a:xfrm>
                <a:off x="-1" y="808064"/>
                <a:ext cx="12088168" cy="5714000"/>
              </a:xfrm>
              <a:prstGeom prst="rect">
                <a:avLst/>
              </a:prstGeom>
              <a:blipFill>
                <a:blip r:embed="rId2"/>
                <a:stretch>
                  <a:fillRect l="-2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997413A-F3BD-496E-928B-29EA80835E6C}"/>
                  </a:ext>
                </a:extLst>
              </p:cNvPr>
              <p:cNvSpPr txBox="1"/>
              <p:nvPr/>
            </p:nvSpPr>
            <p:spPr>
              <a:xfrm>
                <a:off x="7683437" y="4026600"/>
                <a:ext cx="4276817" cy="2434897"/>
              </a:xfrm>
              <a:prstGeom prst="rect">
                <a:avLst/>
              </a:prstGeom>
              <a:solidFill>
                <a:schemeClr val="accent5">
                  <a:lumMod val="20000"/>
                  <a:lumOff val="80000"/>
                </a:schemeClr>
              </a:solidFill>
            </p:spPr>
            <p:txBody>
              <a:bodyPr wrap="square">
                <a:spAutoFit/>
              </a:bodyPr>
              <a:lstStyle/>
              <a:p>
                <a:pPr marL="285750" indent="-285750">
                  <a:spcAft>
                    <a:spcPts val="1000"/>
                  </a:spcAft>
                  <a:buFont typeface="Arial" panose="020B0604020202020204" pitchFamily="34" charset="0"/>
                  <a:buChar char=" "/>
                  <a:tabLst>
                    <a:tab pos="457200" algn="l"/>
                  </a:tabLst>
                </a:pPr>
                <a:r>
                  <a:rPr lang="zh-CN" altLang="zh-CN" sz="2400" dirty="0">
                    <a:effectLst/>
                    <a:latin typeface="Cambria" panose="02040503050406030204" pitchFamily="18" charset="0"/>
                    <a:ea typeface="宋体" panose="02010600030101010101" pitchFamily="2" charset="-122"/>
                    <a:cs typeface="Times New Roman" panose="02020603050405020304" pitchFamily="18" charset="0"/>
                  </a:rPr>
                  <a:t>所以得到</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oMath>
                </a14:m>
                <a:r>
                  <a:rPr lang="zh-CN" altLang="zh-CN" sz="2400" dirty="0">
                    <a:effectLst/>
                    <a:latin typeface="Cambria" panose="02040503050406030204" pitchFamily="18" charset="0"/>
                    <a:ea typeface="宋体" panose="02010600030101010101" pitchFamily="2" charset="-122"/>
                    <a:cs typeface="Times New Roman" panose="02020603050405020304" pitchFamily="18" charset="0"/>
                  </a:rPr>
                  <a:t>的调整量：</a:t>
                </a:r>
              </a:p>
              <a:p>
                <a:pPr marL="285750" indent="-285750">
                  <a:spcAft>
                    <a:spcPts val="1000"/>
                  </a:spcAft>
                  <a:buFont typeface="Arial" panose="020B0604020202020204" pitchFamily="34" charset="0"/>
                  <a:buChar char=" "/>
                  <a:tabLst>
                    <a:tab pos="457200" algn="l"/>
                  </a:tabLst>
                </a:pPr>
                <a14:m>
                  <m:oMath xmlns:m="http://schemas.openxmlformats.org/officeDocument/2006/math">
                    <m:m>
                      <m:mPr>
                        <m:plcHide m:val="on"/>
                        <m:mcs>
                          <m:mc>
                            <m:mcPr>
                              <m:count m:val="1"/>
                              <m:mcJc m:val="center"/>
                            </m:mcPr>
                          </m:mc>
                        </m:mcs>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e>
                      </m:mr>
                      <m:m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e>
                      </m:mr>
                      <m:m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e>
                      </m:mr>
                    </m:m>
                  </m:oMath>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A997413A-F3BD-496E-928B-29EA80835E6C}"/>
                  </a:ext>
                </a:extLst>
              </p:cNvPr>
              <p:cNvSpPr txBox="1">
                <a:spLocks noRot="1" noChangeAspect="1" noMove="1" noResize="1" noEditPoints="1" noAdjustHandles="1" noChangeArrowheads="1" noChangeShapeType="1" noTextEdit="1"/>
              </p:cNvSpPr>
              <p:nvPr/>
            </p:nvSpPr>
            <p:spPr>
              <a:xfrm>
                <a:off x="7683437" y="4026600"/>
                <a:ext cx="4276817" cy="2434897"/>
              </a:xfrm>
              <a:prstGeom prst="rect">
                <a:avLst/>
              </a:prstGeom>
              <a:blipFill>
                <a:blip r:embed="rId3"/>
                <a:stretch>
                  <a:fillRect t="-27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445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zh-CN" altLang="en-US" sz="4000" b="1" dirty="0">
                <a:solidFill>
                  <a:srgbClr val="7030A0"/>
                </a:solidFill>
              </a:rPr>
              <a:t>网络中参数修正的推导</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744ACE2-9C12-4A7E-AB63-7810D0C8E77A}"/>
                  </a:ext>
                </a:extLst>
              </p:cNvPr>
              <p:cNvSpPr txBox="1"/>
              <p:nvPr/>
            </p:nvSpPr>
            <p:spPr>
              <a:xfrm>
                <a:off x="462224" y="1205802"/>
                <a:ext cx="10641205" cy="571207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t>得到隐层到输出层的权重值的调整量： </a:t>
                </a:r>
                <a14:m>
                  <m:oMath xmlns:m="http://schemas.openxmlformats.org/officeDocument/2006/math">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oMath>
                </a14:m>
                <a:endParaRPr lang="en-US" altLang="zh-CN" sz="2400" dirty="0"/>
              </a:p>
              <a:p>
                <a:pPr marL="285750" indent="-285750">
                  <a:lnSpc>
                    <a:spcPct val="125000"/>
                  </a:lnSpc>
                  <a:buFont typeface="Arial" panose="020B0604020202020204" pitchFamily="34" charset="0"/>
                  <a:buChar char="•"/>
                </a:pPr>
                <a:r>
                  <a:rPr lang="zh-CN" altLang="en-US" sz="2400" dirty="0"/>
                  <a:t>可如上方法得到：</a:t>
                </a:r>
                <a:endParaRPr lang="en-US" altLang="zh-CN" sz="2400" dirty="0"/>
              </a:p>
              <a:p>
                <a:pPr marL="742950" lvl="1" indent="-285750">
                  <a:lnSpc>
                    <a:spcPct val="125000"/>
                  </a:lnSpc>
                  <a:spcAft>
                    <a:spcPts val="1000"/>
                  </a:spcAft>
                  <a:buFont typeface="Arial" panose="020B0604020202020204" pitchFamily="34" charset="0"/>
                  <a:buChar char="•"/>
                  <a:tabLst>
                    <a:tab pos="457200" algn="l"/>
                  </a:tabLst>
                </a:pPr>
                <a:r>
                  <a:rPr lang="zh-CN" altLang="en-US" sz="2400" dirty="0"/>
                  <a:t>输出层阈值调整量</a:t>
                </a:r>
                <a:r>
                  <a:rPr lang="en-US" altLang="zh-CN" sz="2400" dirty="0">
                    <a:effectLst/>
                    <a:ea typeface="宋体" panose="02010600030101010101" pitchFamily="2" charset="-122"/>
                    <a:cs typeface="Times New Roman" panose="02020603050405020304" pitchFamily="18" charset="0"/>
                  </a:rPr>
                  <a:t> </a:t>
                </a:r>
                <a14:m>
                  <m:oMath xmlns:m="http://schemas.openxmlformats.org/officeDocument/2006/math">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oMath>
                </a14:m>
                <a:endParaRPr lang="zh-CN" altLang="zh-CN" sz="2400"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lnSpc>
                    <a:spcPct val="125000"/>
                  </a:lnSpc>
                  <a:spcAft>
                    <a:spcPts val="1000"/>
                  </a:spcAft>
                  <a:buFont typeface="Arial" panose="020B0604020202020204" pitchFamily="34" charset="0"/>
                  <a:buChar char="•"/>
                  <a:tabLst>
                    <a:tab pos="457200" algn="l"/>
                  </a:tabLst>
                </a:pPr>
                <a:r>
                  <a:rPr lang="zh-CN" altLang="en-US" sz="2400" dirty="0"/>
                  <a:t>输入层到隐层的权重值：</a:t>
                </a:r>
                <a14:m>
                  <m:oMath xmlns:m="http://schemas.openxmlformats.org/officeDocument/2006/math">
                    <m:r>
                      <a:rPr lang="en-US" altLang="zh-CN" sz="2400" b="0" i="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𝑖h</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e>
                    </m:d>
                    <m:nary>
                      <m:naryPr>
                        <m:chr m:val="∑"/>
                        <m:limLoc m:val="undOv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𝑙</m:t>
                        </m:r>
                      </m:sup>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e>
                    </m:nary>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endParaRPr lang="zh-CN" altLang="zh-CN" sz="2400"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lnSpc>
                    <a:spcPct val="125000"/>
                  </a:lnSpc>
                  <a:spcAft>
                    <a:spcPts val="1000"/>
                  </a:spcAft>
                  <a:buFont typeface="Arial" panose="020B0604020202020204" pitchFamily="34" charset="0"/>
                  <a:buChar char="•"/>
                  <a:tabLst>
                    <a:tab pos="457200" algn="l"/>
                  </a:tabLst>
                </a:pPr>
                <a:r>
                  <a:rPr lang="zh-CN" altLang="en-US" sz="2400" dirty="0"/>
                  <a:t>隐层阈值调整量：</a:t>
                </a:r>
                <a:r>
                  <a:rPr lang="en-US" altLang="zh-CN" sz="2400" dirty="0">
                    <a:effectLst/>
                    <a:ea typeface="宋体" panose="02010600030101010101" pitchFamily="2" charset="-122"/>
                    <a:cs typeface="Times New Roman" panose="02020603050405020304" pitchFamily="18" charset="0"/>
                  </a:rPr>
                  <a:t> </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𝛾</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e>
                    </m:d>
                    <m:nary>
                      <m:naryPr>
                        <m:chr m:val="∑"/>
                        <m:limLoc m:val="undOv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𝑙</m:t>
                        </m:r>
                      </m:sup>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e>
                    </m:nary>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endParaRPr lang="en-US" altLang="zh-CN" sz="2400" dirty="0">
                  <a:effectLst/>
                  <a:latin typeface="Cambria" panose="02040503050406030204" pitchFamily="18" charset="0"/>
                  <a:ea typeface="宋体" panose="02010600030101010101" pitchFamily="2" charset="-122"/>
                  <a:cs typeface="Times New Roman" panose="02020603050405020304" pitchFamily="18" charset="0"/>
                </a:endParaRPr>
              </a:p>
              <a:p>
                <a:pPr marL="1200150" lvl="2" indent="-285750">
                  <a:lnSpc>
                    <a:spcPct val="125000"/>
                  </a:lnSpc>
                  <a:spcAft>
                    <a:spcPts val="1000"/>
                  </a:spcAft>
                  <a:buFont typeface="Arial" panose="020B0604020202020204" pitchFamily="34" charset="0"/>
                  <a:buChar char="•"/>
                  <a:tabLst>
                    <a:tab pos="457200" algn="l"/>
                  </a:tabLst>
                </a:pPr>
                <a:r>
                  <a:rPr lang="zh-CN" altLang="en-US" sz="2400" dirty="0">
                    <a:effectLst/>
                    <a:latin typeface="Cambria" panose="02040503050406030204" pitchFamily="18" charset="0"/>
                    <a:ea typeface="宋体" panose="02010600030101010101" pitchFamily="2" charset="-122"/>
                    <a:cs typeface="Times New Roman" panose="02020603050405020304" pitchFamily="18" charset="0"/>
                  </a:rPr>
                  <a:t>其中</a:t>
                </a:r>
                <a:endParaRPr lang="en-US" altLang="zh-CN" sz="2400" dirty="0">
                  <a:effectLst/>
                  <a:latin typeface="Cambria" panose="02040503050406030204" pitchFamily="18" charset="0"/>
                  <a:ea typeface="宋体" panose="02010600030101010101" pitchFamily="2" charset="-122"/>
                  <a:cs typeface="Times New Roman" panose="02020603050405020304" pitchFamily="18" charset="0"/>
                </a:endParaRPr>
              </a:p>
              <a:p>
                <a:pPr lvl="2">
                  <a:spcAft>
                    <a:spcPts val="1000"/>
                  </a:spcAft>
                  <a:tabLst>
                    <a:tab pos="457200" algn="l"/>
                  </a:tabLst>
                </a:pPr>
                <a14:m>
                  <m:oMath xmlns:m="http://schemas.openxmlformats.org/officeDocument/2006/math">
                    <m:m>
                      <m:mPr>
                        <m:plcHide m:val="on"/>
                        <m:mcs>
                          <m:mc>
                            <m:mcPr>
                              <m:count m:val="1"/>
                              <m:mcJc m:val="center"/>
                            </m:mcPr>
                          </m:mc>
                        </m:mcs>
                        <m:ctrlPr>
                          <a:rPr lang="zh-CN" altLang="zh-CN" sz="2400" i="1" smtClean="0">
                            <a:effectLst/>
                            <a:latin typeface="Cambria Math" panose="02040503050406030204" pitchFamily="18" charset="0"/>
                            <a:ea typeface="Cambria Math" panose="02040503050406030204" pitchFamily="18" charset="0"/>
                          </a:rPr>
                        </m:ctrlPr>
                      </m:mPr>
                      <m:m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e>
                      </m:mr>
                      <m:m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e>
                      </m:mr>
                      <m:m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e>
                      </m:mr>
                    </m:m>
                  </m:oMath>
                </a14:m>
                <a:r>
                  <a:rPr lang="en-US" altLang="zh-CN" sz="2400" dirty="0">
                    <a:effectLst/>
                    <a:latin typeface="Cambria" panose="02040503050406030204" pitchFamily="18" charset="0"/>
                    <a:ea typeface="宋体" panose="02010600030101010101" pitchFamily="2" charset="-122"/>
                    <a:cs typeface="Times New Roman" panose="02020603050405020304" pitchFamily="18" charset="0"/>
                  </a:rPr>
                  <a:t> </a:t>
                </a:r>
              </a:p>
              <a:p>
                <a:pPr marL="742950" lvl="1" indent="-285750">
                  <a:spcAft>
                    <a:spcPts val="1000"/>
                  </a:spcAft>
                  <a:buFont typeface="Arial" panose="020B0604020202020204" pitchFamily="34" charset="0"/>
                  <a:buChar char="•"/>
                  <a:tabLst>
                    <a:tab pos="457200" algn="l"/>
                  </a:tabLst>
                </a:pP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3744ACE2-9C12-4A7E-AB63-7810D0C8E77A}"/>
                  </a:ext>
                </a:extLst>
              </p:cNvPr>
              <p:cNvSpPr txBox="1">
                <a:spLocks noRot="1" noChangeAspect="1" noMove="1" noResize="1" noEditPoints="1" noAdjustHandles="1" noChangeArrowheads="1" noChangeShapeType="1" noTextEdit="1"/>
              </p:cNvSpPr>
              <p:nvPr/>
            </p:nvSpPr>
            <p:spPr>
              <a:xfrm>
                <a:off x="462224" y="1205802"/>
                <a:ext cx="10641205" cy="5712077"/>
              </a:xfrm>
              <a:prstGeom prst="rect">
                <a:avLst/>
              </a:prstGeom>
              <a:blipFill>
                <a:blip r:embed="rId2"/>
                <a:stretch>
                  <a:fillRect l="-8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9E4B4-F691-49D6-BAD6-B13A31A4D977}"/>
              </a:ext>
            </a:extLst>
          </p:cNvPr>
          <p:cNvSpPr>
            <a:spLocks noGrp="1"/>
          </p:cNvSpPr>
          <p:nvPr>
            <p:ph type="title"/>
          </p:nvPr>
        </p:nvSpPr>
        <p:spPr>
          <a:xfrm>
            <a:off x="838200" y="0"/>
            <a:ext cx="10515600" cy="1325563"/>
          </a:xfrm>
        </p:spPr>
        <p:txBody>
          <a:bodyPr/>
          <a:lstStyle/>
          <a:p>
            <a:r>
              <a:rPr lang="en-US" altLang="zh-CN" b="1" dirty="0">
                <a:solidFill>
                  <a:srgbClr val="7030A0"/>
                </a:solidFill>
              </a:rPr>
              <a:t>BP</a:t>
            </a:r>
            <a:r>
              <a:rPr lang="zh-CN" altLang="en-US" b="1" dirty="0">
                <a:solidFill>
                  <a:srgbClr val="7030A0"/>
                </a:solidFill>
              </a:rPr>
              <a:t>网络训练过程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0C2459-4BB5-46F6-B7AC-F5BFD5132784}"/>
                  </a:ext>
                </a:extLst>
              </p:cNvPr>
              <p:cNvSpPr>
                <a:spLocks noGrp="1"/>
              </p:cNvSpPr>
              <p:nvPr>
                <p:ph idx="1"/>
              </p:nvPr>
            </p:nvSpPr>
            <p:spPr>
              <a:xfrm>
                <a:off x="838200" y="1225899"/>
                <a:ext cx="10647066" cy="5194998"/>
              </a:xfrm>
            </p:spPr>
            <p:txBody>
              <a:bodyPr>
                <a:normAutofit/>
              </a:bodyPr>
              <a:lstStyle/>
              <a:p>
                <a:pPr marL="342900" lvl="0" indent="-342900">
                  <a:spcAft>
                    <a:spcPts val="1000"/>
                  </a:spcAft>
                  <a:buFont typeface="Arial" panose="020B0604020202020204" pitchFamily="34" charset="0"/>
                  <a:buChar char="•"/>
                </a:pPr>
                <a:r>
                  <a:rPr lang="zh-CN" altLang="zh-CN" sz="2400" dirty="0">
                    <a:effectLst/>
                    <a:latin typeface="+mn-ea"/>
                    <a:cs typeface="Times New Roman" panose="02020603050405020304" pitchFamily="18" charset="0"/>
                  </a:rPr>
                  <a:t>输入：训练集数据、学习速率</a:t>
                </a:r>
                <a14:m>
                  <m:oMath xmlns:m="http://schemas.openxmlformats.org/officeDocument/2006/math">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𝜂</m:t>
                    </m:r>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 </m:t>
                    </m:r>
                  </m:oMath>
                </a14:m>
                <a:endParaRPr lang="en-US" altLang="zh-CN" sz="2400" dirty="0">
                  <a:effectLst/>
                  <a:latin typeface="+mn-ea"/>
                  <a:cs typeface="Times New Roman" panose="02020603050405020304" pitchFamily="18" charset="0"/>
                </a:endParaRPr>
              </a:p>
              <a:p>
                <a:pPr marL="342900" lvl="0" indent="-342900">
                  <a:spcAft>
                    <a:spcPts val="1000"/>
                  </a:spcAft>
                  <a:buFont typeface="Arial" panose="020B0604020202020204" pitchFamily="34" charset="0"/>
                  <a:buChar char="•"/>
                </a:pPr>
                <a:r>
                  <a:rPr lang="en-US" altLang="zh-CN" sz="2400" dirty="0">
                    <a:effectLst/>
                    <a:latin typeface="+mn-ea"/>
                    <a:cs typeface="Times New Roman" panose="02020603050405020304" pitchFamily="18" charset="0"/>
                  </a:rPr>
                  <a:t>过程：</a:t>
                </a:r>
                <a:endParaRPr lang="zh-CN" altLang="zh-CN" sz="2400" dirty="0">
                  <a:effectLst/>
                  <a:latin typeface="+mn-ea"/>
                  <a:cs typeface="Times New Roman" panose="02020603050405020304" pitchFamily="18" charset="0"/>
                </a:endParaRPr>
              </a:p>
              <a:p>
                <a:pPr lvl="1">
                  <a:spcAft>
                    <a:spcPts val="1000"/>
                  </a:spcAft>
                  <a:buFont typeface="Wingdings" panose="05000000000000000000" pitchFamily="2" charset="2"/>
                  <a:buChar char="n"/>
                  <a:tabLst>
                    <a:tab pos="457200" algn="l"/>
                  </a:tabLst>
                </a:pPr>
                <a:r>
                  <a:rPr lang="zh-CN" altLang="zh-CN" dirty="0">
                    <a:effectLst/>
                    <a:latin typeface="+mn-ea"/>
                    <a:cs typeface="Times New Roman" panose="02020603050405020304" pitchFamily="18" charset="0"/>
                  </a:rPr>
                  <a:t>在</a:t>
                </a:r>
                <a:r>
                  <a:rPr lang="en-US" altLang="zh-CN" dirty="0">
                    <a:effectLst/>
                    <a:latin typeface="+mn-ea"/>
                    <a:cs typeface="Times New Roman" panose="02020603050405020304" pitchFamily="18" charset="0"/>
                  </a:rPr>
                  <a:t>(0,1)</a:t>
                </a:r>
                <a:r>
                  <a:rPr lang="zh-CN" altLang="zh-CN" dirty="0">
                    <a:effectLst/>
                    <a:latin typeface="+mn-ea"/>
                    <a:cs typeface="Times New Roman" panose="02020603050405020304" pitchFamily="18" charset="0"/>
                  </a:rPr>
                  <a:t>范围内随机初始化网络中所有连接权</a:t>
                </a:r>
                <a:r>
                  <a:rPr lang="zh-CN" altLang="en-US" dirty="0">
                    <a:effectLst/>
                    <a:latin typeface="+mn-ea"/>
                    <a:cs typeface="Times New Roman" panose="02020603050405020304" pitchFamily="18" charset="0"/>
                  </a:rPr>
                  <a:t>值</a:t>
                </a:r>
                <a:r>
                  <a:rPr lang="zh-CN" altLang="zh-CN" dirty="0">
                    <a:effectLst/>
                    <a:latin typeface="+mn-ea"/>
                    <a:cs typeface="Times New Roman" panose="02020603050405020304" pitchFamily="18" charset="0"/>
                  </a:rPr>
                  <a:t>和阈值</a:t>
                </a:r>
              </a:p>
              <a:p>
                <a:pPr lvl="1">
                  <a:spcAft>
                    <a:spcPts val="1000"/>
                  </a:spcAft>
                  <a:buFont typeface="Wingdings" panose="05000000000000000000" pitchFamily="2" charset="2"/>
                  <a:buChar char="n"/>
                  <a:tabLst>
                    <a:tab pos="457200" algn="l"/>
                  </a:tabLst>
                </a:pPr>
                <a:r>
                  <a:rPr lang="en-US" altLang="zh-CN" dirty="0">
                    <a:effectLst/>
                    <a:latin typeface="+mn-ea"/>
                    <a:cs typeface="Times New Roman" panose="02020603050405020304" pitchFamily="18" charset="0"/>
                  </a:rPr>
                  <a:t>Repeat</a:t>
                </a:r>
                <a:r>
                  <a:rPr lang="zh-CN" altLang="en-US" dirty="0">
                    <a:effectLst/>
                    <a:latin typeface="+mn-ea"/>
                    <a:cs typeface="Times New Roman" panose="02020603050405020304" pitchFamily="18" charset="0"/>
                  </a:rPr>
                  <a:t>：</a:t>
                </a:r>
                <a:endParaRPr lang="zh-CN" altLang="zh-CN" dirty="0">
                  <a:effectLst/>
                  <a:latin typeface="+mn-ea"/>
                  <a:cs typeface="Times New Roman" panose="02020603050405020304" pitchFamily="18" charset="0"/>
                </a:endParaRPr>
              </a:p>
              <a:p>
                <a:pPr lvl="2">
                  <a:spcAft>
                    <a:spcPts val="1000"/>
                  </a:spcAft>
                  <a:buFont typeface="Wingdings" panose="05000000000000000000" pitchFamily="2" charset="2"/>
                  <a:buChar char="p"/>
                  <a:tabLst>
                    <a:tab pos="914400" algn="l"/>
                  </a:tabLst>
                </a:pPr>
                <a:r>
                  <a:rPr lang="zh-CN" altLang="zh-CN" sz="2400" dirty="0">
                    <a:effectLst/>
                    <a:latin typeface="+mn-ea"/>
                    <a:cs typeface="Times New Roman" panose="02020603050405020304" pitchFamily="18" charset="0"/>
                  </a:rPr>
                  <a:t>根据网络输入和当前参数计算网络输出值</a:t>
                </a:r>
                <a14:m>
                  <m:oMath xmlns:m="http://schemas.openxmlformats.org/officeDocument/2006/math">
                    <m:r>
                      <a:rPr lang="en-US" altLang="zh-CN" sz="2400" i="1">
                        <a:effectLst/>
                        <a:latin typeface="Cambria Math" panose="02040503050406030204" pitchFamily="18" charset="0"/>
                        <a:cs typeface="Times New Roman" panose="02020603050405020304" pitchFamily="18" charset="0"/>
                      </a:rPr>
                      <m:t>𝑦</m:t>
                    </m:r>
                  </m:oMath>
                </a14:m>
                <a:endParaRPr lang="zh-CN" altLang="zh-CN" sz="2400" dirty="0">
                  <a:effectLst/>
                  <a:latin typeface="+mn-ea"/>
                  <a:cs typeface="Times New Roman" panose="02020603050405020304" pitchFamily="18" charset="0"/>
                </a:endParaRPr>
              </a:p>
              <a:p>
                <a:pPr lvl="2">
                  <a:spcAft>
                    <a:spcPts val="1000"/>
                  </a:spcAft>
                  <a:buFont typeface="Wingdings" panose="05000000000000000000" pitchFamily="2" charset="2"/>
                  <a:buChar char="p"/>
                  <a:tabLst>
                    <a:tab pos="914400" algn="l"/>
                  </a:tabLst>
                </a:pPr>
                <a:r>
                  <a:rPr lang="zh-CN" altLang="zh-CN" sz="2400" dirty="0">
                    <a:effectLst/>
                    <a:latin typeface="+mn-ea"/>
                    <a:cs typeface="Times New Roman" panose="02020603050405020304" pitchFamily="18" charset="0"/>
                  </a:rPr>
                  <a:t>计算输出层神经元梯度项</a:t>
                </a:r>
                <a14:m>
                  <m:oMath xmlns:m="http://schemas.openxmlformats.org/officeDocument/2006/math">
                    <m:sSub>
                      <m:sSubPr>
                        <m:ctrlPr>
                          <a:rPr lang="zh-CN" altLang="zh-CN" sz="2400" i="1">
                            <a:effectLst/>
                            <a:latin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cs typeface="Times New Roman" panose="02020603050405020304" pitchFamily="18" charset="0"/>
                          </a:rPr>
                          <m:t>𝑔</m:t>
                        </m:r>
                      </m:e>
                      <m:sub>
                        <m:r>
                          <a:rPr lang="en-US" altLang="zh-CN" sz="2400" i="1">
                            <a:effectLst/>
                            <a:latin typeface="Cambria Math" panose="02040503050406030204" pitchFamily="18" charset="0"/>
                            <a:cs typeface="Times New Roman" panose="02020603050405020304" pitchFamily="18" charset="0"/>
                          </a:rPr>
                          <m:t>𝑗</m:t>
                        </m:r>
                      </m:sub>
                    </m:sSub>
                  </m:oMath>
                </a14:m>
                <a:endParaRPr lang="zh-CN" altLang="zh-CN" sz="2400" dirty="0">
                  <a:effectLst/>
                  <a:latin typeface="+mn-ea"/>
                  <a:cs typeface="Times New Roman" panose="02020603050405020304" pitchFamily="18" charset="0"/>
                </a:endParaRPr>
              </a:p>
              <a:p>
                <a:pPr lvl="2">
                  <a:spcAft>
                    <a:spcPts val="1000"/>
                  </a:spcAft>
                  <a:buFont typeface="Wingdings" panose="05000000000000000000" pitchFamily="2" charset="2"/>
                  <a:buChar char="p"/>
                  <a:tabLst>
                    <a:tab pos="914400" algn="l"/>
                  </a:tabLst>
                </a:pPr>
                <a:r>
                  <a:rPr lang="zh-CN" altLang="zh-CN" sz="2400" dirty="0">
                    <a:effectLst/>
                    <a:latin typeface="+mn-ea"/>
                    <a:cs typeface="Times New Roman" panose="02020603050405020304" pitchFamily="18" charset="0"/>
                  </a:rPr>
                  <a:t>计算隐层神经元梯度项</a:t>
                </a:r>
                <a14:m>
                  <m:oMath xmlns:m="http://schemas.openxmlformats.org/officeDocument/2006/math">
                    <m:sSub>
                      <m:sSubPr>
                        <m:ctrlPr>
                          <a:rPr lang="zh-CN" altLang="zh-CN" sz="2400" i="1">
                            <a:effectLst/>
                            <a:latin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cs typeface="Times New Roman" panose="02020603050405020304" pitchFamily="18" charset="0"/>
                          </a:rPr>
                          <m:t>𝑒</m:t>
                        </m:r>
                      </m:e>
                      <m:sub>
                        <m:r>
                          <a:rPr lang="en-US" altLang="zh-CN" sz="2400" i="1">
                            <a:effectLst/>
                            <a:latin typeface="Cambria Math" panose="02040503050406030204" pitchFamily="18" charset="0"/>
                            <a:cs typeface="Times New Roman" panose="02020603050405020304" pitchFamily="18" charset="0"/>
                          </a:rPr>
                          <m:t>h</m:t>
                        </m:r>
                      </m:sub>
                    </m:sSub>
                  </m:oMath>
                </a14:m>
                <a:endParaRPr lang="zh-CN" altLang="zh-CN" sz="2400" dirty="0">
                  <a:effectLst/>
                  <a:latin typeface="+mn-ea"/>
                  <a:cs typeface="Times New Roman" panose="02020603050405020304" pitchFamily="18" charset="0"/>
                </a:endParaRPr>
              </a:p>
              <a:p>
                <a:pPr lvl="2">
                  <a:spcAft>
                    <a:spcPts val="1000"/>
                  </a:spcAft>
                  <a:buFont typeface="Wingdings" panose="05000000000000000000" pitchFamily="2" charset="2"/>
                  <a:buChar char="p"/>
                  <a:tabLst>
                    <a:tab pos="914400" algn="l"/>
                  </a:tabLst>
                </a:pPr>
                <a:r>
                  <a:rPr lang="en-US" altLang="zh-CN" sz="2400" dirty="0" err="1">
                    <a:effectLst/>
                    <a:latin typeface="+mn-ea"/>
                    <a:cs typeface="Times New Roman" panose="02020603050405020304" pitchFamily="18" charset="0"/>
                  </a:rPr>
                  <a:t>更新连接权值和阈值</a:t>
                </a:r>
                <a:endParaRPr lang="zh-CN" altLang="zh-CN" sz="2400" dirty="0">
                  <a:effectLst/>
                  <a:latin typeface="+mn-ea"/>
                  <a:cs typeface="Times New Roman" panose="02020603050405020304" pitchFamily="18" charset="0"/>
                </a:endParaRPr>
              </a:p>
              <a:p>
                <a:pPr lvl="1">
                  <a:spcAft>
                    <a:spcPts val="1000"/>
                  </a:spcAft>
                  <a:buFont typeface="Wingdings" panose="05000000000000000000" pitchFamily="2" charset="2"/>
                  <a:buChar char="n"/>
                  <a:tabLst>
                    <a:tab pos="457200" algn="l"/>
                  </a:tabLst>
                </a:pPr>
                <a:r>
                  <a:rPr lang="en-US" altLang="zh-CN" dirty="0">
                    <a:effectLst/>
                    <a:latin typeface="+mn-ea"/>
                    <a:cs typeface="Times New Roman" panose="02020603050405020304" pitchFamily="18" charset="0"/>
                  </a:rPr>
                  <a:t>until</a:t>
                </a:r>
                <a:r>
                  <a:rPr lang="zh-CN" altLang="zh-CN" dirty="0">
                    <a:effectLst/>
                    <a:latin typeface="+mn-ea"/>
                    <a:cs typeface="Times New Roman" panose="02020603050405020304" pitchFamily="18" charset="0"/>
                  </a:rPr>
                  <a:t>达到停止条件</a:t>
                </a:r>
                <a:r>
                  <a:rPr lang="en-US" altLang="zh-CN" dirty="0">
                    <a:effectLst/>
                    <a:latin typeface="+mn-ea"/>
                    <a:cs typeface="Times New Roman" panose="02020603050405020304" pitchFamily="18" charset="0"/>
                  </a:rPr>
                  <a:t>(</a:t>
                </a:r>
                <a:r>
                  <a:rPr lang="zh-CN" altLang="zh-CN" dirty="0">
                    <a:effectLst/>
                    <a:latin typeface="+mn-ea"/>
                    <a:cs typeface="Times New Roman" panose="02020603050405020304" pitchFamily="18" charset="0"/>
                  </a:rPr>
                  <a:t>误差足够小 或 训练达到最大迭代次数</a:t>
                </a:r>
                <a:r>
                  <a:rPr lang="en-US" altLang="zh-CN" dirty="0">
                    <a:effectLst/>
                    <a:latin typeface="+mn-ea"/>
                    <a:cs typeface="Times New Roman" panose="02020603050405020304" pitchFamily="18" charset="0"/>
                  </a:rPr>
                  <a:t>)</a:t>
                </a:r>
                <a:endParaRPr lang="zh-CN" altLang="zh-CN" dirty="0">
                  <a:effectLst/>
                  <a:latin typeface="+mn-ea"/>
                  <a:cs typeface="Times New Roman" panose="02020603050405020304" pitchFamily="18" charset="0"/>
                </a:endParaRPr>
              </a:p>
              <a:p>
                <a:pPr lvl="1">
                  <a:spcAft>
                    <a:spcPts val="1000"/>
                  </a:spcAft>
                  <a:buFont typeface="Wingdings" panose="05000000000000000000" pitchFamily="2" charset="2"/>
                  <a:buChar char="n"/>
                  <a:tabLst>
                    <a:tab pos="457200" algn="l"/>
                  </a:tabLst>
                </a:pPr>
                <a:r>
                  <a:rPr lang="en-US" altLang="zh-CN" dirty="0" err="1">
                    <a:effectLst/>
                    <a:latin typeface="+mn-ea"/>
                    <a:cs typeface="Times New Roman" panose="02020603050405020304" pitchFamily="18" charset="0"/>
                  </a:rPr>
                  <a:t>输出：连接权值和阈值</a:t>
                </a:r>
                <a:r>
                  <a:rPr lang="zh-CN" altLang="en-US" dirty="0">
                    <a:effectLst/>
                    <a:latin typeface="+mn-ea"/>
                    <a:cs typeface="Times New Roman" panose="02020603050405020304" pitchFamily="18" charset="0"/>
                  </a:rPr>
                  <a:t>确定的神经网络</a:t>
                </a:r>
                <a:endParaRPr lang="zh-CN" altLang="zh-CN" dirty="0">
                  <a:effectLst/>
                  <a:latin typeface="+mn-ea"/>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8C0C2459-4BB5-46F6-B7AC-F5BFD5132784}"/>
                  </a:ext>
                </a:extLst>
              </p:cNvPr>
              <p:cNvSpPr>
                <a:spLocks noGrp="1" noRot="1" noChangeAspect="1" noMove="1" noResize="1" noEditPoints="1" noAdjustHandles="1" noChangeArrowheads="1" noChangeShapeType="1" noTextEdit="1"/>
              </p:cNvSpPr>
              <p:nvPr>
                <p:ph idx="1"/>
              </p:nvPr>
            </p:nvSpPr>
            <p:spPr>
              <a:xfrm>
                <a:off x="838200" y="1225899"/>
                <a:ext cx="10647066" cy="5194998"/>
              </a:xfrm>
              <a:blipFill>
                <a:blip r:embed="rId2"/>
                <a:stretch>
                  <a:fillRect l="-802" t="-1526" b="-2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1117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11F78-5007-4200-9B9E-1A88E3E6D993}"/>
              </a:ext>
            </a:extLst>
          </p:cNvPr>
          <p:cNvSpPr>
            <a:spLocks noGrp="1"/>
          </p:cNvSpPr>
          <p:nvPr>
            <p:ph type="title"/>
          </p:nvPr>
        </p:nvSpPr>
        <p:spPr/>
        <p:txBody>
          <a:bodyPr/>
          <a:lstStyle/>
          <a:p>
            <a:r>
              <a:rPr lang="zh-CN" altLang="en-US" b="1" dirty="0">
                <a:solidFill>
                  <a:srgbClr val="7030A0"/>
                </a:solidFill>
              </a:rPr>
              <a:t>参考</a:t>
            </a:r>
          </a:p>
        </p:txBody>
      </p:sp>
      <p:sp>
        <p:nvSpPr>
          <p:cNvPr id="3" name="内容占位符 2">
            <a:extLst>
              <a:ext uri="{FF2B5EF4-FFF2-40B4-BE49-F238E27FC236}">
                <a16:creationId xmlns:a16="http://schemas.microsoft.com/office/drawing/2014/main" id="{8961B54F-06E3-4BD0-9825-3CEF4CC9E191}"/>
              </a:ext>
            </a:extLst>
          </p:cNvPr>
          <p:cNvSpPr>
            <a:spLocks noGrp="1"/>
          </p:cNvSpPr>
          <p:nvPr>
            <p:ph idx="1"/>
          </p:nvPr>
        </p:nvSpPr>
        <p:spPr>
          <a:xfrm>
            <a:off x="838200" y="1825625"/>
            <a:ext cx="10757598" cy="4351338"/>
          </a:xfrm>
        </p:spPr>
        <p:txBody>
          <a:bodyPr/>
          <a:lstStyle/>
          <a:p>
            <a:pPr>
              <a:lnSpc>
                <a:spcPct val="150000"/>
              </a:lnSpc>
            </a:pPr>
            <a:r>
              <a:rPr lang="en-US" altLang="zh-CN" dirty="0">
                <a:latin typeface="+mn-ea"/>
              </a:rPr>
              <a:t>https://www.zybuluo.com/hanbingtao/note/448086 </a:t>
            </a:r>
            <a:r>
              <a:rPr lang="en-US" altLang="zh-CN" b="0" i="0" dirty="0">
                <a:solidFill>
                  <a:srgbClr val="2C3E50"/>
                </a:solidFill>
                <a:effectLst/>
                <a:latin typeface="+mn-ea"/>
              </a:rPr>
              <a:t>《</a:t>
            </a:r>
            <a:r>
              <a:rPr lang="zh-CN" altLang="en-US" b="0" i="0" dirty="0">
                <a:solidFill>
                  <a:srgbClr val="2C3E50"/>
                </a:solidFill>
                <a:effectLst/>
                <a:latin typeface="+mn-ea"/>
              </a:rPr>
              <a:t>零基础入门深度学习</a:t>
            </a:r>
            <a:r>
              <a:rPr lang="en-US" altLang="zh-CN" b="0" i="0" dirty="0">
                <a:solidFill>
                  <a:srgbClr val="2C3E50"/>
                </a:solidFill>
                <a:effectLst/>
                <a:latin typeface="+mn-ea"/>
              </a:rPr>
              <a:t>》-</a:t>
            </a:r>
            <a:r>
              <a:rPr lang="zh-CN" altLang="en-US" b="0" i="0" dirty="0">
                <a:solidFill>
                  <a:srgbClr val="2C3E50"/>
                </a:solidFill>
                <a:effectLst/>
                <a:latin typeface="+mn-ea"/>
              </a:rPr>
              <a:t>神经网络和反向传播算法</a:t>
            </a:r>
            <a:endParaRPr lang="en-US" altLang="zh-CN" dirty="0">
              <a:latin typeface="+mn-ea"/>
            </a:endParaRPr>
          </a:p>
          <a:p>
            <a:pPr>
              <a:lnSpc>
                <a:spcPct val="150000"/>
              </a:lnSpc>
            </a:pPr>
            <a:r>
              <a:rPr lang="en-US" altLang="zh-CN" b="0" i="0" dirty="0">
                <a:solidFill>
                  <a:srgbClr val="222222"/>
                </a:solidFill>
                <a:effectLst/>
                <a:latin typeface="+mn-ea"/>
              </a:rPr>
              <a:t>Mitchell</a:t>
            </a:r>
            <a:r>
              <a:rPr lang="zh-CN" altLang="en-US" b="0" i="0" dirty="0">
                <a:solidFill>
                  <a:srgbClr val="222222"/>
                </a:solidFill>
                <a:effectLst/>
                <a:latin typeface="+mn-ea"/>
              </a:rPr>
              <a:t>，</a:t>
            </a:r>
            <a:r>
              <a:rPr lang="en-US" altLang="zh-CN" b="0" i="0" dirty="0">
                <a:solidFill>
                  <a:srgbClr val="222222"/>
                </a:solidFill>
                <a:effectLst/>
                <a:latin typeface="+mn-ea"/>
              </a:rPr>
              <a:t>T.M.《</a:t>
            </a:r>
            <a:r>
              <a:rPr lang="zh-CN" altLang="en-US" b="0" i="0" dirty="0">
                <a:solidFill>
                  <a:srgbClr val="222222"/>
                </a:solidFill>
                <a:effectLst/>
                <a:latin typeface="+mn-ea"/>
              </a:rPr>
              <a:t>机器学习</a:t>
            </a:r>
            <a:r>
              <a:rPr lang="en-US" altLang="zh-CN" b="0" i="0" dirty="0">
                <a:solidFill>
                  <a:srgbClr val="222222"/>
                </a:solidFill>
                <a:effectLst/>
                <a:latin typeface="+mn-ea"/>
              </a:rPr>
              <a:t>》</a:t>
            </a:r>
            <a:r>
              <a:rPr lang="zh-CN" altLang="en-US" b="0" i="0" dirty="0">
                <a:solidFill>
                  <a:srgbClr val="222222"/>
                </a:solidFill>
                <a:effectLst/>
                <a:latin typeface="+mn-ea"/>
              </a:rPr>
              <a:t>（曾华军译）</a:t>
            </a:r>
            <a:endParaRPr lang="en-US" altLang="zh-CN" b="0" i="0" dirty="0">
              <a:solidFill>
                <a:srgbClr val="222222"/>
              </a:solidFill>
              <a:effectLst/>
              <a:latin typeface="+mn-ea"/>
            </a:endParaRPr>
          </a:p>
          <a:p>
            <a:pPr>
              <a:lnSpc>
                <a:spcPct val="150000"/>
              </a:lnSpc>
            </a:pPr>
            <a:r>
              <a:rPr lang="zh-CN" altLang="en-US" dirty="0">
                <a:latin typeface="+mn-ea"/>
              </a:rPr>
              <a:t>周志华</a:t>
            </a:r>
            <a:r>
              <a:rPr lang="en-US" altLang="zh-CN" dirty="0">
                <a:latin typeface="+mn-ea"/>
              </a:rPr>
              <a:t>《</a:t>
            </a:r>
            <a:r>
              <a:rPr lang="zh-CN" altLang="en-US" dirty="0">
                <a:latin typeface="+mn-ea"/>
              </a:rPr>
              <a:t>机器学习</a:t>
            </a:r>
            <a:r>
              <a:rPr lang="en-US" altLang="zh-CN" dirty="0">
                <a:latin typeface="+mn-ea"/>
              </a:rPr>
              <a:t>》</a:t>
            </a:r>
            <a:endParaRPr lang="zh-CN" altLang="en-US" dirty="0">
              <a:latin typeface="+mn-ea"/>
            </a:endParaRPr>
          </a:p>
        </p:txBody>
      </p:sp>
    </p:spTree>
    <p:extLst>
      <p:ext uri="{BB962C8B-B14F-4D97-AF65-F5344CB8AC3E}">
        <p14:creationId xmlns:p14="http://schemas.microsoft.com/office/powerpoint/2010/main" val="10612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871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718CE-9B2A-4981-B351-8178A41B789A}"/>
              </a:ext>
            </a:extLst>
          </p:cNvPr>
          <p:cNvSpPr>
            <a:spLocks noGrp="1"/>
          </p:cNvSpPr>
          <p:nvPr>
            <p:ph type="ctrTitle"/>
          </p:nvPr>
        </p:nvSpPr>
        <p:spPr>
          <a:xfrm>
            <a:off x="1524000" y="1692275"/>
            <a:ext cx="9144000" cy="2387600"/>
          </a:xfrm>
        </p:spPr>
        <p:txBody>
          <a:bodyPr/>
          <a:lstStyle/>
          <a:p>
            <a:r>
              <a:rPr lang="en-US" altLang="zh-CN" b="1" dirty="0">
                <a:solidFill>
                  <a:srgbClr val="7030A0"/>
                </a:solidFill>
              </a:rPr>
              <a:t>Thanks</a:t>
            </a:r>
            <a:endParaRPr lang="zh-CN" altLang="en-US" b="1" dirty="0">
              <a:solidFill>
                <a:srgbClr val="7030A0"/>
              </a:solidFill>
            </a:endParaRPr>
          </a:p>
        </p:txBody>
      </p:sp>
    </p:spTree>
    <p:extLst>
      <p:ext uri="{BB962C8B-B14F-4D97-AF65-F5344CB8AC3E}">
        <p14:creationId xmlns:p14="http://schemas.microsoft.com/office/powerpoint/2010/main" val="26641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9DB8C-265F-4D5C-A295-EF31B615B89C}"/>
              </a:ext>
            </a:extLst>
          </p:cNvPr>
          <p:cNvSpPr>
            <a:spLocks noGrp="1"/>
          </p:cNvSpPr>
          <p:nvPr>
            <p:ph type="title"/>
          </p:nvPr>
        </p:nvSpPr>
        <p:spPr/>
        <p:txBody>
          <a:bodyPr/>
          <a:lstStyle/>
          <a:p>
            <a:r>
              <a:rPr lang="zh-CN" altLang="en-US" b="1" dirty="0">
                <a:solidFill>
                  <a:srgbClr val="7030A0"/>
                </a:solidFill>
              </a:rPr>
              <a:t>例子</a:t>
            </a:r>
            <a:r>
              <a:rPr lang="en-US" altLang="zh-CN" b="1" dirty="0">
                <a:solidFill>
                  <a:srgbClr val="7030A0"/>
                </a:solidFill>
              </a:rPr>
              <a:t>——</a:t>
            </a:r>
            <a:r>
              <a:rPr lang="zh-CN" altLang="en-US" b="1" dirty="0">
                <a:solidFill>
                  <a:srgbClr val="7030A0"/>
                </a:solidFill>
              </a:rPr>
              <a:t>网购电脑</a:t>
            </a:r>
          </a:p>
        </p:txBody>
      </p:sp>
      <p:sp>
        <p:nvSpPr>
          <p:cNvPr id="3" name="内容占位符 2">
            <a:extLst>
              <a:ext uri="{FF2B5EF4-FFF2-40B4-BE49-F238E27FC236}">
                <a16:creationId xmlns:a16="http://schemas.microsoft.com/office/drawing/2014/main" id="{A95CCDAF-F5D2-4809-9B80-361D39AED9FE}"/>
              </a:ext>
            </a:extLst>
          </p:cNvPr>
          <p:cNvSpPr>
            <a:spLocks noGrp="1"/>
          </p:cNvSpPr>
          <p:nvPr>
            <p:ph idx="1"/>
          </p:nvPr>
        </p:nvSpPr>
        <p:spPr>
          <a:xfrm>
            <a:off x="838200" y="1825625"/>
            <a:ext cx="6419335" cy="4351338"/>
          </a:xfrm>
        </p:spPr>
        <p:txBody>
          <a:bodyPr>
            <a:normAutofit/>
          </a:bodyPr>
          <a:lstStyle/>
          <a:p>
            <a:pPr marL="0" indent="0" algn="l">
              <a:buNone/>
            </a:pPr>
            <a:r>
              <a:rPr lang="zh-CN" altLang="en-US" b="0" i="0" dirty="0">
                <a:solidFill>
                  <a:srgbClr val="121212"/>
                </a:solidFill>
                <a:effectLst/>
                <a:latin typeface="-apple-system"/>
              </a:rPr>
              <a:t>我看到某台笔记本：</a:t>
            </a:r>
            <a:endParaRPr lang="en-US" altLang="zh-CN" b="0" i="0" dirty="0">
              <a:solidFill>
                <a:srgbClr val="121212"/>
              </a:solidFill>
              <a:effectLst/>
              <a:latin typeface="-apple-system"/>
            </a:endParaRPr>
          </a:p>
          <a:p>
            <a:pPr algn="l">
              <a:buFont typeface="+mj-lt"/>
              <a:buAutoNum type="arabicPeriod"/>
            </a:pPr>
            <a:r>
              <a:rPr lang="zh-CN" altLang="en-US" b="1" i="0" dirty="0">
                <a:solidFill>
                  <a:srgbClr val="121212"/>
                </a:solidFill>
                <a:effectLst/>
                <a:latin typeface="-apple-system"/>
              </a:rPr>
              <a:t>先看价格：</a:t>
            </a:r>
            <a:endParaRPr lang="en-US" altLang="zh-CN" b="0" i="0" dirty="0">
              <a:solidFill>
                <a:srgbClr val="121212"/>
              </a:solidFill>
              <a:effectLst/>
              <a:latin typeface="-apple-system"/>
            </a:endParaRPr>
          </a:p>
          <a:p>
            <a:pPr algn="l">
              <a:buFont typeface="+mj-lt"/>
              <a:buAutoNum type="arabicPeriod"/>
            </a:pPr>
            <a:endParaRPr lang="en-US" altLang="zh-CN" b="1" i="0" dirty="0">
              <a:solidFill>
                <a:srgbClr val="121212"/>
              </a:solidFill>
              <a:effectLst/>
              <a:latin typeface="-apple-system"/>
            </a:endParaRPr>
          </a:p>
          <a:p>
            <a:pPr algn="l">
              <a:buFont typeface="+mj-lt"/>
              <a:buAutoNum type="arabicPeriod"/>
            </a:pPr>
            <a:r>
              <a:rPr lang="zh-CN" altLang="en-US" b="1" i="0" dirty="0">
                <a:solidFill>
                  <a:srgbClr val="121212"/>
                </a:solidFill>
                <a:effectLst/>
                <a:latin typeface="-apple-system"/>
              </a:rPr>
              <a:t>再看品牌：</a:t>
            </a:r>
            <a:endParaRPr lang="en-US" altLang="zh-CN" b="0" i="0" dirty="0">
              <a:solidFill>
                <a:srgbClr val="121212"/>
              </a:solidFill>
              <a:effectLst/>
              <a:latin typeface="-apple-system"/>
            </a:endParaRPr>
          </a:p>
          <a:p>
            <a:pPr algn="l">
              <a:buFont typeface="+mj-lt"/>
              <a:buAutoNum type="arabicPeriod"/>
            </a:pPr>
            <a:r>
              <a:rPr lang="zh-CN" altLang="en-US" b="1" dirty="0">
                <a:solidFill>
                  <a:srgbClr val="121212"/>
                </a:solidFill>
                <a:latin typeface="-apple-system"/>
              </a:rPr>
              <a:t>接着看看配置：</a:t>
            </a:r>
            <a:endParaRPr lang="en-US" altLang="zh-CN" b="0" i="0" dirty="0">
              <a:solidFill>
                <a:srgbClr val="121212"/>
              </a:solidFill>
              <a:effectLst/>
              <a:latin typeface="-apple-system"/>
            </a:endParaRPr>
          </a:p>
          <a:p>
            <a:pPr algn="l">
              <a:buFont typeface="+mj-lt"/>
              <a:buAutoNum type="arabicPeriod"/>
            </a:pPr>
            <a:endParaRPr lang="en-US" altLang="zh-CN" b="1" i="0" dirty="0">
              <a:solidFill>
                <a:srgbClr val="121212"/>
              </a:solidFill>
              <a:effectLst/>
              <a:latin typeface="-apple-system"/>
            </a:endParaRPr>
          </a:p>
          <a:p>
            <a:pPr algn="l">
              <a:buFont typeface="+mj-lt"/>
              <a:buAutoNum type="arabicPeriod"/>
            </a:pPr>
            <a:r>
              <a:rPr lang="zh-CN" altLang="en-US" b="1" i="0" dirty="0">
                <a:solidFill>
                  <a:srgbClr val="121212"/>
                </a:solidFill>
                <a:effectLst/>
                <a:latin typeface="-apple-system"/>
              </a:rPr>
              <a:t>看一下评论：</a:t>
            </a:r>
            <a:endParaRPr lang="zh-CN" altLang="en-US" dirty="0"/>
          </a:p>
        </p:txBody>
      </p:sp>
      <p:pic>
        <p:nvPicPr>
          <p:cNvPr id="9" name="图片 8">
            <a:extLst>
              <a:ext uri="{FF2B5EF4-FFF2-40B4-BE49-F238E27FC236}">
                <a16:creationId xmlns:a16="http://schemas.microsoft.com/office/drawing/2014/main" id="{90CED99D-408C-4A85-9242-20AA16482DA8}"/>
              </a:ext>
            </a:extLst>
          </p:cNvPr>
          <p:cNvPicPr>
            <a:picLocks noChangeAspect="1"/>
          </p:cNvPicPr>
          <p:nvPr/>
        </p:nvPicPr>
        <p:blipFill>
          <a:blip r:embed="rId2"/>
          <a:stretch>
            <a:fillRect/>
          </a:stretch>
        </p:blipFill>
        <p:spPr>
          <a:xfrm>
            <a:off x="6331267" y="233039"/>
            <a:ext cx="4490612" cy="6161653"/>
          </a:xfrm>
          <a:prstGeom prst="rect">
            <a:avLst/>
          </a:prstGeom>
        </p:spPr>
      </p:pic>
    </p:spTree>
    <p:extLst>
      <p:ext uri="{BB962C8B-B14F-4D97-AF65-F5344CB8AC3E}">
        <p14:creationId xmlns:p14="http://schemas.microsoft.com/office/powerpoint/2010/main" val="23684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9594E-1F90-48C4-9E5C-080BB4A819FB}"/>
              </a:ext>
            </a:extLst>
          </p:cNvPr>
          <p:cNvSpPr>
            <a:spLocks noGrp="1"/>
          </p:cNvSpPr>
          <p:nvPr>
            <p:ph type="title"/>
          </p:nvPr>
        </p:nvSpPr>
        <p:spPr>
          <a:xfrm>
            <a:off x="838200" y="407172"/>
            <a:ext cx="10515600" cy="1325563"/>
          </a:xfrm>
        </p:spPr>
        <p:txBody>
          <a:bodyPr/>
          <a:lstStyle/>
          <a:p>
            <a:r>
              <a:rPr lang="zh-CN" altLang="en-US" b="1" dirty="0">
                <a:solidFill>
                  <a:srgbClr val="7030A0"/>
                </a:solidFill>
              </a:rPr>
              <a:t>什么是决策树</a:t>
            </a:r>
          </a:p>
        </p:txBody>
      </p:sp>
      <p:sp>
        <p:nvSpPr>
          <p:cNvPr id="3" name="内容占位符 2">
            <a:extLst>
              <a:ext uri="{FF2B5EF4-FFF2-40B4-BE49-F238E27FC236}">
                <a16:creationId xmlns:a16="http://schemas.microsoft.com/office/drawing/2014/main" id="{2940C447-C558-4F00-AC77-28D387A987F9}"/>
              </a:ext>
            </a:extLst>
          </p:cNvPr>
          <p:cNvSpPr>
            <a:spLocks noGrp="1"/>
          </p:cNvSpPr>
          <p:nvPr>
            <p:ph idx="1"/>
          </p:nvPr>
        </p:nvSpPr>
        <p:spPr>
          <a:xfrm>
            <a:off x="838200" y="2171854"/>
            <a:ext cx="10515600" cy="3873839"/>
          </a:xfrm>
        </p:spPr>
        <p:txBody>
          <a:bodyPr/>
          <a:lstStyle/>
          <a:p>
            <a:r>
              <a:rPr lang="zh-CN" altLang="en-US" b="0" i="0" dirty="0">
                <a:solidFill>
                  <a:srgbClr val="121212"/>
                </a:solidFill>
                <a:effectLst/>
                <a:latin typeface="-apple-system"/>
              </a:rPr>
              <a:t>一种机器学习的方法（属于</a:t>
            </a:r>
            <a:r>
              <a:rPr lang="zh-CN" altLang="en-US" dirty="0">
                <a:solidFill>
                  <a:srgbClr val="121212"/>
                </a:solidFill>
                <a:latin typeface="-apple-system"/>
              </a:rPr>
              <a:t>监督学习</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一种</a:t>
            </a:r>
            <a:r>
              <a:rPr lang="zh-CN" altLang="en-US" b="1" i="0" dirty="0">
                <a:solidFill>
                  <a:srgbClr val="121212"/>
                </a:solidFill>
                <a:effectLst/>
                <a:latin typeface="-apple-system"/>
              </a:rPr>
              <a:t>树形结构</a:t>
            </a:r>
            <a:r>
              <a:rPr lang="zh-CN" altLang="en-US" b="0" i="0" dirty="0">
                <a:solidFill>
                  <a:srgbClr val="121212"/>
                </a:solidFill>
                <a:effectLst/>
                <a:latin typeface="-apple-system"/>
              </a:rPr>
              <a:t>，其中每个内部节点表示一个属性上的判断，每个分支代表一个判断结果的输出，最后每个叶节点代表一种分类结果。</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可以将决策树看成一个</a:t>
            </a:r>
            <a:r>
              <a:rPr lang="en-US" altLang="zh-CN" b="0" i="0" dirty="0">
                <a:solidFill>
                  <a:srgbClr val="121212"/>
                </a:solidFill>
                <a:effectLst/>
                <a:latin typeface="-apple-system"/>
              </a:rPr>
              <a:t>If-Else</a:t>
            </a:r>
            <a:r>
              <a:rPr lang="zh-CN" altLang="en-US" dirty="0">
                <a:solidFill>
                  <a:srgbClr val="121212"/>
                </a:solidFill>
                <a:latin typeface="-apple-system"/>
              </a:rPr>
              <a:t>规则的集合。</a:t>
            </a:r>
            <a:endParaRPr lang="en-US" altLang="zh-CN" dirty="0">
              <a:solidFill>
                <a:srgbClr val="121212"/>
              </a:solidFill>
              <a:latin typeface="-apple-system"/>
            </a:endParaRPr>
          </a:p>
          <a:p>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128672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EB15B-570C-46D1-B4E9-1DF0A553A5C3}"/>
              </a:ext>
            </a:extLst>
          </p:cNvPr>
          <p:cNvSpPr>
            <a:spLocks noGrp="1"/>
          </p:cNvSpPr>
          <p:nvPr>
            <p:ph type="title"/>
          </p:nvPr>
        </p:nvSpPr>
        <p:spPr/>
        <p:txBody>
          <a:bodyPr/>
          <a:lstStyle/>
          <a:p>
            <a:r>
              <a:rPr lang="zh-CN" altLang="en-US" b="1" dirty="0">
                <a:solidFill>
                  <a:srgbClr val="7030A0"/>
                </a:solidFill>
              </a:rPr>
              <a:t>决策树与条件概率分布</a:t>
            </a:r>
          </a:p>
        </p:txBody>
      </p:sp>
      <p:sp>
        <p:nvSpPr>
          <p:cNvPr id="3" name="内容占位符 2">
            <a:extLst>
              <a:ext uri="{FF2B5EF4-FFF2-40B4-BE49-F238E27FC236}">
                <a16:creationId xmlns:a16="http://schemas.microsoft.com/office/drawing/2014/main" id="{A31D3CDA-3F47-4E14-AC7D-0BE16745F582}"/>
              </a:ext>
            </a:extLst>
          </p:cNvPr>
          <p:cNvSpPr>
            <a:spLocks noGrp="1"/>
          </p:cNvSpPr>
          <p:nvPr>
            <p:ph idx="1"/>
          </p:nvPr>
        </p:nvSpPr>
        <p:spPr/>
        <p:txBody>
          <a:bodyPr/>
          <a:lstStyle/>
          <a:p>
            <a:pPr>
              <a:lnSpc>
                <a:spcPct val="150000"/>
              </a:lnSpc>
            </a:pPr>
            <a:r>
              <a:rPr lang="zh-CN" altLang="en-US" b="0" i="0" dirty="0">
                <a:solidFill>
                  <a:srgbClr val="4D4D4D"/>
                </a:solidFill>
                <a:effectLst/>
                <a:latin typeface="-apple-system"/>
              </a:rPr>
              <a:t>决策树在概率论的角度解释就是每次选择一个特征，然后根据该特征的不同取值对特征空间进行划分，把特征空间划分为一个个子区域，对于落在这个子区域上的样本，我们可以用条件概率分布</a:t>
            </a:r>
            <a:r>
              <a:rPr lang="en-US" altLang="zh-CN" b="0" i="0" dirty="0">
                <a:solidFill>
                  <a:srgbClr val="4D4D4D"/>
                </a:solidFill>
                <a:effectLst/>
                <a:latin typeface="-apple-system"/>
              </a:rPr>
              <a:t>P(Y|X)</a:t>
            </a:r>
            <a:r>
              <a:rPr lang="zh-CN" altLang="en-US" b="0" i="0" dirty="0">
                <a:solidFill>
                  <a:srgbClr val="4D4D4D"/>
                </a:solidFill>
                <a:effectLst/>
                <a:latin typeface="-apple-system"/>
              </a:rPr>
              <a:t>来表示这些样本的概率分布，最终把条件概率最大的类别作为该子区域中的样本的类别。</a:t>
            </a:r>
            <a:endParaRPr lang="zh-CN" altLang="en-US" dirty="0"/>
          </a:p>
        </p:txBody>
      </p:sp>
    </p:spTree>
    <p:extLst>
      <p:ext uri="{BB962C8B-B14F-4D97-AF65-F5344CB8AC3E}">
        <p14:creationId xmlns:p14="http://schemas.microsoft.com/office/powerpoint/2010/main" val="410271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52C46-647C-41EF-AAAB-E3812F9E6F9B}"/>
              </a:ext>
            </a:extLst>
          </p:cNvPr>
          <p:cNvSpPr>
            <a:spLocks noGrp="1"/>
          </p:cNvSpPr>
          <p:nvPr>
            <p:ph type="title"/>
          </p:nvPr>
        </p:nvSpPr>
        <p:spPr/>
        <p:txBody>
          <a:bodyPr/>
          <a:lstStyle/>
          <a:p>
            <a:r>
              <a:rPr lang="zh-CN" altLang="en-US" b="1" dirty="0">
                <a:solidFill>
                  <a:srgbClr val="7030A0"/>
                </a:solidFill>
              </a:rPr>
              <a:t>决策树学习</a:t>
            </a:r>
          </a:p>
        </p:txBody>
      </p:sp>
      <p:sp>
        <p:nvSpPr>
          <p:cNvPr id="3" name="内容占位符 2">
            <a:extLst>
              <a:ext uri="{FF2B5EF4-FFF2-40B4-BE49-F238E27FC236}">
                <a16:creationId xmlns:a16="http://schemas.microsoft.com/office/drawing/2014/main" id="{3B811433-2042-4E48-8263-5EE5CAECE7FD}"/>
              </a:ext>
            </a:extLst>
          </p:cNvPr>
          <p:cNvSpPr>
            <a:spLocks noGrp="1"/>
          </p:cNvSpPr>
          <p:nvPr>
            <p:ph idx="1"/>
          </p:nvPr>
        </p:nvSpPr>
        <p:spPr/>
        <p:txBody>
          <a:bodyPr/>
          <a:lstStyle/>
          <a:p>
            <a:r>
              <a:rPr lang="zh-CN" altLang="en-US" dirty="0"/>
              <a:t>决策树学习的目标就是根据给定的训练数据集构建一个决策树模型，使它能够对实例进行正确的分类。</a:t>
            </a:r>
            <a:endParaRPr lang="en-US" altLang="zh-CN" dirty="0"/>
          </a:p>
          <a:p>
            <a:endParaRPr lang="en-US" altLang="zh-CN" dirty="0"/>
          </a:p>
          <a:p>
            <a:r>
              <a:rPr lang="zh-CN" altLang="en-US" dirty="0"/>
              <a:t>本质上就是从训练数据集中归纳出一组分类规则，并要求这个规则具有很好的泛化能力。</a:t>
            </a:r>
            <a:endParaRPr lang="en-US" altLang="zh-CN" dirty="0"/>
          </a:p>
          <a:p>
            <a:endParaRPr lang="en-US" altLang="zh-CN" dirty="0"/>
          </a:p>
          <a:p>
            <a:r>
              <a:rPr lang="zh-CN" altLang="en-US" dirty="0"/>
              <a:t>从概率论角度，决策树学习是由训练数据集估计条件概率模型。</a:t>
            </a:r>
          </a:p>
        </p:txBody>
      </p:sp>
    </p:spTree>
    <p:extLst>
      <p:ext uri="{BB962C8B-B14F-4D97-AF65-F5344CB8AC3E}">
        <p14:creationId xmlns:p14="http://schemas.microsoft.com/office/powerpoint/2010/main" val="370606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DBC8D-9685-4110-9FA7-18FECCE8A33C}"/>
              </a:ext>
            </a:extLst>
          </p:cNvPr>
          <p:cNvSpPr>
            <a:spLocks noGrp="1"/>
          </p:cNvSpPr>
          <p:nvPr>
            <p:ph type="title"/>
          </p:nvPr>
        </p:nvSpPr>
        <p:spPr>
          <a:xfrm>
            <a:off x="696686" y="0"/>
            <a:ext cx="10515600" cy="1325563"/>
          </a:xfrm>
        </p:spPr>
        <p:txBody>
          <a:bodyPr/>
          <a:lstStyle/>
          <a:p>
            <a:r>
              <a:rPr lang="zh-CN" altLang="en-US" b="1" dirty="0">
                <a:solidFill>
                  <a:srgbClr val="7030A0"/>
                </a:solidFill>
              </a:rPr>
              <a:t>又一个例子</a:t>
            </a:r>
          </a:p>
        </p:txBody>
      </p:sp>
      <p:sp>
        <p:nvSpPr>
          <p:cNvPr id="18" name="文本框 17">
            <a:extLst>
              <a:ext uri="{FF2B5EF4-FFF2-40B4-BE49-F238E27FC236}">
                <a16:creationId xmlns:a16="http://schemas.microsoft.com/office/drawing/2014/main" id="{09BD2277-C889-4105-855E-D4DC5E0A0C30}"/>
              </a:ext>
            </a:extLst>
          </p:cNvPr>
          <p:cNvSpPr txBox="1"/>
          <p:nvPr/>
        </p:nvSpPr>
        <p:spPr>
          <a:xfrm>
            <a:off x="696686" y="1606265"/>
            <a:ext cx="5943811"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右侧为贷款申请人的</a:t>
            </a:r>
            <a:r>
              <a:rPr lang="en-US" altLang="zh-CN" sz="2400" dirty="0"/>
              <a:t>4</a:t>
            </a:r>
            <a:r>
              <a:rPr lang="zh-CN" altLang="en-US" sz="2400" dirty="0"/>
              <a:t>个特征（属性）对贷款申请是否通过的样本数据表</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a:t>希望通过所给的训练数据学习一个贷款申请的决策树，当新的客户提出贷款时，根据申请人的特征利用决策树来帮助决定是否通过该贷款。</a:t>
            </a:r>
          </a:p>
        </p:txBody>
      </p:sp>
      <p:graphicFrame>
        <p:nvGraphicFramePr>
          <p:cNvPr id="31" name="内容占位符 14">
            <a:extLst>
              <a:ext uri="{FF2B5EF4-FFF2-40B4-BE49-F238E27FC236}">
                <a16:creationId xmlns:a16="http://schemas.microsoft.com/office/drawing/2014/main" id="{8D4E349B-54AB-477D-8BE8-80C4F1F13FCF}"/>
              </a:ext>
            </a:extLst>
          </p:cNvPr>
          <p:cNvGraphicFramePr>
            <a:graphicFrameLocks/>
          </p:cNvGraphicFramePr>
          <p:nvPr>
            <p:extLst>
              <p:ext uri="{D42A27DB-BD31-4B8C-83A1-F6EECF244321}">
                <p14:modId xmlns:p14="http://schemas.microsoft.com/office/powerpoint/2010/main" val="152532732"/>
              </p:ext>
            </p:extLst>
          </p:nvPr>
        </p:nvGraphicFramePr>
        <p:xfrm>
          <a:off x="6906827" y="193581"/>
          <a:ext cx="4776186" cy="6180288"/>
        </p:xfrm>
        <a:graphic>
          <a:graphicData uri="http://schemas.openxmlformats.org/drawingml/2006/table">
            <a:tbl>
              <a:tblPr/>
              <a:tblGrid>
                <a:gridCol w="796031">
                  <a:extLst>
                    <a:ext uri="{9D8B030D-6E8A-4147-A177-3AD203B41FA5}">
                      <a16:colId xmlns:a16="http://schemas.microsoft.com/office/drawing/2014/main" val="55650385"/>
                    </a:ext>
                  </a:extLst>
                </a:gridCol>
                <a:gridCol w="796031">
                  <a:extLst>
                    <a:ext uri="{9D8B030D-6E8A-4147-A177-3AD203B41FA5}">
                      <a16:colId xmlns:a16="http://schemas.microsoft.com/office/drawing/2014/main" val="3075715568"/>
                    </a:ext>
                  </a:extLst>
                </a:gridCol>
                <a:gridCol w="796031">
                  <a:extLst>
                    <a:ext uri="{9D8B030D-6E8A-4147-A177-3AD203B41FA5}">
                      <a16:colId xmlns:a16="http://schemas.microsoft.com/office/drawing/2014/main" val="1325351455"/>
                    </a:ext>
                  </a:extLst>
                </a:gridCol>
                <a:gridCol w="796031">
                  <a:extLst>
                    <a:ext uri="{9D8B030D-6E8A-4147-A177-3AD203B41FA5}">
                      <a16:colId xmlns:a16="http://schemas.microsoft.com/office/drawing/2014/main" val="3131691990"/>
                    </a:ext>
                  </a:extLst>
                </a:gridCol>
                <a:gridCol w="796031">
                  <a:extLst>
                    <a:ext uri="{9D8B030D-6E8A-4147-A177-3AD203B41FA5}">
                      <a16:colId xmlns:a16="http://schemas.microsoft.com/office/drawing/2014/main" val="1926362079"/>
                    </a:ext>
                  </a:extLst>
                </a:gridCol>
                <a:gridCol w="796031">
                  <a:extLst>
                    <a:ext uri="{9D8B030D-6E8A-4147-A177-3AD203B41FA5}">
                      <a16:colId xmlns:a16="http://schemas.microsoft.com/office/drawing/2014/main" val="2991331557"/>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有工作</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有房子</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信贷情况</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391416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1911</TotalTime>
  <Words>4321</Words>
  <Application>Microsoft Office PowerPoint</Application>
  <PresentationFormat>宽屏</PresentationFormat>
  <Paragraphs>985</Paragraphs>
  <Slides>47</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-apple-system</vt:lpstr>
      <vt:lpstr>PingFang SC</vt:lpstr>
      <vt:lpstr>等线</vt:lpstr>
      <vt:lpstr>等线 Light</vt:lpstr>
      <vt:lpstr>微软雅黑</vt:lpstr>
      <vt:lpstr>Arial</vt:lpstr>
      <vt:lpstr>Cambria</vt:lpstr>
      <vt:lpstr>Cambria Math</vt:lpstr>
      <vt:lpstr>Source Sans Pro</vt:lpstr>
      <vt:lpstr>Times New Roman</vt:lpstr>
      <vt:lpstr>Wingdings</vt:lpstr>
      <vt:lpstr>Office 主题​​</vt:lpstr>
      <vt:lpstr>《机器学习》学习汇报</vt:lpstr>
      <vt:lpstr>目录 </vt:lpstr>
      <vt:lpstr>决策树 Decision Tree</vt:lpstr>
      <vt:lpstr>例子——网购电脑</vt:lpstr>
      <vt:lpstr>例子——网购电脑</vt:lpstr>
      <vt:lpstr>什么是决策树</vt:lpstr>
      <vt:lpstr>决策树与条件概率分布</vt:lpstr>
      <vt:lpstr>决策树学习</vt:lpstr>
      <vt:lpstr>又一个例子</vt:lpstr>
      <vt:lpstr>决策树学习的算法</vt:lpstr>
      <vt:lpstr>关键的问题——特征的选择</vt:lpstr>
      <vt:lpstr>信息熵</vt:lpstr>
      <vt:lpstr>信息熵</vt:lpstr>
      <vt:lpstr>条件熵</vt:lpstr>
      <vt:lpstr>信息增益</vt:lpstr>
      <vt:lpstr>信息增益</vt:lpstr>
      <vt:lpstr>根据信息增益进行特征选择</vt:lpstr>
      <vt:lpstr>PowerPoint 演示文稿</vt:lpstr>
      <vt:lpstr>PowerPoint 演示文稿</vt:lpstr>
      <vt:lpstr>PowerPoint 演示文稿</vt:lpstr>
      <vt:lpstr>PowerPoint 演示文稿</vt:lpstr>
      <vt:lpstr>PowerPoint 演示文稿</vt:lpstr>
      <vt:lpstr>PowerPoint 演示文稿</vt:lpstr>
      <vt:lpstr>常用的特征选择准则</vt:lpstr>
      <vt:lpstr>PowerPoint 演示文稿</vt:lpstr>
      <vt:lpstr>参考</vt:lpstr>
      <vt:lpstr>人工神经网络 Artificial Neural Network</vt:lpstr>
      <vt:lpstr>神经元</vt:lpstr>
      <vt:lpstr>M-P神经元</vt:lpstr>
      <vt:lpstr>神经元的激活函数</vt:lpstr>
      <vt:lpstr>感知机</vt:lpstr>
      <vt:lpstr>感知机的训练</vt:lpstr>
      <vt:lpstr>感知机的训练</vt:lpstr>
      <vt:lpstr>感知机</vt:lpstr>
      <vt:lpstr>BP神经网络</vt:lpstr>
      <vt:lpstr>BP神经网络</vt:lpstr>
      <vt:lpstr>BP神经网络</vt:lpstr>
      <vt:lpstr>BP神经网络</vt:lpstr>
      <vt:lpstr>网络中参数的修正</vt:lpstr>
      <vt:lpstr>网络中参数修正的推导</vt:lpstr>
      <vt:lpstr>网络中参数修正的推导</vt:lpstr>
      <vt:lpstr>网络中参数修正的推导</vt:lpstr>
      <vt:lpstr>网络中参数修正的推导</vt:lpstr>
      <vt:lpstr>BP网络训练过程</vt:lpstr>
      <vt:lpstr>参考</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《机器学习》学习汇报</dc:title>
  <dc:creator>H Little Kids 8</dc:creator>
  <cp:lastModifiedBy>H Little Kids 8</cp:lastModifiedBy>
  <cp:revision>17</cp:revision>
  <dcterms:created xsi:type="dcterms:W3CDTF">2021-10-05T07:27:37Z</dcterms:created>
  <dcterms:modified xsi:type="dcterms:W3CDTF">2021-10-08T15:50:53Z</dcterms:modified>
</cp:coreProperties>
</file>