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65" r:id="rId5"/>
    <p:sldId id="318" r:id="rId6"/>
    <p:sldId id="308" r:id="rId7"/>
    <p:sldId id="319" r:id="rId8"/>
    <p:sldId id="321" r:id="rId9"/>
    <p:sldId id="309" r:id="rId10"/>
    <p:sldId id="310" r:id="rId11"/>
    <p:sldId id="311" r:id="rId12"/>
    <p:sldId id="313" r:id="rId13"/>
    <p:sldId id="326" r:id="rId14"/>
    <p:sldId id="314" r:id="rId15"/>
    <p:sldId id="316" r:id="rId16"/>
    <p:sldId id="322" r:id="rId17"/>
    <p:sldId id="317" r:id="rId18"/>
    <p:sldId id="323" r:id="rId19"/>
    <p:sldId id="324" r:id="rId20"/>
    <p:sldId id="325"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47" autoAdjust="0"/>
  </p:normalViewPr>
  <p:slideViewPr>
    <p:cSldViewPr showGuides="1">
      <p:cViewPr varScale="1">
        <p:scale>
          <a:sx n="85" d="100"/>
          <a:sy n="85" d="100"/>
        </p:scale>
        <p:origin x="144" y="64"/>
      </p:cViewPr>
      <p:guideLst>
        <p:guide orient="horz" pos="2160"/>
        <p:guide pos="3839"/>
      </p:guideLst>
    </p:cSldViewPr>
  </p:slideViewPr>
  <p:outlineViewPr>
    <p:cViewPr>
      <p:scale>
        <a:sx n="33" d="100"/>
        <a:sy n="33" d="100"/>
      </p:scale>
      <p:origin x="0" y="-5992"/>
    </p:cViewPr>
    <p:sldLst>
      <p:sld r:id="rId1" collapse="1"/>
      <p:sld r:id="rId2" collapse="1"/>
    </p:sldLst>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C69C6-EE0B-4D8B-9C71-C36EFED094F2}" type="datetimeFigureOut">
              <a:rPr lang="en-US"/>
              <a:t>12/11/2019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DD202-58A1-4ABD-B068-DFFCA0C44EAC}" type="slidenum">
              <a:rPr/>
              <a:t>‹#›</a:t>
            </a:fld>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12/11/2019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a:t>
            </a:r>
            <a:r>
              <a:rPr lang="en-GB" baseline="0" dirty="0"/>
              <a:t> is the final project for my Master’s of Data Science degree.  We were given the opportunity to pick anything of interest we wanted to work on.  I chose this topic after speaking with UNCW professor Gene Felice.  He specializes in visualizations, however due to time constraints and conflicting schedules I realised I would need to find a better targeted project within the data we discussed.</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23683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a quick look at the data distributions may help decide which models to run the data on as well as identify potential outliers within the data.  The data should be scaled before any modelling occurs since each feature uses a different scale </a:t>
            </a:r>
            <a:r>
              <a:rPr lang="en-GB"/>
              <a:t>of measurement.</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598034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features in the original data was not produced as a visual due to NANs in several fields.  Most of the features that were dropped appeared to be duplicates of existing data, but with slightly different names.  The names were identical, but the dropped fields started with f_&lt;name&gt;.  A visual inspection of the data determined these fields were not adding any value to the data.  Ten columns in all were dropped from the features after this initial exploration.  All data was scaled to ensure unit of measurement would not skew results.</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180909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dropping these columns the</a:t>
            </a:r>
            <a:r>
              <a:rPr lang="en-GB" baseline="0" dirty="0"/>
              <a:t> goal was</a:t>
            </a:r>
            <a:r>
              <a:rPr lang="en-GB" dirty="0"/>
              <a:t> to maximise the amount of</a:t>
            </a:r>
            <a:r>
              <a:rPr lang="en-GB" baseline="0" dirty="0"/>
              <a:t> remaining data to work with.  The first thing attempted was running </a:t>
            </a:r>
            <a:r>
              <a:rPr lang="en-GB" baseline="0" dirty="0" err="1"/>
              <a:t>dropna</a:t>
            </a:r>
            <a:r>
              <a:rPr lang="en-GB" baseline="0" dirty="0"/>
              <a:t>() on the data to find out what was left.  The data was so sparse it was uncertain how effectively it could be used to train the models.  To overcome this several solutions to the data problem were used and run to see how the models were affected.  The worst column for missing data was one labelled </a:t>
            </a:r>
            <a:r>
              <a:rPr lang="en-GB" baseline="0" dirty="0" err="1"/>
              <a:t>VertPosm</a:t>
            </a:r>
            <a:r>
              <a:rPr lang="en-GB" baseline="0" dirty="0"/>
              <a:t>.  A decision to drop this column before running </a:t>
            </a:r>
            <a:r>
              <a:rPr lang="en-GB" baseline="0" dirty="0" err="1"/>
              <a:t>dropna</a:t>
            </a:r>
            <a:r>
              <a:rPr lang="en-GB" baseline="0" dirty="0"/>
              <a:t>() was made to see how the resulting </a:t>
            </a:r>
            <a:r>
              <a:rPr lang="en-GB" baseline="0" dirty="0" err="1"/>
              <a:t>dataframe</a:t>
            </a:r>
            <a:r>
              <a:rPr lang="en-GB" baseline="0" dirty="0"/>
              <a:t> would be affected.  In doing so there was still enough actual data to be used to model. The sparse data was also tested to see if it would work since it would include </a:t>
            </a:r>
            <a:r>
              <a:rPr lang="en-GB" baseline="0" dirty="0" err="1"/>
              <a:t>vertPosm</a:t>
            </a:r>
            <a:r>
              <a:rPr lang="en-GB" baseline="0" dirty="0"/>
              <a:t>. It was important to know if this could be a key factor in the data.  Additionally, keeping all features in the data, but filling missing values with zeroes was investigated for its effect on modelling. A similar process  was used on just </a:t>
            </a:r>
            <a:r>
              <a:rPr lang="en-GB" baseline="0" dirty="0" err="1"/>
              <a:t>vertPosm</a:t>
            </a:r>
            <a:r>
              <a:rPr lang="en-GB" baseline="0" dirty="0"/>
              <a:t> followed by running </a:t>
            </a:r>
            <a:r>
              <a:rPr lang="en-GB" baseline="0" dirty="0" err="1"/>
              <a:t>dropna</a:t>
            </a:r>
            <a:r>
              <a:rPr lang="en-GB" baseline="0" dirty="0"/>
              <a:t> on all other features.  Finally synthetic data was created to see how creating a dataset as large or small as desired would affect performance.  The concern in these approaches centred around losing key features, or diluting the data to an unusable degree.  If there were too many filled values around the same time as a weather event then the models may rate readings of 0 as significant predictors.</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906887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help with addressing all concerns and data sizes, </a:t>
            </a:r>
            <a:r>
              <a:rPr lang="en-GB" dirty="0" err="1"/>
              <a:t>scikit-learn’s</a:t>
            </a:r>
            <a:r>
              <a:rPr lang="en-GB" baseline="0" dirty="0"/>
              <a:t> helpful flowchart of learning algorithms was used.  After following the flow chart the models were researched to decide on which ones would generate the best results.  One particular thing about referring to this chart is the helpful guide on data size as a determining factor of informed model selection.  </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2411338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reading up on the models identified,</a:t>
            </a:r>
            <a:r>
              <a:rPr lang="en-GB" baseline="0" dirty="0"/>
              <a:t> </a:t>
            </a:r>
            <a:r>
              <a:rPr lang="en-GB" dirty="0"/>
              <a:t>three models selected</a:t>
            </a:r>
            <a:r>
              <a:rPr lang="en-GB" baseline="0" dirty="0"/>
              <a:t> to run</a:t>
            </a:r>
            <a:r>
              <a:rPr lang="en-GB" dirty="0"/>
              <a:t> using </a:t>
            </a:r>
            <a:r>
              <a:rPr lang="en-GB" dirty="0" err="1"/>
              <a:t>GridSearch</a:t>
            </a:r>
            <a:r>
              <a:rPr lang="en-GB" dirty="0"/>
              <a:t> and a number of parameters.  The pros and cons for each one reinforced the decision.  </a:t>
            </a:r>
          </a:p>
        </p:txBody>
      </p:sp>
      <p:sp>
        <p:nvSpPr>
          <p:cNvPr id="4" name="Slide Number Placeholder 3"/>
          <p:cNvSpPr>
            <a:spLocks noGrp="1"/>
          </p:cNvSpPr>
          <p:nvPr>
            <p:ph type="sldNum" sz="quarter" idx="5"/>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3206178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Results determined using </a:t>
            </a:r>
            <a:r>
              <a:rPr lang="en-GB" dirty="0" err="1"/>
              <a:t>skLearn’s</a:t>
            </a:r>
            <a:r>
              <a:rPr lang="en-GB" dirty="0"/>
              <a:t> accuracy score which is determined</a:t>
            </a:r>
            <a:r>
              <a:rPr lang="en-GB" baseline="0" dirty="0"/>
              <a:t> as </a:t>
            </a:r>
            <a:r>
              <a:rPr lang="en-GB" baseline="0" dirty="0" err="1"/>
              <a:t>correct_matches</a:t>
            </a:r>
            <a:r>
              <a:rPr lang="en-GB" baseline="0" dirty="0"/>
              <a:t>/samples.  Synthetic data produced the best results using </a:t>
            </a:r>
            <a:r>
              <a:rPr lang="en-GB" baseline="0" dirty="0" err="1"/>
              <a:t>adaboost</a:t>
            </a:r>
            <a:r>
              <a:rPr lang="en-GB" baseline="0" dirty="0"/>
              <a:t>, however using gaussian naïve </a:t>
            </a:r>
            <a:r>
              <a:rPr lang="en-GB" baseline="0" dirty="0" err="1"/>
              <a:t>bayes</a:t>
            </a:r>
            <a:r>
              <a:rPr lang="en-GB" baseline="0" dirty="0"/>
              <a:t> gave the best results on my pure dataset.  Since a brute force approach to selecting parameters was used, the next step for model improvement would be to improve the data.  Access to data dating back to 2000 for buoys is available, however complete measurements are not available for this time window.  The data is included in the data folder but more measurements should be located for training.</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2549757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running</a:t>
            </a:r>
            <a:r>
              <a:rPr lang="en-GB" baseline="0" dirty="0"/>
              <a:t> models, </a:t>
            </a:r>
            <a:r>
              <a:rPr lang="en-GB" baseline="0" dirty="0" err="1"/>
              <a:t>scikit-learn’s</a:t>
            </a:r>
            <a:r>
              <a:rPr lang="en-GB" baseline="0" dirty="0"/>
              <a:t> principal component analysis was used on the </a:t>
            </a:r>
            <a:r>
              <a:rPr lang="en-GB" baseline="0" dirty="0" err="1"/>
              <a:t>sBest</a:t>
            </a:r>
            <a:r>
              <a:rPr lang="en-GB" baseline="0" dirty="0"/>
              <a:t> data set (which was all real data) to determine what the most important features were.  The values for all of the predictors were examined to determine which five values best captured variance within the data.  These five predictors account for 95 percent of total data variance.</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3637249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continue this work additional</a:t>
            </a:r>
            <a:r>
              <a:rPr lang="en-GB" baseline="0" dirty="0"/>
              <a:t> data should be collected.  Data from buoys off the African coast may prove to be particularly useful since confirmed rogue waves have occurred there.  The five principal components also deserve a closer look when considering other weather and ocean anomalies.  Finally, a larger data set would make other models available for predictions.  Some of these models may still outperform the three that were a focus for this work.</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17</a:t>
            </a:fld>
            <a:endParaRPr lang="en-US"/>
          </a:p>
        </p:txBody>
      </p:sp>
    </p:spTree>
    <p:extLst>
      <p:ext uri="{BB962C8B-B14F-4D97-AF65-F5344CB8AC3E}">
        <p14:creationId xmlns:p14="http://schemas.microsoft.com/office/powerpoint/2010/main" val="234534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was obtained from UNCW, and</a:t>
            </a:r>
            <a:r>
              <a:rPr lang="en-GB" baseline="0" dirty="0"/>
              <a:t> NOAA. The data from these locations was ideal because it was local enough to be relevant to the target audience, messy enough to mirror real world data, and extensive enough to train models on.  </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69535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Research was performed</a:t>
            </a:r>
            <a:r>
              <a:rPr lang="en-GB" baseline="0" dirty="0"/>
              <a:t> in </a:t>
            </a:r>
            <a:r>
              <a:rPr lang="en-GB" dirty="0"/>
              <a:t>hopes of finding an important real-world</a:t>
            </a:r>
            <a:r>
              <a:rPr lang="en-GB" baseline="0" dirty="0"/>
              <a:t> issue that could benefit from the work of an aspiring data scientist.  It was found that one concern with ocean data was the ability to predict oncoming sea hazards.</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19373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None of the buoys seem to take the</a:t>
            </a:r>
            <a:r>
              <a:rPr lang="en-GB" baseline="0" dirty="0"/>
              <a:t> same readings as its neighbours.  In addition buoy failure appears to be fairly common-place.  Research into the deeper meaning behind the data proved unfruitful.  </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7226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Rogue</a:t>
            </a:r>
            <a:r>
              <a:rPr lang="en-GB" baseline="0" dirty="0"/>
              <a:t> wave prediction was interesting but understanding what to look for proved to be a challenging issue.  After careful thought and consideration about the data, it became apparent that there may be some similarities with several hazards and sea conditions during hurricanes.  A decision was made to see how successfully models could predict hurricanes and then use this information to find out what predictors were important.</a:t>
            </a:r>
            <a:endParaRPr lang="en-GB" dirty="0"/>
          </a:p>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4155616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challenge</a:t>
            </a:r>
            <a:r>
              <a:rPr lang="en-GB" baseline="0" dirty="0"/>
              <a:t> was presented when deciding what information would reveal the most about the project. Graphing the buoy data over hurricane data on a time line may reveal some insights into which features were affected by the weather.  </a:t>
            </a:r>
            <a:r>
              <a:rPr lang="en-GB" baseline="0" dirty="0" err="1"/>
              <a:t>Obserservations</a:t>
            </a:r>
            <a:r>
              <a:rPr lang="en-GB" baseline="0" dirty="0"/>
              <a:t> were made showing how some readings showed clear spikes, while others readings seemed to dive during adverse weather.</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71593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not all of the readings were easy to interpret.</a:t>
            </a:r>
          </a:p>
        </p:txBody>
      </p:sp>
      <p:sp>
        <p:nvSpPr>
          <p:cNvPr id="4" name="Slide Number Placeholder 3"/>
          <p:cNvSpPr>
            <a:spLocks noGrp="1"/>
          </p:cNvSpPr>
          <p:nvPr>
            <p:ph type="sldNum" sz="quarter" idx="5"/>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339005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During hurricane seasons the water temperature is expected to be relatively warm- but it appears there is an anomaly of some sort in the visual shown here on the right.  It is not clear from the available data if this is a buoy failure or an accurate reading.</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211369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looking at the features for this project, only two</a:t>
            </a:r>
            <a:r>
              <a:rPr lang="en-GB" baseline="0" dirty="0"/>
              <a:t> of the results appear to lack any sort of meaningful change during hurricane events: </a:t>
            </a:r>
            <a:r>
              <a:rPr lang="en-GB" baseline="0" dirty="0" err="1"/>
              <a:t>VertPosm</a:t>
            </a:r>
            <a:r>
              <a:rPr lang="en-GB" baseline="0" dirty="0"/>
              <a:t> and water temp. This is due to lack of data and data anomalies. </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1999121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Picture 8" descr="Large ocean wav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angle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7008813" y="1600200"/>
            <a:ext cx="4572001" cy="3733800"/>
          </a:xfrm>
        </p:spPr>
        <p:txBody>
          <a:bodyPr anchor="b">
            <a:normAutofit/>
          </a:bodyPr>
          <a:lstStyle>
            <a:lvl1pPr>
              <a:lnSpc>
                <a:spcPct val="80000"/>
              </a:lnSpc>
              <a:defRPr sz="54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008813" y="5562599"/>
            <a:ext cx="4571999" cy="835025"/>
          </a:xfrm>
        </p:spPr>
        <p:txBody>
          <a:bodyPr>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3A713B6B-E340-4FC0-A085-B71A4639D1AA}" type="datetime1">
              <a:rPr lang="en-US" smtClean="0"/>
              <a:t>12/11/2019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609600"/>
            <a:ext cx="19812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609600"/>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CB42DF-42F7-4DF8-92F8-78154BDE12B4}" type="datetime1">
              <a:rPr lang="en-US" smtClean="0"/>
              <a:t>12/11/2019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1"/>
          </p:nvPr>
        </p:nvSpPr>
        <p:spPr>
          <a:xfrm>
            <a:off x="1979611" y="6400800"/>
            <a:ext cx="5954834" cy="276228"/>
          </a:xfrm>
        </p:spPr>
        <p:txBody>
          <a:bodyPr/>
          <a:lstStyle/>
          <a:p>
            <a:r>
              <a:rPr lang="en-US" dirty="0"/>
              <a:t>Add a footer</a:t>
            </a:r>
            <a:endParaRPr dirty="0"/>
          </a:p>
        </p:txBody>
      </p:sp>
      <p:sp>
        <p:nvSpPr>
          <p:cNvPr id="5" name="Date Placeholder 3"/>
          <p:cNvSpPr>
            <a:spLocks noGrp="1"/>
          </p:cNvSpPr>
          <p:nvPr>
            <p:ph type="dt" sz="half" idx="10"/>
          </p:nvPr>
        </p:nvSpPr>
        <p:spPr>
          <a:xfrm>
            <a:off x="8228011" y="6400800"/>
            <a:ext cx="1548659" cy="276228"/>
          </a:xfrm>
        </p:spPr>
        <p:txBody>
          <a:bodyPr/>
          <a:lstStyle/>
          <a:p>
            <a:fld id="{A43FAFC5-F11C-4205-99FD-FC66DAA2AE2D}" type="datetime1">
              <a:rPr lang="en-US" smtClean="0"/>
              <a:t>12/11/2019</a:t>
            </a:fld>
            <a:endParaRPr/>
          </a:p>
        </p:txBody>
      </p:sp>
      <p:sp>
        <p:nvSpPr>
          <p:cNvPr id="6" name="Slide Number Placeholder 5"/>
          <p:cNvSpPr>
            <a:spLocks noGrp="1"/>
          </p:cNvSpPr>
          <p:nvPr>
            <p:ph type="sldNum" sz="quarter" idx="12"/>
          </p:nvPr>
        </p:nvSpPr>
        <p:spPr>
          <a:xfrm>
            <a:off x="10056811" y="6400800"/>
            <a:ext cx="1066802" cy="276228"/>
          </a:xfrm>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6812" y="1616074"/>
            <a:ext cx="7315198" cy="2727325"/>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2436814" y="4495800"/>
            <a:ext cx="7315198" cy="1673225"/>
          </a:xfrm>
        </p:spPr>
        <p:txBody>
          <a:bodyPr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A43FAFC5-F11C-4205-99FD-FC66DAA2AE2D}" type="datetime1">
              <a:rPr lang="en-US" smtClean="0"/>
              <a:t>12/11/2019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979613" y="1828800"/>
            <a:ext cx="4419599"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704015" y="1828800"/>
            <a:ext cx="4419600"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FD82905-3DC5-49B9-B8B8-9D80D3609DB5}" type="datetime1">
              <a:rPr lang="en-US" smtClean="0"/>
              <a:t>12/11/2019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97802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7802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70547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70547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59825298-A6F6-4AF2-832C-941EFA52AF9B}" type="datetime1">
              <a:rPr lang="en-US" smtClean="0"/>
              <a:t>12/11/2019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91EE3D8C-3438-4368-AD19-D5CB0C52B1DD}" type="datetime1">
              <a:rPr lang="en-US" smtClean="0"/>
              <a:t>12/11/2019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descr="Large ocean wave (semitransparent)" title="Ocean Wav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5A41D785-D6D8-40F1-B2DD-0E2019A27A22}" type="datetime1">
              <a:rPr lang="en-US" smtClean="0"/>
              <a:t>12/11/2019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7"/>
          </a:xfrm>
        </p:spPr>
        <p:txBody>
          <a:bodyPr anchor="b">
            <a:noAutofit/>
          </a:bodyPr>
          <a:lstStyle>
            <a:lvl1pPr algn="l">
              <a:lnSpc>
                <a:spcPct val="80000"/>
              </a:lnSpc>
              <a:defRPr sz="36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94414" y="588963"/>
            <a:ext cx="5486400" cy="558006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C05A9A06-02F9-41CB-8208-185A65D60B96}" type="datetime1">
              <a:rPr lang="en-US" smtClean="0"/>
              <a:t>12/11/2019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8"/>
          </a:xfrm>
        </p:spPr>
        <p:txBody>
          <a:bodyPr anchor="b">
            <a:normAutofit/>
          </a:bodyPr>
          <a:lstStyle>
            <a:lvl1pPr algn="l">
              <a:lnSpc>
                <a:spcPct val="80000"/>
              </a:lnSpc>
              <a:defRPr sz="3600" b="0" i="0" baseline="0">
                <a:solidFill>
                  <a:schemeClr val="tx1"/>
                </a:solidFill>
              </a:defRPr>
            </a:lvl1pPr>
          </a:lstStyle>
          <a:p>
            <a:r>
              <a:rPr lang="en-US"/>
              <a:t>Click to edit Master title style</a:t>
            </a:r>
            <a:endParaRPr/>
          </a:p>
        </p:txBody>
      </p:sp>
      <p:sp>
        <p:nvSpPr>
          <p:cNvPr id="8" name="Rectangle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6307494" y="805658"/>
            <a:ext cx="5060286" cy="5146672"/>
          </a:xfrm>
          <a:solidFill>
            <a:schemeClr val="bg2"/>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3E2E051B-B340-4A72-AC7D-8FDFBF03EE12}" type="datetime1">
              <a:rPr lang="en-US" smtClean="0"/>
              <a:t>12/11/2019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Picture 6" descr="Large ocean wave (semitransparent)" title="Ocean Wav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Picture 9" descr="Large ocean wav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angle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6B85D658-8C58-46F3-AA54-0ED74F8B4CDC}" type="datetime1">
              <a:rPr lang="en-US" smtClean="0"/>
              <a:pPr/>
              <a:t>12/11/2019</a:t>
            </a:fld>
            <a:endParaRPr lang="en-US" dirty="0"/>
          </a:p>
        </p:txBody>
      </p:sp>
      <p:sp>
        <p:nvSpPr>
          <p:cNvPr id="6" name="Slide Number Placeholder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latin typeface="Frutiger 55 Roman" panose="020B0800000000000000" pitchFamily="34" charset="0"/>
              </a:rPr>
              <a:t>Predicting Hazardous Seas</a:t>
            </a:r>
            <a:endParaRPr lang="en-US" sz="5400" dirty="0">
              <a:latin typeface="Frutiger 55 Roman" panose="020B0800000000000000" pitchFamily="34" charset="0"/>
            </a:endParaRPr>
          </a:p>
        </p:txBody>
      </p:sp>
      <p:sp>
        <p:nvSpPr>
          <p:cNvPr id="4" name="Subtitle 3"/>
          <p:cNvSpPr>
            <a:spLocks noGrp="1"/>
          </p:cNvSpPr>
          <p:nvPr>
            <p:ph type="subTitle" idx="1"/>
          </p:nvPr>
        </p:nvSpPr>
        <p:spPr/>
        <p:txBody>
          <a:bodyPr/>
          <a:lstStyle/>
          <a:p>
            <a:r>
              <a:rPr lang="it-IT" dirty="0">
                <a:latin typeface="Frutiger 55 Roman" panose="020B0800000000000000" pitchFamily="34" charset="0"/>
              </a:rPr>
              <a:t>Reni Faust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oy&#10;&#10;Description automatically generated">
            <a:extLst>
              <a:ext uri="{FF2B5EF4-FFF2-40B4-BE49-F238E27FC236}">
                <a16:creationId xmlns:a16="http://schemas.microsoft.com/office/drawing/2014/main" id="{6D9E55B0-AA08-4F86-9FB9-2CBD2BC85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478" y="6174"/>
            <a:ext cx="7175869" cy="6845652"/>
          </a:xfrm>
          <a:prstGeom prst="rect">
            <a:avLst/>
          </a:prstGeom>
        </p:spPr>
      </p:pic>
    </p:spTree>
    <p:extLst>
      <p:ext uri="{BB962C8B-B14F-4D97-AF65-F5344CB8AC3E}">
        <p14:creationId xmlns:p14="http://schemas.microsoft.com/office/powerpoint/2010/main" val="133054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rutiger 55 Roman" panose="020B0800000000000000" pitchFamily="34" charset="0"/>
              </a:rPr>
              <a:t>Features</a:t>
            </a:r>
          </a:p>
        </p:txBody>
      </p:sp>
      <p:sp>
        <p:nvSpPr>
          <p:cNvPr id="3" name="TextBox 2">
            <a:extLst>
              <a:ext uri="{FF2B5EF4-FFF2-40B4-BE49-F238E27FC236}">
                <a16:creationId xmlns:a16="http://schemas.microsoft.com/office/drawing/2014/main" id="{F46D929D-AC90-4AB3-9BD5-E6D5D196AEE4}"/>
              </a:ext>
            </a:extLst>
          </p:cNvPr>
          <p:cNvSpPr txBox="1"/>
          <p:nvPr/>
        </p:nvSpPr>
        <p:spPr>
          <a:xfrm rot="10800000" flipH="1" flipV="1">
            <a:off x="1629916" y="1981200"/>
            <a:ext cx="10297144" cy="452431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Frutiger 55 Roman" panose="020B0800000000000000" pitchFamily="34" charset="0"/>
              </a:rPr>
              <a:t>Ten Features Dropped due to Sparsity of data</a:t>
            </a:r>
          </a:p>
          <a:p>
            <a:pPr marL="285750" indent="-285750">
              <a:buFont typeface="Arial" panose="020B0604020202020204" pitchFamily="34" charset="0"/>
              <a:buChar char="•"/>
            </a:pPr>
            <a:r>
              <a:rPr lang="en-GB" dirty="0">
                <a:latin typeface="Frutiger 55 Roman" panose="020B0800000000000000" pitchFamily="34" charset="0"/>
              </a:rPr>
              <a:t>Thirteen remaining features</a:t>
            </a:r>
          </a:p>
          <a:p>
            <a:pPr marL="742950" lvl="1" indent="-285750">
              <a:buFont typeface="Arial" panose="020B0604020202020204" pitchFamily="34" charset="0"/>
              <a:buChar char="•"/>
            </a:pPr>
            <a:r>
              <a:rPr lang="en-GB" dirty="0">
                <a:latin typeface="Frutiger 55 Roman" panose="020B0800000000000000" pitchFamily="34" charset="0"/>
              </a:rPr>
              <a:t>Battery</a:t>
            </a:r>
          </a:p>
          <a:p>
            <a:pPr marL="742950" lvl="1" indent="-285750">
              <a:buFont typeface="Arial" panose="020B0604020202020204" pitchFamily="34" charset="0"/>
              <a:buChar char="•"/>
            </a:pPr>
            <a:r>
              <a:rPr lang="en-GB" dirty="0" err="1">
                <a:latin typeface="Frutiger 55 Roman" panose="020B0800000000000000" pitchFamily="34" charset="0"/>
              </a:rPr>
              <a:t>ChlFluor</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err="1">
                <a:latin typeface="Frutiger 55 Roman" panose="020B0800000000000000" pitchFamily="34" charset="0"/>
              </a:rPr>
              <a:t>DO_mgl</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err="1">
                <a:latin typeface="Frutiger 55 Roman" panose="020B0800000000000000" pitchFamily="34" charset="0"/>
              </a:rPr>
              <a:t>DO_pct</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a:latin typeface="Frutiger 55 Roman" panose="020B0800000000000000" pitchFamily="34" charset="0"/>
              </a:rPr>
              <a:t>Depth</a:t>
            </a:r>
          </a:p>
          <a:p>
            <a:pPr marL="742950" lvl="1" indent="-285750">
              <a:buFont typeface="Arial" panose="020B0604020202020204" pitchFamily="34" charset="0"/>
              <a:buChar char="•"/>
            </a:pPr>
            <a:r>
              <a:rPr lang="en-GB" dirty="0">
                <a:latin typeface="Frutiger 55 Roman" panose="020B0800000000000000" pitchFamily="34" charset="0"/>
              </a:rPr>
              <a:t>Sal</a:t>
            </a:r>
          </a:p>
          <a:p>
            <a:pPr marL="742950" lvl="1" indent="-285750">
              <a:buFont typeface="Arial" panose="020B0604020202020204" pitchFamily="34" charset="0"/>
              <a:buChar char="•"/>
            </a:pPr>
            <a:r>
              <a:rPr lang="en-GB" dirty="0" err="1">
                <a:latin typeface="Frutiger 55 Roman" panose="020B0800000000000000" pitchFamily="34" charset="0"/>
              </a:rPr>
              <a:t>SpCond</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a:latin typeface="Frutiger 55 Roman" panose="020B0800000000000000" pitchFamily="34" charset="0"/>
              </a:rPr>
              <a:t>Temp</a:t>
            </a:r>
          </a:p>
          <a:p>
            <a:pPr marL="742950" lvl="1" indent="-285750">
              <a:buFont typeface="Arial" panose="020B0604020202020204" pitchFamily="34" charset="0"/>
              <a:buChar char="•"/>
            </a:pPr>
            <a:r>
              <a:rPr lang="en-GB" dirty="0">
                <a:latin typeface="Frutiger 55 Roman" panose="020B0800000000000000" pitchFamily="34" charset="0"/>
              </a:rPr>
              <a:t>Time</a:t>
            </a:r>
          </a:p>
          <a:p>
            <a:pPr marL="742950" lvl="1" indent="-285750">
              <a:buFont typeface="Arial" panose="020B0604020202020204" pitchFamily="34" charset="0"/>
              <a:buChar char="•"/>
            </a:pPr>
            <a:r>
              <a:rPr lang="en-GB" dirty="0" err="1">
                <a:latin typeface="Frutiger 55 Roman" panose="020B0800000000000000" pitchFamily="34" charset="0"/>
              </a:rPr>
              <a:t>Turb</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err="1">
                <a:latin typeface="Frutiger 55 Roman" panose="020B0800000000000000" pitchFamily="34" charset="0"/>
              </a:rPr>
              <a:t>VertPosm</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a:latin typeface="Frutiger 55 Roman" panose="020B0800000000000000" pitchFamily="34" charset="0"/>
              </a:rPr>
              <a:t>pH</a:t>
            </a:r>
          </a:p>
          <a:p>
            <a:pPr marL="742950" lvl="1" indent="-285750">
              <a:buFont typeface="Arial" panose="020B0604020202020204" pitchFamily="34" charset="0"/>
              <a:buChar char="•"/>
            </a:pPr>
            <a:r>
              <a:rPr lang="en-GB" dirty="0" err="1">
                <a:latin typeface="Frutiger 55 Roman" panose="020B0800000000000000" pitchFamily="34" charset="0"/>
              </a:rPr>
              <a:t>pHmV</a:t>
            </a:r>
            <a:endParaRPr lang="en-GB" dirty="0">
              <a:latin typeface="Frutiger 55 Roman" panose="020B0800000000000000" pitchFamily="34" charset="0"/>
            </a:endParaRP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174409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rutiger 55 Roman" panose="020B0800000000000000" pitchFamily="34" charset="0"/>
              </a:rPr>
              <a:t>Handling NAs</a:t>
            </a:r>
          </a:p>
        </p:txBody>
      </p:sp>
      <p:sp>
        <p:nvSpPr>
          <p:cNvPr id="3" name="Content Placeholder 2"/>
          <p:cNvSpPr>
            <a:spLocks noGrp="1"/>
          </p:cNvSpPr>
          <p:nvPr>
            <p:ph idx="1"/>
          </p:nvPr>
        </p:nvSpPr>
        <p:spPr/>
        <p:txBody>
          <a:bodyPr>
            <a:normAutofit fontScale="92500" lnSpcReduction="20000"/>
          </a:bodyPr>
          <a:lstStyle/>
          <a:p>
            <a:r>
              <a:rPr lang="en-US" dirty="0" err="1">
                <a:latin typeface="Frutiger 55 Roman" panose="020B0800000000000000" pitchFamily="34" charset="0"/>
              </a:rPr>
              <a:t>sBest</a:t>
            </a:r>
            <a:r>
              <a:rPr lang="en-US" dirty="0">
                <a:latin typeface="Frutiger 55 Roman" panose="020B0800000000000000" pitchFamily="34" charset="0"/>
              </a:rPr>
              <a:t> – Drops the worst column (</a:t>
            </a:r>
            <a:r>
              <a:rPr lang="en-US" dirty="0" err="1">
                <a:latin typeface="Frutiger 55 Roman" panose="020B0800000000000000" pitchFamily="34" charset="0"/>
              </a:rPr>
              <a:t>VertPosm</a:t>
            </a:r>
            <a:r>
              <a:rPr lang="en-US" dirty="0">
                <a:latin typeface="Frutiger 55 Roman" panose="020B0800000000000000" pitchFamily="34" charset="0"/>
              </a:rPr>
              <a:t>) then run </a:t>
            </a:r>
            <a:r>
              <a:rPr lang="en-US" dirty="0" err="1">
                <a:latin typeface="Frutiger 55 Roman" panose="020B0800000000000000" pitchFamily="34" charset="0"/>
              </a:rPr>
              <a:t>dropna</a:t>
            </a:r>
            <a:r>
              <a:rPr lang="en-US" dirty="0">
                <a:latin typeface="Frutiger 55 Roman" panose="020B0800000000000000" pitchFamily="34" charset="0"/>
              </a:rPr>
              <a:t>() to obtain 42,036</a:t>
            </a:r>
          </a:p>
          <a:p>
            <a:r>
              <a:rPr lang="en-US" dirty="0" err="1">
                <a:latin typeface="Frutiger 55 Roman" panose="020B0800000000000000" pitchFamily="34" charset="0"/>
              </a:rPr>
              <a:t>feats_Sparse</a:t>
            </a:r>
            <a:r>
              <a:rPr lang="en-US" dirty="0">
                <a:latin typeface="Frutiger 55 Roman" panose="020B0800000000000000" pitchFamily="34" charset="0"/>
              </a:rPr>
              <a:t> – runs </a:t>
            </a:r>
            <a:r>
              <a:rPr lang="en-US" dirty="0" err="1">
                <a:latin typeface="Frutiger 55 Roman" panose="020B0800000000000000" pitchFamily="34" charset="0"/>
              </a:rPr>
              <a:t>dropna</a:t>
            </a:r>
            <a:r>
              <a:rPr lang="en-US" dirty="0">
                <a:latin typeface="Frutiger 55 Roman" panose="020B0800000000000000" pitchFamily="34" charset="0"/>
              </a:rPr>
              <a:t>() on everything to obtain 4,109 entries</a:t>
            </a:r>
          </a:p>
          <a:p>
            <a:r>
              <a:rPr lang="en-US" dirty="0" err="1">
                <a:latin typeface="Frutiger 55 Roman" panose="020B0800000000000000" pitchFamily="34" charset="0"/>
              </a:rPr>
              <a:t>featsZeroes</a:t>
            </a:r>
            <a:r>
              <a:rPr lang="en-US" dirty="0">
                <a:latin typeface="Frutiger 55 Roman" panose="020B0800000000000000" pitchFamily="34" charset="0"/>
              </a:rPr>
              <a:t> – Fills all missing data with zeroes to keep 57,820 entries</a:t>
            </a:r>
          </a:p>
          <a:p>
            <a:r>
              <a:rPr lang="en-US" dirty="0" err="1">
                <a:latin typeface="Frutiger 55 Roman" panose="020B0800000000000000" pitchFamily="34" charset="0"/>
              </a:rPr>
              <a:t>feats_filled</a:t>
            </a:r>
            <a:r>
              <a:rPr lang="en-US" dirty="0">
                <a:latin typeface="Frutiger 55 Roman" panose="020B0800000000000000" pitchFamily="34" charset="0"/>
              </a:rPr>
              <a:t> – Used interpolation to retain 57,820 entries (unusable)</a:t>
            </a:r>
          </a:p>
          <a:p>
            <a:r>
              <a:rPr lang="en-US" dirty="0" err="1">
                <a:latin typeface="Frutiger 55 Roman" panose="020B0800000000000000" pitchFamily="34" charset="0"/>
              </a:rPr>
              <a:t>feats_vertZeroes</a:t>
            </a:r>
            <a:r>
              <a:rPr lang="en-US" dirty="0">
                <a:latin typeface="Frutiger 55 Roman" panose="020B0800000000000000" pitchFamily="34" charset="0"/>
              </a:rPr>
              <a:t> – Filled missing data in </a:t>
            </a:r>
            <a:r>
              <a:rPr lang="en-US" dirty="0" err="1">
                <a:latin typeface="Frutiger 55 Roman" panose="020B0800000000000000" pitchFamily="34" charset="0"/>
              </a:rPr>
              <a:t>VertPosm</a:t>
            </a:r>
            <a:r>
              <a:rPr lang="en-US" dirty="0">
                <a:latin typeface="Frutiger 55 Roman" panose="020B0800000000000000" pitchFamily="34" charset="0"/>
              </a:rPr>
              <a:t> with zeros before running </a:t>
            </a:r>
            <a:r>
              <a:rPr lang="en-US" dirty="0" err="1">
                <a:latin typeface="Frutiger 55 Roman" panose="020B0800000000000000" pitchFamily="34" charset="0"/>
              </a:rPr>
              <a:t>dropna</a:t>
            </a:r>
            <a:r>
              <a:rPr lang="en-US" dirty="0">
                <a:latin typeface="Frutiger 55 Roman" panose="020B0800000000000000" pitchFamily="34" charset="0"/>
              </a:rPr>
              <a:t>()</a:t>
            </a:r>
          </a:p>
          <a:p>
            <a:r>
              <a:rPr lang="en-US" dirty="0" err="1">
                <a:latin typeface="Frutiger 55 Roman" panose="020B0800000000000000" pitchFamily="34" charset="0"/>
              </a:rPr>
              <a:t>newData</a:t>
            </a:r>
            <a:r>
              <a:rPr lang="en-US" dirty="0">
                <a:latin typeface="Frutiger 55 Roman" panose="020B0800000000000000" pitchFamily="34" charset="0"/>
              </a:rPr>
              <a:t> – Used the 4,109 entries obtained after </a:t>
            </a:r>
            <a:r>
              <a:rPr lang="en-US" dirty="0" err="1">
                <a:latin typeface="Frutiger 55 Roman" panose="020B0800000000000000" pitchFamily="34" charset="0"/>
              </a:rPr>
              <a:t>dropna</a:t>
            </a:r>
            <a:r>
              <a:rPr lang="en-US" dirty="0">
                <a:latin typeface="Frutiger 55 Roman" panose="020B0800000000000000" pitchFamily="34" charset="0"/>
              </a:rPr>
              <a:t>() to create synthetic data points by resampling weekly data using the mean and combining results into the </a:t>
            </a:r>
            <a:r>
              <a:rPr lang="en-US" dirty="0" err="1">
                <a:latin typeface="Frutiger 55 Roman" panose="020B0800000000000000" pitchFamily="34" charset="0"/>
              </a:rPr>
              <a:t>dataframe</a:t>
            </a:r>
            <a:endParaRPr lang="en-US" dirty="0">
              <a:latin typeface="Frutiger 55 Roman" panose="020B0800000000000000" pitchFamily="34" charset="0"/>
            </a:endParaRPr>
          </a:p>
          <a:p>
            <a:endParaRPr lang="en-US" dirty="0"/>
          </a:p>
        </p:txBody>
      </p:sp>
      <p:sp>
        <p:nvSpPr>
          <p:cNvPr id="4" name="Text Placeholder 3"/>
          <p:cNvSpPr>
            <a:spLocks noGrp="1"/>
          </p:cNvSpPr>
          <p:nvPr>
            <p:ph type="body" sz="half" idx="2"/>
          </p:nvPr>
        </p:nvSpPr>
        <p:spPr/>
        <p:txBody>
          <a:bodyPr/>
          <a:lstStyle/>
          <a:p>
            <a:r>
              <a:rPr lang="en-US" dirty="0">
                <a:latin typeface="Frutiger 55 Roman" panose="020B0800000000000000" pitchFamily="34" charset="0"/>
              </a:rPr>
              <a:t>Running </a:t>
            </a:r>
            <a:r>
              <a:rPr lang="en-US" dirty="0" err="1">
                <a:latin typeface="Frutiger 55 Roman" panose="020B0800000000000000" pitchFamily="34" charset="0"/>
              </a:rPr>
              <a:t>pd.dropna</a:t>
            </a:r>
            <a:r>
              <a:rPr lang="en-US" dirty="0">
                <a:latin typeface="Frutiger 55 Roman" panose="020B0800000000000000" pitchFamily="34" charset="0"/>
              </a:rPr>
              <a:t>() depleted the data from 57,820 to just 4,109 entries </a:t>
            </a:r>
          </a:p>
        </p:txBody>
      </p:sp>
    </p:spTree>
    <p:extLst>
      <p:ext uri="{BB962C8B-B14F-4D97-AF65-F5344CB8AC3E}">
        <p14:creationId xmlns:p14="http://schemas.microsoft.com/office/powerpoint/2010/main" val="330547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F2E4-2995-4D28-AF6D-4C02BC0C1F2E}"/>
              </a:ext>
            </a:extLst>
          </p:cNvPr>
          <p:cNvSpPr>
            <a:spLocks noGrp="1"/>
          </p:cNvSpPr>
          <p:nvPr>
            <p:ph type="title"/>
          </p:nvPr>
        </p:nvSpPr>
        <p:spPr/>
        <p:txBody>
          <a:bodyPr/>
          <a:lstStyle/>
          <a:p>
            <a:r>
              <a:rPr lang="en-GB" dirty="0" err="1">
                <a:latin typeface="Frutiger 55 Roman" panose="020B0800000000000000" pitchFamily="34" charset="0"/>
              </a:rPr>
              <a:t>SciKitLearn</a:t>
            </a:r>
            <a:r>
              <a:rPr lang="en-GB" dirty="0">
                <a:latin typeface="Frutiger 55 Roman" panose="020B0800000000000000" pitchFamily="34" charset="0"/>
              </a:rPr>
              <a:t> Flow Chart</a:t>
            </a:r>
          </a:p>
        </p:txBody>
      </p:sp>
      <p:sp>
        <p:nvSpPr>
          <p:cNvPr id="3" name="Vertical Text Placeholder 2">
            <a:extLst>
              <a:ext uri="{FF2B5EF4-FFF2-40B4-BE49-F238E27FC236}">
                <a16:creationId xmlns:a16="http://schemas.microsoft.com/office/drawing/2014/main" id="{AEB3F5F4-7A73-4E4A-9276-3DED34BE5491}"/>
              </a:ext>
            </a:extLst>
          </p:cNvPr>
          <p:cNvSpPr>
            <a:spLocks noGrp="1"/>
          </p:cNvSpPr>
          <p:nvPr>
            <p:ph type="body" orient="vert" idx="1"/>
          </p:nvPr>
        </p:nvSpPr>
        <p:spPr/>
        <p:txBody>
          <a:bodyPr/>
          <a:lstStyle/>
          <a:p>
            <a:r>
              <a:rPr lang="en-GB" dirty="0">
                <a:latin typeface="Frutiger 55 Roman" panose="020B0800000000000000" pitchFamily="34" charset="0"/>
              </a:rPr>
              <a:t>A useful starting point</a:t>
            </a:r>
          </a:p>
        </p:txBody>
      </p:sp>
      <p:pic>
        <p:nvPicPr>
          <p:cNvPr id="5" name="Picture 4" descr="A close up of a map&#10;&#10;Description automatically generated">
            <a:extLst>
              <a:ext uri="{FF2B5EF4-FFF2-40B4-BE49-F238E27FC236}">
                <a16:creationId xmlns:a16="http://schemas.microsoft.com/office/drawing/2014/main" id="{36A4731C-8512-407C-99AE-62CCB39BC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612" y="1844800"/>
            <a:ext cx="8614693" cy="4841037"/>
          </a:xfrm>
          <a:prstGeom prst="rect">
            <a:avLst/>
          </a:prstGeom>
        </p:spPr>
      </p:pic>
    </p:spTree>
    <p:extLst>
      <p:ext uri="{BB962C8B-B14F-4D97-AF65-F5344CB8AC3E}">
        <p14:creationId xmlns:p14="http://schemas.microsoft.com/office/powerpoint/2010/main" val="104826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Frutiger 55 Roman" panose="020B0800000000000000" pitchFamily="34" charset="0"/>
              </a:rPr>
              <a:t>Model Selection</a:t>
            </a:r>
          </a:p>
        </p:txBody>
      </p:sp>
      <p:sp>
        <p:nvSpPr>
          <p:cNvPr id="4" name="Text Placeholder 3"/>
          <p:cNvSpPr>
            <a:spLocks noGrp="1"/>
          </p:cNvSpPr>
          <p:nvPr>
            <p:ph type="body" sz="half" idx="2"/>
          </p:nvPr>
        </p:nvSpPr>
        <p:spPr/>
        <p:txBody>
          <a:bodyPr/>
          <a:lstStyle/>
          <a:p>
            <a:r>
              <a:rPr lang="en-US" dirty="0">
                <a:latin typeface="Frutiger 55 Roman" panose="020B0800000000000000" pitchFamily="34" charset="0"/>
              </a:rPr>
              <a:t>Models selected for their ability to handle small data sets and to scale with the data</a:t>
            </a:r>
          </a:p>
        </p:txBody>
      </p:sp>
      <p:sp>
        <p:nvSpPr>
          <p:cNvPr id="5" name="TextBox 4">
            <a:extLst>
              <a:ext uri="{FF2B5EF4-FFF2-40B4-BE49-F238E27FC236}">
                <a16:creationId xmlns:a16="http://schemas.microsoft.com/office/drawing/2014/main" id="{9CEDA54B-405B-4989-9A20-7EDF63613F31}"/>
              </a:ext>
            </a:extLst>
          </p:cNvPr>
          <p:cNvSpPr txBox="1"/>
          <p:nvPr/>
        </p:nvSpPr>
        <p:spPr>
          <a:xfrm>
            <a:off x="6079448" y="594715"/>
            <a:ext cx="5487572" cy="6463308"/>
          </a:xfrm>
          <a:prstGeom prst="rect">
            <a:avLst/>
          </a:prstGeom>
          <a:noFill/>
        </p:spPr>
        <p:txBody>
          <a:bodyPr wrap="square" rtlCol="0">
            <a:spAutoFit/>
          </a:bodyPr>
          <a:lstStyle/>
          <a:p>
            <a:pPr marL="285750" indent="-285750">
              <a:buFont typeface="Arial" panose="020B0604020202020204" pitchFamily="34" charset="0"/>
              <a:buChar char="•"/>
            </a:pPr>
            <a:r>
              <a:rPr lang="en-GB" dirty="0" err="1">
                <a:latin typeface="Frutiger 55 Roman" panose="020B0800000000000000" pitchFamily="34" charset="0"/>
              </a:rPr>
              <a:t>SGDClassifier</a:t>
            </a:r>
            <a:r>
              <a:rPr lang="en-GB" dirty="0">
                <a:latin typeface="Frutiger 55 Roman" panose="020B0800000000000000" pitchFamily="34" charset="0"/>
              </a:rPr>
              <a:t>()</a:t>
            </a:r>
          </a:p>
          <a:p>
            <a:pPr marL="742950" lvl="1" indent="-285750">
              <a:buFont typeface="Arial" panose="020B0604020202020204" pitchFamily="34" charset="0"/>
              <a:buChar char="•"/>
            </a:pPr>
            <a:r>
              <a:rPr lang="en-GB" dirty="0">
                <a:latin typeface="Frutiger 55 Roman" panose="020B0800000000000000" pitchFamily="34" charset="0"/>
              </a:rPr>
              <a:t>Dense or Sparse arrays for features</a:t>
            </a:r>
          </a:p>
          <a:p>
            <a:pPr marL="742950" lvl="1" indent="-285750">
              <a:buFont typeface="Arial" panose="020B0604020202020204" pitchFamily="34" charset="0"/>
              <a:buChar char="•"/>
            </a:pPr>
            <a:r>
              <a:rPr lang="en-GB" dirty="0">
                <a:latin typeface="Frutiger 55 Roman" panose="020B0800000000000000" pitchFamily="34" charset="0"/>
              </a:rPr>
              <a:t>Easily scales with data</a:t>
            </a:r>
          </a:p>
          <a:p>
            <a:pPr marL="742950" lvl="1" indent="-285750">
              <a:buFont typeface="Arial" panose="020B0604020202020204" pitchFamily="34" charset="0"/>
              <a:buChar char="•"/>
            </a:pPr>
            <a:r>
              <a:rPr lang="en-GB" dirty="0">
                <a:latin typeface="Frutiger 55 Roman" panose="020B0800000000000000" pitchFamily="34" charset="0"/>
              </a:rPr>
              <a:t>Efficiency</a:t>
            </a:r>
          </a:p>
          <a:p>
            <a:pPr marL="742950" lvl="1" indent="-285750">
              <a:buFont typeface="Arial" panose="020B0604020202020204" pitchFamily="34" charset="0"/>
              <a:buChar char="•"/>
            </a:pPr>
            <a:r>
              <a:rPr lang="en-GB" dirty="0">
                <a:latin typeface="Frutiger 55 Roman" panose="020B0800000000000000" pitchFamily="34" charset="0"/>
              </a:rPr>
              <a:t>Ease of implementation</a:t>
            </a:r>
          </a:p>
          <a:p>
            <a:pPr marL="1200150" lvl="2" indent="-285750">
              <a:buFont typeface="Arial" panose="020B0604020202020204" pitchFamily="34" charset="0"/>
              <a:buChar char="•"/>
            </a:pPr>
            <a:r>
              <a:rPr lang="en-GB" dirty="0">
                <a:latin typeface="Frutiger 55 Roman" panose="020B0800000000000000" pitchFamily="34" charset="0"/>
              </a:rPr>
              <a:t>Sensitive to feature scaling</a:t>
            </a:r>
          </a:p>
          <a:p>
            <a:pPr marL="1200150" lvl="2" indent="-285750">
              <a:buFont typeface="Arial" panose="020B0604020202020204" pitchFamily="34" charset="0"/>
              <a:buChar char="•"/>
            </a:pPr>
            <a:r>
              <a:rPr lang="en-GB" dirty="0">
                <a:latin typeface="Frutiger 55 Roman" panose="020B0800000000000000" pitchFamily="34" charset="0"/>
              </a:rPr>
              <a:t>Requires a number of hyperparameters</a:t>
            </a:r>
          </a:p>
          <a:p>
            <a:pPr marL="742950" lvl="1" indent="-285750">
              <a:buFont typeface="Arial" panose="020B0604020202020204" pitchFamily="34" charset="0"/>
              <a:buChar char="•"/>
            </a:pPr>
            <a:endParaRPr lang="en-GB" dirty="0">
              <a:latin typeface="Frutiger 55 Roman" panose="020B0800000000000000" pitchFamily="34" charset="0"/>
            </a:endParaRPr>
          </a:p>
          <a:p>
            <a:pPr marL="285750" indent="-285750">
              <a:buFont typeface="Arial" panose="020B0604020202020204" pitchFamily="34" charset="0"/>
              <a:buChar char="•"/>
            </a:pPr>
            <a:r>
              <a:rPr lang="en-GB" dirty="0" err="1">
                <a:latin typeface="Frutiger 55 Roman" panose="020B0800000000000000" pitchFamily="34" charset="0"/>
              </a:rPr>
              <a:t>AdaBoostClassifier</a:t>
            </a:r>
            <a:r>
              <a:rPr lang="en-GB" dirty="0">
                <a:latin typeface="Frutiger 55 Roman" panose="020B0800000000000000" pitchFamily="34" charset="0"/>
              </a:rPr>
              <a:t>()</a:t>
            </a:r>
          </a:p>
          <a:p>
            <a:pPr marL="742950" lvl="1" indent="-285750">
              <a:buFont typeface="Arial" panose="020B0604020202020204" pitchFamily="34" charset="0"/>
              <a:buChar char="•"/>
            </a:pPr>
            <a:r>
              <a:rPr lang="en-GB" dirty="0">
                <a:latin typeface="Frutiger 55 Roman" panose="020B0800000000000000" pitchFamily="34" charset="0"/>
              </a:rPr>
              <a:t>Fast</a:t>
            </a:r>
          </a:p>
          <a:p>
            <a:pPr marL="742950" lvl="1" indent="-285750">
              <a:buFont typeface="Arial" panose="020B0604020202020204" pitchFamily="34" charset="0"/>
              <a:buChar char="•"/>
            </a:pPr>
            <a:r>
              <a:rPr lang="en-GB" dirty="0">
                <a:latin typeface="Frutiger 55 Roman" panose="020B0800000000000000" pitchFamily="34" charset="0"/>
              </a:rPr>
              <a:t>Easy</a:t>
            </a:r>
          </a:p>
          <a:p>
            <a:pPr marL="742950" lvl="1" indent="-285750">
              <a:buFont typeface="Arial" panose="020B0604020202020204" pitchFamily="34" charset="0"/>
              <a:buChar char="•"/>
            </a:pPr>
            <a:r>
              <a:rPr lang="en-GB" dirty="0" err="1">
                <a:latin typeface="Frutiger 55 Roman" panose="020B0800000000000000" pitchFamily="34" charset="0"/>
              </a:rPr>
              <a:t>Versitile</a:t>
            </a:r>
            <a:endParaRPr lang="en-GB" dirty="0">
              <a:latin typeface="Frutiger 55 Roman" panose="020B0800000000000000" pitchFamily="34" charset="0"/>
            </a:endParaRPr>
          </a:p>
          <a:p>
            <a:pPr marL="1200150" lvl="2" indent="-285750">
              <a:buFont typeface="Arial" panose="020B0604020202020204" pitchFamily="34" charset="0"/>
              <a:buChar char="•"/>
            </a:pPr>
            <a:r>
              <a:rPr lang="en-GB" dirty="0">
                <a:latin typeface="Frutiger 55 Roman" panose="020B0800000000000000" pitchFamily="34" charset="0"/>
              </a:rPr>
              <a:t>Noisy data poses a problem</a:t>
            </a:r>
          </a:p>
          <a:p>
            <a:pPr marL="1200150" lvl="2" indent="-285750">
              <a:buFont typeface="Arial" panose="020B0604020202020204" pitchFamily="34" charset="0"/>
              <a:buChar char="•"/>
            </a:pPr>
            <a:r>
              <a:rPr lang="en-GB" dirty="0">
                <a:latin typeface="Frutiger 55 Roman" panose="020B0800000000000000" pitchFamily="34" charset="0"/>
              </a:rPr>
              <a:t>Sensitive to outliers</a:t>
            </a:r>
          </a:p>
          <a:p>
            <a:endParaRPr lang="en-GB" dirty="0">
              <a:latin typeface="Frutiger 55 Roman" panose="020B0800000000000000" pitchFamily="34" charset="0"/>
            </a:endParaRPr>
          </a:p>
          <a:p>
            <a:pPr marL="285750" indent="-285750">
              <a:buFont typeface="Arial" panose="020B0604020202020204" pitchFamily="34" charset="0"/>
              <a:buChar char="•"/>
            </a:pPr>
            <a:r>
              <a:rPr lang="en-GB" dirty="0" err="1">
                <a:latin typeface="Frutiger 55 Roman" panose="020B0800000000000000" pitchFamily="34" charset="0"/>
              </a:rPr>
              <a:t>GaussianNB</a:t>
            </a:r>
            <a:r>
              <a:rPr lang="en-GB" dirty="0">
                <a:latin typeface="Frutiger 55 Roman" panose="020B0800000000000000" pitchFamily="34" charset="0"/>
              </a:rPr>
              <a:t>()</a:t>
            </a:r>
          </a:p>
          <a:p>
            <a:pPr marL="742950" lvl="1" indent="-285750">
              <a:buFont typeface="Arial" panose="020B0604020202020204" pitchFamily="34" charset="0"/>
              <a:buChar char="•"/>
            </a:pPr>
            <a:r>
              <a:rPr lang="en-GB" dirty="0">
                <a:latin typeface="Frutiger 55 Roman" panose="020B0800000000000000" pitchFamily="34" charset="0"/>
              </a:rPr>
              <a:t>Simple</a:t>
            </a:r>
          </a:p>
          <a:p>
            <a:pPr marL="742950" lvl="1" indent="-285750">
              <a:buFont typeface="Arial" panose="020B0604020202020204" pitchFamily="34" charset="0"/>
              <a:buChar char="•"/>
            </a:pPr>
            <a:r>
              <a:rPr lang="en-GB" dirty="0">
                <a:latin typeface="Frutiger 55 Roman" panose="020B0800000000000000" pitchFamily="34" charset="0"/>
              </a:rPr>
              <a:t>Reliable</a:t>
            </a:r>
          </a:p>
          <a:p>
            <a:pPr marL="742950" lvl="1" indent="-285750">
              <a:buFont typeface="Arial" panose="020B0604020202020204" pitchFamily="34" charset="0"/>
              <a:buChar char="•"/>
            </a:pPr>
            <a:r>
              <a:rPr lang="en-GB" dirty="0">
                <a:latin typeface="Frutiger 55 Roman" panose="020B0800000000000000" pitchFamily="34" charset="0"/>
              </a:rPr>
              <a:t>Needs less training data</a:t>
            </a:r>
          </a:p>
          <a:p>
            <a:pPr lvl="1"/>
            <a:endParaRPr lang="en-GB" dirty="0">
              <a:latin typeface="Frutiger 55 Roman" panose="020B0800000000000000" pitchFamily="34" charset="0"/>
            </a:endParaRPr>
          </a:p>
          <a:p>
            <a:pPr marL="742950" lvl="1" indent="-285750">
              <a:buFont typeface="Arial" panose="020B0604020202020204" pitchFamily="34" charset="0"/>
              <a:buChar char="•"/>
            </a:pPr>
            <a:endParaRPr lang="en-GB" dirty="0">
              <a:latin typeface="Frutiger 55 Roman" panose="020B0800000000000000" pitchFamily="34" charset="0"/>
            </a:endParaRP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376055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D130-74CF-4E33-BC84-29AB49BE7A4F}"/>
              </a:ext>
            </a:extLst>
          </p:cNvPr>
          <p:cNvSpPr>
            <a:spLocks noGrp="1"/>
          </p:cNvSpPr>
          <p:nvPr>
            <p:ph type="title"/>
          </p:nvPr>
        </p:nvSpPr>
        <p:spPr>
          <a:xfrm>
            <a:off x="1978023" y="260648"/>
            <a:ext cx="9144001" cy="1219200"/>
          </a:xfrm>
        </p:spPr>
        <p:txBody>
          <a:bodyPr/>
          <a:lstStyle/>
          <a:p>
            <a:pPr algn="ctr"/>
            <a:r>
              <a:rPr lang="en-GB" dirty="0">
                <a:latin typeface="Frutiger 55 Roman" panose="020B0800000000000000" pitchFamily="34" charset="0"/>
              </a:rPr>
              <a:t>Results</a:t>
            </a:r>
          </a:p>
        </p:txBody>
      </p:sp>
      <p:sp>
        <p:nvSpPr>
          <p:cNvPr id="3" name="Text Placeholder 2">
            <a:extLst>
              <a:ext uri="{FF2B5EF4-FFF2-40B4-BE49-F238E27FC236}">
                <a16:creationId xmlns:a16="http://schemas.microsoft.com/office/drawing/2014/main" id="{2F596682-9D5F-49A5-BB71-CF638C1CAD1D}"/>
              </a:ext>
            </a:extLst>
          </p:cNvPr>
          <p:cNvSpPr>
            <a:spLocks noGrp="1"/>
          </p:cNvSpPr>
          <p:nvPr>
            <p:ph type="body" idx="1"/>
          </p:nvPr>
        </p:nvSpPr>
        <p:spPr>
          <a:xfrm>
            <a:off x="1978022" y="1828800"/>
            <a:ext cx="2460206" cy="838200"/>
          </a:xfrm>
        </p:spPr>
        <p:txBody>
          <a:bodyPr/>
          <a:lstStyle/>
          <a:p>
            <a:r>
              <a:rPr lang="en-GB" dirty="0">
                <a:latin typeface="Frutiger 55 Roman" panose="020B0800000000000000" pitchFamily="34" charset="0"/>
              </a:rPr>
              <a:t>Data</a:t>
            </a:r>
          </a:p>
        </p:txBody>
      </p:sp>
      <p:sp>
        <p:nvSpPr>
          <p:cNvPr id="4" name="Content Placeholder 3">
            <a:extLst>
              <a:ext uri="{FF2B5EF4-FFF2-40B4-BE49-F238E27FC236}">
                <a16:creationId xmlns:a16="http://schemas.microsoft.com/office/drawing/2014/main" id="{8EBFBEB2-3226-4EC1-9FE6-D284345FDC25}"/>
              </a:ext>
            </a:extLst>
          </p:cNvPr>
          <p:cNvSpPr>
            <a:spLocks noGrp="1"/>
          </p:cNvSpPr>
          <p:nvPr>
            <p:ph sz="half" idx="2"/>
          </p:nvPr>
        </p:nvSpPr>
        <p:spPr>
          <a:xfrm>
            <a:off x="1978022" y="2743200"/>
            <a:ext cx="2460206" cy="3505200"/>
          </a:xfrm>
        </p:spPr>
        <p:txBody>
          <a:bodyPr>
            <a:normAutofit lnSpcReduction="10000"/>
          </a:bodyPr>
          <a:lstStyle/>
          <a:p>
            <a:r>
              <a:rPr lang="en-GB" dirty="0" err="1">
                <a:latin typeface="Frutiger 55 Roman" panose="020B0800000000000000" pitchFamily="34" charset="0"/>
              </a:rPr>
              <a:t>newData</a:t>
            </a:r>
            <a:r>
              <a:rPr lang="en-GB" dirty="0">
                <a:latin typeface="Frutiger 55 Roman" panose="020B0800000000000000" pitchFamily="34" charset="0"/>
              </a:rPr>
              <a:t> (synthetic)</a:t>
            </a:r>
          </a:p>
          <a:p>
            <a:endParaRPr lang="en-GB" dirty="0">
              <a:latin typeface="Frutiger 55 Roman" panose="020B0800000000000000" pitchFamily="34" charset="0"/>
            </a:endParaRPr>
          </a:p>
          <a:p>
            <a:r>
              <a:rPr lang="en-GB" dirty="0">
                <a:latin typeface="Frutiger 55 Roman" panose="020B0800000000000000" pitchFamily="34" charset="0"/>
              </a:rPr>
              <a:t>Sparse</a:t>
            </a:r>
          </a:p>
          <a:p>
            <a:endParaRPr lang="en-GB" dirty="0">
              <a:latin typeface="Frutiger 55 Roman" panose="020B0800000000000000" pitchFamily="34" charset="0"/>
            </a:endParaRPr>
          </a:p>
          <a:p>
            <a:r>
              <a:rPr lang="en-GB" dirty="0" err="1">
                <a:latin typeface="Frutiger 55 Roman" panose="020B0800000000000000" pitchFamily="34" charset="0"/>
              </a:rPr>
              <a:t>Feats_zeroes</a:t>
            </a:r>
            <a:endParaRPr lang="en-GB" dirty="0">
              <a:latin typeface="Frutiger 55 Roman" panose="020B0800000000000000" pitchFamily="34" charset="0"/>
            </a:endParaRPr>
          </a:p>
          <a:p>
            <a:endParaRPr lang="en-GB" dirty="0">
              <a:latin typeface="Frutiger 55 Roman" panose="020B0800000000000000" pitchFamily="34" charset="0"/>
            </a:endParaRPr>
          </a:p>
          <a:p>
            <a:r>
              <a:rPr lang="en-GB" dirty="0" err="1">
                <a:latin typeface="Frutiger 55 Roman" panose="020B0800000000000000" pitchFamily="34" charset="0"/>
              </a:rPr>
              <a:t>sBest</a:t>
            </a:r>
            <a:endParaRPr lang="en-GB" dirty="0">
              <a:latin typeface="Frutiger 55 Roman" panose="020B0800000000000000" pitchFamily="34" charset="0"/>
            </a:endParaRPr>
          </a:p>
        </p:txBody>
      </p:sp>
      <p:sp>
        <p:nvSpPr>
          <p:cNvPr id="5" name="Text Placeholder 4">
            <a:extLst>
              <a:ext uri="{FF2B5EF4-FFF2-40B4-BE49-F238E27FC236}">
                <a16:creationId xmlns:a16="http://schemas.microsoft.com/office/drawing/2014/main" id="{0D53691B-DA8C-42C6-9C34-8287780C6199}"/>
              </a:ext>
            </a:extLst>
          </p:cNvPr>
          <p:cNvSpPr>
            <a:spLocks noGrp="1"/>
          </p:cNvSpPr>
          <p:nvPr>
            <p:ph type="body" sz="quarter" idx="3"/>
          </p:nvPr>
        </p:nvSpPr>
        <p:spPr>
          <a:xfrm>
            <a:off x="4471304" y="1828800"/>
            <a:ext cx="6650720" cy="838200"/>
          </a:xfrm>
        </p:spPr>
        <p:txBody>
          <a:bodyPr/>
          <a:lstStyle/>
          <a:p>
            <a:r>
              <a:rPr lang="en-GB" dirty="0">
                <a:latin typeface="Frutiger 55 Roman" panose="020B0800000000000000" pitchFamily="34" charset="0"/>
              </a:rPr>
              <a:t>Models</a:t>
            </a:r>
          </a:p>
          <a:p>
            <a:endParaRPr lang="en-GB" dirty="0">
              <a:latin typeface="Frutiger 55 Roman" panose="020B0800000000000000" pitchFamily="34" charset="0"/>
            </a:endParaRPr>
          </a:p>
          <a:p>
            <a:r>
              <a:rPr lang="en-GB" dirty="0">
                <a:latin typeface="Frutiger 55 Roman" panose="020B0800000000000000" pitchFamily="34" charset="0"/>
              </a:rPr>
              <a:t>  SGD	   		  Ada	      		 GNB</a:t>
            </a:r>
          </a:p>
        </p:txBody>
      </p:sp>
      <p:sp>
        <p:nvSpPr>
          <p:cNvPr id="6" name="Content Placeholder 5">
            <a:extLst>
              <a:ext uri="{FF2B5EF4-FFF2-40B4-BE49-F238E27FC236}">
                <a16:creationId xmlns:a16="http://schemas.microsoft.com/office/drawing/2014/main" id="{9BC69DD3-902A-4EDB-9BD1-7B601CB827A1}"/>
              </a:ext>
            </a:extLst>
          </p:cNvPr>
          <p:cNvSpPr>
            <a:spLocks noGrp="1"/>
          </p:cNvSpPr>
          <p:nvPr>
            <p:ph sz="quarter" idx="4"/>
          </p:nvPr>
        </p:nvSpPr>
        <p:spPr>
          <a:xfrm>
            <a:off x="4523184" y="2743200"/>
            <a:ext cx="6683796" cy="3505200"/>
          </a:xfrm>
        </p:spPr>
        <p:txBody>
          <a:bodyPr>
            <a:normAutofit lnSpcReduction="10000"/>
          </a:bodyPr>
          <a:lstStyle/>
          <a:p>
            <a:r>
              <a:rPr lang="en-GB" dirty="0"/>
              <a:t>55%			    96%			  92%</a:t>
            </a:r>
          </a:p>
          <a:p>
            <a:endParaRPr lang="en-GB" dirty="0"/>
          </a:p>
          <a:p>
            <a:r>
              <a:rPr lang="en-GB" dirty="0"/>
              <a:t>77%			    90%			  78%</a:t>
            </a:r>
          </a:p>
          <a:p>
            <a:endParaRPr lang="en-GB" dirty="0"/>
          </a:p>
          <a:p>
            <a:r>
              <a:rPr lang="en-GB" dirty="0"/>
              <a:t>89%			    94%			  85%</a:t>
            </a:r>
          </a:p>
          <a:p>
            <a:endParaRPr lang="en-GB" dirty="0"/>
          </a:p>
          <a:p>
            <a:r>
              <a:rPr lang="en-GB" dirty="0"/>
              <a:t>86%			    86%			  87%</a:t>
            </a:r>
          </a:p>
          <a:p>
            <a:endParaRPr lang="en-GB" dirty="0"/>
          </a:p>
        </p:txBody>
      </p:sp>
    </p:spTree>
    <p:extLst>
      <p:ext uri="{BB962C8B-B14F-4D97-AF65-F5344CB8AC3E}">
        <p14:creationId xmlns:p14="http://schemas.microsoft.com/office/powerpoint/2010/main" val="61337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1E2F-C187-4E95-9EAB-1DB6E5670AE9}"/>
              </a:ext>
            </a:extLst>
          </p:cNvPr>
          <p:cNvSpPr>
            <a:spLocks noGrp="1"/>
          </p:cNvSpPr>
          <p:nvPr>
            <p:ph type="title"/>
          </p:nvPr>
        </p:nvSpPr>
        <p:spPr/>
        <p:txBody>
          <a:bodyPr/>
          <a:lstStyle/>
          <a:p>
            <a:r>
              <a:rPr lang="en-GB" dirty="0">
                <a:latin typeface="Frutiger 55 Roman" panose="020B0800000000000000" pitchFamily="34" charset="0"/>
              </a:rPr>
              <a:t>Principal Component Analysis</a:t>
            </a:r>
          </a:p>
        </p:txBody>
      </p:sp>
      <p:sp>
        <p:nvSpPr>
          <p:cNvPr id="3" name="Vertical Text Placeholder 2">
            <a:extLst>
              <a:ext uri="{FF2B5EF4-FFF2-40B4-BE49-F238E27FC236}">
                <a16:creationId xmlns:a16="http://schemas.microsoft.com/office/drawing/2014/main" id="{657E93F5-A1B8-430C-AF39-96A1F5E8A17A}"/>
              </a:ext>
            </a:extLst>
          </p:cNvPr>
          <p:cNvSpPr>
            <a:spLocks noGrp="1"/>
          </p:cNvSpPr>
          <p:nvPr>
            <p:ph type="body" orient="vert" idx="1"/>
          </p:nvPr>
        </p:nvSpPr>
        <p:spPr>
          <a:xfrm>
            <a:off x="10630916" y="1828800"/>
            <a:ext cx="492697" cy="4419600"/>
          </a:xfrm>
        </p:spPr>
        <p:txBody>
          <a:bodyPr>
            <a:normAutofit fontScale="92500" lnSpcReduction="10000"/>
          </a:bodyPr>
          <a:lstStyle/>
          <a:p>
            <a:r>
              <a:rPr lang="en-GB" dirty="0">
                <a:latin typeface="Frutiger 55 Roman" panose="020B0800000000000000" pitchFamily="34" charset="0"/>
              </a:rPr>
              <a:t>Five key predictors</a:t>
            </a:r>
          </a:p>
        </p:txBody>
      </p:sp>
      <p:sp>
        <p:nvSpPr>
          <p:cNvPr id="4" name="TextBox 3">
            <a:extLst>
              <a:ext uri="{FF2B5EF4-FFF2-40B4-BE49-F238E27FC236}">
                <a16:creationId xmlns:a16="http://schemas.microsoft.com/office/drawing/2014/main" id="{3F13C1B1-D09A-407F-AD03-F047461C11FE}"/>
              </a:ext>
            </a:extLst>
          </p:cNvPr>
          <p:cNvSpPr txBox="1"/>
          <p:nvPr/>
        </p:nvSpPr>
        <p:spPr>
          <a:xfrm>
            <a:off x="2009666" y="1828800"/>
            <a:ext cx="8621250" cy="3693319"/>
          </a:xfrm>
          <a:prstGeom prst="rect">
            <a:avLst/>
          </a:prstGeom>
          <a:noFill/>
        </p:spPr>
        <p:txBody>
          <a:bodyPr wrap="square" rtlCol="0">
            <a:spAutoFit/>
          </a:bodyPr>
          <a:lstStyle/>
          <a:p>
            <a:pPr marL="285750" indent="-285750">
              <a:buFont typeface="Arial" panose="020B0604020202020204" pitchFamily="34" charset="0"/>
              <a:buChar char="•"/>
            </a:pPr>
            <a:r>
              <a:rPr lang="en-GB" sz="2400" dirty="0" err="1">
                <a:latin typeface="Frutiger 55 Roman" panose="020B0800000000000000" pitchFamily="34" charset="0"/>
              </a:rPr>
              <a:t>pHmV</a:t>
            </a:r>
            <a:r>
              <a:rPr lang="en-GB" sz="2400" dirty="0">
                <a:latin typeface="Frutiger 55 Roman" panose="020B0800000000000000" pitchFamily="34" charset="0"/>
              </a:rPr>
              <a:t> (pH per millivolt) 			 .86</a:t>
            </a:r>
          </a:p>
          <a:p>
            <a:pPr marL="285750" indent="-285750">
              <a:buFont typeface="Arial" panose="020B0604020202020204" pitchFamily="34" charset="0"/>
              <a:buChar char="•"/>
            </a:pPr>
            <a:endParaRPr lang="en-GB" sz="2400" dirty="0">
              <a:latin typeface="Frutiger 55 Roman" panose="020B0800000000000000" pitchFamily="34" charset="0"/>
            </a:endParaRPr>
          </a:p>
          <a:p>
            <a:pPr marL="285750" indent="-285750">
              <a:buFont typeface="Arial" panose="020B0604020202020204" pitchFamily="34" charset="0"/>
              <a:buChar char="•"/>
            </a:pPr>
            <a:r>
              <a:rPr lang="en-GB" sz="2400" dirty="0" err="1">
                <a:latin typeface="Frutiger 55 Roman" panose="020B0800000000000000" pitchFamily="34" charset="0"/>
              </a:rPr>
              <a:t>Turb</a:t>
            </a:r>
            <a:r>
              <a:rPr lang="en-GB" sz="2400" dirty="0">
                <a:latin typeface="Frutiger 55 Roman" panose="020B0800000000000000" pitchFamily="34" charset="0"/>
              </a:rPr>
              <a:t> (Turbidity) 				 .85</a:t>
            </a:r>
          </a:p>
          <a:p>
            <a:pPr marL="285750" indent="-285750">
              <a:buFont typeface="Arial" panose="020B0604020202020204" pitchFamily="34" charset="0"/>
              <a:buChar char="•"/>
            </a:pPr>
            <a:endParaRPr lang="en-GB" sz="2400" dirty="0">
              <a:latin typeface="Frutiger 55 Roman" panose="020B0800000000000000" pitchFamily="34" charset="0"/>
            </a:endParaRPr>
          </a:p>
          <a:p>
            <a:pPr marL="285750" indent="-285750">
              <a:buFont typeface="Arial" panose="020B0604020202020204" pitchFamily="34" charset="0"/>
              <a:buChar char="•"/>
            </a:pPr>
            <a:r>
              <a:rPr lang="en-GB" sz="2400" dirty="0" err="1">
                <a:latin typeface="Frutiger 55 Roman" panose="020B0800000000000000" pitchFamily="34" charset="0"/>
              </a:rPr>
              <a:t>DO_pct</a:t>
            </a:r>
            <a:r>
              <a:rPr lang="en-GB" sz="2400" dirty="0">
                <a:latin typeface="Frutiger 55 Roman" panose="020B0800000000000000" pitchFamily="34" charset="0"/>
              </a:rPr>
              <a:t> (</a:t>
            </a:r>
            <a:r>
              <a:rPr lang="en-GB" sz="2400" dirty="0" err="1">
                <a:latin typeface="Frutiger 55 Roman" panose="020B0800000000000000" pitchFamily="34" charset="0"/>
              </a:rPr>
              <a:t>Disolved</a:t>
            </a:r>
            <a:r>
              <a:rPr lang="en-GB" sz="2400" dirty="0">
                <a:latin typeface="Frutiger 55 Roman" panose="020B0800000000000000" pitchFamily="34" charset="0"/>
              </a:rPr>
              <a:t> Oxygen Percent) 	 .82</a:t>
            </a:r>
          </a:p>
          <a:p>
            <a:endParaRPr lang="en-GB" sz="2400" dirty="0">
              <a:latin typeface="Frutiger 55 Roman" panose="020B0800000000000000" pitchFamily="34" charset="0"/>
            </a:endParaRPr>
          </a:p>
          <a:p>
            <a:pPr marL="285750" indent="-285750">
              <a:buFont typeface="Arial" panose="020B0604020202020204" pitchFamily="34" charset="0"/>
              <a:buChar char="•"/>
            </a:pPr>
            <a:r>
              <a:rPr lang="en-GB" sz="2400" dirty="0" err="1">
                <a:latin typeface="Frutiger 55 Roman" panose="020B0800000000000000" pitchFamily="34" charset="0"/>
              </a:rPr>
              <a:t>ChlFluor</a:t>
            </a:r>
            <a:r>
              <a:rPr lang="en-GB" sz="2400" dirty="0">
                <a:latin typeface="Frutiger 55 Roman" panose="020B0800000000000000" pitchFamily="34" charset="0"/>
              </a:rPr>
              <a:t> (Chlorophyll Fluorescence)	 .72</a:t>
            </a:r>
          </a:p>
          <a:p>
            <a:pPr marL="285750" indent="-285750">
              <a:buFont typeface="Arial" panose="020B0604020202020204" pitchFamily="34" charset="0"/>
              <a:buChar char="•"/>
            </a:pPr>
            <a:endParaRPr lang="en-GB" sz="2400" dirty="0">
              <a:latin typeface="Frutiger 55 Roman" panose="020B0800000000000000" pitchFamily="34" charset="0"/>
            </a:endParaRPr>
          </a:p>
          <a:p>
            <a:pPr marL="285750" indent="-285750">
              <a:buFont typeface="Arial" panose="020B0604020202020204" pitchFamily="34" charset="0"/>
              <a:buChar char="•"/>
            </a:pPr>
            <a:r>
              <a:rPr lang="en-GB" sz="2400" dirty="0" err="1">
                <a:latin typeface="Frutiger 55 Roman" panose="020B0800000000000000" pitchFamily="34" charset="0"/>
              </a:rPr>
              <a:t>SPCond</a:t>
            </a:r>
            <a:r>
              <a:rPr lang="en-GB" sz="2400" dirty="0">
                <a:latin typeface="Frutiger 55 Roman" panose="020B0800000000000000" pitchFamily="34" charset="0"/>
              </a:rPr>
              <a:t> (Conductivity)			 .71</a:t>
            </a:r>
          </a:p>
          <a:p>
            <a:pPr marL="285750" indent="-285750">
              <a:buFont typeface="Arial" panose="020B0604020202020204" pitchFamily="34" charset="0"/>
              <a:buChar char="•"/>
            </a:pPr>
            <a:endParaRPr lang="en-GB" dirty="0">
              <a:latin typeface="Frutiger 55 Roman" panose="020B0800000000000000" pitchFamily="34" charset="0"/>
            </a:endParaRPr>
          </a:p>
        </p:txBody>
      </p:sp>
    </p:spTree>
    <p:extLst>
      <p:ext uri="{BB962C8B-B14F-4D97-AF65-F5344CB8AC3E}">
        <p14:creationId xmlns:p14="http://schemas.microsoft.com/office/powerpoint/2010/main" val="178706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61EF-28CC-4679-A192-6FCF11BE49AB}"/>
              </a:ext>
            </a:extLst>
          </p:cNvPr>
          <p:cNvSpPr>
            <a:spLocks noGrp="1"/>
          </p:cNvSpPr>
          <p:nvPr>
            <p:ph type="title"/>
          </p:nvPr>
        </p:nvSpPr>
        <p:spPr/>
        <p:txBody>
          <a:bodyPr/>
          <a:lstStyle/>
          <a:p>
            <a:r>
              <a:rPr lang="en-GB" dirty="0">
                <a:latin typeface="Frutiger 55 Roman" panose="020B0800000000000000" pitchFamily="34" charset="0"/>
              </a:rPr>
              <a:t>Future Work</a:t>
            </a:r>
          </a:p>
        </p:txBody>
      </p:sp>
      <p:sp>
        <p:nvSpPr>
          <p:cNvPr id="3" name="Content Placeholder 2">
            <a:extLst>
              <a:ext uri="{FF2B5EF4-FFF2-40B4-BE49-F238E27FC236}">
                <a16:creationId xmlns:a16="http://schemas.microsoft.com/office/drawing/2014/main" id="{6AD35F88-20F2-4296-89A5-49BAC9E41349}"/>
              </a:ext>
            </a:extLst>
          </p:cNvPr>
          <p:cNvSpPr>
            <a:spLocks noGrp="1"/>
          </p:cNvSpPr>
          <p:nvPr>
            <p:ph idx="1"/>
          </p:nvPr>
        </p:nvSpPr>
        <p:spPr/>
        <p:txBody>
          <a:bodyPr>
            <a:normAutofit lnSpcReduction="10000"/>
          </a:bodyPr>
          <a:lstStyle/>
          <a:p>
            <a:r>
              <a:rPr lang="en-GB" dirty="0">
                <a:latin typeface="Frutiger 55 Roman" panose="020B0800000000000000" pitchFamily="34" charset="0"/>
              </a:rPr>
              <a:t>Locate Buoy Data For Southeast Africa</a:t>
            </a:r>
          </a:p>
          <a:p>
            <a:pPr lvl="1"/>
            <a:r>
              <a:rPr lang="en-GB" dirty="0">
                <a:latin typeface="Frutiger 55 Roman" panose="020B0800000000000000" pitchFamily="34" charset="0"/>
              </a:rPr>
              <a:t>Large number of rogue wave occurrences</a:t>
            </a:r>
          </a:p>
          <a:p>
            <a:endParaRPr lang="en-GB" dirty="0">
              <a:latin typeface="Frutiger 55 Roman" panose="020B0800000000000000" pitchFamily="34" charset="0"/>
            </a:endParaRPr>
          </a:p>
          <a:p>
            <a:r>
              <a:rPr lang="en-GB" dirty="0">
                <a:latin typeface="Frutiger 55 Roman" panose="020B0800000000000000" pitchFamily="34" charset="0"/>
              </a:rPr>
              <a:t>Test five principal components as predictors for other hazards</a:t>
            </a:r>
          </a:p>
          <a:p>
            <a:endParaRPr lang="en-GB" dirty="0">
              <a:latin typeface="Frutiger 55 Roman" panose="020B0800000000000000" pitchFamily="34" charset="0"/>
            </a:endParaRPr>
          </a:p>
          <a:p>
            <a:r>
              <a:rPr lang="en-GB" dirty="0">
                <a:latin typeface="Frutiger 55 Roman" panose="020B0800000000000000" pitchFamily="34" charset="0"/>
              </a:rPr>
              <a:t>Locate more data spanning a larger time period</a:t>
            </a:r>
          </a:p>
          <a:p>
            <a:endParaRPr lang="en-GB" dirty="0">
              <a:latin typeface="Frutiger 55 Roman" panose="020B0800000000000000" pitchFamily="34" charset="0"/>
            </a:endParaRPr>
          </a:p>
          <a:p>
            <a:r>
              <a:rPr lang="en-GB" dirty="0">
                <a:latin typeface="Frutiger 55 Roman" panose="020B0800000000000000" pitchFamily="34" charset="0"/>
              </a:rPr>
              <a:t>Test other models</a:t>
            </a:r>
          </a:p>
        </p:txBody>
      </p:sp>
    </p:spTree>
    <p:extLst>
      <p:ext uri="{BB962C8B-B14F-4D97-AF65-F5344CB8AC3E}">
        <p14:creationId xmlns:p14="http://schemas.microsoft.com/office/powerpoint/2010/main" val="162959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7828-81A7-48EF-936B-FF5AB8437C2B}"/>
              </a:ext>
            </a:extLst>
          </p:cNvPr>
          <p:cNvSpPr>
            <a:spLocks noGrp="1"/>
          </p:cNvSpPr>
          <p:nvPr>
            <p:ph type="title"/>
          </p:nvPr>
        </p:nvSpPr>
        <p:spPr/>
        <p:txBody>
          <a:bodyPr/>
          <a:lstStyle/>
          <a:p>
            <a:r>
              <a:rPr lang="en-GB" dirty="0">
                <a:latin typeface="Frutiger 55 Roman" panose="020B0800000000000000" pitchFamily="34" charset="0"/>
              </a:rPr>
              <a:t>Can Buoy Data Successfully Predict Unsafe Ocean Conditions?</a:t>
            </a:r>
          </a:p>
        </p:txBody>
      </p:sp>
      <p:sp>
        <p:nvSpPr>
          <p:cNvPr id="3" name="Content Placeholder 2">
            <a:extLst>
              <a:ext uri="{FF2B5EF4-FFF2-40B4-BE49-F238E27FC236}">
                <a16:creationId xmlns:a16="http://schemas.microsoft.com/office/drawing/2014/main" id="{705BD58B-E34F-407C-80D9-B285BF0BE1B1}"/>
              </a:ext>
            </a:extLst>
          </p:cNvPr>
          <p:cNvSpPr>
            <a:spLocks noGrp="1"/>
          </p:cNvSpPr>
          <p:nvPr>
            <p:ph idx="1"/>
          </p:nvPr>
        </p:nvSpPr>
        <p:spPr/>
        <p:txBody>
          <a:bodyPr/>
          <a:lstStyle/>
          <a:p>
            <a:endParaRPr lang="en-GB" dirty="0">
              <a:latin typeface="Frutiger 55 Roman" panose="020B0800000000000000" pitchFamily="34" charset="0"/>
            </a:endParaRPr>
          </a:p>
          <a:p>
            <a:r>
              <a:rPr lang="en-GB" dirty="0">
                <a:latin typeface="Frutiger 55 Roman" panose="020B0800000000000000" pitchFamily="34" charset="0"/>
              </a:rPr>
              <a:t>Buoys measure various ocean attributes</a:t>
            </a:r>
          </a:p>
          <a:p>
            <a:pPr lvl="1"/>
            <a:r>
              <a:rPr lang="en-GB" dirty="0">
                <a:latin typeface="Frutiger 55 Roman" panose="020B0800000000000000" pitchFamily="34" charset="0"/>
              </a:rPr>
              <a:t>Salinity</a:t>
            </a:r>
          </a:p>
          <a:p>
            <a:pPr lvl="1"/>
            <a:r>
              <a:rPr lang="en-GB" dirty="0">
                <a:latin typeface="Frutiger 55 Roman" panose="020B0800000000000000" pitchFamily="34" charset="0"/>
              </a:rPr>
              <a:t>Conductivity</a:t>
            </a:r>
          </a:p>
          <a:p>
            <a:pPr lvl="1"/>
            <a:r>
              <a:rPr lang="en-GB" dirty="0">
                <a:latin typeface="Frutiger 55 Roman" panose="020B0800000000000000" pitchFamily="34" charset="0"/>
              </a:rPr>
              <a:t>Turbidity</a:t>
            </a:r>
          </a:p>
          <a:p>
            <a:pPr lvl="1"/>
            <a:r>
              <a:rPr lang="en-GB" dirty="0">
                <a:latin typeface="Frutiger 55 Roman" panose="020B0800000000000000" pitchFamily="34" charset="0"/>
              </a:rPr>
              <a:t>Tides</a:t>
            </a:r>
          </a:p>
          <a:p>
            <a:pPr lvl="1"/>
            <a:r>
              <a:rPr lang="en-GB" dirty="0">
                <a:latin typeface="Frutiger 55 Roman" panose="020B0800000000000000" pitchFamily="34" charset="0"/>
              </a:rPr>
              <a:t>Winds</a:t>
            </a:r>
          </a:p>
          <a:p>
            <a:pPr lvl="1"/>
            <a:r>
              <a:rPr lang="en-GB" dirty="0">
                <a:latin typeface="Frutiger 55 Roman" panose="020B0800000000000000" pitchFamily="34" charset="0"/>
              </a:rPr>
              <a:t>Depth</a:t>
            </a:r>
          </a:p>
          <a:p>
            <a:pPr lvl="1"/>
            <a:r>
              <a:rPr lang="en-GB" dirty="0">
                <a:latin typeface="Frutiger 55 Roman" panose="020B0800000000000000" pitchFamily="34" charset="0"/>
              </a:rPr>
              <a:t>pH level</a:t>
            </a:r>
          </a:p>
          <a:p>
            <a:pPr lvl="1"/>
            <a:r>
              <a:rPr lang="en-GB" dirty="0">
                <a:latin typeface="Frutiger 55 Roman" panose="020B0800000000000000" pitchFamily="34" charset="0"/>
              </a:rPr>
              <a:t>Dissolved Oxygen</a:t>
            </a:r>
          </a:p>
          <a:p>
            <a:pPr lvl="1"/>
            <a:r>
              <a:rPr lang="en-GB" dirty="0">
                <a:latin typeface="Frutiger 55 Roman" panose="020B0800000000000000" pitchFamily="34" charset="0"/>
              </a:rPr>
              <a:t>And more</a:t>
            </a:r>
          </a:p>
        </p:txBody>
      </p:sp>
    </p:spTree>
    <p:extLst>
      <p:ext uri="{BB962C8B-B14F-4D97-AF65-F5344CB8AC3E}">
        <p14:creationId xmlns:p14="http://schemas.microsoft.com/office/powerpoint/2010/main" val="244194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Frutiger 55 Roman" panose="020B0800000000000000" pitchFamily="34" charset="0"/>
              </a:rPr>
              <a:t>Sea Hazards</a:t>
            </a:r>
          </a:p>
        </p:txBody>
      </p:sp>
      <p:sp>
        <p:nvSpPr>
          <p:cNvPr id="14" name="Content Placeholder 13"/>
          <p:cNvSpPr>
            <a:spLocks noGrp="1"/>
          </p:cNvSpPr>
          <p:nvPr>
            <p:ph idx="1"/>
          </p:nvPr>
        </p:nvSpPr>
        <p:spPr/>
        <p:txBody>
          <a:bodyPr/>
          <a:lstStyle/>
          <a:p>
            <a:r>
              <a:rPr lang="en-US" dirty="0">
                <a:latin typeface="Frutiger 55 Roman" panose="020B0800000000000000" pitchFamily="34" charset="0"/>
              </a:rPr>
              <a:t>Hurricanes</a:t>
            </a:r>
          </a:p>
          <a:p>
            <a:r>
              <a:rPr lang="en-US" dirty="0">
                <a:latin typeface="Frutiger 55 Roman" panose="020B0800000000000000" pitchFamily="34" charset="0"/>
              </a:rPr>
              <a:t>Rogue waves</a:t>
            </a:r>
          </a:p>
          <a:p>
            <a:r>
              <a:rPr lang="en-US" dirty="0">
                <a:latin typeface="Frutiger 55 Roman" panose="020B0800000000000000" pitchFamily="34" charset="0"/>
              </a:rPr>
              <a:t>Dangerous storms</a:t>
            </a:r>
          </a:p>
          <a:p>
            <a:r>
              <a:rPr lang="en-US" dirty="0">
                <a:latin typeface="Frutiger 55 Roman" panose="020B0800000000000000" pitchFamily="34" charset="0"/>
              </a:rPr>
              <a:t>Acidification</a:t>
            </a:r>
          </a:p>
          <a:p>
            <a:r>
              <a:rPr lang="en-US" dirty="0">
                <a:latin typeface="Frutiger 55 Roman" panose="020B0800000000000000" pitchFamily="34" charset="0"/>
              </a:rPr>
              <a:t>Other threats</a:t>
            </a:r>
          </a:p>
        </p:txBody>
      </p:sp>
    </p:spTree>
    <p:extLst>
      <p:ext uri="{BB962C8B-B14F-4D97-AF65-F5344CB8AC3E}">
        <p14:creationId xmlns:p14="http://schemas.microsoft.com/office/powerpoint/2010/main" val="314370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04AC-98A2-418A-A463-0215599839EF}"/>
              </a:ext>
            </a:extLst>
          </p:cNvPr>
          <p:cNvSpPr>
            <a:spLocks noGrp="1"/>
          </p:cNvSpPr>
          <p:nvPr>
            <p:ph type="title"/>
          </p:nvPr>
        </p:nvSpPr>
        <p:spPr/>
        <p:txBody>
          <a:bodyPr/>
          <a:lstStyle/>
          <a:p>
            <a:r>
              <a:rPr lang="en-GB" dirty="0">
                <a:latin typeface="Frutiger 55 Roman" panose="020B0800000000000000" pitchFamily="34" charset="0"/>
              </a:rPr>
              <a:t>Challenges</a:t>
            </a:r>
          </a:p>
        </p:txBody>
      </p:sp>
      <p:sp>
        <p:nvSpPr>
          <p:cNvPr id="3" name="Content Placeholder 2">
            <a:extLst>
              <a:ext uri="{FF2B5EF4-FFF2-40B4-BE49-F238E27FC236}">
                <a16:creationId xmlns:a16="http://schemas.microsoft.com/office/drawing/2014/main" id="{3463FEB7-EB2E-441D-B0F0-52BBC7260801}"/>
              </a:ext>
            </a:extLst>
          </p:cNvPr>
          <p:cNvSpPr>
            <a:spLocks noGrp="1"/>
          </p:cNvSpPr>
          <p:nvPr>
            <p:ph idx="1"/>
          </p:nvPr>
        </p:nvSpPr>
        <p:spPr/>
        <p:txBody>
          <a:bodyPr/>
          <a:lstStyle/>
          <a:p>
            <a:r>
              <a:rPr lang="en-GB" dirty="0">
                <a:latin typeface="Frutiger 55 Roman" panose="020B0800000000000000" pitchFamily="34" charset="0"/>
              </a:rPr>
              <a:t>Unfamiliarity with data and its meaning</a:t>
            </a:r>
          </a:p>
          <a:p>
            <a:r>
              <a:rPr lang="en-GB" dirty="0">
                <a:latin typeface="Frutiger 55 Roman" panose="020B0800000000000000" pitchFamily="34" charset="0"/>
              </a:rPr>
              <a:t>No clear or proposed method to achieve my goal</a:t>
            </a:r>
          </a:p>
          <a:p>
            <a:r>
              <a:rPr lang="en-GB" dirty="0">
                <a:latin typeface="Frutiger 55 Roman" panose="020B0800000000000000" pitchFamily="34" charset="0"/>
              </a:rPr>
              <a:t>Data is inconsistent</a:t>
            </a:r>
          </a:p>
          <a:p>
            <a:pPr lvl="1"/>
            <a:r>
              <a:rPr lang="en-GB" dirty="0">
                <a:latin typeface="Frutiger 55 Roman" panose="020B0800000000000000" pitchFamily="34" charset="0"/>
              </a:rPr>
              <a:t>Buoy failures</a:t>
            </a:r>
          </a:p>
          <a:p>
            <a:pPr lvl="1"/>
            <a:r>
              <a:rPr lang="en-GB" dirty="0">
                <a:latin typeface="Frutiger 55 Roman" panose="020B0800000000000000" pitchFamily="34" charset="0"/>
              </a:rPr>
              <a:t>Different measurements are taken from different locations</a:t>
            </a:r>
          </a:p>
          <a:p>
            <a:r>
              <a:rPr lang="en-GB" dirty="0">
                <a:latin typeface="Frutiger 55 Roman" panose="020B0800000000000000" pitchFamily="34" charset="0"/>
              </a:rPr>
              <a:t>Faulty readings</a:t>
            </a:r>
          </a:p>
          <a:p>
            <a:pPr lvl="1"/>
            <a:r>
              <a:rPr lang="en-GB" dirty="0">
                <a:latin typeface="Frutiger 55 Roman" panose="020B0800000000000000" pitchFamily="34" charset="0"/>
              </a:rPr>
              <a:t>Uncertain how to distinguish between actual readings and false ones</a:t>
            </a:r>
          </a:p>
        </p:txBody>
      </p:sp>
    </p:spTree>
    <p:extLst>
      <p:ext uri="{BB962C8B-B14F-4D97-AF65-F5344CB8AC3E}">
        <p14:creationId xmlns:p14="http://schemas.microsoft.com/office/powerpoint/2010/main" val="389635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CDBF-EC91-43C9-B3D5-2DB48E5969CD}"/>
              </a:ext>
            </a:extLst>
          </p:cNvPr>
          <p:cNvSpPr>
            <a:spLocks noGrp="1"/>
          </p:cNvSpPr>
          <p:nvPr>
            <p:ph type="title"/>
          </p:nvPr>
        </p:nvSpPr>
        <p:spPr/>
        <p:txBody>
          <a:bodyPr/>
          <a:lstStyle/>
          <a:p>
            <a:r>
              <a:rPr lang="en-GB" dirty="0">
                <a:latin typeface="Frutiger 55 Roman" panose="020B0800000000000000" pitchFamily="34" charset="0"/>
              </a:rPr>
              <a:t>Approach</a:t>
            </a:r>
          </a:p>
        </p:txBody>
      </p:sp>
      <p:sp>
        <p:nvSpPr>
          <p:cNvPr id="3" name="Content Placeholder 2">
            <a:extLst>
              <a:ext uri="{FF2B5EF4-FFF2-40B4-BE49-F238E27FC236}">
                <a16:creationId xmlns:a16="http://schemas.microsoft.com/office/drawing/2014/main" id="{F16830B9-75E7-4C31-B475-5D5ECDDFA64F}"/>
              </a:ext>
            </a:extLst>
          </p:cNvPr>
          <p:cNvSpPr>
            <a:spLocks noGrp="1"/>
          </p:cNvSpPr>
          <p:nvPr>
            <p:ph idx="1"/>
          </p:nvPr>
        </p:nvSpPr>
        <p:spPr/>
        <p:txBody>
          <a:bodyPr>
            <a:normAutofit lnSpcReduction="10000"/>
          </a:bodyPr>
          <a:lstStyle/>
          <a:p>
            <a:pPr lvl="1"/>
            <a:r>
              <a:rPr lang="en-GB" dirty="0">
                <a:latin typeface="Frutiger 55 Roman" panose="020B0800000000000000" pitchFamily="34" charset="0"/>
              </a:rPr>
              <a:t>Hurricane Data</a:t>
            </a:r>
          </a:p>
          <a:p>
            <a:pPr lvl="2"/>
            <a:r>
              <a:rPr lang="en-GB" dirty="0">
                <a:latin typeface="Frutiger 55 Roman" panose="020B0800000000000000" pitchFamily="34" charset="0"/>
              </a:rPr>
              <a:t>Provides a verified example of a common hazard</a:t>
            </a:r>
          </a:p>
          <a:p>
            <a:pPr lvl="2"/>
            <a:r>
              <a:rPr lang="en-GB" dirty="0">
                <a:latin typeface="Frutiger 55 Roman" panose="020B0800000000000000" pitchFamily="34" charset="0"/>
              </a:rPr>
              <a:t>Readings my provide insights</a:t>
            </a:r>
          </a:p>
          <a:p>
            <a:pPr lvl="2"/>
            <a:r>
              <a:rPr lang="en-GB" dirty="0">
                <a:latin typeface="Frutiger 55 Roman" panose="020B0800000000000000" pitchFamily="34" charset="0"/>
              </a:rPr>
              <a:t>Data is easy to obtain</a:t>
            </a:r>
          </a:p>
          <a:p>
            <a:pPr lvl="1"/>
            <a:r>
              <a:rPr lang="en-GB" dirty="0">
                <a:latin typeface="Frutiger 55 Roman" panose="020B0800000000000000" pitchFamily="34" charset="0"/>
              </a:rPr>
              <a:t>Filtering</a:t>
            </a:r>
          </a:p>
          <a:p>
            <a:pPr lvl="2"/>
            <a:r>
              <a:rPr lang="en-GB" dirty="0">
                <a:latin typeface="Frutiger 55 Roman" panose="020B0800000000000000" pitchFamily="34" charset="0"/>
              </a:rPr>
              <a:t>Storm data pulled from NOAA</a:t>
            </a:r>
          </a:p>
          <a:p>
            <a:pPr lvl="3"/>
            <a:r>
              <a:rPr lang="en-GB" dirty="0">
                <a:latin typeface="Frutiger 55 Roman" panose="020B0800000000000000" pitchFamily="34" charset="0"/>
              </a:rPr>
              <a:t>200552 records</a:t>
            </a:r>
          </a:p>
          <a:p>
            <a:pPr lvl="2"/>
            <a:r>
              <a:rPr lang="en-GB" dirty="0">
                <a:latin typeface="Frutiger 55 Roman" panose="020B0800000000000000" pitchFamily="34" charset="0"/>
              </a:rPr>
              <a:t>Latitude and Longitude Pulled</a:t>
            </a:r>
          </a:p>
          <a:p>
            <a:pPr lvl="2"/>
            <a:r>
              <a:rPr lang="en-GB" dirty="0">
                <a:latin typeface="Frutiger 55 Roman" panose="020B0800000000000000" pitchFamily="34" charset="0"/>
              </a:rPr>
              <a:t>Dates used to match data</a:t>
            </a:r>
          </a:p>
          <a:p>
            <a:pPr lvl="1"/>
            <a:r>
              <a:rPr lang="en-GB" dirty="0">
                <a:latin typeface="Frutiger 55 Roman" panose="020B0800000000000000" pitchFamily="34" charset="0"/>
              </a:rPr>
              <a:t>Final Data 57,820 rows, 30 columns</a:t>
            </a:r>
          </a:p>
          <a:p>
            <a:pPr lvl="2"/>
            <a:endParaRPr lang="en-GB" dirty="0">
              <a:latin typeface="Frutiger 55 Roman" panose="020B0800000000000000" pitchFamily="34" charset="0"/>
            </a:endParaRPr>
          </a:p>
          <a:p>
            <a:pPr lvl="1"/>
            <a:endParaRPr lang="en-GB" dirty="0">
              <a:latin typeface="Frutiger 55 Roman" panose="020B0800000000000000" pitchFamily="34" charset="0"/>
            </a:endParaRPr>
          </a:p>
          <a:p>
            <a:pPr marL="457200" lvl="1" indent="0">
              <a:buNone/>
            </a:pPr>
            <a:endParaRPr lang="en-GB" dirty="0"/>
          </a:p>
          <a:p>
            <a:pPr marL="457200" lvl="1" indent="0">
              <a:buNone/>
            </a:pPr>
            <a:r>
              <a:rPr lang="en-GB" dirty="0"/>
              <a:t>				</a:t>
            </a:r>
          </a:p>
        </p:txBody>
      </p:sp>
    </p:spTree>
    <p:extLst>
      <p:ext uri="{BB962C8B-B14F-4D97-AF65-F5344CB8AC3E}">
        <p14:creationId xmlns:p14="http://schemas.microsoft.com/office/powerpoint/2010/main" val="187434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948" y="260648"/>
            <a:ext cx="9144001" cy="1219200"/>
          </a:xfrm>
        </p:spPr>
        <p:txBody>
          <a:bodyPr/>
          <a:lstStyle/>
          <a:p>
            <a:pPr algn="ctr"/>
            <a:r>
              <a:rPr lang="en-AU" dirty="0">
                <a:latin typeface="Frutiger 55 Roman" panose="020B0800000000000000" pitchFamily="34" charset="0"/>
              </a:rPr>
              <a:t>Exploration</a:t>
            </a:r>
            <a:endParaRPr dirty="0">
              <a:latin typeface="Frutiger 55 Roman" panose="020B0800000000000000" pitchFamily="34" charset="0"/>
            </a:endParaRPr>
          </a:p>
        </p:txBody>
      </p:sp>
      <p:pic>
        <p:nvPicPr>
          <p:cNvPr id="5" name="Content Placeholder 4" descr="A close up of a logo&#10;&#10;Description automatically generated">
            <a:extLst>
              <a:ext uri="{FF2B5EF4-FFF2-40B4-BE49-F238E27FC236}">
                <a16:creationId xmlns:a16="http://schemas.microsoft.com/office/drawing/2014/main" id="{B3ADA60A-52EB-4759-A9AE-C0936FD961F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9876" y="1700808"/>
            <a:ext cx="5472608" cy="5059533"/>
          </a:xfrm>
        </p:spPr>
      </p:pic>
      <p:pic>
        <p:nvPicPr>
          <p:cNvPr id="8" name="Picture 7" descr="A close up of a flag&#10;&#10;Description automatically generated">
            <a:extLst>
              <a:ext uri="{FF2B5EF4-FFF2-40B4-BE49-F238E27FC236}">
                <a16:creationId xmlns:a16="http://schemas.microsoft.com/office/drawing/2014/main" id="{1BCC14C0-4434-4EC8-A718-195E11729D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6500" y="1700366"/>
            <a:ext cx="5075075" cy="5059533"/>
          </a:xfrm>
          <a:prstGeom prst="rect">
            <a:avLst/>
          </a:prstGeom>
        </p:spPr>
      </p:pic>
    </p:spTree>
    <p:extLst>
      <p:ext uri="{BB962C8B-B14F-4D97-AF65-F5344CB8AC3E}">
        <p14:creationId xmlns:p14="http://schemas.microsoft.com/office/powerpoint/2010/main" val="210213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flag&#10;&#10;Description automatically generated">
            <a:extLst>
              <a:ext uri="{FF2B5EF4-FFF2-40B4-BE49-F238E27FC236}">
                <a16:creationId xmlns:a16="http://schemas.microsoft.com/office/drawing/2014/main" id="{4C6E32F1-083A-41EB-A4E8-F4E44E4B1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884" y="814400"/>
            <a:ext cx="5229200" cy="5229200"/>
          </a:xfrm>
          <a:prstGeom prst="rect">
            <a:avLst/>
          </a:prstGeom>
        </p:spPr>
      </p:pic>
      <p:pic>
        <p:nvPicPr>
          <p:cNvPr id="10" name="Picture 9" descr="A close up of a logo&#10;&#10;Description automatically generated">
            <a:extLst>
              <a:ext uri="{FF2B5EF4-FFF2-40B4-BE49-F238E27FC236}">
                <a16:creationId xmlns:a16="http://schemas.microsoft.com/office/drawing/2014/main" id="{18BD7A95-5B9B-49B6-9021-707939C564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492" y="814400"/>
            <a:ext cx="5229200" cy="5229200"/>
          </a:xfrm>
          <a:prstGeom prst="rect">
            <a:avLst/>
          </a:prstGeom>
        </p:spPr>
      </p:pic>
    </p:spTree>
    <p:extLst>
      <p:ext uri="{BB962C8B-B14F-4D97-AF65-F5344CB8AC3E}">
        <p14:creationId xmlns:p14="http://schemas.microsoft.com/office/powerpoint/2010/main" val="3594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flag&#10;&#10;Description automatically generated">
            <a:extLst>
              <a:ext uri="{FF2B5EF4-FFF2-40B4-BE49-F238E27FC236}">
                <a16:creationId xmlns:a16="http://schemas.microsoft.com/office/drawing/2014/main" id="{846D391E-F04B-498D-A57F-2BC65ED9C3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884" y="908720"/>
            <a:ext cx="5328592" cy="5328592"/>
          </a:xfrm>
          <a:prstGeom prst="rect">
            <a:avLst/>
          </a:prstGeom>
        </p:spPr>
      </p:pic>
      <p:pic>
        <p:nvPicPr>
          <p:cNvPr id="10" name="Picture 9" descr="A close up of a logo&#10;&#10;Description automatically generated">
            <a:extLst>
              <a:ext uri="{FF2B5EF4-FFF2-40B4-BE49-F238E27FC236}">
                <a16:creationId xmlns:a16="http://schemas.microsoft.com/office/drawing/2014/main" id="{9F13A910-711F-47C3-B486-CC08431C3D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2484" y="908720"/>
            <a:ext cx="5328592" cy="5328592"/>
          </a:xfrm>
          <a:prstGeom prst="rect">
            <a:avLst/>
          </a:prstGeom>
        </p:spPr>
      </p:pic>
    </p:spTree>
    <p:extLst>
      <p:ext uri="{BB962C8B-B14F-4D97-AF65-F5344CB8AC3E}">
        <p14:creationId xmlns:p14="http://schemas.microsoft.com/office/powerpoint/2010/main" val="90215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D1E36B4-587A-4B97-B226-2838590220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892" y="908720"/>
            <a:ext cx="5256584" cy="5256584"/>
          </a:xfrm>
          <a:prstGeom prst="rect">
            <a:avLst/>
          </a:prstGeom>
        </p:spPr>
      </p:pic>
      <p:pic>
        <p:nvPicPr>
          <p:cNvPr id="11" name="Picture 10" descr="A close up of a logo&#10;&#10;Description automatically generated">
            <a:extLst>
              <a:ext uri="{FF2B5EF4-FFF2-40B4-BE49-F238E27FC236}">
                <a16:creationId xmlns:a16="http://schemas.microsoft.com/office/drawing/2014/main" id="{051FCF68-2DF9-484F-BEC1-7EE3C11DB6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2421" y="908720"/>
            <a:ext cx="5256584" cy="5256584"/>
          </a:xfrm>
          <a:prstGeom prst="rect">
            <a:avLst/>
          </a:prstGeom>
        </p:spPr>
      </p:pic>
    </p:spTree>
    <p:extLst>
      <p:ext uri="{BB962C8B-B14F-4D97-AF65-F5344CB8AC3E}">
        <p14:creationId xmlns:p14="http://schemas.microsoft.com/office/powerpoint/2010/main" val="7817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cean Waves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waves nature presentation (widescreen).potx" id="{1FE9163D-5548-432F-82B6-65BFDB1BFAF3}" vid="{2D48191D-94F2-482B-9433-3810ECBC6178}"/>
    </a:ext>
  </a:extLst>
</a:theme>
</file>

<file path=ppt/theme/theme2.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6DE00F-F2BC-4082-AB87-D0D78777DE1E}">
  <ds:schemaRefs>
    <ds:schemaRef ds:uri="http://schemas.microsoft.com/sharepoint/v3/contenttype/forms"/>
  </ds:schemaRefs>
</ds:datastoreItem>
</file>

<file path=customXml/itemProps3.xml><?xml version="1.0" encoding="utf-8"?>
<ds:datastoreItem xmlns:ds="http://schemas.openxmlformats.org/officeDocument/2006/customXml" ds:itemID="{045C5BB1-9D2C-412A-AE6C-0FC75190A4C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Ocean waves nature presentation (widescreen)</Template>
  <TotalTime>2807</TotalTime>
  <Words>1718</Words>
  <Application>Microsoft Office PowerPoint</Application>
  <PresentationFormat>Custom</PresentationFormat>
  <Paragraphs>165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Frutiger 55 Roman</vt:lpstr>
      <vt:lpstr>Ocean Waves 16x9</vt:lpstr>
      <vt:lpstr>Predicting Hazardous Seas</vt:lpstr>
      <vt:lpstr>Can Buoy Data Successfully Predict Unsafe Ocean Conditions?</vt:lpstr>
      <vt:lpstr>Sea Hazards</vt:lpstr>
      <vt:lpstr>Challenges</vt:lpstr>
      <vt:lpstr>Approach</vt:lpstr>
      <vt:lpstr>Exploration</vt:lpstr>
      <vt:lpstr>PowerPoint Presentation</vt:lpstr>
      <vt:lpstr>PowerPoint Presentation</vt:lpstr>
      <vt:lpstr>PowerPoint Presentation</vt:lpstr>
      <vt:lpstr>PowerPoint Presentation</vt:lpstr>
      <vt:lpstr>Features</vt:lpstr>
      <vt:lpstr>Handling NAs</vt:lpstr>
      <vt:lpstr>SciKitLearn Flow Chart</vt:lpstr>
      <vt:lpstr>Model Selection</vt:lpstr>
      <vt:lpstr>Results</vt:lpstr>
      <vt:lpstr>Principal Component Analysis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Hazardous Seas</dc:title>
  <dc:creator>Reni Faust</dc:creator>
  <cp:lastModifiedBy>Reni Faust</cp:lastModifiedBy>
  <cp:revision>34</cp:revision>
  <dcterms:created xsi:type="dcterms:W3CDTF">2019-12-09T13:15:17Z</dcterms:created>
  <dcterms:modified xsi:type="dcterms:W3CDTF">2019-12-11T14:40:02Z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