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89" r:id="rId18"/>
    <p:sldId id="290" r:id="rId19"/>
    <p:sldId id="273" r:id="rId20"/>
    <p:sldId id="274" r:id="rId21"/>
    <p:sldId id="278" r:id="rId22"/>
    <p:sldId id="275" r:id="rId23"/>
    <p:sldId id="276" r:id="rId24"/>
    <p:sldId id="264" r:id="rId25"/>
    <p:sldId id="277" r:id="rId26"/>
    <p:sldId id="279" r:id="rId27"/>
    <p:sldId id="280" r:id="rId28"/>
    <p:sldId id="282" r:id="rId29"/>
    <p:sldId id="291" r:id="rId30"/>
    <p:sldId id="288" r:id="rId31"/>
    <p:sldId id="283" r:id="rId32"/>
    <p:sldId id="284" r:id="rId33"/>
    <p:sldId id="285" r:id="rId34"/>
    <p:sldId id="286" r:id="rId35"/>
    <p:sldId id="287" r:id="rId36"/>
    <p:sldId id="281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8D22-A3B5-410E-9E5D-57B4956B7261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60A3E-DD62-4CB0-899F-11A9A053C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4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60A3E-DD62-4CB0-899F-11A9A053C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96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VC</a:t>
            </a:r>
            <a:r>
              <a:rPr lang="zh-TW" altLang="en-US" smtClean="0"/>
              <a:t>期末複習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3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Fouier transformation</a:t>
            </a:r>
            <a:r>
              <a:rPr lang="zh-TW" altLang="en-US" smtClean="0"/>
              <a:t> </a:t>
            </a:r>
            <a:r>
              <a:rPr lang="en-US" altLang="zh-TW" smtClean="0"/>
              <a:t>EX</a:t>
            </a:r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9397"/>
            <a:ext cx="8229600" cy="340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9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spatial domain VS freq. domain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mtClean="0"/>
              <a:t>spatial domain:</a:t>
            </a:r>
            <a:r>
              <a:rPr lang="zh-TW" altLang="en-US" smtClean="0"/>
              <a:t> 圖片顯示的數值化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比如像素的</a:t>
            </a:r>
            <a:r>
              <a:rPr lang="en-US" altLang="zh-TW" smtClean="0"/>
              <a:t>YCbCr</a:t>
            </a:r>
            <a:r>
              <a:rPr lang="zh-TW" altLang="en-US" smtClean="0"/>
              <a:t>值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freq. </a:t>
            </a:r>
            <a:r>
              <a:rPr lang="en-US" altLang="zh-TW" smtClean="0"/>
              <a:t>domain</a:t>
            </a:r>
          </a:p>
          <a:p>
            <a:pPr marL="0" indent="0">
              <a:buNone/>
            </a:pPr>
            <a:r>
              <a:rPr lang="en-US" altLang="zh-TW" smtClean="0"/>
              <a:t>pixel value</a:t>
            </a:r>
            <a:r>
              <a:rPr lang="zh-TW" altLang="en-US" smtClean="0"/>
              <a:t>的變化 </a:t>
            </a:r>
            <a:r>
              <a:rPr lang="en-US" altLang="zh-TW" smtClean="0"/>
              <a:t>(how fase signal changing)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High frequency :</a:t>
            </a:r>
            <a:r>
              <a:rPr lang="zh-TW" altLang="en-US" smtClean="0"/>
              <a:t> 通常表示</a:t>
            </a:r>
            <a:r>
              <a:rPr lang="en-US" altLang="zh-TW" smtClean="0"/>
              <a:t>edge</a:t>
            </a:r>
          </a:p>
          <a:p>
            <a:pPr marL="0" indent="0">
              <a:buNone/>
            </a:pPr>
            <a:r>
              <a:rPr lang="en-US" altLang="zh-TW" smtClean="0"/>
              <a:t>low frequency:  </a:t>
            </a:r>
            <a:r>
              <a:rPr lang="zh-TW" altLang="en-US" smtClean="0"/>
              <a:t>變化不大的區域   </a:t>
            </a:r>
            <a:r>
              <a:rPr lang="en-US" altLang="zh-TW" smtClean="0"/>
              <a:t>(</a:t>
            </a:r>
            <a:r>
              <a:rPr lang="zh-TW" altLang="en-US" smtClean="0"/>
              <a:t>我們保留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96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2D</a:t>
            </a:r>
            <a:r>
              <a:rPr lang="zh-TW" altLang="en-US" smtClean="0"/>
              <a:t> </a:t>
            </a:r>
            <a:r>
              <a:rPr lang="en-US" altLang="zh-TW" smtClean="0"/>
              <a:t>FT</a:t>
            </a:r>
            <a:r>
              <a:rPr lang="zh-TW" altLang="en-US" smtClean="0"/>
              <a:t> </a:t>
            </a:r>
            <a:r>
              <a:rPr lang="en-US" altLang="zh-TW" smtClean="0"/>
              <a:t>vs 1D FT – time complexity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mtClean="0"/>
              <a:t>2D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 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一次</a:t>
            </a:r>
            <a:r>
              <a:rPr lang="en-US" altLang="zh-TW" smtClean="0"/>
              <a:t>2D FT</a:t>
            </a:r>
            <a:r>
              <a:rPr lang="zh-TW" altLang="en-US" smtClean="0"/>
              <a:t> 單位 </a:t>
            </a:r>
            <a:r>
              <a:rPr lang="en-US" altLang="zh-TW" smtClean="0"/>
              <a:t>=&gt;</a:t>
            </a:r>
            <a:r>
              <a:rPr lang="zh-TW" altLang="en-US" smtClean="0"/>
              <a:t> </a:t>
            </a:r>
            <a:r>
              <a:rPr lang="en-US" altLang="zh-TW" smtClean="0"/>
              <a:t>O(N^2)</a:t>
            </a:r>
          </a:p>
          <a:p>
            <a:pPr marL="0" indent="0">
              <a:buNone/>
            </a:pPr>
            <a:r>
              <a:rPr lang="zh-TW" altLang="en-US" smtClean="0"/>
              <a:t>要做整張圖片  </a:t>
            </a:r>
            <a:r>
              <a:rPr lang="en-US" altLang="zh-TW" smtClean="0"/>
              <a:t>=&gt;</a:t>
            </a:r>
            <a:r>
              <a:rPr lang="zh-TW" altLang="en-US" smtClean="0"/>
              <a:t> </a:t>
            </a:r>
            <a:r>
              <a:rPr lang="en-US" altLang="zh-TW" smtClean="0"/>
              <a:t>N</a:t>
            </a:r>
            <a:r>
              <a:rPr lang="zh-TW" altLang="en-US" smtClean="0"/>
              <a:t>*</a:t>
            </a:r>
            <a:r>
              <a:rPr lang="en-US" altLang="zh-TW" smtClean="0"/>
              <a:t>N</a:t>
            </a:r>
            <a:r>
              <a:rPr lang="zh-TW" altLang="en-US" smtClean="0"/>
              <a:t> 次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共 </a:t>
            </a:r>
            <a:r>
              <a:rPr lang="en-US" altLang="zh-TW" smtClean="0"/>
              <a:t>O(N^4)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1D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zh-TW" altLang="en-US" smtClean="0"/>
              <a:t>一次 </a:t>
            </a:r>
            <a:r>
              <a:rPr lang="en-US" altLang="zh-TW" smtClean="0"/>
              <a:t>1D</a:t>
            </a:r>
            <a:r>
              <a:rPr lang="zh-TW" altLang="en-US" smtClean="0"/>
              <a:t> </a:t>
            </a:r>
            <a:r>
              <a:rPr lang="en-US" altLang="zh-TW" smtClean="0"/>
              <a:t>FT</a:t>
            </a:r>
            <a:r>
              <a:rPr lang="zh-TW" altLang="en-US" smtClean="0"/>
              <a:t> 去完成 </a:t>
            </a:r>
            <a:r>
              <a:rPr lang="en-US" altLang="zh-TW" smtClean="0"/>
              <a:t>2D</a:t>
            </a:r>
            <a:r>
              <a:rPr lang="zh-TW" altLang="en-US" smtClean="0"/>
              <a:t> </a:t>
            </a:r>
            <a:r>
              <a:rPr lang="en-US" altLang="zh-TW" smtClean="0"/>
              <a:t>FT</a:t>
            </a:r>
            <a:r>
              <a:rPr lang="zh-TW" altLang="en-US" smtClean="0"/>
              <a:t>   </a:t>
            </a:r>
            <a:r>
              <a:rPr lang="en-US" altLang="zh-TW" smtClean="0"/>
              <a:t>=&gt;</a:t>
            </a:r>
            <a:r>
              <a:rPr lang="zh-TW" altLang="en-US" smtClean="0"/>
              <a:t>  </a:t>
            </a:r>
            <a:r>
              <a:rPr lang="en-US" altLang="zh-TW" smtClean="0"/>
              <a:t>O(2</a:t>
            </a:r>
            <a:r>
              <a:rPr lang="zh-TW" altLang="en-US" smtClean="0"/>
              <a:t> </a:t>
            </a:r>
            <a:r>
              <a:rPr lang="en-US" altLang="zh-TW" smtClean="0"/>
              <a:t>N)</a:t>
            </a:r>
          </a:p>
          <a:p>
            <a:pPr marL="0" indent="0">
              <a:buNone/>
            </a:pPr>
            <a:r>
              <a:rPr lang="zh-TW" altLang="en-US"/>
              <a:t>要</a:t>
            </a:r>
            <a:r>
              <a:rPr lang="zh-TW" altLang="en-US" smtClean="0"/>
              <a:t>做整張圖片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共 </a:t>
            </a:r>
            <a:r>
              <a:rPr lang="en-US" altLang="zh-TW" smtClean="0">
                <a:solidFill>
                  <a:srgbClr val="FF0000"/>
                </a:solidFill>
              </a:rPr>
              <a:t>O(N^3)</a:t>
            </a:r>
          </a:p>
          <a:p>
            <a:pPr marL="0" indent="0">
              <a:buNone/>
            </a:pPr>
            <a:r>
              <a:rPr lang="zh-TW" altLang="en-US" smtClean="0"/>
              <a:t>此結果利用</a:t>
            </a:r>
            <a:r>
              <a:rPr lang="en-US" altLang="zh-TW" smtClean="0"/>
              <a:t>FT</a:t>
            </a:r>
            <a:r>
              <a:rPr lang="zh-TW" altLang="en-US" smtClean="0"/>
              <a:t> 的</a:t>
            </a:r>
            <a:r>
              <a:rPr lang="en-US" altLang="zh-TW" smtClean="0">
                <a:solidFill>
                  <a:srgbClr val="FF0000"/>
                </a:solidFill>
              </a:rPr>
              <a:t>	Separability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/>
              <a:t>(</a:t>
            </a:r>
            <a:r>
              <a:rPr lang="zh-TW" altLang="en-US" smtClean="0"/>
              <a:t>分割性</a:t>
            </a:r>
            <a:r>
              <a:rPr lang="en-US" altLang="zh-TW" smtClean="0"/>
              <a:t>)</a:t>
            </a:r>
            <a:endParaRPr lang="en-US" altLang="zh-TW"/>
          </a:p>
          <a:p>
            <a:pPr marL="0" indent="0">
              <a:buNone/>
            </a:pPr>
            <a:endParaRPr lang="en-US" altLang="zh-TW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4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FT</a:t>
            </a:r>
            <a:r>
              <a:rPr lang="zh-TW" altLang="en-US" smtClean="0"/>
              <a:t> 的周期性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4276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342900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mtClean="0"/>
              <a:t>具有週期函數性質</a:t>
            </a:r>
            <a:endParaRPr lang="en-US" altLang="zh-TW" smtClean="0"/>
          </a:p>
          <a:p>
            <a:pPr marL="342900" indent="-342900">
              <a:buAutoNum type="arabicPeriod"/>
            </a:pPr>
            <a:r>
              <a:rPr lang="zh-TW" altLang="en-US"/>
              <a:t>對</a:t>
            </a:r>
            <a:r>
              <a:rPr lang="zh-TW" altLang="en-US" smtClean="0"/>
              <a:t>原點共厄對稱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45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FT</a:t>
            </a:r>
            <a:r>
              <a:rPr lang="zh-TW" altLang="en-US" smtClean="0"/>
              <a:t>的平移性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mtClean="0"/>
              <a:t>如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意</a:t>
            </a:r>
            <a:r>
              <a:rPr lang="zh-TW" altLang="en-US" smtClean="0"/>
              <a:t>即使用可以透過運算平移值的位置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應用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zh-TW" altLang="en-US" smtClean="0"/>
              <a:t>將</a:t>
            </a:r>
            <a:r>
              <a:rPr lang="en-US" altLang="zh-TW" smtClean="0"/>
              <a:t>frequency</a:t>
            </a:r>
            <a:r>
              <a:rPr lang="zh-TW" altLang="en-US" smtClean="0"/>
              <a:t> </a:t>
            </a:r>
            <a:r>
              <a:rPr lang="en-US" altLang="zh-TW" smtClean="0"/>
              <a:t>domain</a:t>
            </a:r>
            <a:r>
              <a:rPr lang="zh-TW" altLang="en-US" smtClean="0"/>
              <a:t>的原點移至中心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方便呈現</a:t>
            </a: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6" y="2060848"/>
            <a:ext cx="8286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80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FT</a:t>
            </a:r>
            <a:r>
              <a:rPr lang="zh-TW" altLang="en-US" smtClean="0"/>
              <a:t> 結果圖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mtClean="0"/>
              <a:t>步驟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 使用</a:t>
            </a:r>
            <a:r>
              <a:rPr lang="en-US" altLang="zh-TW" smtClean="0"/>
              <a:t>FT</a:t>
            </a:r>
            <a:r>
              <a:rPr lang="zh-TW" altLang="en-US" smtClean="0"/>
              <a:t> 進行轉換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利用平移性將原點移至中心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3.</a:t>
            </a:r>
            <a:r>
              <a:rPr lang="zh-TW" altLang="en-US" smtClean="0"/>
              <a:t> 取</a:t>
            </a:r>
            <a:r>
              <a:rPr lang="en-US" altLang="zh-TW" smtClean="0"/>
              <a:t>log</a:t>
            </a:r>
            <a:r>
              <a:rPr lang="zh-TW" altLang="en-US" smtClean="0"/>
              <a:t> 使極端值正規化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觀察</a:t>
            </a: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 smtClean="0"/>
              <a:t>週期性 </a:t>
            </a:r>
            <a:r>
              <a:rPr lang="en-US" altLang="zh-TW" smtClean="0"/>
              <a:t>=&gt;</a:t>
            </a:r>
            <a:r>
              <a:rPr lang="zh-TW" altLang="en-US" smtClean="0"/>
              <a:t>  結果圖會有對稱性</a:t>
            </a: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/>
              <a:t>能量</a:t>
            </a:r>
            <a:r>
              <a:rPr lang="zh-TW" altLang="en-US" smtClean="0"/>
              <a:t>集中在低頻 </a:t>
            </a:r>
            <a:r>
              <a:rPr lang="en-US" altLang="zh-TW" smtClean="0"/>
              <a:t>=&gt;</a:t>
            </a:r>
            <a:r>
              <a:rPr lang="zh-TW" altLang="en-US" smtClean="0"/>
              <a:t> 中心點通常會是白的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2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DCT</a:t>
            </a:r>
            <a:r>
              <a:rPr lang="zh-TW" altLang="en-US" smtClean="0"/>
              <a:t>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類似於 </a:t>
            </a:r>
            <a:r>
              <a:rPr lang="en-US" altLang="zh-TW" smtClean="0"/>
              <a:t>DFT</a:t>
            </a:r>
            <a:r>
              <a:rPr lang="zh-TW" altLang="en-US" smtClean="0"/>
              <a:t> ，但只考慮實數部分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也就是只考慮</a:t>
            </a:r>
            <a:r>
              <a:rPr lang="en-US" altLang="zh-TW" smtClean="0"/>
              <a:t>cosine wave </a:t>
            </a:r>
            <a:r>
              <a:rPr lang="zh-TW" altLang="en-US" smtClean="0"/>
              <a:t>部分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DCT</a:t>
            </a:r>
            <a:r>
              <a:rPr lang="zh-TW" altLang="en-US" smtClean="0"/>
              <a:t> 一次以 </a:t>
            </a:r>
            <a:r>
              <a:rPr lang="en-US" altLang="zh-TW" smtClean="0"/>
              <a:t>block</a:t>
            </a:r>
            <a:r>
              <a:rPr lang="zh-TW" altLang="en-US" smtClean="0"/>
              <a:t>為單位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通常將</a:t>
            </a:r>
            <a:r>
              <a:rPr lang="en-US" altLang="zh-TW" smtClean="0"/>
              <a:t>9bits (</a:t>
            </a:r>
            <a:r>
              <a:rPr lang="zh-TW" altLang="en-US" smtClean="0"/>
              <a:t>考慮正負，因為做</a:t>
            </a:r>
            <a:r>
              <a:rPr lang="en-US" altLang="zh-TW" smtClean="0"/>
              <a:t>ME</a:t>
            </a:r>
            <a:r>
              <a:rPr lang="zh-TW" altLang="en-US" smtClean="0"/>
              <a:t>、</a:t>
            </a:r>
            <a:r>
              <a:rPr lang="en-US" altLang="zh-TW" smtClean="0"/>
              <a:t>intra)</a:t>
            </a:r>
          </a:p>
          <a:p>
            <a:pPr marL="0" indent="0">
              <a:buNone/>
            </a:pPr>
            <a:r>
              <a:rPr lang="zh-TW" altLang="en-US" smtClean="0"/>
              <a:t>到 </a:t>
            </a:r>
            <a:r>
              <a:rPr lang="en-US" altLang="zh-TW" smtClean="0"/>
              <a:t>12</a:t>
            </a:r>
            <a:r>
              <a:rPr lang="zh-TW" altLang="en-US" smtClean="0"/>
              <a:t> </a:t>
            </a:r>
            <a:r>
              <a:rPr lang="en-US" altLang="zh-TW" smtClean="0"/>
              <a:t>bits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5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floating point DCT</a:t>
            </a:r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229600" cy="193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11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DC</a:t>
            </a:r>
            <a:r>
              <a:rPr lang="zh-TW" altLang="en-US" smtClean="0"/>
              <a:t> </a:t>
            </a:r>
            <a:r>
              <a:rPr lang="en-US" altLang="zh-TW" smtClean="0"/>
              <a:t>component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29600" cy="111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38525"/>
            <a:ext cx="61626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67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Quad tree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pPr marL="0" indent="0">
              <a:buNone/>
            </a:pPr>
            <a:r>
              <a:rPr lang="zh-TW" altLang="en-US" smtClean="0"/>
              <a:t>主要概念</a:t>
            </a:r>
            <a:r>
              <a:rPr lang="en-US" altLang="zh-TW" smtClean="0"/>
              <a:t>:</a:t>
            </a:r>
            <a:r>
              <a:rPr lang="zh-TW" altLang="en-US" smtClean="0"/>
              <a:t>  複雜</a:t>
            </a:r>
            <a:r>
              <a:rPr lang="en-US" altLang="zh-TW" smtClean="0"/>
              <a:t>(</a:t>
            </a:r>
            <a:r>
              <a:rPr lang="zh-TW" altLang="en-US" smtClean="0"/>
              <a:t>變化多</a:t>
            </a:r>
            <a:r>
              <a:rPr lang="en-US" altLang="zh-TW" smtClean="0"/>
              <a:t>)</a:t>
            </a:r>
            <a:r>
              <a:rPr lang="zh-TW" altLang="en-US" smtClean="0"/>
              <a:t>的地方使用小的</a:t>
            </a:r>
            <a:r>
              <a:rPr lang="en-US" altLang="zh-TW" smtClean="0"/>
              <a:t>size</a:t>
            </a:r>
            <a:r>
              <a:rPr lang="zh-TW" altLang="en-US" smtClean="0"/>
              <a:t>進行壓縮，給予壓縮決定</a:t>
            </a:r>
            <a:r>
              <a:rPr lang="en-US" altLang="zh-TW" smtClean="0"/>
              <a:t>block size</a:t>
            </a:r>
            <a:r>
              <a:rPr lang="zh-TW" altLang="en-US" smtClean="0"/>
              <a:t>的彈性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33909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499992" y="3140968"/>
            <a:ext cx="4176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編碼方式</a:t>
            </a:r>
            <a:r>
              <a:rPr lang="en-US" altLang="zh-TW" smtClean="0"/>
              <a:t>:</a:t>
            </a:r>
          </a:p>
          <a:p>
            <a:r>
              <a:rPr lang="en-US" altLang="zh-TW" smtClean="0"/>
              <a:t>z-scan (</a:t>
            </a:r>
            <a:r>
              <a:rPr lang="zh-TW" altLang="en-US" smtClean="0"/>
              <a:t>類似</a:t>
            </a:r>
            <a:r>
              <a:rPr lang="en-US" altLang="zh-TW" smtClean="0"/>
              <a:t>BFS</a:t>
            </a:r>
            <a:r>
              <a:rPr lang="zh-TW" altLang="en-US" smtClean="0"/>
              <a:t> 的方式</a:t>
            </a:r>
            <a:r>
              <a:rPr lang="en-US" altLang="zh-TW" smtClean="0"/>
              <a:t>)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這是</a:t>
            </a:r>
            <a:r>
              <a:rPr lang="en-US" altLang="zh-TW" smtClean="0"/>
              <a:t>Quad tree</a:t>
            </a:r>
            <a:r>
              <a:rPr lang="zh-TW" altLang="en-US" smtClean="0"/>
              <a:t>的結構，因為一旦有子樹</a:t>
            </a:r>
            <a:r>
              <a:rPr lang="en-US" altLang="zh-TW" smtClean="0"/>
              <a:t>(</a:t>
            </a:r>
            <a:r>
              <a:rPr lang="zh-TW" altLang="en-US" smtClean="0"/>
              <a:t>更小格的</a:t>
            </a:r>
            <a:r>
              <a:rPr lang="en-US" altLang="zh-TW" smtClean="0"/>
              <a:t>)</a:t>
            </a:r>
            <a:r>
              <a:rPr lang="zh-TW" altLang="en-US" smtClean="0"/>
              <a:t>，一定會是多四個子樹</a:t>
            </a:r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75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half pixel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目的</a:t>
            </a:r>
            <a:r>
              <a:rPr lang="en-US" altLang="zh-TW" smtClean="0"/>
              <a:t>:</a:t>
            </a:r>
            <a:r>
              <a:rPr lang="zh-TW" altLang="en-US" smtClean="0"/>
              <a:t> 用於物體的移動小於一個</a:t>
            </a:r>
            <a:r>
              <a:rPr lang="en-US" altLang="zh-TW" smtClean="0"/>
              <a:t>pixel (</a:t>
            </a:r>
            <a:r>
              <a:rPr lang="zh-TW" altLang="en-US" smtClean="0"/>
              <a:t>移動微小</a:t>
            </a:r>
            <a:r>
              <a:rPr lang="en-US" altLang="zh-TW" smtClean="0"/>
              <a:t>)</a:t>
            </a:r>
            <a:r>
              <a:rPr lang="zh-TW" altLang="en-US" smtClean="0"/>
              <a:t>，能發現更佳的</a:t>
            </a:r>
            <a:r>
              <a:rPr lang="en-US" altLang="zh-TW" smtClean="0"/>
              <a:t>ME</a:t>
            </a:r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83240"/>
            <a:ext cx="4539630" cy="210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7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Quad </a:t>
            </a:r>
            <a:r>
              <a:rPr lang="en-US" altLang="zh-TW" smtClean="0"/>
              <a:t>tree</a:t>
            </a:r>
            <a:r>
              <a:rPr lang="zh-TW" altLang="en-US" smtClean="0"/>
              <a:t> </a:t>
            </a:r>
            <a:r>
              <a:rPr lang="en-US" altLang="zh-TW" smtClean="0"/>
              <a:t>-2</a:t>
            </a:r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26193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3419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56123"/>
            <a:ext cx="4905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266" y="3068746"/>
            <a:ext cx="4592811" cy="29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071" y="3717032"/>
            <a:ext cx="3689727" cy="266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7504" y="4585663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PB:</a:t>
            </a:r>
          </a:p>
          <a:p>
            <a:r>
              <a:rPr lang="zh-TW" altLang="en-US" smtClean="0"/>
              <a:t>同一區的</a:t>
            </a:r>
            <a:r>
              <a:rPr lang="en-US" altLang="zh-TW" smtClean="0"/>
              <a:t>block</a:t>
            </a:r>
            <a:r>
              <a:rPr lang="zh-TW" altLang="en-US" smtClean="0"/>
              <a:t>使用同個</a:t>
            </a:r>
            <a:r>
              <a:rPr lang="en-US" altLang="zh-TW" smtClean="0"/>
              <a:t>prediciton</a:t>
            </a:r>
          </a:p>
          <a:p>
            <a:r>
              <a:rPr lang="en-US" altLang="zh-TW" smtClean="0"/>
              <a:t>inter :   </a:t>
            </a:r>
            <a:r>
              <a:rPr lang="zh-TW" altLang="en-US" smtClean="0"/>
              <a:t>同個</a:t>
            </a:r>
            <a:r>
              <a:rPr lang="en-US" altLang="zh-TW" smtClean="0"/>
              <a:t>ME</a:t>
            </a:r>
          </a:p>
          <a:p>
            <a:r>
              <a:rPr lang="en-US" altLang="zh-TW" smtClean="0"/>
              <a:t>intra : </a:t>
            </a:r>
            <a:r>
              <a:rPr lang="zh-TW" altLang="en-US" smtClean="0"/>
              <a:t>   同個</a:t>
            </a:r>
            <a:r>
              <a:rPr lang="en-US" altLang="zh-TW" smtClean="0"/>
              <a:t>mode</a:t>
            </a:r>
          </a:p>
          <a:p>
            <a:endParaRPr lang="en-US" altLang="zh-TW"/>
          </a:p>
          <a:p>
            <a:r>
              <a:rPr lang="en-US" altLang="zh-TW" smtClean="0"/>
              <a:t>TB:</a:t>
            </a:r>
          </a:p>
          <a:p>
            <a:r>
              <a:rPr lang="zh-TW" altLang="en-US" smtClean="0"/>
              <a:t>同一區的</a:t>
            </a:r>
            <a:r>
              <a:rPr lang="en-US" altLang="zh-TW" smtClean="0"/>
              <a:t>block</a:t>
            </a:r>
            <a:r>
              <a:rPr lang="zh-TW" altLang="en-US" smtClean="0"/>
              <a:t> 一起 </a:t>
            </a:r>
            <a:r>
              <a:rPr lang="en-US" altLang="zh-TW" smtClean="0"/>
              <a:t>transfrom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7268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Quad </a:t>
            </a:r>
            <a:r>
              <a:rPr lang="en-US" altLang="zh-TW" smtClean="0"/>
              <a:t>tree – </a:t>
            </a:r>
            <a:r>
              <a:rPr lang="zh-TW" altLang="en-US" smtClean="0"/>
              <a:t>結構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要為  </a:t>
            </a:r>
            <a:r>
              <a:rPr lang="en-US" altLang="zh-TW" smtClean="0"/>
              <a:t>Y</a:t>
            </a:r>
            <a:r>
              <a:rPr lang="zh-TW" altLang="en-US" smtClean="0"/>
              <a:t>、 </a:t>
            </a:r>
            <a:r>
              <a:rPr lang="en-US" altLang="zh-TW" smtClean="0"/>
              <a:t>Cb </a:t>
            </a:r>
            <a:r>
              <a:rPr lang="zh-TW" altLang="en-US" smtClean="0"/>
              <a:t>、 </a:t>
            </a:r>
            <a:r>
              <a:rPr lang="en-US" altLang="zh-TW" smtClean="0"/>
              <a:t>Cr (subsample</a:t>
            </a:r>
            <a:r>
              <a:rPr lang="zh-TW" altLang="en-US" smtClean="0"/>
              <a:t>後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建立三個</a:t>
            </a:r>
            <a:r>
              <a:rPr lang="en-US" altLang="zh-TW" smtClean="0"/>
              <a:t>Quad tree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每個</a:t>
            </a:r>
            <a:r>
              <a:rPr lang="en-US" altLang="zh-TW" smtClean="0"/>
              <a:t>Quad tree</a:t>
            </a:r>
            <a:r>
              <a:rPr lang="zh-TW" altLang="en-US" smtClean="0"/>
              <a:t>自由細分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最後結果又可分為 </a:t>
            </a:r>
            <a:r>
              <a:rPr lang="en-US" altLang="zh-TW" smtClean="0"/>
              <a:t>TB</a:t>
            </a:r>
            <a:r>
              <a:rPr lang="zh-TW" altLang="en-US" smtClean="0"/>
              <a:t> 、 </a:t>
            </a:r>
            <a:r>
              <a:rPr lang="en-US" altLang="zh-TW" smtClean="0"/>
              <a:t>PB</a:t>
            </a:r>
            <a:r>
              <a:rPr lang="zh-TW" altLang="en-US" smtClean="0"/>
              <a:t>，並各自可以再細分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5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Quantization process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8229600" cy="128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65341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139952" y="494116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目的</a:t>
            </a:r>
            <a:r>
              <a:rPr lang="en-US" altLang="zh-TW" smtClean="0">
                <a:solidFill>
                  <a:srgbClr val="FF0000"/>
                </a:solidFill>
              </a:rPr>
              <a:t>:</a:t>
            </a:r>
            <a:r>
              <a:rPr lang="zh-TW" altLang="en-US" smtClean="0">
                <a:solidFill>
                  <a:srgbClr val="FF0000"/>
                </a:solidFill>
              </a:rPr>
              <a:t>  透過</a:t>
            </a:r>
            <a:r>
              <a:rPr lang="en-US" altLang="zh-TW" smtClean="0">
                <a:solidFill>
                  <a:srgbClr val="FF0000"/>
                </a:solidFill>
              </a:rPr>
              <a:t>mapping</a:t>
            </a:r>
            <a:r>
              <a:rPr lang="zh-TW" altLang="en-US" smtClean="0">
                <a:solidFill>
                  <a:srgbClr val="FF0000"/>
                </a:solidFill>
              </a:rPr>
              <a:t> 減少</a:t>
            </a:r>
            <a:r>
              <a:rPr lang="en-US" altLang="zh-TW" smtClean="0">
                <a:solidFill>
                  <a:srgbClr val="FF0000"/>
                </a:solidFill>
              </a:rPr>
              <a:t>range</a:t>
            </a:r>
            <a:r>
              <a:rPr lang="zh-TW" altLang="en-US" smtClean="0">
                <a:solidFill>
                  <a:srgbClr val="FF0000"/>
                </a:solidFill>
              </a:rPr>
              <a:t>即紀錄</a:t>
            </a:r>
            <a:r>
              <a:rPr lang="en-US" altLang="zh-TW" smtClean="0">
                <a:solidFill>
                  <a:srgbClr val="FF0000"/>
                </a:solidFill>
              </a:rPr>
              <a:t>bit</a:t>
            </a:r>
          </a:p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1898" y="5380672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例子</a:t>
            </a:r>
            <a:r>
              <a:rPr lang="en-US" altLang="zh-TW" smtClean="0"/>
              <a:t>:</a:t>
            </a:r>
            <a:r>
              <a:rPr lang="zh-TW" altLang="en-US" smtClean="0"/>
              <a:t>       </a:t>
            </a:r>
            <a:endParaRPr lang="en-US" altLang="zh-TW" smtClean="0"/>
          </a:p>
          <a:p>
            <a:r>
              <a:rPr lang="en-US" altLang="zh-TW" smtClean="0"/>
              <a:t>QP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51</a:t>
            </a:r>
          </a:p>
          <a:p>
            <a:r>
              <a:rPr lang="en-US" altLang="zh-TW" smtClean="0"/>
              <a:t>X</a:t>
            </a:r>
            <a:r>
              <a:rPr lang="zh-TW" altLang="en-US" smtClean="0"/>
              <a:t> </a:t>
            </a:r>
            <a:r>
              <a:rPr lang="zh-TW" altLang="en-US"/>
              <a:t> </a:t>
            </a:r>
            <a:r>
              <a:rPr lang="zh-TW" altLang="en-US" smtClean="0"/>
              <a:t>屬於  </a:t>
            </a:r>
            <a:r>
              <a:rPr lang="en-US" altLang="zh-TW" smtClean="0"/>
              <a:t>[0,255] , </a:t>
            </a:r>
            <a:r>
              <a:rPr lang="zh-TW" altLang="en-US" smtClean="0"/>
              <a:t>則轉換後的 </a:t>
            </a:r>
            <a:r>
              <a:rPr lang="en-US" altLang="zh-TW" smtClean="0"/>
              <a:t>Y</a:t>
            </a:r>
            <a:r>
              <a:rPr lang="zh-TW" altLang="en-US" smtClean="0"/>
              <a:t> 屬於 </a:t>
            </a:r>
            <a:r>
              <a:rPr lang="en-US" altLang="zh-TW" smtClean="0"/>
              <a:t>[0,5]  , Z </a:t>
            </a:r>
            <a:r>
              <a:rPr lang="zh-TW" altLang="en-US" smtClean="0"/>
              <a:t> 則只有 </a:t>
            </a:r>
            <a:r>
              <a:rPr lang="en-US" altLang="zh-TW" smtClean="0"/>
              <a:t>{0,51,102,153,204,255}</a:t>
            </a:r>
            <a:r>
              <a:rPr lang="zh-TW" altLang="en-US" smtClean="0"/>
              <a:t> 的可能</a:t>
            </a:r>
            <a:endParaRPr lang="en-US" altLang="zh-TW" smtClean="0"/>
          </a:p>
          <a:p>
            <a:r>
              <a:rPr lang="zh-TW" altLang="en-US" smtClean="0"/>
              <a:t>最大</a:t>
            </a:r>
            <a:r>
              <a:rPr lang="en-US" altLang="zh-TW" smtClean="0"/>
              <a:t>Quantization error </a:t>
            </a:r>
            <a:r>
              <a:rPr lang="zh-TW" altLang="en-US" smtClean="0"/>
              <a:t>則為 </a:t>
            </a:r>
            <a:r>
              <a:rPr lang="en-US" altLang="zh-TW" smtClean="0"/>
              <a:t>50</a:t>
            </a:r>
            <a:r>
              <a:rPr lang="zh-TW" altLang="en-US" smtClean="0"/>
              <a:t>  </a:t>
            </a:r>
            <a:r>
              <a:rPr lang="en-US" altLang="zh-TW" smtClean="0"/>
              <a:t>(|51-1|</a:t>
            </a:r>
            <a:r>
              <a:rPr lang="zh-TW" altLang="en-US" smtClean="0"/>
              <a:t> </a:t>
            </a:r>
            <a:r>
              <a:rPr lang="en-US" altLang="zh-TW" smtClean="0"/>
              <a:t>or |102-52|....)  </a:t>
            </a:r>
          </a:p>
          <a:p>
            <a:r>
              <a:rPr lang="en-US" altLang="zh-TW" smtClean="0"/>
              <a:t>(Note :</a:t>
            </a:r>
            <a:r>
              <a:rPr lang="zh-TW" altLang="en-US" smtClean="0"/>
              <a:t> 負數  </a:t>
            </a:r>
            <a:r>
              <a:rPr lang="en-US" altLang="zh-TW" smtClean="0"/>
              <a:t>-1.3</a:t>
            </a:r>
            <a:r>
              <a:rPr lang="zh-TW" altLang="en-US" smtClean="0"/>
              <a:t> </a:t>
            </a:r>
            <a:r>
              <a:rPr lang="en-US" altLang="zh-TW" smtClean="0"/>
              <a:t>=&gt;</a:t>
            </a:r>
            <a:r>
              <a:rPr lang="zh-TW" altLang="en-US" smtClean="0"/>
              <a:t> </a:t>
            </a:r>
            <a:r>
              <a:rPr lang="en-US" altLang="zh-TW" smtClean="0"/>
              <a:t>-1</a:t>
            </a:r>
            <a:r>
              <a:rPr lang="zh-TW" altLang="en-US" smtClean="0"/>
              <a:t> </a:t>
            </a:r>
            <a:r>
              <a:rPr lang="en-US" altLang="zh-TW" smtClean="0"/>
              <a:t>,-1.6 =&gt; -2)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45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reordering and run level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我們會將結果</a:t>
            </a:r>
            <a:r>
              <a:rPr lang="en-US" altLang="zh-TW" smtClean="0"/>
              <a:t>MB </a:t>
            </a:r>
            <a:r>
              <a:rPr lang="zh-TW" altLang="en-US" smtClean="0"/>
              <a:t>的結果 </a:t>
            </a:r>
            <a:r>
              <a:rPr lang="en-US" altLang="zh-TW" smtClean="0"/>
              <a:t>reorder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		</a:t>
            </a:r>
            <a:r>
              <a:rPr lang="zh-TW" altLang="en-US" smtClean="0"/>
              <a:t> </a:t>
            </a:r>
            <a:r>
              <a:rPr lang="en-US" altLang="zh-TW" smtClean="0"/>
              <a:t>	</a:t>
            </a:r>
            <a:r>
              <a:rPr lang="zh-TW" altLang="en-US" smtClean="0"/>
              <a:t>目的</a:t>
            </a:r>
            <a:r>
              <a:rPr lang="en-US" altLang="zh-TW" smtClean="0"/>
              <a:t>:</a:t>
            </a:r>
            <a:r>
              <a:rPr lang="zh-TW" altLang="en-US" smtClean="0"/>
              <a:t> 讓高頻率，沒有能量</a:t>
            </a:r>
            <a:r>
              <a:rPr lang="en-US" altLang="zh-TW" smtClean="0"/>
              <a:t>(0)			</a:t>
            </a:r>
            <a:r>
              <a:rPr lang="zh-TW" altLang="en-US" smtClean="0"/>
              <a:t>的部分較容易集中 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這樣</a:t>
            </a:r>
            <a:r>
              <a:rPr lang="en-US" altLang="zh-TW" smtClean="0"/>
              <a:t>run level code</a:t>
            </a:r>
            <a:r>
              <a:rPr lang="zh-TW" altLang="en-US" smtClean="0"/>
              <a:t>可以達到更好壓縮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2126504" cy="215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13176"/>
            <a:ext cx="50196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25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loop filter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接在 </a:t>
            </a:r>
            <a:r>
              <a:rPr lang="en-US" altLang="zh-TW" smtClean="0"/>
              <a:t>inverse transformation </a:t>
            </a:r>
            <a:r>
              <a:rPr lang="zh-TW" altLang="en-US"/>
              <a:t> </a:t>
            </a:r>
            <a:r>
              <a:rPr lang="zh-TW" altLang="en-US" smtClean="0"/>
              <a:t>之後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目的</a:t>
            </a:r>
            <a:r>
              <a:rPr lang="en-US" altLang="zh-TW" smtClean="0"/>
              <a:t>:</a:t>
            </a:r>
            <a:r>
              <a:rPr lang="zh-TW" altLang="en-US" smtClean="0"/>
              <a:t> 減少</a:t>
            </a:r>
            <a:r>
              <a:rPr lang="en-US" altLang="zh-TW" smtClean="0"/>
              <a:t>lossy </a:t>
            </a:r>
            <a:r>
              <a:rPr lang="zh-TW" altLang="en-US" smtClean="0"/>
              <a:t>壓縮造成</a:t>
            </a:r>
            <a:r>
              <a:rPr lang="en-US" altLang="zh-TW" smtClean="0"/>
              <a:t>blocking distortion</a:t>
            </a:r>
          </a:p>
          <a:p>
            <a:pPr marL="0" indent="0">
              <a:buNone/>
            </a:pPr>
            <a:endParaRPr lang="en-US" altLang="zh-TW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4819379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9" y="2378062"/>
            <a:ext cx="4671070" cy="31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300192" y="386104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以 </a:t>
            </a:r>
            <a:r>
              <a:rPr lang="en-US" altLang="zh-TW" smtClean="0"/>
              <a:t>4X4</a:t>
            </a:r>
            <a:r>
              <a:rPr lang="zh-TW" altLang="en-US" smtClean="0"/>
              <a:t> </a:t>
            </a:r>
            <a:r>
              <a:rPr lang="en-US" altLang="zh-TW" smtClean="0"/>
              <a:t>block</a:t>
            </a:r>
            <a:r>
              <a:rPr lang="zh-TW" altLang="en-US" smtClean="0"/>
              <a:t>為單位 </a:t>
            </a:r>
            <a:r>
              <a:rPr lang="en-US" altLang="zh-TW" smtClean="0"/>
              <a:t>!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928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deblocking </a:t>
            </a:r>
            <a:r>
              <a:rPr lang="zh-TW" altLang="en-US" smtClean="0"/>
              <a:t>步驟</a:t>
            </a:r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49815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263691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影響</a:t>
            </a:r>
            <a:r>
              <a:rPr lang="en-US" altLang="zh-TW" smtClean="0"/>
              <a:t>BS</a:t>
            </a:r>
            <a:r>
              <a:rPr lang="zh-TW" altLang="en-US" smtClean="0"/>
              <a:t> 的因素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5" y="3068960"/>
            <a:ext cx="35147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60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BS</a:t>
            </a:r>
            <a:r>
              <a:rPr lang="zh-TW" altLang="en-US" smtClean="0"/>
              <a:t> </a:t>
            </a:r>
            <a:r>
              <a:rPr lang="en-US" altLang="zh-TW" smtClean="0"/>
              <a:t>decision</a:t>
            </a:r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3" y="1600201"/>
            <a:ext cx="5607901" cy="321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57192"/>
            <a:ext cx="8229600" cy="144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084168" y="386104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SKIP</a:t>
            </a:r>
            <a:r>
              <a:rPr lang="zh-TW" altLang="en-US" smtClean="0"/>
              <a:t> </a:t>
            </a:r>
            <a:r>
              <a:rPr lang="en-US" altLang="zh-TW" smtClean="0"/>
              <a:t>mode</a:t>
            </a:r>
          </a:p>
          <a:p>
            <a:r>
              <a:rPr lang="zh-TW" altLang="en-US" smtClean="0"/>
              <a:t>直接</a:t>
            </a:r>
            <a:r>
              <a:rPr lang="en-US" altLang="zh-TW" smtClean="0"/>
              <a:t>copy</a:t>
            </a:r>
            <a:r>
              <a:rPr lang="zh-TW" altLang="en-US" smtClean="0"/>
              <a:t>上一</a:t>
            </a:r>
            <a:r>
              <a:rPr lang="en-US" altLang="zh-TW" smtClean="0"/>
              <a:t>frame</a:t>
            </a:r>
            <a:r>
              <a:rPr lang="zh-TW" altLang="en-US" smtClean="0"/>
              <a:t>的，可用於平坦背景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7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RDO</a:t>
            </a:r>
            <a:endParaRPr lang="zh-TW" altLang="en-US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219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55576" y="2204864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lambda</a:t>
            </a:r>
            <a:r>
              <a:rPr lang="zh-TW" altLang="en-US" smtClean="0"/>
              <a:t> 是拉格朗日乘數</a:t>
            </a:r>
            <a:endParaRPr lang="en-US" altLang="zh-TW" smtClean="0"/>
          </a:p>
          <a:p>
            <a:r>
              <a:rPr lang="en-US" altLang="zh-TW" smtClean="0"/>
              <a:t>J </a:t>
            </a:r>
            <a:r>
              <a:rPr lang="zh-TW" altLang="en-US" smtClean="0"/>
              <a:t>是成本 ， 由</a:t>
            </a:r>
            <a:r>
              <a:rPr lang="en-US" altLang="zh-TW" smtClean="0"/>
              <a:t>D</a:t>
            </a:r>
            <a:r>
              <a:rPr lang="zh-TW" altLang="en-US" smtClean="0"/>
              <a:t> 和 </a:t>
            </a:r>
            <a:r>
              <a:rPr lang="en-US" altLang="zh-TW" smtClean="0"/>
              <a:t>R</a:t>
            </a:r>
            <a:r>
              <a:rPr lang="zh-TW" altLang="en-US" smtClean="0"/>
              <a:t> 共同決定     </a:t>
            </a:r>
            <a:r>
              <a:rPr lang="en-US" altLang="zh-TW" smtClean="0"/>
              <a:t>(</a:t>
            </a:r>
            <a:r>
              <a:rPr lang="zh-TW" altLang="en-US" smtClean="0"/>
              <a:t>成本 </a:t>
            </a:r>
            <a:r>
              <a:rPr lang="en-US" altLang="zh-TW" smtClean="0"/>
              <a:t>=  </a:t>
            </a:r>
            <a:r>
              <a:rPr lang="zh-TW" altLang="en-US" smtClean="0"/>
              <a:t>犧牲品質  </a:t>
            </a:r>
            <a:r>
              <a:rPr lang="en-US" altLang="zh-TW" smtClean="0"/>
              <a:t>+</a:t>
            </a:r>
            <a:r>
              <a:rPr lang="zh-TW" altLang="en-US" smtClean="0"/>
              <a:t>  換取空間</a:t>
            </a:r>
            <a:r>
              <a:rPr lang="en-US" altLang="zh-TW" smtClean="0"/>
              <a:t>)</a:t>
            </a:r>
          </a:p>
          <a:p>
            <a:r>
              <a:rPr lang="en-US" altLang="zh-TW" smtClean="0"/>
              <a:t>D</a:t>
            </a:r>
            <a:r>
              <a:rPr lang="zh-TW" altLang="en-US" smtClean="0"/>
              <a:t> 是失真率</a:t>
            </a:r>
            <a:r>
              <a:rPr lang="en-US" altLang="zh-TW" smtClean="0"/>
              <a:t>(distortion) :  </a:t>
            </a:r>
            <a:r>
              <a:rPr lang="zh-TW" altLang="en-US" smtClean="0"/>
              <a:t>可由 </a:t>
            </a:r>
            <a:r>
              <a:rPr lang="en-US" altLang="zh-TW" smtClean="0"/>
              <a:t>SAD</a:t>
            </a:r>
            <a:r>
              <a:rPr lang="zh-TW" altLang="en-US" smtClean="0"/>
              <a:t> 、 </a:t>
            </a:r>
            <a:r>
              <a:rPr lang="en-US" altLang="zh-TW" smtClean="0"/>
              <a:t>MSE</a:t>
            </a:r>
            <a:r>
              <a:rPr lang="zh-TW" altLang="en-US" smtClean="0"/>
              <a:t>、</a:t>
            </a:r>
            <a:r>
              <a:rPr lang="en-US" altLang="zh-TW" smtClean="0"/>
              <a:t>MAE</a:t>
            </a:r>
            <a:r>
              <a:rPr lang="zh-TW" altLang="en-US" smtClean="0"/>
              <a:t> 等決定</a:t>
            </a:r>
            <a:endParaRPr lang="en-US" altLang="zh-TW" smtClean="0"/>
          </a:p>
          <a:p>
            <a:r>
              <a:rPr lang="en-US" altLang="zh-TW" smtClean="0"/>
              <a:t>R</a:t>
            </a:r>
            <a:r>
              <a:rPr lang="zh-TW" altLang="en-US" smtClean="0"/>
              <a:t> 則是 </a:t>
            </a:r>
            <a:r>
              <a:rPr lang="en-US" altLang="zh-TW" smtClean="0"/>
              <a:t>bitrate :</a:t>
            </a:r>
            <a:r>
              <a:rPr lang="zh-TW" altLang="en-US" smtClean="0"/>
              <a:t> 表示總壓縮結果的空間 由 </a:t>
            </a:r>
            <a:r>
              <a:rPr lang="en-US" altLang="zh-TW" smtClean="0"/>
              <a:t>MV</a:t>
            </a:r>
            <a:r>
              <a:rPr lang="zh-TW" altLang="en-US" smtClean="0"/>
              <a:t> 與 </a:t>
            </a:r>
            <a:r>
              <a:rPr lang="en-US" altLang="zh-TW" smtClean="0"/>
              <a:t>I frame</a:t>
            </a:r>
            <a:r>
              <a:rPr lang="zh-TW" altLang="en-US" smtClean="0"/>
              <a:t> 計算得出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9" y="4052888"/>
            <a:ext cx="65341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418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H.264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分層架構</a:t>
            </a:r>
            <a:endParaRPr lang="zh-TW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427319" cy="404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27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NAL</a:t>
            </a:r>
            <a:r>
              <a:rPr lang="zh-TW" altLang="en-US" smtClean="0"/>
              <a:t> </a:t>
            </a:r>
            <a:r>
              <a:rPr lang="en-US" altLang="zh-TW" smtClean="0"/>
              <a:t>unit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086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slice mode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將</a:t>
            </a:r>
            <a:r>
              <a:rPr lang="en-US" altLang="zh-TW" smtClean="0"/>
              <a:t>frame</a:t>
            </a:r>
            <a:r>
              <a:rPr lang="zh-TW" altLang="en-US"/>
              <a:t>切</a:t>
            </a:r>
            <a:r>
              <a:rPr lang="zh-TW" altLang="en-US" smtClean="0"/>
              <a:t>成以</a:t>
            </a:r>
            <a:r>
              <a:rPr lang="en-US" altLang="zh-TW" smtClean="0"/>
              <a:t>slice</a:t>
            </a:r>
            <a:r>
              <a:rPr lang="zh-TW" altLang="en-US" smtClean="0"/>
              <a:t>為單位，</a:t>
            </a:r>
            <a:r>
              <a:rPr lang="en-US" altLang="zh-TW" smtClean="0"/>
              <a:t>slice</a:t>
            </a:r>
            <a:r>
              <a:rPr lang="zh-TW" altLang="en-US" smtClean="0"/>
              <a:t>間彼此獨立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可以控制錯誤影響的範圍 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3744267" cy="24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48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H.264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有 </a:t>
            </a:r>
            <a:r>
              <a:rPr lang="en-US" altLang="zh-TW" smtClean="0"/>
              <a:t>9</a:t>
            </a:r>
            <a:r>
              <a:rPr lang="zh-TW" altLang="en-US" smtClean="0"/>
              <a:t> 種</a:t>
            </a:r>
            <a:r>
              <a:rPr lang="en-US" altLang="zh-TW" smtClean="0"/>
              <a:t>intra prediciton </a:t>
            </a:r>
            <a:r>
              <a:rPr lang="zh-TW" altLang="en-US" smtClean="0"/>
              <a:t>模式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333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流程圖</a:t>
            </a:r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0982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0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SCEP(</a:t>
            </a:r>
            <a:r>
              <a:rPr lang="en-US" altLang="zh-TW"/>
              <a:t>start code emulation prevention</a:t>
            </a:r>
            <a:r>
              <a:rPr lang="en-US" altLang="zh-TW" smtClean="0"/>
              <a:t>)</a:t>
            </a:r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229600" cy="200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429309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用來防止</a:t>
            </a:r>
            <a:r>
              <a:rPr lang="en-US" altLang="zh-TW" smtClean="0"/>
              <a:t>header</a:t>
            </a:r>
            <a:r>
              <a:rPr lang="zh-TW" altLang="en-US" smtClean="0"/>
              <a:t>以外的關鍵字</a:t>
            </a:r>
            <a:r>
              <a:rPr lang="en-US" altLang="zh-TW" smtClean="0"/>
              <a:t>(0000</a:t>
            </a:r>
            <a:r>
              <a:rPr lang="zh-TW" altLang="en-US" smtClean="0"/>
              <a:t> </a:t>
            </a:r>
            <a:r>
              <a:rPr lang="en-US" altLang="zh-TW" smtClean="0"/>
              <a:t>0000</a:t>
            </a:r>
            <a:r>
              <a:rPr lang="zh-TW" altLang="en-US" smtClean="0"/>
              <a:t> </a:t>
            </a:r>
            <a:r>
              <a:rPr lang="en-US" altLang="zh-TW" smtClean="0"/>
              <a:t>0000</a:t>
            </a:r>
            <a:r>
              <a:rPr lang="zh-TW" altLang="en-US" smtClean="0"/>
              <a:t> </a:t>
            </a:r>
            <a:r>
              <a:rPr lang="en-US" altLang="zh-TW" smtClean="0"/>
              <a:t>0000</a:t>
            </a:r>
            <a:r>
              <a:rPr lang="zh-TW" altLang="en-US" smtClean="0"/>
              <a:t> </a:t>
            </a:r>
            <a:r>
              <a:rPr lang="en-US" altLang="zh-TW" smtClean="0"/>
              <a:t>)</a:t>
            </a:r>
            <a:r>
              <a:rPr lang="zh-TW" altLang="en-US" smtClean="0"/>
              <a:t>被解讀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8"/>
            <a:ext cx="8801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273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SI/SP</a:t>
            </a:r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5152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59632" y="177281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切換不同</a:t>
            </a:r>
            <a:r>
              <a:rPr lang="en-US" altLang="zh-TW" smtClean="0"/>
              <a:t>bit rate</a:t>
            </a:r>
            <a:r>
              <a:rPr lang="zh-TW" altLang="en-US" smtClean="0"/>
              <a:t>時所使用的</a:t>
            </a:r>
            <a:r>
              <a:rPr lang="en-US" altLang="zh-TW" smtClean="0"/>
              <a:t>frame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06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Concealment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使用周圍的</a:t>
            </a:r>
            <a:r>
              <a:rPr lang="en-US" altLang="zh-TW"/>
              <a:t>Spatial Interpolation </a:t>
            </a: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/>
              <a:t>直接</a:t>
            </a:r>
            <a:r>
              <a:rPr lang="zh-TW" altLang="en-US" smtClean="0"/>
              <a:t>複製 </a:t>
            </a:r>
            <a:r>
              <a:rPr lang="en-US" altLang="zh-TW" smtClean="0"/>
              <a:t>from REF frame</a:t>
            </a:r>
          </a:p>
          <a:p>
            <a:pPr marL="514350" indent="-514350">
              <a:buAutoNum type="arabicPeriod"/>
            </a:pPr>
            <a:r>
              <a:rPr lang="en-US" altLang="zh-TW" smtClean="0"/>
              <a:t>MV   </a:t>
            </a:r>
            <a:r>
              <a:rPr lang="zh-TW" altLang="en-US" smtClean="0"/>
              <a:t>複製 指向的 </a:t>
            </a:r>
            <a:r>
              <a:rPr lang="en-US" altLang="zh-TW" smtClean="0"/>
              <a:t>REF frame</a:t>
            </a:r>
          </a:p>
          <a:p>
            <a:pPr marL="514350" indent="-514350">
              <a:buAutoNum type="arabicPeriod"/>
            </a:pPr>
            <a:r>
              <a:rPr lang="en-US" altLang="zh-TW"/>
              <a:t>boundary matching algorithm</a:t>
            </a:r>
          </a:p>
        </p:txBody>
      </p:sp>
    </p:spTree>
    <p:extLst>
      <p:ext uri="{BB962C8B-B14F-4D97-AF65-F5344CB8AC3E}">
        <p14:creationId xmlns:p14="http://schemas.microsoft.com/office/powerpoint/2010/main" val="1661609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boundary matching algorithm</a:t>
            </a:r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229600" cy="314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177281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根據邊界像素尋找最有可能的</a:t>
            </a:r>
            <a:r>
              <a:rPr lang="en-US" altLang="zh-TW" smtClean="0"/>
              <a:t>block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464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補充</a:t>
            </a:r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886744"/>
            <a:ext cx="52387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1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global maximum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ME search algorithm</a:t>
            </a:r>
            <a:r>
              <a:rPr lang="zh-TW" altLang="en-US" smtClean="0"/>
              <a:t>中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full search </a:t>
            </a:r>
            <a:r>
              <a:rPr lang="zh-TW" altLang="en-US" smtClean="0"/>
              <a:t>可以帶來</a:t>
            </a:r>
            <a:r>
              <a:rPr lang="en-US" altLang="zh-TW" smtClean="0"/>
              <a:t>search region</a:t>
            </a:r>
            <a:r>
              <a:rPr lang="zh-TW" altLang="en-US" smtClean="0"/>
              <a:t>內的</a:t>
            </a:r>
            <a:r>
              <a:rPr lang="en-US" altLang="zh-TW" smtClean="0"/>
              <a:t>global maximum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而越快的搜尋方式</a:t>
            </a:r>
            <a:r>
              <a:rPr lang="en-US" altLang="zh-TW" smtClean="0"/>
              <a:t>(log2D..)</a:t>
            </a:r>
            <a:r>
              <a:rPr lang="zh-TW" altLang="en-US" smtClean="0"/>
              <a:t> 通常會</a:t>
            </a:r>
            <a:r>
              <a:rPr lang="en-US" altLang="zh-TW" smtClean="0"/>
              <a:t>trade off</a:t>
            </a:r>
          </a:p>
          <a:p>
            <a:pPr marL="0" indent="0">
              <a:buNone/>
            </a:pPr>
            <a:r>
              <a:rPr lang="en-US" altLang="zh-TW" smtClean="0"/>
              <a:t>optimal ME</a:t>
            </a:r>
            <a:r>
              <a:rPr lang="zh-TW" altLang="en-US" smtClean="0"/>
              <a:t>  </a:t>
            </a:r>
            <a:r>
              <a:rPr lang="en-US" altLang="zh-TW" smtClean="0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9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Diamond search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57755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mtClean="0"/>
              <a:t>分成兩個大小的搜尋區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先</a:t>
            </a:r>
            <a:r>
              <a:rPr lang="zh-TW" altLang="en-US" smtClean="0"/>
              <a:t>用大的搜尋區，直到最佳</a:t>
            </a:r>
            <a:r>
              <a:rPr lang="en-US" altLang="zh-TW" smtClean="0"/>
              <a:t>ME</a:t>
            </a:r>
            <a:r>
              <a:rPr lang="zh-TW" altLang="en-US" smtClean="0"/>
              <a:t>在中心點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再以最佳中心點為中心，以小區域搜尋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目的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zh-TW" altLang="en-US" smtClean="0"/>
              <a:t>尋找物體移動不多的</a:t>
            </a:r>
            <a:r>
              <a:rPr lang="en-US" altLang="zh-TW" smtClean="0"/>
              <a:t>ME</a:t>
            </a:r>
            <a:r>
              <a:rPr lang="zh-TW" altLang="en-US" smtClean="0"/>
              <a:t>解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(</a:t>
            </a:r>
            <a:r>
              <a:rPr lang="zh-TW" altLang="en-US" smtClean="0"/>
              <a:t>實作上可以用遞迴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920737"/>
            <a:ext cx="2643445" cy="269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3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Motion conpensation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M</a:t>
            </a:r>
            <a:r>
              <a:rPr lang="en-US" altLang="zh-TW" smtClean="0"/>
              <a:t>otion estimation :</a:t>
            </a:r>
            <a:r>
              <a:rPr lang="zh-TW" altLang="en-US" smtClean="0"/>
              <a:t> 尋找最佳</a:t>
            </a:r>
            <a:r>
              <a:rPr lang="en-US" altLang="zh-TW" smtClean="0"/>
              <a:t>ME</a:t>
            </a:r>
            <a:r>
              <a:rPr lang="zh-TW" altLang="en-US" smtClean="0"/>
              <a:t>的過程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(block matching  , similarity)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Motion conpensation:</a:t>
            </a:r>
            <a:r>
              <a:rPr lang="zh-TW" altLang="en-US" smtClean="0"/>
              <a:t> 相減最佳</a:t>
            </a:r>
            <a:r>
              <a:rPr lang="en-US" altLang="zh-TW" smtClean="0"/>
              <a:t>ME</a:t>
            </a:r>
            <a:r>
              <a:rPr lang="zh-TW" altLang="en-US" smtClean="0"/>
              <a:t>指向的區塊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以減少傳輸資訊的方法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0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Intra predicition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93185"/>
            <a:ext cx="5058569" cy="185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3347881" cy="22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15616" y="1628800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以</a:t>
            </a:r>
            <a:r>
              <a:rPr lang="en-US" altLang="zh-TW" smtClean="0"/>
              <a:t>frame</a:t>
            </a:r>
            <a:r>
              <a:rPr lang="zh-TW" altLang="en-US" smtClean="0"/>
              <a:t>內部左上角為</a:t>
            </a:r>
            <a:r>
              <a:rPr lang="en-US" altLang="zh-TW" smtClean="0"/>
              <a:t>”</a:t>
            </a:r>
            <a:r>
              <a:rPr lang="zh-TW" altLang="en-US" smtClean="0"/>
              <a:t>種子</a:t>
            </a:r>
            <a:r>
              <a:rPr lang="en-US" altLang="zh-TW" smtClean="0"/>
              <a:t>”</a:t>
            </a:r>
          </a:p>
          <a:p>
            <a:r>
              <a:rPr lang="zh-TW" altLang="en-US" smtClean="0"/>
              <a:t>造出所有</a:t>
            </a:r>
            <a:r>
              <a:rPr lang="en-US" altLang="zh-TW" smtClean="0"/>
              <a:t>frame</a:t>
            </a:r>
          </a:p>
          <a:p>
            <a:endParaRPr lang="en-US" altLang="zh-TW"/>
          </a:p>
          <a:p>
            <a:r>
              <a:rPr lang="en-US" altLang="zh-TW" smtClean="0"/>
              <a:t>1.</a:t>
            </a:r>
            <a:r>
              <a:rPr lang="zh-TW" altLang="en-US" smtClean="0"/>
              <a:t>選</a:t>
            </a:r>
            <a:r>
              <a:rPr lang="en-US" altLang="zh-TW" smtClean="0"/>
              <a:t>mode</a:t>
            </a:r>
            <a:r>
              <a:rPr lang="zh-TW" altLang="en-US" smtClean="0"/>
              <a:t>方式 </a:t>
            </a:r>
            <a:r>
              <a:rPr lang="en-US" altLang="zh-TW" smtClean="0"/>
              <a:t>Try and error : </a:t>
            </a:r>
            <a:r>
              <a:rPr lang="zh-TW" altLang="en-US" smtClean="0"/>
              <a:t> 窮舉使用所有</a:t>
            </a:r>
            <a:r>
              <a:rPr lang="en-US" altLang="zh-TW" smtClean="0"/>
              <a:t>mode</a:t>
            </a:r>
            <a:r>
              <a:rPr lang="zh-TW" altLang="en-US" smtClean="0"/>
              <a:t>，看看哪種</a:t>
            </a:r>
            <a:r>
              <a:rPr lang="en-US" altLang="zh-TW" smtClean="0"/>
              <a:t>diff</a:t>
            </a:r>
            <a:r>
              <a:rPr lang="zh-TW" altLang="en-US" smtClean="0"/>
              <a:t> 最小</a:t>
            </a:r>
            <a:endParaRPr lang="en-US" altLang="zh-TW" smtClean="0"/>
          </a:p>
          <a:p>
            <a:r>
              <a:rPr lang="en-US" altLang="zh-TW" smtClean="0"/>
              <a:t>2.</a:t>
            </a:r>
            <a:r>
              <a:rPr lang="zh-TW" altLang="en-US" smtClean="0"/>
              <a:t> </a:t>
            </a:r>
            <a:r>
              <a:rPr lang="en-US" altLang="zh-TW" smtClean="0"/>
              <a:t>encoder </a:t>
            </a:r>
            <a:r>
              <a:rPr lang="zh-TW" altLang="en-US" smtClean="0"/>
              <a:t>內要有</a:t>
            </a:r>
            <a:r>
              <a:rPr lang="en-US" altLang="zh-TW" smtClean="0"/>
              <a:t>decoder</a:t>
            </a:r>
            <a:r>
              <a:rPr lang="zh-TW" altLang="en-US" smtClean="0"/>
              <a:t>，  周圍的</a:t>
            </a:r>
            <a:r>
              <a:rPr lang="en-US" altLang="zh-TW" smtClean="0"/>
              <a:t>”</a:t>
            </a:r>
            <a:r>
              <a:rPr lang="zh-TW" altLang="en-US" smtClean="0"/>
              <a:t>種子</a:t>
            </a:r>
            <a:r>
              <a:rPr lang="en-US" altLang="zh-TW" smtClean="0"/>
              <a:t>”</a:t>
            </a:r>
            <a:r>
              <a:rPr lang="zh-TW" altLang="en-US" smtClean="0"/>
              <a:t>需要用還原後的結果做</a:t>
            </a:r>
            <a:endParaRPr lang="en-US" altLang="zh-TW" smtClean="0"/>
          </a:p>
          <a:p>
            <a:r>
              <a:rPr lang="en-US" altLang="zh-TW" smtClean="0"/>
              <a:t>			(</a:t>
            </a:r>
            <a:r>
              <a:rPr lang="zh-TW" altLang="en-US" smtClean="0"/>
              <a:t>不使用原本的圖做種子，因為傳過去成本太</a:t>
            </a:r>
            <a:r>
              <a:rPr lang="en-US" altLang="zh-TW" smtClean="0"/>
              <a:t>			</a:t>
            </a:r>
            <a:r>
              <a:rPr lang="zh-TW" altLang="en-US" smtClean="0"/>
              <a:t>大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4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Fouier </a:t>
            </a:r>
            <a:r>
              <a:rPr lang="en-US" altLang="zh-TW" smtClean="0"/>
              <a:t>transformation</a:t>
            </a:r>
            <a:r>
              <a:rPr lang="zh-TW" altLang="en-US" smtClean="0"/>
              <a:t> 來源 </a:t>
            </a:r>
            <a:r>
              <a:rPr lang="en-US" altLang="zh-TW" smtClean="0"/>
              <a:t>--1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 周期性積分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正交性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28098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1604"/>
            <a:ext cx="58102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07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Fouier transformation</a:t>
            </a:r>
            <a:r>
              <a:rPr lang="zh-TW" altLang="en-US"/>
              <a:t> </a:t>
            </a:r>
            <a:r>
              <a:rPr lang="zh-TW" altLang="en-US" smtClean="0"/>
              <a:t>來源</a:t>
            </a:r>
            <a:r>
              <a:rPr lang="en-US" altLang="zh-TW" smtClean="0"/>
              <a:t>-</a:t>
            </a:r>
            <a:r>
              <a:rPr lang="zh-TW" altLang="en-US" smtClean="0"/>
              <a:t>證明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95" y="1600200"/>
            <a:ext cx="67776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45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823</Words>
  <Application>Microsoft Office PowerPoint</Application>
  <PresentationFormat>如螢幕大小 (4:3)</PresentationFormat>
  <Paragraphs>172</Paragraphs>
  <Slides>36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VC期末複習</vt:lpstr>
      <vt:lpstr>half pixel</vt:lpstr>
      <vt:lpstr>slice mode</vt:lpstr>
      <vt:lpstr>global maximum</vt:lpstr>
      <vt:lpstr>Diamond search</vt:lpstr>
      <vt:lpstr>Motion conpensation</vt:lpstr>
      <vt:lpstr>Intra predicition</vt:lpstr>
      <vt:lpstr>Fouier transformation 來源 --1</vt:lpstr>
      <vt:lpstr>Fouier transformation 來源-證明</vt:lpstr>
      <vt:lpstr>Fouier transformation EX</vt:lpstr>
      <vt:lpstr>spatial domain VS freq. domain</vt:lpstr>
      <vt:lpstr>2D FT vs 1D FT – time complexity</vt:lpstr>
      <vt:lpstr>FT 的周期性</vt:lpstr>
      <vt:lpstr>FT的平移性</vt:lpstr>
      <vt:lpstr>FT 結果圖</vt:lpstr>
      <vt:lpstr>DCT </vt:lpstr>
      <vt:lpstr>floating point DCT</vt:lpstr>
      <vt:lpstr>DC component</vt:lpstr>
      <vt:lpstr>Quad tree</vt:lpstr>
      <vt:lpstr>Quad tree -2</vt:lpstr>
      <vt:lpstr>Quad tree – 結構</vt:lpstr>
      <vt:lpstr>Quantization process</vt:lpstr>
      <vt:lpstr>reordering and run level code</vt:lpstr>
      <vt:lpstr>loop filter</vt:lpstr>
      <vt:lpstr>deblocking 步驟</vt:lpstr>
      <vt:lpstr>BS decision</vt:lpstr>
      <vt:lpstr>RDO</vt:lpstr>
      <vt:lpstr>H.264</vt:lpstr>
      <vt:lpstr>NAL unit</vt:lpstr>
      <vt:lpstr>H.264</vt:lpstr>
      <vt:lpstr>流程圖</vt:lpstr>
      <vt:lpstr>SCEP(start code emulation prevention)</vt:lpstr>
      <vt:lpstr>SI/SP</vt:lpstr>
      <vt:lpstr>Error Concealment </vt:lpstr>
      <vt:lpstr>boundary matching algorithm</vt:lpstr>
      <vt:lpstr>補充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VC期末複習</dc:title>
  <dc:creator>ASUS</dc:creator>
  <cp:lastModifiedBy>ASUS</cp:lastModifiedBy>
  <cp:revision>59</cp:revision>
  <dcterms:created xsi:type="dcterms:W3CDTF">2020-06-02T07:33:34Z</dcterms:created>
  <dcterms:modified xsi:type="dcterms:W3CDTF">2020-06-08T00:46:26Z</dcterms:modified>
</cp:coreProperties>
</file>