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5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4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1" r:id="rId39"/>
    <p:sldId id="297" r:id="rId40"/>
    <p:sldId id="293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4" r:id="rId49"/>
    <p:sldId id="306" r:id="rId50"/>
    <p:sldId id="296" r:id="rId51"/>
    <p:sldId id="307" r:id="rId52"/>
    <p:sldId id="309" r:id="rId53"/>
    <p:sldId id="308" r:id="rId54"/>
    <p:sldId id="310" r:id="rId55"/>
    <p:sldId id="311" r:id="rId5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6E9AD9F-1F6C-4C0D-AFA2-A99D77F8AE0B}">
          <p14:sldIdLst>
            <p14:sldId id="256"/>
          </p14:sldIdLst>
        </p14:section>
        <p14:section name="comparison base sort" id="{855435A4-C3A8-4DCE-A152-7C1F11B1A2F5}">
          <p14:sldIdLst>
            <p14:sldId id="258"/>
            <p14:sldId id="294"/>
          </p14:sldIdLst>
        </p14:section>
        <p14:section name="shortest path" id="{D09A9532-5419-4B1F-B882-F50DD0514D5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3"/>
            <p14:sldId id="267"/>
          </p14:sldIdLst>
        </p14:section>
        <p14:section name="水流問題" id="{1BF74ECE-B448-4341-ACFC-D41BB5B770BF}">
          <p14:sldIdLst>
            <p14:sldId id="257"/>
            <p14:sldId id="268"/>
            <p14:sldId id="269"/>
            <p14:sldId id="270"/>
            <p14:sldId id="271"/>
          </p14:sldIdLst>
        </p14:section>
        <p14:section name="Graph coloring" id="{2FDC8FB8-A904-437D-B6AD-A7B20680471C}">
          <p14:sldIdLst>
            <p14:sldId id="272"/>
          </p14:sldIdLst>
        </p14:section>
        <p14:section name="biconnected component" id="{97896991-0FCC-413A-B93F-0BF942CC2315}">
          <p14:sldIdLst>
            <p14:sldId id="274"/>
            <p14:sldId id="275"/>
          </p14:sldIdLst>
        </p14:section>
        <p14:section name="幾何問題" id="{2F22CCCA-0CDD-4FBB-BC30-025463F8221F}">
          <p14:sldIdLst>
            <p14:sldId id="276"/>
            <p14:sldId id="277"/>
            <p14:sldId id="278"/>
            <p14:sldId id="279"/>
            <p14:sldId id="284"/>
            <p14:sldId id="280"/>
            <p14:sldId id="281"/>
            <p14:sldId id="282"/>
            <p14:sldId id="283"/>
            <p14:sldId id="285"/>
            <p14:sldId id="286"/>
          </p14:sldIdLst>
        </p14:section>
        <p14:section name="Reduciton" id="{2BF689E0-996D-4B60-8CED-F36DC52CCEAA}">
          <p14:sldIdLst>
            <p14:sldId id="287"/>
            <p14:sldId id="288"/>
            <p14:sldId id="289"/>
            <p14:sldId id="290"/>
          </p14:sldIdLst>
        </p14:section>
        <p14:section name="NP=?=P" id="{5A5FFDCB-ED5B-4994-A64A-BE73B908E9B5}">
          <p14:sldIdLst>
            <p14:sldId id="292"/>
            <p14:sldId id="291"/>
            <p14:sldId id="297"/>
            <p14:sldId id="293"/>
            <p14:sldId id="298"/>
            <p14:sldId id="299"/>
            <p14:sldId id="300"/>
            <p14:sldId id="301"/>
            <p14:sldId id="302"/>
            <p14:sldId id="303"/>
            <p14:sldId id="305"/>
            <p14:sldId id="304"/>
          </p14:sldIdLst>
        </p14:section>
        <p14:section name="some NPC" id="{A95471C3-561D-4905-8690-635BDB065554}">
          <p14:sldIdLst>
            <p14:sldId id="306"/>
            <p14:sldId id="296"/>
            <p14:sldId id="307"/>
            <p14:sldId id="309"/>
            <p14:sldId id="308"/>
            <p14:sldId id="310"/>
          </p14:sldIdLst>
        </p14:section>
        <p14:section name="exponential time 解決法" id="{03EE69E1-80B5-466B-B345-47AD1ED34340}">
          <p14:sldIdLst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演算法期末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2019.6.16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05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最短路徑</a:t>
            </a:r>
            <a:r>
              <a:rPr lang="en-US" altLang="zh-TW" dirty="0" smtClean="0"/>
              <a:t>--</a:t>
            </a:r>
            <a:r>
              <a:rPr lang="zh-TW" altLang="en-US" dirty="0"/>
              <a:t>有權重、有</a:t>
            </a:r>
            <a:r>
              <a:rPr lang="en-US" altLang="zh-TW" dirty="0"/>
              <a:t>cycle</a:t>
            </a:r>
            <a:r>
              <a:rPr lang="zh-TW" altLang="en-US" dirty="0"/>
              <a:t>、無負權重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b="1" dirty="0"/>
              <a:t>Dijkstra's algorithm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將起點最短設為零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運算相鄰點的距離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直到所有點都成為目標</a:t>
            </a:r>
            <a:r>
              <a:rPr lang="zh-TW" altLang="en-US" dirty="0" smtClean="0"/>
              <a:t>過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*</a:t>
            </a:r>
            <a:r>
              <a:rPr lang="en-US" altLang="zh-TW" dirty="0"/>
              <a:t>3.</a:t>
            </a:r>
            <a:r>
              <a:rPr lang="zh-TW" altLang="en-US" dirty="0"/>
              <a:t>選最短者為下一目標</a:t>
            </a:r>
            <a:r>
              <a:rPr lang="en-US" altLang="zh-TW" dirty="0"/>
              <a:t>(</a:t>
            </a:r>
            <a:r>
              <a:rPr lang="zh-TW" altLang="en-US" dirty="0"/>
              <a:t>最短距離就確定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*</a:t>
            </a:r>
            <a:r>
              <a:rPr lang="en-US" altLang="zh-TW" dirty="0"/>
              <a:t>4.</a:t>
            </a:r>
            <a:r>
              <a:rPr lang="zh-TW" altLang="en-US" dirty="0"/>
              <a:t>目標再算相鄰點，如果有更短到之前的相鄰點就</a:t>
            </a:r>
            <a:r>
              <a:rPr lang="zh-TW" altLang="en-US" dirty="0" smtClean="0"/>
              <a:t>取代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O(|E|</a:t>
            </a:r>
            <a:r>
              <a:rPr lang="zh-TW" altLang="en-US" dirty="0" smtClean="0"/>
              <a:t>*</a:t>
            </a:r>
            <a:r>
              <a:rPr lang="en-US" altLang="zh-TW" dirty="0" err="1" smtClean="0"/>
              <a:t>log|V</a:t>
            </a:r>
            <a:r>
              <a:rPr lang="en-US" altLang="zh-TW" dirty="0" smtClean="0"/>
              <a:t>|)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58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Pair shortest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6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*</a:t>
            </a:r>
            <a:r>
              <a:rPr lang="en-US" altLang="zh-TW" dirty="0" smtClean="0"/>
              <a:t>K</a:t>
            </a:r>
            <a:r>
              <a:rPr lang="zh-TW" altLang="en-US" dirty="0" smtClean="0"/>
              <a:t>表示走幾次，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</a:t>
            </a:r>
            <a:r>
              <a:rPr lang="zh-TW" altLang="en-US" dirty="0" smtClean="0"/>
              <a:t>表示兩個點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*其中上式表示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直接通向</a:t>
            </a:r>
            <a:r>
              <a:rPr lang="en-US" altLang="zh-TW" dirty="0" smtClean="0"/>
              <a:t>j</a:t>
            </a:r>
          </a:p>
          <a:p>
            <a:pPr marL="0" indent="0">
              <a:buNone/>
            </a:pPr>
            <a:r>
              <a:rPr lang="zh-TW" altLang="en-US" dirty="0"/>
              <a:t>下</a:t>
            </a:r>
            <a:r>
              <a:rPr lang="zh-TW" altLang="en-US" dirty="0" smtClean="0"/>
              <a:t>式表示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</a:t>
            </a:r>
            <a:r>
              <a:rPr lang="zh-TW" altLang="en-US" dirty="0" smtClean="0"/>
              <a:t>間經過</a:t>
            </a:r>
            <a:r>
              <a:rPr lang="en-US" altLang="zh-TW" dirty="0" smtClean="0"/>
              <a:t>k</a:t>
            </a:r>
            <a:r>
              <a:rPr lang="zh-TW" altLang="en-US" dirty="0" smtClean="0"/>
              <a:t>點才相通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/>
              <a:t>*如果要得到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個點最短路徑，</a:t>
            </a:r>
            <a:r>
              <a:rPr lang="en-US" altLang="zh-TW" dirty="0" smtClean="0"/>
              <a:t>K</a:t>
            </a:r>
            <a:r>
              <a:rPr lang="zh-TW" altLang="en-US" dirty="0" smtClean="0"/>
              <a:t>值就要算到</a:t>
            </a:r>
            <a:r>
              <a:rPr lang="en-US" altLang="zh-TW" dirty="0" smtClean="0"/>
              <a:t>N</a:t>
            </a:r>
          </a:p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467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2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Pair shortest 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其實也是數學歸納法的應用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447925"/>
            <a:ext cx="59912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42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Pair shortest </a:t>
            </a:r>
            <a:r>
              <a:rPr lang="en-US" altLang="zh-TW" dirty="0" smtClean="0"/>
              <a:t>path—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5475113" cy="384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0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Flows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source, </a:t>
            </a:r>
            <a:r>
              <a:rPr lang="en-US" altLang="zh-TW" dirty="0" err="1"/>
              <a:t>indegree</a:t>
            </a:r>
            <a:r>
              <a:rPr lang="en-US" altLang="zh-TW" dirty="0"/>
              <a:t> = 0), </a:t>
            </a:r>
            <a:r>
              <a:rPr lang="en-US" altLang="zh-TW" dirty="0" smtClean="0"/>
              <a:t>(sink</a:t>
            </a:r>
            <a:r>
              <a:rPr lang="en-US" altLang="zh-TW" dirty="0"/>
              <a:t>, </a:t>
            </a:r>
            <a:r>
              <a:rPr lang="en-US" altLang="zh-TW" dirty="0" err="1"/>
              <a:t>outdegree</a:t>
            </a:r>
            <a:r>
              <a:rPr lang="en-US" altLang="zh-TW" dirty="0"/>
              <a:t> =0) </a:t>
            </a:r>
            <a:endParaRPr lang="en-US" altLang="zh-TW" dirty="0" smtClean="0"/>
          </a:p>
          <a:p>
            <a:r>
              <a:rPr lang="zh-TW" altLang="en-US" dirty="0" smtClean="0"/>
              <a:t>假設一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每點進流量</a:t>
            </a:r>
            <a:r>
              <a:rPr lang="en-US" altLang="zh-TW" dirty="0" smtClean="0"/>
              <a:t>==</a:t>
            </a:r>
            <a:r>
              <a:rPr lang="zh-TW" altLang="en-US" dirty="0" smtClean="0"/>
              <a:t>出流量</a:t>
            </a:r>
            <a:endParaRPr lang="en-US" altLang="zh-TW" dirty="0" smtClean="0"/>
          </a:p>
          <a:p>
            <a:r>
              <a:rPr lang="zh-TW" altLang="en-US" dirty="0" smtClean="0"/>
              <a:t>假設二</a:t>
            </a:r>
            <a:r>
              <a:rPr lang="en-US" altLang="zh-TW" dirty="0" smtClean="0"/>
              <a:t>:</a:t>
            </a:r>
            <a:r>
              <a:rPr lang="zh-TW" altLang="en-US" dirty="0" smtClean="0"/>
              <a:t>無法超過邊權重上限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60" y="3717032"/>
            <a:ext cx="51339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5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關鍵</a:t>
            </a:r>
            <a:r>
              <a:rPr lang="en-US" altLang="zh-TW" dirty="0" smtClean="0"/>
              <a:t>:find </a:t>
            </a:r>
            <a:r>
              <a:rPr lang="en-US" altLang="zh-TW" dirty="0" err="1" smtClean="0"/>
              <a:t>augmental</a:t>
            </a:r>
            <a:r>
              <a:rPr lang="en-US" altLang="zh-TW" dirty="0" smtClean="0"/>
              <a:t> path</a:t>
            </a:r>
          </a:p>
          <a:p>
            <a:r>
              <a:rPr lang="zh-TW" altLang="en-US" dirty="0" smtClean="0"/>
              <a:t>先定義</a:t>
            </a:r>
            <a:r>
              <a:rPr lang="en-US" altLang="zh-TW" dirty="0" smtClean="0"/>
              <a:t>forward edge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backward edge</a:t>
            </a:r>
          </a:p>
          <a:p>
            <a:pPr marL="0" indent="0">
              <a:buNone/>
            </a:pPr>
            <a:r>
              <a:rPr lang="zh-TW" altLang="en-US" dirty="0" smtClean="0"/>
              <a:t>首先找出一條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到</a:t>
            </a:r>
            <a:r>
              <a:rPr lang="en-US" altLang="zh-TW" dirty="0" smtClean="0"/>
              <a:t>sink</a:t>
            </a:r>
            <a:r>
              <a:rPr lang="zh-TW" altLang="en-US" dirty="0" smtClean="0"/>
              <a:t>的路徑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與原方向相同</a:t>
            </a:r>
            <a:r>
              <a:rPr lang="en-US" altLang="zh-TW" dirty="0" smtClean="0">
                <a:sym typeface="Wingdings" panose="05000000000000000000" pitchFamily="2" charset="2"/>
              </a:rPr>
              <a:t>forward edge</a:t>
            </a:r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與原方向相反</a:t>
            </a:r>
            <a:r>
              <a:rPr lang="en-US" altLang="zh-TW" dirty="0" smtClean="0">
                <a:sym typeface="Wingdings" panose="05000000000000000000" pitchFamily="2" charset="2"/>
              </a:rPr>
              <a:t>backward edge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4"/>
            <a:ext cx="7482038" cy="20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0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Maximum-2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augmental</a:t>
            </a:r>
            <a:r>
              <a:rPr lang="en-US" altLang="zh-TW" dirty="0"/>
              <a:t> path</a:t>
            </a:r>
          </a:p>
          <a:p>
            <a:pPr marL="0" indent="0">
              <a:buNone/>
            </a:pPr>
            <a:r>
              <a:rPr lang="en-US" altLang="zh-TW" dirty="0" smtClean="0"/>
              <a:t>Forward edge:</a:t>
            </a:r>
            <a:r>
              <a:rPr lang="zh-TW" altLang="en-US" dirty="0" smtClean="0"/>
              <a:t>最大限制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目前量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可借入水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Backward edge:</a:t>
            </a:r>
            <a:r>
              <a:rPr lang="zh-TW" altLang="en-US" dirty="0" smtClean="0"/>
              <a:t>目前量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可借出水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85153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38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Maximum-3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How to find </a:t>
            </a:r>
            <a:r>
              <a:rPr lang="en-US" altLang="zh-TW" dirty="0" err="1" smtClean="0"/>
              <a:t>augmental</a:t>
            </a:r>
            <a:r>
              <a:rPr lang="en-US" altLang="zh-TW" dirty="0" smtClean="0"/>
              <a:t> path??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9" y="2348880"/>
            <a:ext cx="5181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779912" y="3955963"/>
            <a:ext cx="464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Min{Min{forward</a:t>
            </a:r>
            <a:r>
              <a:rPr lang="zh-TW" altLang="en-US" dirty="0" smtClean="0">
                <a:solidFill>
                  <a:srgbClr val="FF0000"/>
                </a:solidFill>
              </a:rPr>
              <a:t>權重</a:t>
            </a:r>
            <a:r>
              <a:rPr lang="en-US" altLang="zh-TW" dirty="0" smtClean="0">
                <a:solidFill>
                  <a:srgbClr val="FF0000"/>
                </a:solidFill>
              </a:rPr>
              <a:t>},Min{backward</a:t>
            </a:r>
            <a:r>
              <a:rPr lang="zh-TW" altLang="en-US" dirty="0" smtClean="0">
                <a:solidFill>
                  <a:srgbClr val="FF0000"/>
                </a:solidFill>
              </a:rPr>
              <a:t>權重</a:t>
            </a:r>
            <a:r>
              <a:rPr lang="en-US" altLang="zh-TW" dirty="0" smtClean="0">
                <a:solidFill>
                  <a:srgbClr val="FF0000"/>
                </a:solidFill>
              </a:rPr>
              <a:t>}}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35393" y="34024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Residual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</a:t>
            </a:r>
            <a:r>
              <a:rPr lang="en-US" altLang="zh-TW" dirty="0" err="1" smtClean="0"/>
              <a:t>augmental</a:t>
            </a:r>
            <a:r>
              <a:rPr lang="en-US" altLang="zh-TW" dirty="0" smtClean="0"/>
              <a:t> </a:t>
            </a:r>
            <a:r>
              <a:rPr lang="en-US" altLang="zh-TW" dirty="0"/>
              <a:t>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</a:t>
            </a:r>
            <a:r>
              <a:rPr lang="en-US" altLang="zh-TW" dirty="0" smtClean="0"/>
              <a:t>residual graph</a:t>
            </a:r>
            <a:r>
              <a:rPr lang="zh-TW" altLang="en-US" dirty="0" smtClean="0"/>
              <a:t>，並存在一條無</a:t>
            </a:r>
            <a:r>
              <a:rPr lang="en-US" altLang="zh-TW" dirty="0" smtClean="0"/>
              <a:t>0</a:t>
            </a:r>
            <a:r>
              <a:rPr lang="zh-TW" altLang="en-US" dirty="0" smtClean="0"/>
              <a:t>權重的</a:t>
            </a:r>
            <a:r>
              <a:rPr lang="en-US" altLang="zh-TW" dirty="0" smtClean="0"/>
              <a:t>path (DFS)</a:t>
            </a:r>
          </a:p>
          <a:p>
            <a:endParaRPr lang="en-US" altLang="zh-TW" dirty="0"/>
          </a:p>
          <a:p>
            <a:r>
              <a:rPr lang="en-US" altLang="zh-TW" dirty="0"/>
              <a:t>residual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建法：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Path</a:t>
            </a:r>
            <a:r>
              <a:rPr lang="zh-TW" altLang="en-US" dirty="0" smtClean="0"/>
              <a:t>權重照上頁定義</a:t>
            </a:r>
            <a:r>
              <a:rPr lang="en-US" altLang="zh-TW" dirty="0" smtClean="0"/>
              <a:t>forward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backward</a:t>
            </a:r>
            <a:r>
              <a:rPr lang="zh-TW" altLang="en-US" dirty="0" smtClean="0"/>
              <a:t>給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方向改成朝終點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6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2" y="1600200"/>
            <a:ext cx="73285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Comparison Base</a:t>
            </a:r>
            <a:r>
              <a:rPr lang="zh-TW" altLang="en-US" dirty="0" smtClean="0"/>
              <a:t>至少需要多少時間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使用決策樹</a:t>
            </a:r>
            <a:r>
              <a:rPr lang="en-US" altLang="zh-TW" dirty="0" smtClean="0"/>
              <a:t>(decision tree)</a:t>
            </a:r>
            <a:r>
              <a:rPr lang="zh-TW" altLang="en-US" dirty="0" smtClean="0"/>
              <a:t>證明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共有</a:t>
            </a:r>
            <a:r>
              <a:rPr lang="en-US" altLang="zh-TW" dirty="0" smtClean="0"/>
              <a:t>N!</a:t>
            </a:r>
            <a:r>
              <a:rPr lang="zh-TW" altLang="en-US" dirty="0" smtClean="0"/>
              <a:t>個子節點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兩兩都要比到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至少</a:t>
            </a:r>
            <a:r>
              <a:rPr lang="en-US" altLang="zh-TW" dirty="0" smtClean="0">
                <a:sym typeface="Wingdings" panose="05000000000000000000" pitchFamily="2" charset="2"/>
              </a:rPr>
              <a:t>						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	</a:t>
            </a:r>
            <a:r>
              <a:rPr lang="zh-TW" altLang="en-US" dirty="0" smtClean="0">
                <a:sym typeface="Wingdings" panose="05000000000000000000" pitchFamily="2" charset="2"/>
              </a:rPr>
              <a:t>  需</a:t>
            </a:r>
            <a:r>
              <a:rPr lang="en-US" altLang="zh-TW" dirty="0">
                <a:sym typeface="Wingdings" panose="05000000000000000000" pitchFamily="2" charset="2"/>
              </a:rPr>
              <a:t>log(N!) </a:t>
            </a:r>
            <a:r>
              <a:rPr lang="zh-TW" altLang="en-US" dirty="0" smtClean="0">
                <a:sym typeface="Wingdings" panose="05000000000000000000" pitchFamily="2" charset="2"/>
              </a:rPr>
              <a:t>次             </a:t>
            </a:r>
            <a:r>
              <a:rPr lang="en-US" altLang="zh-TW" dirty="0" smtClean="0">
                <a:sym typeface="Wingdings" panose="05000000000000000000" pitchFamily="2" charset="2"/>
              </a:rPr>
              <a:t>						</a:t>
            </a:r>
            <a:r>
              <a:rPr lang="zh-TW" altLang="en-US" dirty="0" smtClean="0">
                <a:sym typeface="Wingdings" panose="05000000000000000000" pitchFamily="2" charset="2"/>
              </a:rPr>
              <a:t>  比較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5585916" cy="363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1419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68031"/>
            <a:ext cx="2709863" cy="35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92" y="5877271"/>
            <a:ext cx="347186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53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Biconnected</a:t>
            </a:r>
            <a:r>
              <a:rPr lang="en-US" altLang="zh-TW" dirty="0"/>
              <a:t>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任兩點至少存在兩條路徑以上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8" y="2636912"/>
            <a:ext cx="87820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871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Biconnected</a:t>
            </a:r>
            <a:r>
              <a:rPr lang="en-US" altLang="zh-TW" dirty="0"/>
              <a:t>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Thm</a:t>
            </a:r>
            <a:r>
              <a:rPr lang="en-US" altLang="zh-TW" dirty="0" smtClean="0"/>
              <a:t>:</a:t>
            </a:r>
            <a:r>
              <a:rPr lang="zh-TW" altLang="en-US" dirty="0" smtClean="0"/>
              <a:t> 存在</a:t>
            </a:r>
            <a:r>
              <a:rPr lang="en-US" altLang="zh-TW" dirty="0" smtClean="0"/>
              <a:t>articulation point </a:t>
            </a:r>
            <a:r>
              <a:rPr lang="zh-TW" altLang="en-US" dirty="0" smtClean="0"/>
              <a:t>就</a:t>
            </a:r>
            <a:r>
              <a:rPr lang="zh-TW" altLang="en-US" dirty="0" smtClean="0">
                <a:solidFill>
                  <a:srgbClr val="FF0000"/>
                </a:solidFill>
              </a:rPr>
              <a:t>不是</a:t>
            </a:r>
            <a:r>
              <a:rPr lang="en-US" altLang="zh-TW" dirty="0" err="1"/>
              <a:t>Biconnected</a:t>
            </a:r>
            <a:r>
              <a:rPr lang="en-US" altLang="zh-TW" dirty="0"/>
              <a:t> </a:t>
            </a:r>
            <a:r>
              <a:rPr lang="en-US" altLang="zh-TW" dirty="0" smtClean="0"/>
              <a:t>Components</a:t>
            </a:r>
          </a:p>
          <a:p>
            <a:endParaRPr lang="en-US" altLang="zh-TW" dirty="0"/>
          </a:p>
          <a:p>
            <a:r>
              <a:rPr lang="en-US" altLang="zh-TW" dirty="0"/>
              <a:t>articulation </a:t>
            </a:r>
            <a:r>
              <a:rPr lang="en-US" altLang="zh-TW" dirty="0" smtClean="0"/>
              <a:t>point:</a:t>
            </a:r>
            <a:r>
              <a:rPr lang="zh-TW" altLang="en-US" dirty="0" smtClean="0"/>
              <a:t>如果移除會造成兩個</a:t>
            </a:r>
            <a:r>
              <a:rPr lang="en-US" altLang="zh-TW" dirty="0" smtClean="0"/>
              <a:t>subgraph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EG</a:t>
            </a:r>
            <a:r>
              <a:rPr lang="zh-TW" altLang="en-US" dirty="0" smtClean="0"/>
              <a:t> 上圖中交會處的那點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191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決定一點是否在多邊形內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關鍵</a:t>
            </a:r>
            <a:r>
              <a:rPr lang="en-US" altLang="zh-TW" dirty="0" smtClean="0"/>
              <a:t>:</a:t>
            </a:r>
            <a:r>
              <a:rPr lang="zh-TW" altLang="en-US" dirty="0" smtClean="0"/>
              <a:t>看一條射線從外連到該點，所交會的邊是奇數還是偶數</a:t>
            </a:r>
            <a:endParaRPr lang="en-US" altLang="zh-TW" dirty="0" smtClean="0"/>
          </a:p>
          <a:p>
            <a:r>
              <a:rPr lang="en-US" altLang="zh-TW" dirty="0" smtClean="0"/>
              <a:t>Odd =&gt;</a:t>
            </a:r>
            <a:r>
              <a:rPr lang="zh-TW" altLang="en-US" dirty="0" smtClean="0"/>
              <a:t>內  </a:t>
            </a:r>
            <a:r>
              <a:rPr lang="en-US" altLang="zh-TW" dirty="0" smtClean="0"/>
              <a:t>; Even =&gt;</a:t>
            </a:r>
            <a:r>
              <a:rPr lang="zh-TW" altLang="en-US" dirty="0" smtClean="0"/>
              <a:t>外</a:t>
            </a:r>
            <a:endParaRPr lang="en-US" altLang="zh-TW" dirty="0" smtClean="0"/>
          </a:p>
          <a:p>
            <a:r>
              <a:rPr lang="zh-TW" altLang="en-US" dirty="0"/>
              <a:t>實務</a:t>
            </a:r>
            <a:r>
              <a:rPr lang="zh-TW" altLang="en-US" dirty="0" smtClean="0"/>
              <a:t>上使用該點</a:t>
            </a:r>
            <a:r>
              <a:rPr lang="en-US" altLang="zh-TW" dirty="0" smtClean="0"/>
              <a:t>(X,Y)</a:t>
            </a:r>
          </a:p>
          <a:p>
            <a:pPr marL="0" indent="0">
              <a:buNone/>
            </a:pPr>
            <a:r>
              <a:rPr lang="zh-TW" altLang="en-US" dirty="0" smtClean="0"/>
              <a:t>算在</a:t>
            </a:r>
            <a:r>
              <a:rPr lang="en-US" altLang="zh-TW" dirty="0" smtClean="0"/>
              <a:t>Y</a:t>
            </a:r>
            <a:r>
              <a:rPr lang="zh-TW" altLang="en-US" dirty="0" smtClean="0"/>
              <a:t>以下，</a:t>
            </a:r>
            <a:r>
              <a:rPr lang="en-US" altLang="zh-TW" dirty="0" smtClean="0"/>
              <a:t>X</a:t>
            </a:r>
            <a:r>
              <a:rPr lang="zh-TW" altLang="en-US" dirty="0" smtClean="0"/>
              <a:t>介於兩端點之間的線的個數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O(N)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37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畫出簡單多邊形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給定一些點，求通過所有點的簡單多邊形</a:t>
            </a:r>
            <a:endParaRPr lang="en-US" altLang="zh-TW" dirty="0" smtClean="0"/>
          </a:p>
          <a:p>
            <a:r>
              <a:rPr lang="zh-TW" altLang="en-US" dirty="0" smtClean="0"/>
              <a:t>關鍵</a:t>
            </a:r>
            <a:r>
              <a:rPr lang="en-US" altLang="zh-TW" dirty="0" smtClean="0"/>
              <a:t>:1.</a:t>
            </a:r>
            <a:r>
              <a:rPr lang="zh-TW" altLang="en-US" dirty="0" smtClean="0"/>
              <a:t>先找出左下角的點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Xmax,Ymin</a:t>
            </a:r>
            <a:r>
              <a:rPr lang="en-US" altLang="zh-TW" dirty="0" smtClean="0"/>
              <a:t> )</a:t>
            </a:r>
          </a:p>
          <a:p>
            <a:pPr marL="0" indent="0">
              <a:buNone/>
            </a:pPr>
            <a:r>
              <a:rPr lang="en-US" altLang="zh-TW" dirty="0" smtClean="0"/>
              <a:t>             2.1</a:t>
            </a:r>
            <a:r>
              <a:rPr lang="zh-TW" altLang="en-US" dirty="0" smtClean="0"/>
              <a:t>算其餘各點與</a:t>
            </a:r>
            <a:r>
              <a:rPr lang="zh-TW" altLang="en-US" dirty="0"/>
              <a:t>該</a:t>
            </a:r>
            <a:r>
              <a:rPr lang="zh-TW" altLang="en-US" dirty="0" smtClean="0"/>
              <a:t>點射線夾角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2.2</a:t>
            </a:r>
            <a:r>
              <a:rPr lang="zh-TW" altLang="en-US" dirty="0" smtClean="0"/>
              <a:t> </a:t>
            </a:r>
            <a:r>
              <a:rPr lang="en-US" altLang="zh-TW" dirty="0" smtClean="0"/>
              <a:t>Sort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	   2.3 </a:t>
            </a:r>
            <a:r>
              <a:rPr lang="zh-TW" altLang="en-US" dirty="0" smtClean="0"/>
              <a:t>由順序將圖連起來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               (sort)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52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最大包圍凸多邊形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凸多邊形定義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任一外角大於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種算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Straightward</a:t>
            </a:r>
            <a:r>
              <a:rPr lang="en-US" altLang="zh-TW" dirty="0" smtClean="0"/>
              <a:t>(O(N^2))</a:t>
            </a:r>
          </a:p>
          <a:p>
            <a:pPr marL="0" indent="0">
              <a:buNone/>
            </a:pPr>
            <a:r>
              <a:rPr lang="en-US" altLang="zh-TW" dirty="0" smtClean="0"/>
              <a:t>Gift wrapping (O(N^2))</a:t>
            </a:r>
          </a:p>
          <a:p>
            <a:pPr marL="0" indent="0">
              <a:buNone/>
            </a:pPr>
            <a:r>
              <a:rPr lang="en-US" altLang="zh-TW" dirty="0" smtClean="0"/>
              <a:t>Graham`s scan  (O(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70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3.1</a:t>
            </a:r>
            <a:r>
              <a:rPr lang="en-US" altLang="zh-TW" dirty="0"/>
              <a:t>Straightward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Induction</a:t>
            </a:r>
            <a:r>
              <a:rPr lang="zh-TW" altLang="en-US" dirty="0" smtClean="0"/>
              <a:t>角度思考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已連完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個，如何連第</a:t>
            </a:r>
            <a:r>
              <a:rPr lang="en-US" altLang="zh-TW" dirty="0" smtClean="0"/>
              <a:t>N+1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 smtClean="0"/>
              <a:t>Case1:</a:t>
            </a:r>
            <a:r>
              <a:rPr lang="zh-TW" altLang="en-US" dirty="0" smtClean="0"/>
              <a:t>在前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個內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不變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Case2:</a:t>
            </a:r>
            <a:r>
              <a:rPr lang="zh-TW" altLang="en-US" dirty="0" smtClean="0">
                <a:sym typeface="Wingdings" panose="05000000000000000000" pitchFamily="2" charset="2"/>
              </a:rPr>
              <a:t>在前</a:t>
            </a:r>
            <a:r>
              <a:rPr lang="en-US" altLang="zh-TW" dirty="0" smtClean="0">
                <a:sym typeface="Wingdings" panose="05000000000000000000" pitchFamily="2" charset="2"/>
              </a:rPr>
              <a:t>N</a:t>
            </a:r>
            <a:r>
              <a:rPr lang="zh-TW" altLang="en-US" dirty="0" smtClean="0">
                <a:sym typeface="Wingdings" panose="05000000000000000000" pitchFamily="2" charset="2"/>
              </a:rPr>
              <a:t>個外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延伸與它相連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O(N^2)</a:t>
            </a:r>
            <a:r>
              <a:rPr lang="zh-TW" altLang="en-US" dirty="0" smtClean="0">
                <a:sym typeface="Wingdings" panose="05000000000000000000" pitchFamily="2" charset="2"/>
              </a:rPr>
              <a:t> 所有點每次要檢查所有點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195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如何延伸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不能直接與原點延伸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會變凹多邊形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應先排序角度、與最大最小相連、去除中間的點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610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3.2Gift wrapping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關鍵</a:t>
            </a:r>
            <a:r>
              <a:rPr lang="en-US" altLang="zh-TW" dirty="0" smtClean="0"/>
              <a:t>:</a:t>
            </a:r>
            <a:r>
              <a:rPr lang="zh-TW" altLang="en-US" dirty="0" smtClean="0"/>
              <a:t>從端點開始每回合選角度最小的相連</a:t>
            </a:r>
            <a:endParaRPr lang="en-US" altLang="zh-TW" dirty="0" smtClean="0"/>
          </a:p>
          <a:p>
            <a:r>
              <a:rPr lang="en-US" altLang="zh-TW" dirty="0" smtClean="0"/>
              <a:t>O(N^2)  </a:t>
            </a:r>
            <a:r>
              <a:rPr lang="zh-TW" altLang="en-US" dirty="0" smtClean="0"/>
              <a:t>因為要選極值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小整理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法</a:t>
            </a:r>
            <a:r>
              <a:rPr lang="en-US" altLang="zh-TW" dirty="0" smtClean="0"/>
              <a:t>1:</a:t>
            </a:r>
            <a:r>
              <a:rPr lang="zh-TW" altLang="en-US" dirty="0" smtClean="0"/>
              <a:t>選點，判斷在外在那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法</a:t>
            </a:r>
            <a:r>
              <a:rPr lang="en-US" altLang="zh-TW" dirty="0" smtClean="0"/>
              <a:t>2:</a:t>
            </a:r>
            <a:r>
              <a:rPr lang="zh-TW" altLang="en-US" dirty="0" smtClean="0"/>
              <a:t>選角度極值，相連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8210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3.3</a:t>
            </a:r>
            <a:r>
              <a:rPr lang="zh-TW" altLang="en-US" dirty="0" smtClean="0"/>
              <a:t> </a:t>
            </a:r>
            <a:r>
              <a:rPr lang="en-US" altLang="zh-TW" dirty="0" smtClean="0"/>
              <a:t>Gram`s Scan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先照畫多邊形一樣，找左下角，按角度排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照順序連起來，如果發生</a:t>
            </a:r>
            <a:r>
              <a:rPr lang="zh-TW" altLang="en-US" dirty="0" smtClean="0">
                <a:solidFill>
                  <a:srgbClr val="FF0000"/>
                </a:solidFill>
              </a:rPr>
              <a:t>外角度</a:t>
            </a:r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於</a:t>
            </a:r>
            <a:r>
              <a:rPr lang="en-US" altLang="zh-TW" dirty="0" smtClean="0">
                <a:solidFill>
                  <a:srgbClr val="FF0000"/>
                </a:solidFill>
              </a:rPr>
              <a:t>180</a:t>
            </a:r>
            <a:r>
              <a:rPr lang="zh-TW" altLang="en-US" dirty="0" smtClean="0"/>
              <a:t>，就</a:t>
            </a:r>
            <a:r>
              <a:rPr lang="zh-TW" altLang="en-US" dirty="0" smtClean="0">
                <a:solidFill>
                  <a:srgbClr val="FF0000"/>
                </a:solidFill>
              </a:rPr>
              <a:t>退回上一格</a:t>
            </a:r>
            <a:r>
              <a:rPr lang="zh-TW" altLang="en-US" dirty="0" smtClean="0"/>
              <a:t>再測試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)(Sort)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9909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80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4.Cloest pair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r>
              <a:rPr lang="en-US" altLang="zh-TW" dirty="0" smtClean="0"/>
              <a:t>:</a:t>
            </a:r>
            <a:r>
              <a:rPr lang="zh-TW" altLang="en-US" dirty="0" smtClean="0"/>
              <a:t>給定一堆點，找最近的兩點，應用航空、航海安全</a:t>
            </a:r>
            <a:endParaRPr lang="en-US" altLang="zh-TW" dirty="0" smtClean="0"/>
          </a:p>
          <a:p>
            <a:r>
              <a:rPr lang="zh-TW" altLang="en-US" dirty="0" smtClean="0"/>
              <a:t>暴力解</a:t>
            </a:r>
            <a:r>
              <a:rPr lang="en-US" altLang="zh-TW" dirty="0" smtClean="0"/>
              <a:t>O(N^2) </a:t>
            </a:r>
            <a:r>
              <a:rPr lang="zh-TW" altLang="en-US" dirty="0" smtClean="0"/>
              <a:t>太慢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每一點都與其他點比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改良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divid</a:t>
            </a:r>
            <a:r>
              <a:rPr lang="en-US" altLang="zh-TW" dirty="0" smtClean="0"/>
              <a:t> and conquer</a:t>
            </a:r>
          </a:p>
          <a:p>
            <a:r>
              <a:rPr lang="zh-TW" altLang="en-US" dirty="0" smtClean="0"/>
              <a:t>不斷切半，算兩側最短距離再比較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013176"/>
            <a:ext cx="4036343" cy="171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12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1.log(N!)? </a:t>
            </a:r>
            <a:r>
              <a:rPr lang="zh-TW" altLang="en-US" dirty="0" smtClean="0"/>
              <a:t>因為結果在子節點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N!)</a:t>
            </a:r>
            <a:r>
              <a:rPr lang="zh-TW" altLang="en-US" dirty="0" smtClean="0"/>
              <a:t>，從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走到其中一子節點需要</a:t>
            </a:r>
            <a:r>
              <a:rPr lang="en-US" altLang="zh-TW" dirty="0" smtClean="0"/>
              <a:t>log(N!) (</a:t>
            </a:r>
            <a:r>
              <a:rPr lang="zh-TW" altLang="en-US" dirty="0" smtClean="0"/>
              <a:t>樹高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2.(N/2)log(N/2)? </a:t>
            </a:r>
            <a:r>
              <a:rPr lang="zh-TW" altLang="en-US" dirty="0" smtClean="0"/>
              <a:t>因為 </a:t>
            </a:r>
            <a:r>
              <a:rPr lang="en-US" altLang="zh-TW" dirty="0" smtClean="0"/>
              <a:t>log(N!) == log(1) + log(2)+log(3)+….log(N)&gt;=log(N/2)+log(N/2+1)+…&gt;=log(N/2)+log(N/2)+…==(N/2)log(N/2)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78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4.Cloest </a:t>
            </a:r>
            <a:r>
              <a:rPr lang="en-US" altLang="zh-TW" dirty="0" smtClean="0"/>
              <a:t>pair(cont.)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沒考慮到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牛郎與織女</a:t>
            </a:r>
            <a:r>
              <a:rPr lang="en-US" altLang="zh-TW" dirty="0" smtClean="0"/>
              <a:t>”</a:t>
            </a:r>
          </a:p>
          <a:p>
            <a:pPr marL="0" indent="0">
              <a:buNone/>
            </a:pPr>
            <a:r>
              <a:rPr lang="zh-TW" altLang="en-US" dirty="0" smtClean="0"/>
              <a:t>先比出兩側最短者，</a:t>
            </a:r>
            <a:r>
              <a:rPr lang="zh-TW" altLang="en-US" dirty="0" smtClean="0">
                <a:solidFill>
                  <a:srgbClr val="FF0000"/>
                </a:solidFill>
              </a:rPr>
              <a:t>再檢查中間</a:t>
            </a:r>
            <a:r>
              <a:rPr lang="zh-TW" altLang="en-US" dirty="0" smtClean="0"/>
              <a:t>，檢查範圍與需要在中線兩側最短距離內就行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Moreover  </a:t>
            </a:r>
            <a:r>
              <a:rPr lang="zh-TW" altLang="en-US" dirty="0" smtClean="0">
                <a:solidFill>
                  <a:srgbClr val="FF0000"/>
                </a:solidFill>
              </a:rPr>
              <a:t>上下也只需要檢查</a:t>
            </a:r>
            <a:r>
              <a:rPr lang="en-US" altLang="zh-TW" dirty="0" smtClean="0">
                <a:solidFill>
                  <a:srgbClr val="FF0000"/>
                </a:solidFill>
              </a:rPr>
              <a:t>d</a:t>
            </a:r>
            <a:r>
              <a:rPr lang="zh-TW" altLang="en-US" dirty="0" smtClean="0">
                <a:solidFill>
                  <a:srgbClr val="FF0000"/>
                </a:solidFill>
              </a:rPr>
              <a:t>就行了，因為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				</a:t>
            </a:r>
            <a:r>
              <a:rPr lang="zh-TW" altLang="en-US" dirty="0" smtClean="0">
                <a:solidFill>
                  <a:srgbClr val="FF0000"/>
                </a:solidFill>
              </a:rPr>
              <a:t>不會超過三個，每 </a:t>
            </a:r>
            <a:r>
              <a:rPr lang="en-US" altLang="zh-TW" dirty="0" smtClean="0">
                <a:solidFill>
                  <a:srgbClr val="FF0000"/>
                </a:solidFill>
              </a:rPr>
              <a:t>					</a:t>
            </a:r>
            <a:r>
              <a:rPr lang="zh-TW" altLang="en-US" dirty="0" smtClean="0">
                <a:solidFill>
                  <a:srgbClr val="FF0000"/>
                </a:solidFill>
              </a:rPr>
              <a:t>一點為</a:t>
            </a:r>
            <a:r>
              <a:rPr lang="en-US" altLang="zh-TW" dirty="0" smtClean="0">
                <a:solidFill>
                  <a:srgbClr val="FF0000"/>
                </a:solidFill>
              </a:rPr>
              <a:t>O(1) !!!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3171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065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4.Cloest pair(cont.)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總複雜度</a:t>
            </a:r>
            <a:r>
              <a:rPr lang="en-US" altLang="zh-TW" dirty="0"/>
              <a:t>O(N*(</a:t>
            </a:r>
            <a:r>
              <a:rPr lang="en-US" altLang="zh-TW" dirty="0" err="1"/>
              <a:t>logN</a:t>
            </a:r>
            <a:r>
              <a:rPr lang="en-US" altLang="zh-TW" dirty="0"/>
              <a:t>)^2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補證明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O(</a:t>
            </a:r>
            <a:r>
              <a:rPr lang="en-US" altLang="zh-TW" dirty="0" err="1" smtClean="0"/>
              <a:t>logN</a:t>
            </a:r>
            <a:r>
              <a:rPr lang="en-US" altLang="zh-TW" dirty="0" smtClean="0"/>
              <a:t>*N) Divide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(sort X</a:t>
            </a:r>
            <a:r>
              <a:rPr lang="zh-TW" altLang="en-US" dirty="0" smtClean="0"/>
              <a:t>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O(N)</a:t>
            </a:r>
            <a:r>
              <a:rPr lang="zh-TW" altLang="en-US" dirty="0" smtClean="0"/>
              <a:t> 去除不在方框內的點</a:t>
            </a:r>
            <a:endParaRPr lang="en-US" altLang="zh-TW" dirty="0" smtClean="0"/>
          </a:p>
          <a:p>
            <a:r>
              <a:rPr lang="en-US" altLang="zh-TW" dirty="0" smtClean="0"/>
              <a:t>O(</a:t>
            </a:r>
            <a:r>
              <a:rPr lang="en-US" altLang="zh-TW" dirty="0" err="1" smtClean="0"/>
              <a:t>logN</a:t>
            </a:r>
            <a:r>
              <a:rPr lang="en-US" altLang="zh-TW" dirty="0" smtClean="0"/>
              <a:t>*N)   sort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y</a:t>
            </a:r>
            <a:r>
              <a:rPr lang="zh-TW" altLang="en-US" dirty="0"/>
              <a:t>軸</a:t>
            </a:r>
            <a:endParaRPr lang="en-US" altLang="zh-TW" dirty="0" smtClean="0"/>
          </a:p>
          <a:p>
            <a:r>
              <a:rPr lang="en-US" altLang="zh-TW" dirty="0" smtClean="0"/>
              <a:t>O(N)</a:t>
            </a:r>
            <a:r>
              <a:rPr lang="zh-TW" altLang="en-US" dirty="0" smtClean="0"/>
              <a:t> 檢查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 </a:t>
            </a:r>
            <a:r>
              <a:rPr lang="en-US" altLang="zh-TW" dirty="0"/>
              <a:t>O(1</a:t>
            </a:r>
            <a:r>
              <a:rPr lang="zh-TW" altLang="en-US" dirty="0"/>
              <a:t>*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Improvement:</a:t>
            </a:r>
            <a:r>
              <a:rPr lang="zh-TW" altLang="en-US" dirty="0" smtClean="0"/>
              <a:t>對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軸的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可以先做好</a:t>
            </a:r>
            <a:endParaRPr lang="en-US" altLang="zh-TW" dirty="0" smtClean="0"/>
          </a:p>
          <a:p>
            <a:r>
              <a:rPr lang="en-US" altLang="zh-TW" dirty="0"/>
              <a:t>O(N*(</a:t>
            </a:r>
            <a:r>
              <a:rPr lang="en-US" altLang="zh-TW" dirty="0" err="1"/>
              <a:t>logN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888"/>
            <a:ext cx="4743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032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4.Closest pair 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5828"/>
            <a:ext cx="8229600" cy="39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95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Reduciton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一種演算法思路，如果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的特例，則可以使用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的解法解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例如水流解配對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reduciton</a:t>
            </a:r>
            <a:r>
              <a:rPr lang="en-US" altLang="zh-TW" dirty="0" smtClean="0"/>
              <a:t> to A </a:t>
            </a:r>
            <a:r>
              <a:rPr lang="en-US" altLang="zh-TW" dirty="0" smtClean="0">
                <a:sym typeface="Wingdings" panose="05000000000000000000" pitchFamily="2" charset="2"/>
              </a:rPr>
              <a:t> A</a:t>
            </a:r>
            <a:r>
              <a:rPr lang="zh-TW" altLang="en-US" dirty="0" smtClean="0">
                <a:sym typeface="Wingdings" panose="05000000000000000000" pitchFamily="2" charset="2"/>
              </a:rPr>
              <a:t>的難度至少跟</a:t>
            </a:r>
            <a:r>
              <a:rPr lang="en-US" altLang="zh-TW" dirty="0" smtClean="0">
                <a:sym typeface="Wingdings" panose="05000000000000000000" pitchFamily="2" charset="2"/>
              </a:rPr>
              <a:t>B</a:t>
            </a:r>
            <a:r>
              <a:rPr lang="zh-TW" altLang="en-US" dirty="0" smtClean="0">
                <a:sym typeface="Wingdings" panose="05000000000000000000" pitchFamily="2" charset="2"/>
              </a:rPr>
              <a:t>一樣難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B</a:t>
            </a:r>
            <a:r>
              <a:rPr lang="zh-TW" altLang="en-US" dirty="0" smtClean="0">
                <a:sym typeface="Wingdings" panose="05000000000000000000" pitchFamily="2" charset="2"/>
              </a:rPr>
              <a:t>是</a:t>
            </a:r>
            <a:r>
              <a:rPr lang="en-US" altLang="zh-TW" dirty="0" smtClean="0"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ym typeface="Wingdings" panose="05000000000000000000" pitchFamily="2" charset="2"/>
              </a:rPr>
              <a:t>的特例          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雖然叫</a:t>
            </a:r>
            <a:r>
              <a:rPr lang="en-US" altLang="zh-TW" dirty="0" smtClean="0">
                <a:sym typeface="Wingdings" panose="05000000000000000000" pitchFamily="2" charset="2"/>
              </a:rPr>
              <a:t>reduction</a:t>
            </a:r>
            <a:r>
              <a:rPr lang="zh-TW" altLang="en-US" dirty="0" smtClean="0">
                <a:sym typeface="Wingdings" panose="05000000000000000000" pitchFamily="2" charset="2"/>
              </a:rPr>
              <a:t>卻是往外的概念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24424"/>
            <a:ext cx="7488832" cy="178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48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1. Cyclic String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可以</a:t>
            </a:r>
            <a:r>
              <a:rPr lang="en-US" altLang="zh-TW" dirty="0" smtClean="0"/>
              <a:t>reduce</a:t>
            </a:r>
            <a:r>
              <a:rPr lang="zh-TW" altLang="en-US" dirty="0" smtClean="0"/>
              <a:t>成字串比對，先將標的複製兩次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然後比對即可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7054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24338"/>
            <a:ext cx="4362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305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Example 2. Systems of Distinct Representatives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期中考題，每個社團要有唯一一位幹部，且幹部不能兼任，求最多幹部數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配對問題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140968"/>
            <a:ext cx="77533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439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3</a:t>
            </a:r>
            <a:r>
              <a:rPr lang="en-US" altLang="zh-TW" dirty="0"/>
              <a:t>. Sequence Comparison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之前用</a:t>
            </a:r>
            <a:r>
              <a:rPr lang="en-US" altLang="zh-TW" dirty="0" smtClean="0"/>
              <a:t>DP</a:t>
            </a:r>
            <a:r>
              <a:rPr lang="zh-TW" altLang="en-US" dirty="0" smtClean="0"/>
              <a:t>解的，有修改、刪除、取代三種運算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en-US" altLang="zh-TW" dirty="0" smtClean="0"/>
              <a:t>reduce</a:t>
            </a:r>
            <a:r>
              <a:rPr lang="zh-TW" altLang="en-US" dirty="0" smtClean="0"/>
              <a:t>成最短路徑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先建圖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兩者相同</a:t>
            </a:r>
            <a:r>
              <a:rPr lang="en-US" altLang="zh-TW" dirty="0" smtClean="0"/>
              <a:t>replace</a:t>
            </a:r>
            <a:r>
              <a:rPr lang="zh-TW" altLang="en-US" dirty="0" smtClean="0"/>
              <a:t>成本為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，其他皆</a:t>
            </a:r>
            <a:r>
              <a:rPr lang="en-US" altLang="zh-TW" dirty="0" smtClean="0"/>
              <a:t>1)</a:t>
            </a: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求起終最短路徑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79035"/>
            <a:ext cx="4162847" cy="223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7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Finite State </a:t>
            </a:r>
            <a:r>
              <a:rPr lang="en-US" altLang="zh-TW" dirty="0" err="1" smtClean="0"/>
              <a:t>Autamata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A={</a:t>
            </a:r>
            <a:r>
              <a:rPr lang="zh-TW" altLang="en-US" dirty="0" smtClean="0"/>
              <a:t>狀態、符號、路徑、起點、終點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Nondeterministic FSM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有能力同時在多個狀態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多</a:t>
            </a:r>
            <a:r>
              <a:rPr lang="zh-TW" altLang="en-US" dirty="0" smtClean="0"/>
              <a:t>了</a:t>
            </a:r>
            <a:r>
              <a:rPr lang="en-US" altLang="zh-TW" dirty="0" smtClean="0"/>
              <a:t>”guess”</a:t>
            </a:r>
            <a:r>
              <a:rPr lang="zh-TW" altLang="en-US" dirty="0" smtClean="0"/>
              <a:t>的能力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可以允許路徑一對多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99" y="2204864"/>
            <a:ext cx="64579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49" y="5602136"/>
            <a:ext cx="5867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77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Nondeterministic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Turing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有能力同時在多個狀態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多了</a:t>
            </a:r>
            <a:r>
              <a:rPr lang="en-US" altLang="zh-TW" dirty="0"/>
              <a:t>”guess”</a:t>
            </a:r>
            <a:r>
              <a:rPr lang="zh-TW" altLang="en-US" dirty="0"/>
              <a:t>的能力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可以允許路徑一對多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一條指針在磁帶上左右跑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229434" cy="300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07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Language:</a:t>
            </a:r>
            <a:r>
              <a:rPr lang="zh-TW" altLang="en-US" dirty="0" smtClean="0"/>
              <a:t> 被</a:t>
            </a:r>
            <a:r>
              <a:rPr lang="en-US" altLang="zh-TW" dirty="0" smtClean="0"/>
              <a:t>machine </a:t>
            </a:r>
            <a:r>
              <a:rPr lang="zh-TW" altLang="en-US" dirty="0" smtClean="0"/>
              <a:t>接受的字串</a:t>
            </a:r>
            <a:endParaRPr lang="en-US" altLang="zh-TW" dirty="0" smtClean="0"/>
          </a:p>
          <a:p>
            <a:r>
              <a:rPr lang="en-US" altLang="zh-TW" dirty="0" smtClean="0"/>
              <a:t>Grammar:</a:t>
            </a:r>
            <a:r>
              <a:rPr lang="zh-TW" altLang="en-US" dirty="0" smtClean="0"/>
              <a:t> 製造語言的規則</a:t>
            </a:r>
            <a:endParaRPr lang="en-US" altLang="zh-TW" dirty="0" smtClean="0"/>
          </a:p>
          <a:p>
            <a:r>
              <a:rPr lang="en-US" altLang="zh-TW" dirty="0" smtClean="0"/>
              <a:t>Machine:</a:t>
            </a:r>
            <a:r>
              <a:rPr lang="zh-TW" altLang="en-US" dirty="0" smtClean="0"/>
              <a:t>辨識語言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18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最短路徑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無權重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有權重、無</a:t>
            </a:r>
            <a:r>
              <a:rPr lang="en-US" altLang="zh-TW" dirty="0" smtClean="0"/>
              <a:t>cycle</a:t>
            </a:r>
          </a:p>
          <a:p>
            <a:r>
              <a:rPr lang="en-US" altLang="zh-TW" dirty="0" smtClean="0"/>
              <a:t>3.</a:t>
            </a:r>
            <a:r>
              <a:rPr lang="zh-TW" altLang="en-US" dirty="0"/>
              <a:t>有權重</a:t>
            </a:r>
            <a:r>
              <a:rPr lang="zh-TW" altLang="en-US" dirty="0" smtClean="0"/>
              <a:t>、有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、無負權重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333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NP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Some term</a:t>
            </a:r>
          </a:p>
          <a:p>
            <a:pPr marL="0" indent="0">
              <a:buNone/>
            </a:pPr>
            <a:r>
              <a:rPr lang="en-US" altLang="zh-TW" dirty="0" smtClean="0"/>
              <a:t>1.Intractable:</a:t>
            </a:r>
            <a:r>
              <a:rPr lang="zh-TW" altLang="en-US" dirty="0" smtClean="0"/>
              <a:t>無法在</a:t>
            </a:r>
            <a:r>
              <a:rPr lang="en-US" altLang="zh-TW" dirty="0" smtClean="0"/>
              <a:t>polynomial time </a:t>
            </a:r>
            <a:r>
              <a:rPr lang="zh-TW" altLang="en-US" dirty="0" smtClean="0"/>
              <a:t>解決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2. Undecidable Problem </a:t>
            </a:r>
            <a:r>
              <a:rPr lang="en-US" altLang="zh-TW" dirty="0" smtClean="0"/>
              <a:t>:</a:t>
            </a:r>
            <a:r>
              <a:rPr lang="zh-TW" altLang="en-US" dirty="0" smtClean="0"/>
              <a:t>無法被電腦解決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圖靈機上跑，永遠停不下來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例子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停機問題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/>
              <a:t>寫一程式如果能判斷程式是否會停，我們可以造一個程式跟停機程式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唱反調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，然後輸入進去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上課使用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的例子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58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一程式能判斷輸入程式是否印出</a:t>
            </a:r>
            <a:r>
              <a:rPr lang="en-US" altLang="zh-TW" dirty="0" smtClean="0"/>
              <a:t>hello world</a:t>
            </a:r>
          </a:p>
          <a:p>
            <a:pPr marL="0" indent="0">
              <a:buNone/>
            </a:pPr>
            <a:r>
              <a:rPr lang="zh-TW" altLang="en-US" dirty="0" smtClean="0"/>
              <a:t>如果有</a:t>
            </a:r>
            <a:r>
              <a:rPr lang="en-US" altLang="zh-TW" dirty="0" smtClean="0">
                <a:sym typeface="Wingdings" panose="05000000000000000000" pitchFamily="2" charset="2"/>
              </a:rPr>
              <a:t>True      </a:t>
            </a:r>
            <a:r>
              <a:rPr lang="zh-TW" altLang="en-US" dirty="0" smtClean="0">
                <a:sym typeface="Wingdings" panose="05000000000000000000" pitchFamily="2" charset="2"/>
              </a:rPr>
              <a:t>如果沒有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印出</a:t>
            </a:r>
            <a:r>
              <a:rPr lang="en-US" altLang="zh-TW" dirty="0" smtClean="0">
                <a:sym typeface="Wingdings" panose="05000000000000000000" pitchFamily="2" charset="2"/>
              </a:rPr>
              <a:t>hello world</a:t>
            </a:r>
          </a:p>
          <a:p>
            <a:r>
              <a:rPr lang="zh-TW" altLang="en-US" dirty="0" smtClean="0"/>
              <a:t>今天把此程式</a:t>
            </a:r>
            <a:r>
              <a:rPr lang="en-US" altLang="zh-TW" dirty="0" smtClean="0"/>
              <a:t>A</a:t>
            </a:r>
            <a:r>
              <a:rPr lang="zh-TW" altLang="en-US" dirty="0" smtClean="0"/>
              <a:t>當作輸入丟進</a:t>
            </a:r>
            <a:r>
              <a:rPr lang="en-US" altLang="zh-TW" dirty="0" smtClean="0"/>
              <a:t>A</a:t>
            </a:r>
            <a:r>
              <a:rPr lang="zh-TW" altLang="en-US" dirty="0" smtClean="0"/>
              <a:t>自己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因為此被丟入</a:t>
            </a:r>
            <a:r>
              <a:rPr lang="en-US" altLang="zh-TW" dirty="0" smtClean="0"/>
              <a:t>A</a:t>
            </a:r>
            <a:r>
              <a:rPr lang="zh-TW" altLang="en-US" dirty="0" smtClean="0"/>
              <a:t>判斷沒有</a:t>
            </a:r>
            <a:r>
              <a:rPr lang="en-US" altLang="zh-TW" dirty="0" smtClean="0"/>
              <a:t>hello world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印出</a:t>
            </a:r>
            <a:r>
              <a:rPr lang="en-US" altLang="zh-TW" dirty="0" smtClean="0"/>
              <a:t>hello world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丟進的</a:t>
            </a:r>
            <a:r>
              <a:rPr lang="en-US" altLang="zh-TW" dirty="0" smtClean="0"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ym typeface="Wingdings" panose="05000000000000000000" pitchFamily="2" charset="2"/>
              </a:rPr>
              <a:t>看到有</a:t>
            </a:r>
            <a:r>
              <a:rPr lang="en-US" altLang="zh-TW" dirty="0" smtClean="0">
                <a:sym typeface="Wingdings" panose="05000000000000000000" pitchFamily="2" charset="2"/>
              </a:rPr>
              <a:t>hello </a:t>
            </a:r>
            <a:r>
              <a:rPr lang="en-US" altLang="zh-TW" dirty="0" err="1" smtClean="0">
                <a:sym typeface="Wingdings" panose="05000000000000000000" pitchFamily="2" charset="2"/>
              </a:rPr>
              <a:t>worldTrue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可事實上沒有印出</a:t>
            </a:r>
            <a:r>
              <a:rPr lang="en-US" altLang="zh-TW" dirty="0" err="1" smtClean="0">
                <a:sym typeface="Wingdings" panose="05000000000000000000" pitchFamily="2" charset="2"/>
              </a:rPr>
              <a:t>helloworld</a:t>
            </a:r>
            <a:r>
              <a:rPr lang="zh-TW" altLang="en-US" dirty="0" smtClean="0">
                <a:sym typeface="Wingdings" panose="05000000000000000000" pitchFamily="2" charset="2"/>
              </a:rPr>
              <a:t>的程式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89878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Halting problem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727802" cy="293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675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 &amp; NP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3. Efficient </a:t>
            </a:r>
            <a:r>
              <a:rPr lang="en-US" altLang="zh-TW" dirty="0" err="1"/>
              <a:t>algorithms:Running</a:t>
            </a:r>
            <a:r>
              <a:rPr lang="en-US" altLang="zh-TW" dirty="0"/>
              <a:t> time is O(P(n)), where P(n) is a polynomial in the size of </a:t>
            </a:r>
            <a:r>
              <a:rPr lang="en-US" altLang="zh-TW" dirty="0" smtClean="0"/>
              <a:t>input</a:t>
            </a:r>
          </a:p>
          <a:p>
            <a:r>
              <a:rPr lang="en-US" altLang="zh-TW" dirty="0"/>
              <a:t>4. Non-deterministic algorithm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4.1</a:t>
            </a:r>
            <a:r>
              <a:rPr lang="zh-TW" altLang="en-US" dirty="0" smtClean="0"/>
              <a:t>兩個階段組成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猜與確認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4.2</a:t>
            </a:r>
            <a:r>
              <a:rPr lang="zh-TW" altLang="en-US" dirty="0" smtClean="0"/>
              <a:t>假設一定猜的中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4.3</a:t>
            </a:r>
            <a:r>
              <a:rPr lang="zh-TW" altLang="en-US" dirty="0" smtClean="0"/>
              <a:t>實際上</a:t>
            </a:r>
            <a:r>
              <a:rPr lang="zh-TW" altLang="en-US" dirty="0" smtClean="0">
                <a:solidFill>
                  <a:srgbClr val="FF0000"/>
                </a:solidFill>
              </a:rPr>
              <a:t>不存在</a:t>
            </a:r>
            <a:r>
              <a:rPr lang="zh-TW" altLang="en-US" dirty="0" smtClean="0"/>
              <a:t>此種演算法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4.4</a:t>
            </a:r>
            <a:r>
              <a:rPr lang="zh-TW" altLang="en-US" dirty="0" smtClean="0"/>
              <a:t>就算存在也並非萬能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undeciable</a:t>
            </a:r>
            <a:r>
              <a:rPr lang="en-US" altLang="zh-TW" dirty="0" smtClean="0"/>
              <a:t> problem)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996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P&amp;NP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5.decison</a:t>
            </a:r>
            <a:r>
              <a:rPr lang="en-US" altLang="zh-TW" dirty="0"/>
              <a:t> problem</a:t>
            </a:r>
            <a:r>
              <a:rPr lang="en-US" altLang="zh-TW" dirty="0" smtClean="0"/>
              <a:t> </a:t>
            </a:r>
            <a:r>
              <a:rPr lang="en-US" altLang="zh-TW" dirty="0"/>
              <a:t>vs optimization </a:t>
            </a:r>
            <a:r>
              <a:rPr lang="en-US" altLang="zh-TW" dirty="0" smtClean="0"/>
              <a:t>problem</a:t>
            </a:r>
          </a:p>
          <a:p>
            <a:pPr marL="0" indent="0">
              <a:buNone/>
            </a:pPr>
            <a:r>
              <a:rPr lang="en-US" altLang="zh-TW" dirty="0" smtClean="0"/>
              <a:t>CS </a:t>
            </a:r>
            <a:r>
              <a:rPr lang="zh-TW" altLang="en-US" dirty="0" smtClean="0"/>
              <a:t>大部分問題都是</a:t>
            </a:r>
            <a:r>
              <a:rPr lang="en-US" altLang="zh-TW" dirty="0" smtClean="0"/>
              <a:t>optimization</a:t>
            </a:r>
            <a:r>
              <a:rPr lang="zh-TW" altLang="en-US" dirty="0" smtClean="0"/>
              <a:t>，比如一組數字中找到最大值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Decision problem:</a:t>
            </a:r>
            <a:r>
              <a:rPr lang="zh-TW" altLang="en-US" dirty="0" smtClean="0"/>
              <a:t>問一個數是不是最大值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可視為</a:t>
            </a:r>
            <a:r>
              <a:rPr lang="en-US" altLang="zh-TW" dirty="0"/>
              <a:t>language recognition problem 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D</a:t>
            </a:r>
            <a:r>
              <a:rPr lang="zh-TW" altLang="en-US" dirty="0" smtClean="0"/>
              <a:t>可</a:t>
            </a:r>
            <a:r>
              <a:rPr lang="en-US" altLang="zh-TW" dirty="0" smtClean="0"/>
              <a:t>reduce to O: O</a:t>
            </a:r>
            <a:r>
              <a:rPr lang="zh-TW" altLang="en-US" dirty="0" smtClean="0"/>
              <a:t>至少比</a:t>
            </a:r>
            <a:r>
              <a:rPr lang="en-US" altLang="zh-TW" dirty="0" smtClean="0"/>
              <a:t>D</a:t>
            </a:r>
            <a:r>
              <a:rPr lang="zh-TW" altLang="en-US" dirty="0"/>
              <a:t>難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644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P&amp;NP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6.P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NP</a:t>
            </a:r>
            <a:r>
              <a:rPr lang="zh-TW" altLang="en-US" dirty="0" smtClean="0"/>
              <a:t> 問題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P:</a:t>
            </a:r>
            <a:r>
              <a:rPr lang="zh-TW" altLang="en-US" dirty="0" smtClean="0"/>
              <a:t>可以在</a:t>
            </a:r>
            <a:r>
              <a:rPr lang="en-US" altLang="zh-TW" dirty="0" smtClean="0"/>
              <a:t>Polynomial time </a:t>
            </a:r>
            <a:r>
              <a:rPr lang="zh-TW" altLang="en-US" dirty="0" smtClean="0"/>
              <a:t>解決的問題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NP:(Non-deterministic Polynomial</a:t>
            </a:r>
            <a:r>
              <a:rPr lang="en-US" altLang="zh-TW" dirty="0" smtClean="0"/>
              <a:t>):</a:t>
            </a:r>
            <a:r>
              <a:rPr lang="zh-TW" altLang="en-US" dirty="0" smtClean="0"/>
              <a:t>可以用 </a:t>
            </a:r>
            <a:r>
              <a:rPr lang="en-US" altLang="zh-TW" dirty="0" smtClean="0"/>
              <a:t>non-deterministic algorithm</a:t>
            </a:r>
            <a:r>
              <a:rPr lang="zh-TW" altLang="en-US" dirty="0" smtClean="0"/>
              <a:t>解決，且用</a:t>
            </a:r>
            <a:r>
              <a:rPr lang="en-US" altLang="zh-TW" dirty="0" smtClean="0"/>
              <a:t>Polynomial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能檢查的問題 </a:t>
            </a:r>
            <a:r>
              <a:rPr lang="en-US" altLang="zh-TW" dirty="0" smtClean="0"/>
              <a:t>(Decision problem)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</a:t>
            </a:r>
            <a:r>
              <a:rPr lang="zh-TW" altLang="en-US" dirty="0" smtClean="0"/>
              <a:t> 包含在</a:t>
            </a:r>
            <a:r>
              <a:rPr lang="en-US" altLang="zh-TW" dirty="0" smtClean="0"/>
              <a:t>NP</a:t>
            </a:r>
            <a:r>
              <a:rPr lang="zh-TW" altLang="en-US" dirty="0" smtClean="0"/>
              <a:t> 集合中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243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P&amp;NP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7.NP</a:t>
            </a:r>
            <a:r>
              <a:rPr lang="zh-TW" altLang="en-US" dirty="0" smtClean="0"/>
              <a:t> </a:t>
            </a:r>
            <a:r>
              <a:rPr lang="en-US" altLang="zh-TW" dirty="0" smtClean="0"/>
              <a:t>Hard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NP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completeness</a:t>
            </a:r>
          </a:p>
          <a:p>
            <a:pPr marL="0" indent="0">
              <a:buNone/>
            </a:pPr>
            <a:r>
              <a:rPr lang="zh-TW" altLang="en-US" dirty="0" smtClean="0"/>
              <a:t>若所有</a:t>
            </a:r>
            <a:r>
              <a:rPr lang="en-US" altLang="zh-TW" dirty="0" smtClean="0"/>
              <a:t>NP</a:t>
            </a:r>
            <a:r>
              <a:rPr lang="zh-TW" altLang="en-US" dirty="0" smtClean="0"/>
              <a:t>問題都可以</a:t>
            </a:r>
            <a:r>
              <a:rPr lang="en-US" altLang="zh-TW" dirty="0" smtClean="0"/>
              <a:t>reduce</a:t>
            </a:r>
            <a:r>
              <a:rPr lang="zh-TW" altLang="en-US" dirty="0" smtClean="0"/>
              <a:t>成</a:t>
            </a:r>
            <a:r>
              <a:rPr lang="en-US" altLang="zh-TW" dirty="0" smtClean="0"/>
              <a:t>X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</a:t>
            </a:r>
            <a:r>
              <a:rPr lang="en-US" altLang="zh-TW" dirty="0" smtClean="0"/>
              <a:t>NP</a:t>
            </a:r>
            <a:r>
              <a:rPr lang="zh-TW" altLang="en-US" dirty="0" smtClean="0"/>
              <a:t> </a:t>
            </a:r>
            <a:r>
              <a:rPr lang="en-US" altLang="zh-TW" dirty="0" smtClean="0"/>
              <a:t>hard</a:t>
            </a:r>
            <a:r>
              <a:rPr lang="zh-TW" altLang="en-US" dirty="0" smtClean="0"/>
              <a:t>問題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Np</a:t>
            </a:r>
            <a:r>
              <a:rPr lang="zh-TW" altLang="en-US" dirty="0" smtClean="0"/>
              <a:t> </a:t>
            </a:r>
            <a:r>
              <a:rPr lang="en-US" altLang="zh-TW" dirty="0" smtClean="0"/>
              <a:t>hard</a:t>
            </a:r>
            <a:r>
              <a:rPr lang="zh-TW" altLang="en-US" dirty="0" smtClean="0"/>
              <a:t>至少比</a:t>
            </a:r>
            <a:r>
              <a:rPr lang="en-US" altLang="zh-TW" dirty="0" smtClean="0"/>
              <a:t>NP</a:t>
            </a:r>
            <a:r>
              <a:rPr lang="zh-TW" altLang="en-US" dirty="0"/>
              <a:t>難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NPC:</a:t>
            </a:r>
            <a:r>
              <a:rPr lang="zh-TW" altLang="en-US" dirty="0" smtClean="0"/>
              <a:t>若</a:t>
            </a:r>
            <a:r>
              <a:rPr lang="en-US" altLang="zh-TW" dirty="0" smtClean="0"/>
              <a:t>X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NP</a:t>
            </a:r>
            <a:r>
              <a:rPr lang="zh-TW" altLang="en-US" dirty="0" smtClean="0"/>
              <a:t> </a:t>
            </a:r>
            <a:r>
              <a:rPr lang="en-US" altLang="zh-TW" dirty="0" smtClean="0"/>
              <a:t>hard</a:t>
            </a:r>
            <a:r>
              <a:rPr lang="zh-TW" altLang="en-US" dirty="0" smtClean="0"/>
              <a:t> 且 </a:t>
            </a:r>
            <a:r>
              <a:rPr lang="en-US" altLang="zh-TW" dirty="0" smtClean="0"/>
              <a:t>X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NP</a:t>
            </a:r>
            <a:r>
              <a:rPr lang="zh-TW" altLang="en-US" dirty="0" smtClean="0"/>
              <a:t> ，則</a:t>
            </a:r>
            <a:r>
              <a:rPr lang="en-US" altLang="zh-TW" dirty="0" smtClean="0"/>
              <a:t>X</a:t>
            </a:r>
            <a:r>
              <a:rPr lang="zh-TW" altLang="en-US" dirty="0" smtClean="0"/>
              <a:t> 是</a:t>
            </a:r>
            <a:r>
              <a:rPr lang="en-US" altLang="zh-TW" dirty="0" smtClean="0"/>
              <a:t>NPC</a:t>
            </a:r>
          </a:p>
          <a:p>
            <a:pPr marL="0" indent="0">
              <a:buNone/>
            </a:pPr>
            <a:r>
              <a:rPr lang="zh-TW" altLang="en-US" dirty="0" smtClean="0"/>
              <a:t>若證明</a:t>
            </a:r>
            <a:r>
              <a:rPr lang="en-US" altLang="zh-TW" dirty="0" smtClean="0"/>
              <a:t>NPC</a:t>
            </a:r>
            <a:r>
              <a:rPr lang="zh-TW" altLang="en-US" dirty="0" smtClean="0"/>
              <a:t>有</a:t>
            </a:r>
            <a:r>
              <a:rPr lang="en-US" altLang="zh-TW" dirty="0" smtClean="0"/>
              <a:t>p</a:t>
            </a:r>
            <a:r>
              <a:rPr lang="zh-TW" altLang="en-US" dirty="0" smtClean="0"/>
              <a:t>解法，則</a:t>
            </a:r>
            <a:r>
              <a:rPr lang="en-US" altLang="zh-TW" dirty="0" smtClean="0"/>
              <a:t>NP=P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8228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Traveling </a:t>
            </a:r>
            <a:r>
              <a:rPr lang="en-US" altLang="zh-TW" dirty="0" err="1" smtClean="0"/>
              <a:t>saleman</a:t>
            </a:r>
            <a:r>
              <a:rPr lang="en-US" altLang="zh-TW" dirty="0" smtClean="0"/>
              <a:t>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</a:t>
            </a:r>
            <a:r>
              <a:rPr lang="zh-TW" altLang="en-US" dirty="0" smtClean="0"/>
              <a:t>定一權重有向圖，求一條</a:t>
            </a:r>
            <a:r>
              <a:rPr lang="en-US" altLang="zh-TW" dirty="0" smtClean="0"/>
              <a:t>tour</a:t>
            </a:r>
          </a:p>
          <a:p>
            <a:pPr marL="0" indent="0">
              <a:buNone/>
            </a:pPr>
            <a:r>
              <a:rPr lang="en-US" altLang="zh-TW" dirty="0" smtClean="0"/>
              <a:t>Tour:</a:t>
            </a:r>
            <a:r>
              <a:rPr lang="zh-TW" altLang="en-US" dirty="0" smtClean="0"/>
              <a:t>起終點於同一點，通過所有節點，最短的路徑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49" y="3140968"/>
            <a:ext cx="43148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06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Traveling </a:t>
            </a:r>
            <a:r>
              <a:rPr lang="en-US" altLang="zh-TW" dirty="0" err="1"/>
              <a:t>saleman</a:t>
            </a:r>
            <a:r>
              <a:rPr lang="en-US" altLang="zh-TW" dirty="0"/>
              <a:t> 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 不是</a:t>
            </a:r>
            <a:r>
              <a:rPr lang="en-US" altLang="zh-TW" dirty="0" smtClean="0"/>
              <a:t>NPC</a:t>
            </a:r>
          </a:p>
          <a:p>
            <a:pPr marL="0" indent="0">
              <a:buNone/>
            </a:pPr>
            <a:r>
              <a:rPr lang="zh-TW" altLang="en-US" dirty="0" smtClean="0"/>
              <a:t>它是</a:t>
            </a:r>
            <a:r>
              <a:rPr lang="en-US" altLang="zh-TW" dirty="0" smtClean="0"/>
              <a:t>NP</a:t>
            </a:r>
            <a:r>
              <a:rPr lang="zh-TW" altLang="en-US" dirty="0" smtClean="0"/>
              <a:t> </a:t>
            </a:r>
            <a:r>
              <a:rPr lang="en-US" altLang="zh-TW" dirty="0" smtClean="0"/>
              <a:t>hard </a:t>
            </a:r>
            <a:r>
              <a:rPr lang="zh-TW" altLang="en-US" dirty="0" smtClean="0"/>
              <a:t>但由於需要</a:t>
            </a:r>
            <a:r>
              <a:rPr lang="en-US" altLang="zh-TW" dirty="0" smtClean="0"/>
              <a:t>NP</a:t>
            </a:r>
            <a:r>
              <a:rPr lang="zh-TW" altLang="en-US" dirty="0" smtClean="0"/>
              <a:t>時間去檢查解，故它並不屬於</a:t>
            </a:r>
            <a:r>
              <a:rPr lang="en-US" altLang="zh-TW" dirty="0" smtClean="0"/>
              <a:t>NP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NP</a:t>
            </a:r>
            <a:r>
              <a:rPr lang="zh-TW" altLang="en-US" dirty="0" smtClean="0"/>
              <a:t>可</a:t>
            </a:r>
            <a:r>
              <a:rPr lang="en-US" altLang="zh-TW" dirty="0" smtClean="0"/>
              <a:t>reduce</a:t>
            </a:r>
            <a:r>
              <a:rPr lang="zh-TW" altLang="en-US" dirty="0" smtClean="0"/>
              <a:t>成它，但它需要</a:t>
            </a:r>
            <a:r>
              <a:rPr lang="en-US" altLang="zh-TW" dirty="0" err="1" smtClean="0"/>
              <a:t>exponetial</a:t>
            </a:r>
            <a:r>
              <a:rPr lang="en-US" altLang="zh-TW" dirty="0" smtClean="0"/>
              <a:t> time</a:t>
            </a:r>
            <a:r>
              <a:rPr lang="zh-TW" altLang="en-US" dirty="0" smtClean="0"/>
              <a:t>檢查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922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證明</a:t>
            </a:r>
            <a:r>
              <a:rPr lang="en-US" altLang="zh-TW" dirty="0" smtClean="0"/>
              <a:t>NPC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此問題屬於</a:t>
            </a:r>
            <a:r>
              <a:rPr lang="en-US" altLang="zh-TW" dirty="0" smtClean="0"/>
              <a:t>NP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有其他</a:t>
            </a:r>
            <a:r>
              <a:rPr lang="en-US" altLang="zh-TW" dirty="0" smtClean="0"/>
              <a:t>NPC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reduce</a:t>
            </a:r>
            <a:r>
              <a:rPr lang="zh-TW" altLang="en-US" dirty="0" smtClean="0"/>
              <a:t>成它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98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最短路徑</a:t>
            </a:r>
            <a:r>
              <a:rPr lang="en-US" altLang="zh-TW" dirty="0" smtClean="0"/>
              <a:t>--</a:t>
            </a:r>
            <a:r>
              <a:rPr lang="zh-TW" altLang="en-US" dirty="0" smtClean="0"/>
              <a:t>無權</a:t>
            </a:r>
            <a:r>
              <a:rPr lang="zh-TW" altLang="en-US" dirty="0"/>
              <a:t>重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BFS</a:t>
            </a:r>
            <a:r>
              <a:rPr lang="zh-TW" altLang="en-US" dirty="0" smtClean="0"/>
              <a:t>就可以解決</a:t>
            </a:r>
            <a:r>
              <a:rPr lang="en-US" altLang="zh-TW" dirty="0" smtClean="0"/>
              <a:t>!</a:t>
            </a:r>
            <a:r>
              <a:rPr lang="zh-TW" altLang="en-US" dirty="0" smtClean="0"/>
              <a:t>  </a:t>
            </a:r>
            <a:r>
              <a:rPr lang="en-US" altLang="zh-TW" dirty="0" smtClean="0"/>
              <a:t>O(|V|+|E|)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227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SAT(</a:t>
            </a:r>
            <a:r>
              <a:rPr lang="en-US" altLang="zh-TW" dirty="0"/>
              <a:t>Satisfiability Problem </a:t>
            </a:r>
            <a:r>
              <a:rPr lang="en-US" altLang="zh-TW" dirty="0" smtClean="0"/>
              <a:t>)</a:t>
            </a:r>
            <a:r>
              <a:rPr lang="zh-TW" altLang="en-US" dirty="0" smtClean="0"/>
              <a:t> 第一個</a:t>
            </a:r>
            <a:r>
              <a:rPr lang="en-US" altLang="zh-TW" dirty="0" smtClean="0"/>
              <a:t>NPC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給定一</a:t>
            </a:r>
            <a:r>
              <a:rPr lang="en-US" altLang="zh-TW" dirty="0" smtClean="0"/>
              <a:t>CNF</a:t>
            </a:r>
            <a:r>
              <a:rPr lang="zh-TW" altLang="en-US" dirty="0" smtClean="0"/>
              <a:t>，判斷是否有機會為</a:t>
            </a:r>
            <a:r>
              <a:rPr lang="en-US" altLang="zh-TW" dirty="0" smtClean="0"/>
              <a:t>True</a:t>
            </a:r>
          </a:p>
          <a:p>
            <a:r>
              <a:rPr lang="en-US" altLang="zh-TW" dirty="0" smtClean="0"/>
              <a:t>Proof</a:t>
            </a:r>
          </a:p>
          <a:p>
            <a:pPr marL="0" indent="0">
              <a:buNone/>
            </a:pPr>
            <a:r>
              <a:rPr lang="en-US" altLang="zh-TW" dirty="0" smtClean="0"/>
              <a:t>1.SAT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NP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給定一組合，可以在</a:t>
            </a:r>
            <a:r>
              <a:rPr lang="en-US" altLang="zh-TW" dirty="0" smtClean="0"/>
              <a:t>polynomial time </a:t>
            </a:r>
            <a:r>
              <a:rPr lang="zh-TW" altLang="en-US" dirty="0" smtClean="0"/>
              <a:t>檢查真值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證明所有</a:t>
            </a:r>
            <a:r>
              <a:rPr lang="en-US" altLang="zh-TW" dirty="0" smtClean="0"/>
              <a:t>NP</a:t>
            </a:r>
            <a:r>
              <a:rPr lang="zh-TW" altLang="en-US" dirty="0" smtClean="0"/>
              <a:t>可化簡為它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圖靈機可被表示為布林表示式，也就是說</a:t>
            </a:r>
            <a:r>
              <a:rPr lang="en-US" altLang="zh-TW" dirty="0" smtClean="0"/>
              <a:t>SAT</a:t>
            </a:r>
            <a:r>
              <a:rPr lang="zh-TW" altLang="en-US" dirty="0" smtClean="0"/>
              <a:t>等價於輸入一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看圖靈機是否能停止，換言之所有</a:t>
            </a:r>
            <a:r>
              <a:rPr lang="en-US" altLang="zh-TW" dirty="0" smtClean="0"/>
              <a:t>NP</a:t>
            </a:r>
            <a:r>
              <a:rPr lang="zh-TW" altLang="en-US" dirty="0" smtClean="0"/>
              <a:t>都可以被視為</a:t>
            </a:r>
            <a:r>
              <a:rPr lang="en-US" altLang="zh-TW" dirty="0" smtClean="0"/>
              <a:t>SAT</a:t>
            </a:r>
            <a:r>
              <a:rPr lang="zh-TW" altLang="en-US" dirty="0" smtClean="0"/>
              <a:t>的一例</a:t>
            </a:r>
            <a:r>
              <a:rPr lang="en-US" altLang="zh-TW" dirty="0" smtClean="0"/>
              <a:t>(1input for </a:t>
            </a:r>
            <a:r>
              <a:rPr lang="en-US" altLang="zh-TW" dirty="0" err="1" smtClean="0"/>
              <a:t>turing</a:t>
            </a:r>
            <a:r>
              <a:rPr lang="en-US" altLang="zh-TW" dirty="0" smtClean="0"/>
              <a:t> machine)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675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Clique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給定一點求最大</a:t>
            </a:r>
            <a:r>
              <a:rPr lang="en-US" altLang="zh-TW" dirty="0" smtClean="0"/>
              <a:t>Clique(</a:t>
            </a:r>
            <a:r>
              <a:rPr lang="zh-TW" altLang="en-US" dirty="0" smtClean="0"/>
              <a:t>小圈子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，即最多點的子圖彼此兩兩相連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給定一例需要</a:t>
            </a:r>
            <a:r>
              <a:rPr lang="en-US" altLang="zh-TW" dirty="0" smtClean="0"/>
              <a:t>O(P)</a:t>
            </a:r>
            <a:r>
              <a:rPr lang="zh-TW" altLang="en-US" dirty="0" smtClean="0"/>
              <a:t>時間去檢查</a:t>
            </a:r>
            <a:endParaRPr lang="en-US" altLang="zh-TW" dirty="0" smtClean="0"/>
          </a:p>
          <a:p>
            <a:r>
              <a:rPr lang="en-US" altLang="zh-TW" dirty="0" smtClean="0"/>
              <a:t>2.SAT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reduced</a:t>
            </a:r>
            <a:r>
              <a:rPr lang="zh-TW" altLang="en-US" dirty="0" smtClean="0"/>
              <a:t>成</a:t>
            </a:r>
            <a:r>
              <a:rPr lang="en-US" altLang="zh-TW" dirty="0" smtClean="0"/>
              <a:t>Clique problem</a:t>
            </a:r>
          </a:p>
          <a:p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56578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105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229600" cy="378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08941"/>
            <a:ext cx="84296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1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Vertex cover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Def:</a:t>
            </a:r>
            <a:r>
              <a:rPr lang="zh-TW" altLang="en-US" dirty="0" smtClean="0"/>
              <a:t>取一</a:t>
            </a:r>
            <a:r>
              <a:rPr lang="en-US" altLang="zh-TW" dirty="0" smtClean="0"/>
              <a:t>subgraph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每</a:t>
            </a:r>
            <a:r>
              <a:rPr lang="zh-TW" altLang="en-US" dirty="0" smtClean="0"/>
              <a:t>一邊</a:t>
            </a:r>
            <a:r>
              <a:rPr lang="zh-TW" altLang="en-US" dirty="0" smtClean="0"/>
              <a:t>都會</a:t>
            </a:r>
            <a:r>
              <a:rPr lang="zh-TW" altLang="en-US" dirty="0" smtClean="0"/>
              <a:t>連到其中</a:t>
            </a:r>
            <a:r>
              <a:rPr lang="zh-TW" altLang="en-US" dirty="0" smtClean="0"/>
              <a:t>某</a:t>
            </a:r>
            <a:r>
              <a:rPr lang="zh-TW" altLang="en-US" dirty="0" smtClean="0"/>
              <a:t>些點上   </a:t>
            </a:r>
            <a:r>
              <a:rPr lang="en-US" altLang="zh-TW" dirty="0" smtClean="0"/>
              <a:t>(</a:t>
            </a:r>
            <a:r>
              <a:rPr lang="zh-TW" altLang="en-US" smtClean="0"/>
              <a:t>裝路燈例子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5342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229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Vertex cover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需要花</a:t>
            </a:r>
            <a:r>
              <a:rPr lang="en-US" altLang="zh-TW" dirty="0" smtClean="0"/>
              <a:t>O(P)</a:t>
            </a:r>
            <a:r>
              <a:rPr lang="zh-TW" altLang="en-US" dirty="0" smtClean="0"/>
              <a:t>時間檢查一組解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建</a:t>
            </a:r>
            <a:r>
              <a:rPr lang="en-US" altLang="zh-TW" dirty="0"/>
              <a:t>complement graph(A</a:t>
            </a:r>
            <a:r>
              <a:rPr lang="zh-TW" altLang="en-US" dirty="0"/>
              <a:t>存在邊，</a:t>
            </a:r>
            <a:r>
              <a:rPr lang="en-US" altLang="zh-TW" dirty="0"/>
              <a:t>A`</a:t>
            </a:r>
            <a:r>
              <a:rPr lang="zh-TW" altLang="en-US" dirty="0"/>
              <a:t>就不存在邊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使</a:t>
            </a:r>
            <a:r>
              <a:rPr lang="en-US" altLang="zh-TW" dirty="0"/>
              <a:t>clique reduced to vertex </a:t>
            </a:r>
            <a:r>
              <a:rPr lang="en-US" altLang="zh-TW" dirty="0" smtClean="0"/>
              <a:t>cover</a:t>
            </a:r>
          </a:p>
          <a:p>
            <a:r>
              <a:rPr lang="zh-TW" altLang="en-US" dirty="0" smtClean="0"/>
              <a:t>是故此為</a:t>
            </a:r>
            <a:r>
              <a:rPr lang="en-US" altLang="zh-TW" dirty="0" smtClean="0"/>
              <a:t>NPC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64960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234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exponential time </a:t>
            </a:r>
            <a:r>
              <a:rPr lang="zh-TW" altLang="en-US" dirty="0"/>
              <a:t>解決法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估計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估計最近解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en-US" altLang="zh-TW" dirty="0" smtClean="0"/>
              <a:t>branch-and-bound</a:t>
            </a:r>
          </a:p>
          <a:p>
            <a:r>
              <a:rPr lang="zh-TW" altLang="en-US" dirty="0" smtClean="0"/>
              <a:t>假設</a:t>
            </a:r>
            <a:r>
              <a:rPr lang="en-US" altLang="zh-TW" dirty="0" smtClean="0"/>
              <a:t>solution space</a:t>
            </a:r>
            <a:r>
              <a:rPr lang="zh-TW" altLang="en-US" dirty="0" smtClean="0"/>
              <a:t>為一</a:t>
            </a:r>
            <a:r>
              <a:rPr lang="en-US" altLang="zh-TW" dirty="0" smtClean="0"/>
              <a:t>Tree</a:t>
            </a:r>
          </a:p>
          <a:p>
            <a:pPr marL="0" indent="0">
              <a:buNone/>
            </a:pPr>
            <a:r>
              <a:rPr lang="zh-TW" altLang="en-US" dirty="0" smtClean="0"/>
              <a:t>如果發現某路徑已不可能是最大值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停止此路徑的搜索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smtClean="0">
                <a:sym typeface="Wingdings" panose="05000000000000000000" pitchFamily="2" charset="2"/>
              </a:rPr>
              <a:t>每回合紀錄最佳解</a:t>
            </a:r>
            <a:r>
              <a:rPr lang="en-US" altLang="zh-TW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7760855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4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最短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有權重、無</a:t>
            </a:r>
            <a:r>
              <a:rPr lang="en-US" altLang="zh-TW" dirty="0" smtClean="0"/>
              <a:t>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先使用</a:t>
            </a:r>
            <a:r>
              <a:rPr lang="en-US" altLang="zh-TW" dirty="0" smtClean="0"/>
              <a:t>Topological sorting</a:t>
            </a:r>
          </a:p>
          <a:p>
            <a:r>
              <a:rPr lang="zh-TW" altLang="en-US" dirty="0" smtClean="0"/>
              <a:t>依</a:t>
            </a:r>
            <a:r>
              <a:rPr lang="en-US" altLang="zh-TW" dirty="0"/>
              <a:t>Topological </a:t>
            </a:r>
            <a:r>
              <a:rPr lang="en-US" altLang="zh-TW" dirty="0" smtClean="0"/>
              <a:t>sorting</a:t>
            </a:r>
            <a:r>
              <a:rPr lang="zh-TW" altLang="en-US" dirty="0" smtClean="0"/>
              <a:t>順序，每回合計算那點的最短路徑，</a:t>
            </a:r>
            <a:r>
              <a:rPr lang="en-US" altLang="zh-TW" dirty="0" smtClean="0"/>
              <a:t>MIN{</a:t>
            </a:r>
            <a:r>
              <a:rPr lang="zh-TW" altLang="en-US" dirty="0" smtClean="0"/>
              <a:t>所有指向的點</a:t>
            </a:r>
            <a:r>
              <a:rPr lang="en-US" altLang="zh-TW" dirty="0" smtClean="0"/>
              <a:t>+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WHY?</a:t>
            </a:r>
            <a:r>
              <a:rPr lang="zh-TW" altLang="en-US" dirty="0" smtClean="0"/>
              <a:t>保證在運算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點最短路徑時，到</a:t>
            </a:r>
            <a:r>
              <a:rPr lang="en-US" altLang="zh-TW" dirty="0" smtClean="0"/>
              <a:t>A</a:t>
            </a:r>
            <a:r>
              <a:rPr lang="zh-TW" altLang="en-US" dirty="0" smtClean="0"/>
              <a:t>之前的所有路徑都被計算完畢了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O(|E|+|V|)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93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</a:t>
            </a:r>
            <a:r>
              <a:rPr lang="en-US" altLang="zh-TW" dirty="0" smtClean="0"/>
              <a:t>sorting—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</a:t>
            </a:r>
            <a:r>
              <a:rPr lang="zh-TW" altLang="en-US" dirty="0" smtClean="0"/>
              <a:t>指向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A</a:t>
            </a:r>
            <a:r>
              <a:rPr lang="zh-TW" altLang="en-US" dirty="0" smtClean="0"/>
              <a:t>一定排在</a:t>
            </a:r>
            <a:r>
              <a:rPr lang="en-US" altLang="zh-TW" dirty="0" smtClean="0"/>
              <a:t>B</a:t>
            </a:r>
            <a:r>
              <a:rPr lang="zh-TW" altLang="en-US" dirty="0" smtClean="0"/>
              <a:t>前面</a:t>
            </a:r>
            <a:endParaRPr lang="en-US" altLang="zh-TW" dirty="0" smtClean="0"/>
          </a:p>
          <a:p>
            <a:r>
              <a:rPr lang="zh-TW" altLang="en-US" dirty="0" smtClean="0"/>
              <a:t>很貼切的例子</a:t>
            </a:r>
            <a:r>
              <a:rPr lang="en-US" altLang="zh-TW" dirty="0" smtClean="0"/>
              <a:t>:</a:t>
            </a:r>
            <a:r>
              <a:rPr lang="zh-TW" altLang="en-US" dirty="0" smtClean="0"/>
              <a:t>表達先後修課關係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800" dirty="0"/>
              <a:t>如</a:t>
            </a:r>
            <a:r>
              <a:rPr lang="en-US" altLang="zh-TW" sz="1800" dirty="0"/>
              <a:t>:</a:t>
            </a:r>
            <a:r>
              <a:rPr lang="zh-TW" altLang="en-US" sz="1800" dirty="0" smtClean="0"/>
              <a:t>經濟學原理是個體經濟學的先修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則你修課順序一定是經原在個經前，而初級會計學在哪對這兩點就不重要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dirty="0" smtClean="0"/>
              <a:t>*不可以有</a:t>
            </a:r>
            <a:r>
              <a:rPr lang="en-US" altLang="zh-TW" dirty="0" smtClean="0"/>
              <a:t>cycle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08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</a:t>
            </a:r>
            <a:r>
              <a:rPr lang="en-US" altLang="zh-TW" dirty="0" smtClean="0"/>
              <a:t>sorting-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類似名人、送禮問題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每回合先把</a:t>
            </a:r>
            <a:r>
              <a:rPr lang="en-US" altLang="zh-TW" dirty="0" smtClean="0"/>
              <a:t>0 </a:t>
            </a:r>
            <a:r>
              <a:rPr lang="en-US" altLang="zh-TW" dirty="0" err="1" smtClean="0"/>
              <a:t>indegree</a:t>
            </a:r>
            <a:r>
              <a:rPr lang="zh-TW" altLang="en-US" dirty="0" smtClean="0"/>
              <a:t>者放入答案，然後修改它們指向的點的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             </a:t>
            </a:r>
            <a:r>
              <a:rPr lang="en-US" altLang="zh-TW" dirty="0" smtClean="0"/>
              <a:t>O(v^2)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改良</a:t>
            </a:r>
            <a:r>
              <a:rPr lang="en-US" altLang="zh-TW" dirty="0" smtClean="0"/>
              <a:t>:</a:t>
            </a:r>
            <a:r>
              <a:rPr lang="zh-TW" altLang="en-US" dirty="0" smtClean="0"/>
              <a:t>除了一開始掃描所有點之外，之後只在修改</a:t>
            </a:r>
            <a:r>
              <a:rPr lang="en-US" altLang="zh-TW" dirty="0" smtClean="0"/>
              <a:t>in</a:t>
            </a:r>
            <a:r>
              <a:rPr lang="zh-TW" altLang="en-US" dirty="0" smtClean="0"/>
              <a:t>時檢查它是否為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建立一個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來</a:t>
            </a:r>
            <a:r>
              <a:rPr lang="en-US" altLang="zh-TW" dirty="0" smtClean="0"/>
              <a:t>maintain</a:t>
            </a:r>
            <a:r>
              <a:rPr lang="zh-TW" altLang="en-US" dirty="0" smtClean="0"/>
              <a:t>每回合</a:t>
            </a:r>
            <a:r>
              <a:rPr lang="en-US" altLang="zh-TW" dirty="0" smtClean="0"/>
              <a:t>in</a:t>
            </a:r>
            <a:r>
              <a:rPr lang="zh-TW" altLang="en-US" dirty="0" smtClean="0"/>
              <a:t>為零的點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O(|V|+|E|)</a:t>
            </a:r>
          </a:p>
        </p:txBody>
      </p:sp>
    </p:spTree>
    <p:extLst>
      <p:ext uri="{BB962C8B-B14F-4D97-AF65-F5344CB8AC3E}">
        <p14:creationId xmlns:p14="http://schemas.microsoft.com/office/powerpoint/2010/main" val="389092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sorting-</a:t>
            </a:r>
            <a:r>
              <a:rPr lang="zh-TW" altLang="en-US" dirty="0"/>
              <a:t>演算法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84" y="1600200"/>
            <a:ext cx="64320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05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2018</Words>
  <Application>Microsoft Office PowerPoint</Application>
  <PresentationFormat>如螢幕大小 (4:3)</PresentationFormat>
  <Paragraphs>271</Paragraphs>
  <Slides>55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6" baseType="lpstr">
      <vt:lpstr>Office 佈景主題</vt:lpstr>
      <vt:lpstr>演算法期末</vt:lpstr>
      <vt:lpstr>Comparison Base至少需要多少時間?</vt:lpstr>
      <vt:lpstr>WHY?</vt:lpstr>
      <vt:lpstr>最短路徑</vt:lpstr>
      <vt:lpstr>最短路徑--無權重 </vt:lpstr>
      <vt:lpstr>最短路徑—有權重、無CYCLE</vt:lpstr>
      <vt:lpstr>Topological sorting—概念</vt:lpstr>
      <vt:lpstr>Topological sorting-演算法</vt:lpstr>
      <vt:lpstr>Topological sorting-演算法</vt:lpstr>
      <vt:lpstr>最短路徑--有權重、有cycle、無負權重 </vt:lpstr>
      <vt:lpstr>All Pair shortest path</vt:lpstr>
      <vt:lpstr>All Pair shortest path (cont.)</vt:lpstr>
      <vt:lpstr>All Pair shortest path—範例</vt:lpstr>
      <vt:lpstr>Network Flows</vt:lpstr>
      <vt:lpstr>Maximum</vt:lpstr>
      <vt:lpstr>Maximum-2</vt:lpstr>
      <vt:lpstr>Maximum-3</vt:lpstr>
      <vt:lpstr>Find augmental path</vt:lpstr>
      <vt:lpstr>PowerPoint 簡報</vt:lpstr>
      <vt:lpstr>Biconnected Components</vt:lpstr>
      <vt:lpstr>Biconnected Components</vt:lpstr>
      <vt:lpstr>1.決定一點是否在多邊形內</vt:lpstr>
      <vt:lpstr>2.畫出簡單多邊形</vt:lpstr>
      <vt:lpstr>3.最大包圍凸多邊形</vt:lpstr>
      <vt:lpstr>3.1Straightward</vt:lpstr>
      <vt:lpstr>如何延伸?</vt:lpstr>
      <vt:lpstr>3.2Gift wrapping</vt:lpstr>
      <vt:lpstr>3.3 Gram`s Scan</vt:lpstr>
      <vt:lpstr>4.Cloest pair</vt:lpstr>
      <vt:lpstr>4.Cloest pair(cont.)</vt:lpstr>
      <vt:lpstr>4.Cloest pair(cont.)</vt:lpstr>
      <vt:lpstr>4.Closest pair 演算法</vt:lpstr>
      <vt:lpstr>Reduciton</vt:lpstr>
      <vt:lpstr>Example 1. Cyclic String Matching</vt:lpstr>
      <vt:lpstr>Example 2. Systems of Distinct Representatives </vt:lpstr>
      <vt:lpstr>Example 3. Sequence Comparison </vt:lpstr>
      <vt:lpstr>Finite State Autamata</vt:lpstr>
      <vt:lpstr>Nondeterministic Turing machine</vt:lpstr>
      <vt:lpstr>關係</vt:lpstr>
      <vt:lpstr>P &amp; NP</vt:lpstr>
      <vt:lpstr>Hello world</vt:lpstr>
      <vt:lpstr>Halting problem</vt:lpstr>
      <vt:lpstr>P &amp; NP (cont.)</vt:lpstr>
      <vt:lpstr>P&amp;NP (cont.)</vt:lpstr>
      <vt:lpstr>P&amp;NP (cont.)</vt:lpstr>
      <vt:lpstr>P&amp;NP (cont.)</vt:lpstr>
      <vt:lpstr>Traveling saleman problem</vt:lpstr>
      <vt:lpstr>注意</vt:lpstr>
      <vt:lpstr>證明NPC</vt:lpstr>
      <vt:lpstr>SAT(Satisfiability Problem ) 第一個NPC</vt:lpstr>
      <vt:lpstr>Clique Problem</vt:lpstr>
      <vt:lpstr>PowerPoint 簡報</vt:lpstr>
      <vt:lpstr>Vertex cover problem</vt:lpstr>
      <vt:lpstr>Vertex cover problem</vt:lpstr>
      <vt:lpstr>exponential time 解決法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演算法期末</dc:title>
  <dc:creator>ASUS</dc:creator>
  <cp:lastModifiedBy>ASUS</cp:lastModifiedBy>
  <cp:revision>29</cp:revision>
  <dcterms:created xsi:type="dcterms:W3CDTF">2019-06-16T14:05:46Z</dcterms:created>
  <dcterms:modified xsi:type="dcterms:W3CDTF">2019-06-21T06:10:59Z</dcterms:modified>
</cp:coreProperties>
</file>