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7" r:id="rId10"/>
    <p:sldId id="258" r:id="rId11"/>
    <p:sldId id="266" r:id="rId12"/>
    <p:sldId id="268" r:id="rId13"/>
    <p:sldId id="270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5356-D5DE-4983-95D6-B31394B0153C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B273-EEAF-41C0-A446-F98788E18B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B87E-5FCD-4715-8CD9-AE0235E97F42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66BB-CCC0-457E-A996-F2834F35FE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秒</a:t>
            </a:r>
            <a:r>
              <a:rPr lang="en-US" altLang="zh-TW" dirty="0" smtClean="0"/>
              <a:t>/</a:t>
            </a:r>
            <a:r>
              <a:rPr lang="zh-TW" altLang="en-US" dirty="0" smtClean="0"/>
              <a:t>程式數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一個程式花了多少時間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= (</a:t>
            </a:r>
            <a:r>
              <a:rPr lang="zh-TW" altLang="en-US" dirty="0" smtClean="0"/>
              <a:t>一程式用多少指令</a:t>
            </a:r>
            <a:r>
              <a:rPr lang="en-US" altLang="zh-TW" dirty="0" smtClean="0"/>
              <a:t>)X (</a:t>
            </a:r>
            <a:r>
              <a:rPr lang="zh-TW" altLang="en-US" dirty="0" smtClean="0"/>
              <a:t>一指令用多少</a:t>
            </a:r>
            <a:r>
              <a:rPr lang="en-US" altLang="zh-TW" dirty="0" smtClean="0"/>
              <a:t>CC)X (1CC</a:t>
            </a:r>
            <a:r>
              <a:rPr lang="zh-TW" altLang="en-US" dirty="0" smtClean="0"/>
              <a:t>多少時間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(ICXCPIXCCTIME)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sz="2800" dirty="0" smtClean="0"/>
              <a:t>*</a:t>
            </a:r>
            <a:r>
              <a:rPr lang="en-US" altLang="zh-TW" sz="2800" dirty="0" smtClean="0"/>
              <a:t>CPI</a:t>
            </a:r>
            <a:r>
              <a:rPr lang="zh-TW" altLang="en-US" sz="2800" dirty="0" smtClean="0"/>
              <a:t>低不一定比較好，因為可能只是</a:t>
            </a:r>
            <a:r>
              <a:rPr lang="en-US" altLang="zh-TW" sz="2800" dirty="0" smtClean="0"/>
              <a:t>CCTIME</a:t>
            </a:r>
            <a:r>
              <a:rPr lang="zh-TW" altLang="en-US" sz="2800" dirty="0" smtClean="0"/>
              <a:t>很長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jump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Datapath</a:t>
            </a:r>
            <a:r>
              <a:rPr lang="en-US" altLang="zh-TW" dirty="0" smtClean="0"/>
              <a:t> elements :</a:t>
            </a:r>
            <a:r>
              <a:rPr lang="zh-TW" altLang="en-US" dirty="0" smtClean="0"/>
              <a:t>包含組合與循序邏輯，於</a:t>
            </a:r>
            <a:r>
              <a:rPr lang="en-US" altLang="zh-TW" dirty="0" smtClean="0"/>
              <a:t>CPU</a:t>
            </a:r>
            <a:r>
              <a:rPr lang="zh-TW" altLang="en-US" dirty="0" smtClean="0"/>
              <a:t>中處理或儲存資料</a:t>
            </a:r>
            <a:endParaRPr lang="en-US" altLang="zh-TW" dirty="0" smtClean="0"/>
          </a:p>
          <a:p>
            <a:r>
              <a:rPr lang="en-US" altLang="zh-TW" dirty="0" smtClean="0"/>
              <a:t>Single clock cycle</a:t>
            </a:r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err="1" smtClean="0"/>
              <a:t>Lw</a:t>
            </a:r>
            <a:r>
              <a:rPr lang="zh-TW" altLang="en-US" dirty="0" smtClean="0"/>
              <a:t>指令最長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clock cycle</a:t>
            </a:r>
            <a:r>
              <a:rPr lang="zh-TW" altLang="en-US" dirty="0" smtClean="0"/>
              <a:t>也必須拉長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違反 最佳化最常使用 的原則</a:t>
            </a:r>
            <a:endParaRPr lang="en-US" altLang="zh-TW" dirty="0" smtClean="0"/>
          </a:p>
          <a:p>
            <a:r>
              <a:rPr lang="zh-TW" altLang="en-US" dirty="0" smtClean="0"/>
              <a:t>結論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1.MIPS</a:t>
            </a:r>
            <a:r>
              <a:rPr lang="zh-TW" altLang="en-US" dirty="0" smtClean="0"/>
              <a:t>簡化設計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指令長度一樣、整齊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 Single clock cycle-&gt;CPI==1</a:t>
            </a:r>
            <a:r>
              <a:rPr lang="zh-TW" altLang="en-US" dirty="0" smtClean="0"/>
              <a:t>，但</a:t>
            </a:r>
            <a:r>
              <a:rPr lang="en-US" altLang="zh-TW" dirty="0" smtClean="0"/>
              <a:t>clock cycle time</a:t>
            </a:r>
            <a:r>
              <a:rPr lang="zh-TW" altLang="en-US" dirty="0" smtClean="0"/>
              <a:t>極長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686800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Hazards (</a:t>
            </a:r>
            <a:r>
              <a:rPr lang="zh-TW" altLang="en-US" dirty="0" smtClean="0"/>
              <a:t>危障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令</a:t>
            </a:r>
            <a:r>
              <a:rPr lang="zh-TW" altLang="en-US" u="sng" dirty="0" smtClean="0"/>
              <a:t>下一個指令</a:t>
            </a:r>
            <a:r>
              <a:rPr lang="zh-TW" altLang="en-US" dirty="0" smtClean="0"/>
              <a:t>無法正確</a:t>
            </a:r>
            <a:r>
              <a:rPr lang="en-US" altLang="zh-TW" dirty="0" smtClean="0"/>
              <a:t>fetch</a:t>
            </a:r>
            <a:r>
              <a:rPr lang="zh-TW" altLang="en-US" dirty="0" smtClean="0"/>
              <a:t>或</a:t>
            </a:r>
            <a:r>
              <a:rPr lang="en-US" altLang="zh-TW" dirty="0" smtClean="0"/>
              <a:t>execute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Structural hazard:</a:t>
            </a:r>
            <a:r>
              <a:rPr lang="zh-TW" altLang="en-US" dirty="0" smtClean="0"/>
              <a:t>兩項指令競爭同一個硬體資源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reg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ALU…..)</a:t>
            </a:r>
          </a:p>
          <a:p>
            <a:r>
              <a:rPr lang="en-US" altLang="zh-TW" dirty="0" smtClean="0"/>
              <a:t>Data hazard:</a:t>
            </a:r>
            <a:r>
              <a:rPr lang="zh-TW" altLang="en-US" dirty="0" smtClean="0"/>
              <a:t>計算所需資料未到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*</a:t>
            </a:r>
            <a:r>
              <a:rPr lang="zh-TW" altLang="en-US" dirty="0" smtClean="0"/>
              <a:t>可用</a:t>
            </a:r>
            <a:r>
              <a:rPr lang="en-US" altLang="zh-TW" dirty="0" smtClean="0"/>
              <a:t>forward</a:t>
            </a:r>
            <a:r>
              <a:rPr lang="zh-TW" altLang="en-US" dirty="0" smtClean="0"/>
              <a:t>解決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lw</a:t>
            </a:r>
            <a:r>
              <a:rPr lang="zh-TW" altLang="en-US" dirty="0" smtClean="0"/>
              <a:t>仍有</a:t>
            </a:r>
            <a:r>
              <a:rPr lang="en-US" altLang="zh-TW" dirty="0" smtClean="0"/>
              <a:t>1 bubble)</a:t>
            </a:r>
          </a:p>
          <a:p>
            <a:r>
              <a:rPr lang="en-US" altLang="zh-TW" dirty="0" smtClean="0"/>
              <a:t>Control hazard :Branch decision</a:t>
            </a:r>
            <a:r>
              <a:rPr lang="zh-TW" altLang="en-US" dirty="0" smtClean="0"/>
              <a:t>算出時，</a:t>
            </a:r>
            <a:r>
              <a:rPr lang="zh-TW" altLang="en-US" u="sng" dirty="0" smtClean="0"/>
              <a:t>已經過了下一個指令的</a:t>
            </a:r>
            <a:r>
              <a:rPr lang="en-US" altLang="zh-TW" u="sng" dirty="0" smtClean="0"/>
              <a:t>IF</a:t>
            </a:r>
            <a:r>
              <a:rPr lang="en-US" altLang="zh-TW" dirty="0" smtClean="0"/>
              <a:t> (3 bubbles) </a:t>
            </a:r>
          </a:p>
          <a:p>
            <a:pPr>
              <a:buNone/>
            </a:pPr>
            <a:r>
              <a:rPr lang="en-US" altLang="zh-TW" dirty="0" smtClean="0"/>
              <a:t>    *Branch decision</a:t>
            </a:r>
            <a:r>
              <a:rPr lang="zh-TW" altLang="en-US" dirty="0" smtClean="0"/>
              <a:t>可提早到</a:t>
            </a:r>
            <a:r>
              <a:rPr lang="en-US" altLang="zh-TW" dirty="0" smtClean="0"/>
              <a:t>ID stage</a:t>
            </a:r>
            <a:r>
              <a:rPr lang="zh-TW" altLang="en-US" dirty="0" smtClean="0"/>
              <a:t>，但仍然會產生</a:t>
            </a:r>
            <a:r>
              <a:rPr lang="en-US" altLang="zh-TW" dirty="0" smtClean="0"/>
              <a:t>1 bubble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en-US" altLang="zh-TW" dirty="0" smtClean="0"/>
              <a:t>Structural hazard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起因一</a:t>
            </a:r>
            <a:r>
              <a:rPr lang="en-US" altLang="zh-TW" dirty="0" smtClean="0"/>
              <a:t>:load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Rtype</a:t>
            </a:r>
            <a:r>
              <a:rPr lang="zh-TW" altLang="en-US" dirty="0" smtClean="0"/>
              <a:t>，由於</a:t>
            </a:r>
            <a:r>
              <a:rPr lang="en-US" altLang="zh-TW" dirty="0" smtClean="0"/>
              <a:t>R</a:t>
            </a:r>
            <a:r>
              <a:rPr lang="zh-TW" altLang="en-US" dirty="0" smtClean="0"/>
              <a:t>快一個階段結束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兩者會同時</a:t>
            </a:r>
            <a:r>
              <a:rPr lang="en-US" altLang="zh-TW" dirty="0" smtClean="0"/>
              <a:t>WB(</a:t>
            </a:r>
            <a:r>
              <a:rPr lang="zh-TW" altLang="en-US" dirty="0" smtClean="0"/>
              <a:t>競爭</a:t>
            </a:r>
            <a:r>
              <a:rPr lang="en-US" altLang="zh-TW" dirty="0" smtClean="0"/>
              <a:t>register file)</a:t>
            </a:r>
          </a:p>
          <a:p>
            <a:pPr>
              <a:buNone/>
            </a:pPr>
            <a:r>
              <a:rPr lang="zh-TW" altLang="en-US" u="sng" dirty="0" smtClean="0"/>
              <a:t>解決</a:t>
            </a:r>
            <a:r>
              <a:rPr lang="en-US" altLang="zh-TW" u="sng" dirty="0" smtClean="0"/>
              <a:t>:</a:t>
            </a:r>
            <a:r>
              <a:rPr lang="zh-TW" altLang="en-US" u="sng" dirty="0" smtClean="0"/>
              <a:t>讓每個指令一樣長</a:t>
            </a:r>
            <a:r>
              <a:rPr lang="en-US" altLang="zh-TW" u="sng" dirty="0" smtClean="0"/>
              <a:t>: NOP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R</a:t>
            </a:r>
            <a:r>
              <a:rPr lang="zh-TW" altLang="en-US" u="sng" dirty="0" smtClean="0"/>
              <a:t>於</a:t>
            </a:r>
            <a:r>
              <a:rPr lang="en-US" altLang="zh-TW" u="sng" dirty="0" smtClean="0"/>
              <a:t>MEM</a:t>
            </a:r>
          </a:p>
          <a:p>
            <a:pPr>
              <a:buNone/>
            </a:pPr>
            <a:r>
              <a:rPr lang="en-US" altLang="zh-TW" u="sng" dirty="0" err="1" smtClean="0"/>
              <a:t>Sw</a:t>
            </a:r>
            <a:r>
              <a:rPr lang="zh-TW" altLang="en-US" u="sng" dirty="0" smtClean="0"/>
              <a:t>於</a:t>
            </a:r>
            <a:r>
              <a:rPr lang="en-US" altLang="zh-TW" u="sng" dirty="0" smtClean="0"/>
              <a:t>WB</a:t>
            </a:r>
          </a:p>
          <a:p>
            <a:pPr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起因二</a:t>
            </a:r>
            <a:r>
              <a:rPr lang="en-US" altLang="zh-TW" dirty="0" smtClean="0"/>
              <a:t>:WB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同時使用</a:t>
            </a:r>
            <a:r>
              <a:rPr lang="en-US" altLang="zh-TW" dirty="0" smtClean="0"/>
              <a:t>register file (</a:t>
            </a:r>
            <a:r>
              <a:rPr lang="zh-TW" altLang="en-US" dirty="0" smtClean="0"/>
              <a:t>競爭</a:t>
            </a:r>
            <a:r>
              <a:rPr lang="en-US" altLang="zh-TW" dirty="0" smtClean="0"/>
              <a:t>register file)</a:t>
            </a:r>
          </a:p>
          <a:p>
            <a:pPr>
              <a:buNone/>
            </a:pPr>
            <a:r>
              <a:rPr lang="zh-TW" altLang="en-US" dirty="0" smtClean="0"/>
              <a:t>解決</a:t>
            </a:r>
            <a:r>
              <a:rPr lang="en-US" altLang="zh-TW" dirty="0" smtClean="0"/>
              <a:t>:</a:t>
            </a:r>
            <a:r>
              <a:rPr lang="zh-TW" altLang="en-US" dirty="0" smtClean="0"/>
              <a:t>由於</a:t>
            </a:r>
            <a:r>
              <a:rPr lang="en-US" altLang="zh-TW" dirty="0" err="1" smtClean="0"/>
              <a:t>reg</a:t>
            </a:r>
            <a:r>
              <a:rPr lang="zh-TW" altLang="en-US" dirty="0" smtClean="0"/>
              <a:t>每次只需其他階段一半時間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所以</a:t>
            </a:r>
            <a:r>
              <a:rPr lang="en-US" altLang="zh-TW" dirty="0" smtClean="0"/>
              <a:t>ID</a:t>
            </a:r>
            <a:r>
              <a:rPr lang="zh-TW" altLang="en-US" dirty="0" smtClean="0"/>
              <a:t>在前半、</a:t>
            </a:r>
            <a:r>
              <a:rPr lang="en-US" altLang="zh-TW" dirty="0" smtClean="0"/>
              <a:t>WB</a:t>
            </a:r>
            <a:r>
              <a:rPr lang="zh-TW" altLang="en-US" dirty="0" smtClean="0"/>
              <a:t>在後半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en-US" altLang="zh-TW" dirty="0" smtClean="0"/>
              <a:t>Data Hazards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原因</a:t>
            </a:r>
            <a:r>
              <a:rPr lang="en-US" altLang="zh-TW" dirty="0" smtClean="0"/>
              <a:t>:</a:t>
            </a:r>
            <a:r>
              <a:rPr lang="zh-TW" altLang="en-US" dirty="0" smtClean="0"/>
              <a:t>計算所需資料未到 </a:t>
            </a:r>
            <a:endParaRPr lang="en-US" altLang="zh-TW" dirty="0" smtClean="0"/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 </a:t>
            </a:r>
            <a:r>
              <a:rPr lang="fr-FR" altLang="zh-TW" dirty="0" smtClean="0"/>
              <a:t>add $s0, $t0, $t1 </a:t>
            </a:r>
          </a:p>
          <a:p>
            <a:pPr lvl="2">
              <a:buNone/>
            </a:pPr>
            <a:r>
              <a:rPr lang="fr-FR" altLang="zh-TW" sz="3200" dirty="0" smtClean="0"/>
              <a:t>sub $t2, $s0, $t3</a:t>
            </a:r>
          </a:p>
          <a:p>
            <a:pPr lvl="2">
              <a:buNone/>
            </a:pPr>
            <a:endParaRPr lang="fr-FR" altLang="zh-TW" sz="3200" dirty="0" smtClean="0"/>
          </a:p>
          <a:p>
            <a:pPr lvl="2">
              <a:buNone/>
            </a:pPr>
            <a:endParaRPr lang="fr-FR" altLang="zh-TW" sz="3200" dirty="0" smtClean="0"/>
          </a:p>
          <a:p>
            <a:pPr lvl="2">
              <a:buNone/>
            </a:pPr>
            <a:endParaRPr lang="fr-FR" altLang="zh-TW" sz="3200" dirty="0" smtClean="0"/>
          </a:p>
          <a:p>
            <a:pPr lvl="2">
              <a:buNone/>
            </a:pPr>
            <a:endParaRPr lang="fr-FR" altLang="zh-TW" sz="3200" dirty="0" smtClean="0"/>
          </a:p>
          <a:p>
            <a:pPr lvl="2">
              <a:buNone/>
            </a:pPr>
            <a:endParaRPr lang="fr-FR" altLang="zh-TW" sz="3200" dirty="0" smtClean="0"/>
          </a:p>
          <a:p>
            <a:pPr lvl="2">
              <a:buNone/>
            </a:pPr>
            <a:endParaRPr lang="fr-FR" altLang="zh-TW" sz="32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229600" cy="326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en-US" altLang="zh-TW" dirty="0" smtClean="0"/>
              <a:t>Data Hazards(2)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解決方法</a:t>
            </a:r>
            <a:r>
              <a:rPr lang="en-US" altLang="zh-TW" dirty="0" smtClean="0"/>
              <a:t>:forward</a:t>
            </a:r>
          </a:p>
          <a:p>
            <a:r>
              <a:rPr lang="zh-TW" altLang="en-US" dirty="0" smtClean="0"/>
              <a:t>將算完資料作為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直接再傳回</a:t>
            </a:r>
            <a:r>
              <a:rPr lang="en-US" altLang="zh-TW" dirty="0" smtClean="0"/>
              <a:t>CPU</a:t>
            </a:r>
          </a:p>
          <a:p>
            <a:r>
              <a:rPr lang="zh-TW" altLang="en-US" dirty="0" smtClean="0"/>
              <a:t>概念上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實作上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lw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MEM-WB</a:t>
            </a:r>
          </a:p>
          <a:p>
            <a:r>
              <a:rPr lang="en-US" altLang="zh-TW" dirty="0" smtClean="0"/>
              <a:t>                                                    </a:t>
            </a:r>
            <a:r>
              <a:rPr lang="zh-TW" altLang="en-US" dirty="0" smtClean="0"/>
              <a:t>才能傳回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還是         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                                       會浪費一次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                                        </a:t>
            </a:r>
            <a:r>
              <a:rPr lang="en-US" altLang="zh-TW" dirty="0" smtClean="0"/>
              <a:t>(Code Scheduling )&gt;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                      </a:t>
            </a:r>
            <a:endParaRPr lang="en-US" altLang="zh-TW" dirty="0" smtClean="0"/>
          </a:p>
          <a:p>
            <a:r>
              <a:rPr lang="zh-TW" altLang="en-US" dirty="0" smtClean="0"/>
              <a:t>                         </a:t>
            </a:r>
            <a:r>
              <a:rPr lang="en-US" altLang="zh-TW" dirty="0" smtClean="0"/>
              <a:t>(01ALU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,10MEM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15906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212976"/>
            <a:ext cx="2000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en-US" altLang="zh-TW" dirty="0" smtClean="0"/>
              <a:t>Control Hazards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起因</a:t>
            </a:r>
            <a:r>
              <a:rPr lang="en-US" altLang="zh-TW" dirty="0" smtClean="0"/>
              <a:t>:condition</a:t>
            </a:r>
            <a:r>
              <a:rPr lang="zh-TW" altLang="en-US" dirty="0" smtClean="0"/>
              <a:t>解出，但在</a:t>
            </a:r>
            <a:r>
              <a:rPr lang="en-US" altLang="zh-TW" dirty="0" smtClean="0"/>
              <a:t>MEM</a:t>
            </a:r>
            <a:r>
              <a:rPr lang="zh-TW" altLang="en-US" dirty="0" smtClean="0"/>
              <a:t>還有一個</a:t>
            </a:r>
            <a:r>
              <a:rPr lang="en-US" altLang="zh-TW" dirty="0" smtClean="0"/>
              <a:t>And Gate</a:t>
            </a:r>
            <a:r>
              <a:rPr lang="zh-TW" altLang="en-US" dirty="0" smtClean="0"/>
              <a:t>，導致下一指令無法</a:t>
            </a:r>
            <a:r>
              <a:rPr lang="en-US" altLang="zh-TW" dirty="0" smtClean="0"/>
              <a:t>fetch</a:t>
            </a:r>
          </a:p>
          <a:p>
            <a:r>
              <a:rPr lang="zh-TW" altLang="en-US" dirty="0" smtClean="0"/>
              <a:t>解法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</a:t>
            </a:r>
            <a:r>
              <a:rPr lang="en-US" altLang="zh-TW" dirty="0" smtClean="0"/>
              <a:t>And Gate</a:t>
            </a:r>
            <a:r>
              <a:rPr lang="zh-TW" altLang="en-US" dirty="0" smtClean="0"/>
              <a:t>移至</a:t>
            </a:r>
            <a:r>
              <a:rPr lang="en-US" altLang="zh-TW" dirty="0" smtClean="0"/>
              <a:t>ID(</a:t>
            </a:r>
            <a:r>
              <a:rPr lang="zh-TW" altLang="en-US" dirty="0" smtClean="0"/>
              <a:t>仍需一次</a:t>
            </a:r>
            <a:r>
              <a:rPr lang="en-US" altLang="zh-TW" dirty="0" smtClean="0"/>
              <a:t>stall</a:t>
            </a:r>
            <a:r>
              <a:rPr lang="zh-TW" altLang="en-US" dirty="0" smtClean="0"/>
              <a:t>，下一個</a:t>
            </a:r>
            <a:r>
              <a:rPr lang="en-US" altLang="zh-TW" dirty="0" smtClean="0"/>
              <a:t>IF</a:t>
            </a:r>
            <a:r>
              <a:rPr lang="zh-TW" altLang="en-US" dirty="0" smtClean="0"/>
              <a:t>要等到上一個</a:t>
            </a:r>
            <a:r>
              <a:rPr lang="en-US" altLang="zh-TW" dirty="0" smtClean="0"/>
              <a:t>ID</a:t>
            </a:r>
            <a:r>
              <a:rPr lang="zh-TW" altLang="en-US" dirty="0" smtClean="0"/>
              <a:t>結束後才知道結果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改進</a:t>
            </a:r>
            <a:r>
              <a:rPr lang="en-US" altLang="zh-TW" dirty="0" smtClean="0"/>
              <a:t>:</a:t>
            </a:r>
            <a:r>
              <a:rPr lang="zh-TW" altLang="en-US" dirty="0" smtClean="0"/>
              <a:t>直接隨便 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一個指令</a:t>
            </a:r>
            <a:r>
              <a:rPr lang="en-US" altLang="zh-TW" dirty="0" smtClean="0"/>
              <a:t>(not taken)</a:t>
            </a:r>
          </a:p>
          <a:p>
            <a:pPr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猜錯無懲罰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Sophisticated Branch Prediction</a:t>
            </a:r>
          </a:p>
          <a:p>
            <a:pPr>
              <a:buNone/>
            </a:pPr>
            <a:r>
              <a:rPr lang="zh-TW" altLang="en-US" dirty="0" smtClean="0"/>
              <a:t>靜態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依行為</a:t>
            </a:r>
            <a:r>
              <a:rPr lang="en-US" altLang="zh-TW" dirty="0" smtClean="0"/>
              <a:t>:LOOP</a:t>
            </a:r>
            <a:r>
              <a:rPr lang="zh-TW" altLang="en-US" dirty="0" smtClean="0"/>
              <a:t>猜跳，</a:t>
            </a:r>
            <a:r>
              <a:rPr lang="en-US" altLang="zh-TW" dirty="0" smtClean="0"/>
              <a:t>if</a:t>
            </a:r>
            <a:r>
              <a:rPr lang="zh-TW" altLang="en-US" dirty="0" smtClean="0"/>
              <a:t>猜不跳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動態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依過去決定猜</a:t>
            </a:r>
            <a:endParaRPr lang="en-US" altLang="zh-TW" dirty="0" smtClean="0"/>
          </a:p>
          <a:p>
            <a:r>
              <a:rPr lang="en-US" altLang="zh-TW" dirty="0" smtClean="0"/>
              <a:t>Pipeline Summary</a:t>
            </a:r>
          </a:p>
          <a:p>
            <a:pPr>
              <a:buNone/>
            </a:pPr>
            <a:r>
              <a:rPr lang="en-US" altLang="zh-TW" dirty="0" smtClean="0"/>
              <a:t>Throughput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(</a:t>
            </a:r>
            <a:r>
              <a:rPr lang="zh-TW" altLang="en-US" dirty="0" smtClean="0"/>
              <a:t>平行化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</a:t>
            </a:r>
            <a:r>
              <a:rPr lang="en-US" altLang="zh-TW" dirty="0" smtClean="0"/>
              <a:t>latency(</a:t>
            </a:r>
            <a:r>
              <a:rPr lang="zh-TW" altLang="en-US" dirty="0" smtClean="0"/>
              <a:t>單一效能</a:t>
            </a:r>
            <a:r>
              <a:rPr lang="en-US" altLang="zh-TW" dirty="0" smtClean="0"/>
              <a:t>)</a:t>
            </a:r>
            <a:r>
              <a:rPr lang="zh-TW" altLang="en-US" dirty="0" smtClean="0"/>
              <a:t>不變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MIPS</a:t>
            </a:r>
            <a:r>
              <a:rPr lang="zh-TW" altLang="en-US" dirty="0" smtClean="0"/>
              <a:t>設計使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更簡單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不考慮危障的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加裝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register (97==32*3+1(is0))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677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最簡版</a:t>
            </a:r>
            <a:r>
              <a:rPr lang="en-US" altLang="zh-TW" dirty="0" smtClean="0"/>
              <a:t>Data path(1)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632848" cy="400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修正</a:t>
            </a:r>
            <a:r>
              <a:rPr lang="en-US" altLang="zh-TW" dirty="0" smtClean="0"/>
              <a:t>WB</a:t>
            </a:r>
            <a:endParaRPr lang="zh-TW" altLang="en-US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981950" cy="452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Multi-Cycle Pipeline Diagram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5148064" cy="321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341" y="3648819"/>
            <a:ext cx="5841659" cy="320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8100392" cy="257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608442"/>
            <a:ext cx="5436096" cy="32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5868144" y="44371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Stationary Control</a:t>
            </a:r>
          </a:p>
          <a:p>
            <a:r>
              <a:rPr lang="zh-TW" altLang="en-US" dirty="0" smtClean="0"/>
              <a:t>也就是存</a:t>
            </a:r>
            <a:r>
              <a:rPr lang="en-US" altLang="zh-TW" dirty="0" smtClean="0"/>
              <a:t>pipeline Register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makes pipelining hard? Hazards</a:t>
            </a:r>
          </a:p>
          <a:p>
            <a:r>
              <a:rPr lang="en-US" altLang="zh-TW" dirty="0" smtClean="0"/>
              <a:t>What makes it easy in MIPS?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指令長固定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格式變化少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只有</a:t>
            </a:r>
            <a:r>
              <a:rPr lang="en-US" altLang="zh-TW" dirty="0" err="1" smtClean="0"/>
              <a:t>lw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sw</a:t>
            </a:r>
            <a:r>
              <a:rPr lang="zh-TW" altLang="en-US" dirty="0" smtClean="0"/>
              <a:t>進行記憶體計算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考前跑幾次指令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考慮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危障的</a:t>
            </a:r>
            <a:r>
              <a:rPr lang="en-US" altLang="zh-TW" dirty="0" smtClean="0"/>
              <a:t>pipeline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042" y="1600200"/>
            <a:ext cx="8016422" cy="4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39552" y="587727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Add</a:t>
            </a:r>
            <a:r>
              <a:rPr lang="zh-TW" altLang="en-US" b="1" u="sng" dirty="0" smtClean="0"/>
              <a:t>時</a:t>
            </a:r>
            <a:r>
              <a:rPr lang="en-US" altLang="zh-TW" b="1" u="sng" dirty="0" smtClean="0"/>
              <a:t>REG</a:t>
            </a:r>
            <a:r>
              <a:rPr lang="zh-TW" altLang="en-US" b="1" u="sng" dirty="0" smtClean="0"/>
              <a:t>前半</a:t>
            </a:r>
            <a:r>
              <a:rPr lang="en-US" altLang="zh-TW" b="1" u="sng" dirty="0" smtClean="0"/>
              <a:t>(</a:t>
            </a:r>
            <a:r>
              <a:rPr lang="zh-TW" altLang="en-US" b="1" u="sng" dirty="0" smtClean="0"/>
              <a:t>寫入</a:t>
            </a:r>
            <a:r>
              <a:rPr lang="en-US" altLang="zh-TW" b="1" u="sng" dirty="0" smtClean="0"/>
              <a:t>)</a:t>
            </a:r>
            <a:r>
              <a:rPr lang="zh-TW" altLang="en-US" b="1" u="sng" dirty="0" smtClean="0"/>
              <a:t>已完成</a:t>
            </a:r>
            <a:endParaRPr lang="zh-TW" altLang="en-US" b="1" u="sn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64" y="1600200"/>
            <a:ext cx="7540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 hazards when  </a:t>
            </a:r>
            <a:r>
              <a:rPr lang="zh-TW" altLang="en-US" dirty="0" smtClean="0"/>
              <a:t>還沒寫回</a:t>
            </a:r>
            <a:r>
              <a:rPr lang="en-US" altLang="zh-TW" dirty="0" smtClean="0"/>
              <a:t>RD</a:t>
            </a:r>
            <a:r>
              <a:rPr lang="zh-TW" altLang="en-US" dirty="0" smtClean="0"/>
              <a:t>就被下兩道拿來用</a:t>
            </a:r>
            <a:endParaRPr lang="en-US" altLang="zh-TW" dirty="0" smtClean="0"/>
          </a:p>
          <a:p>
            <a:r>
              <a:rPr lang="en-US" altLang="zh-TW" dirty="0" smtClean="0"/>
              <a:t>1a. EX/</a:t>
            </a:r>
            <a:r>
              <a:rPr lang="en-US" altLang="zh-TW" dirty="0" err="1" smtClean="0"/>
              <a:t>MEM.RegisterRd</a:t>
            </a:r>
            <a:r>
              <a:rPr lang="en-US" altLang="zh-TW" dirty="0" smtClean="0"/>
              <a:t> == ID/</a:t>
            </a:r>
            <a:r>
              <a:rPr lang="en-US" altLang="zh-TW" dirty="0" err="1" smtClean="0"/>
              <a:t>EX.RegisterRs</a:t>
            </a:r>
            <a:r>
              <a:rPr lang="en-US" altLang="zh-TW" dirty="0" smtClean="0"/>
              <a:t> 1b. EX/</a:t>
            </a:r>
            <a:r>
              <a:rPr lang="en-US" altLang="zh-TW" dirty="0" err="1" smtClean="0"/>
              <a:t>MEM.RegisterRd</a:t>
            </a:r>
            <a:r>
              <a:rPr lang="en-US" altLang="zh-TW" dirty="0" smtClean="0"/>
              <a:t> == ID/</a:t>
            </a:r>
            <a:r>
              <a:rPr lang="en-US" altLang="zh-TW" dirty="0" err="1" smtClean="0"/>
              <a:t>EX.RegisterRt</a:t>
            </a:r>
            <a:r>
              <a:rPr lang="en-US" altLang="zh-TW" dirty="0" smtClean="0"/>
              <a:t> 2a. MEM/</a:t>
            </a:r>
            <a:r>
              <a:rPr lang="en-US" altLang="zh-TW" dirty="0" err="1" smtClean="0"/>
              <a:t>WB.RegisterRd</a:t>
            </a:r>
            <a:r>
              <a:rPr lang="en-US" altLang="zh-TW" dirty="0" smtClean="0"/>
              <a:t> == ID/</a:t>
            </a:r>
            <a:r>
              <a:rPr lang="en-US" altLang="zh-TW" dirty="0" err="1" smtClean="0"/>
              <a:t>EX.RegisterRs</a:t>
            </a:r>
            <a:r>
              <a:rPr lang="en-US" altLang="zh-TW" dirty="0" smtClean="0"/>
              <a:t> 2b. MEM/</a:t>
            </a:r>
            <a:r>
              <a:rPr lang="en-US" altLang="zh-TW" dirty="0" err="1" smtClean="0"/>
              <a:t>WB.RegisterRd</a:t>
            </a:r>
            <a:r>
              <a:rPr lang="en-US" altLang="zh-TW" dirty="0" smtClean="0"/>
              <a:t> == ID/</a:t>
            </a:r>
            <a:r>
              <a:rPr lang="en-US" altLang="zh-TW" dirty="0" err="1" smtClean="0"/>
              <a:t>EX.RegisterRt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在此說的都是暫存器</a:t>
            </a:r>
            <a:r>
              <a:rPr lang="zh-TW" altLang="en-US" u="sng" dirty="0" smtClean="0"/>
              <a:t>編號</a:t>
            </a:r>
            <a:r>
              <a:rPr lang="zh-TW" altLang="en-US" dirty="0" smtClean="0"/>
              <a:t>且資料存於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暫存器中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forward</a:t>
            </a:r>
            <a:r>
              <a:rPr lang="zh-TW" altLang="en-US" dirty="0" smtClean="0"/>
              <a:t>的資料，可能從</a:t>
            </a:r>
            <a:r>
              <a:rPr lang="en-US" altLang="zh-TW" u="sng" dirty="0" smtClean="0"/>
              <a:t>EX/MEM</a:t>
            </a:r>
            <a:r>
              <a:rPr lang="zh-TW" altLang="en-US" dirty="0" smtClean="0"/>
              <a:t>或</a:t>
            </a:r>
            <a:r>
              <a:rPr lang="en-US" altLang="zh-TW" u="sng" dirty="0" smtClean="0"/>
              <a:t>MEM/WB</a:t>
            </a:r>
            <a:r>
              <a:rPr lang="zh-TW" altLang="en-US" dirty="0" smtClean="0"/>
              <a:t>傳過來</a:t>
            </a:r>
            <a:r>
              <a:rPr lang="en-US" altLang="zh-TW" dirty="0" smtClean="0"/>
              <a:t>(pipeline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二種不</a:t>
            </a:r>
            <a:r>
              <a:rPr lang="en-US" altLang="zh-TW" dirty="0" smtClean="0"/>
              <a:t>Forward</a:t>
            </a:r>
            <a:r>
              <a:rPr lang="zh-TW" altLang="en-US" dirty="0" smtClean="0"/>
              <a:t>的情況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此指令不寫入暫存器 </a:t>
            </a:r>
            <a:r>
              <a:rPr lang="en-US" altLang="zh-TW" dirty="0" smtClean="0"/>
              <a:t>• EX/</a:t>
            </a:r>
            <a:r>
              <a:rPr lang="en-US" altLang="zh-TW" dirty="0" err="1" smtClean="0"/>
              <a:t>MEM.</a:t>
            </a:r>
            <a:r>
              <a:rPr lang="en-US" altLang="zh-TW" u="sng" dirty="0" err="1" smtClean="0"/>
              <a:t>RegWrite</a:t>
            </a:r>
            <a:r>
              <a:rPr lang="en-US" altLang="zh-TW" dirty="0" smtClean="0"/>
              <a:t>==0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MEM/</a:t>
            </a:r>
            <a:r>
              <a:rPr lang="en-US" altLang="zh-TW" dirty="0" err="1" smtClean="0"/>
              <a:t>WB.</a:t>
            </a:r>
            <a:r>
              <a:rPr lang="en-US" altLang="zh-TW" u="sng" dirty="0" err="1" smtClean="0"/>
              <a:t>RegWrite</a:t>
            </a:r>
            <a:r>
              <a:rPr lang="en-US" altLang="zh-TW" dirty="0" smtClean="0"/>
              <a:t>==0 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此指令想寫入</a:t>
            </a:r>
            <a:r>
              <a:rPr lang="en-US" altLang="zh-TW" dirty="0" smtClean="0"/>
              <a:t>$zero (</a:t>
            </a:r>
            <a:r>
              <a:rPr lang="zh-TW" altLang="en-US" dirty="0" smtClean="0"/>
              <a:t>禁止狀況</a:t>
            </a:r>
            <a:r>
              <a:rPr lang="en-US" altLang="zh-TW" dirty="0" smtClean="0"/>
              <a:t>) EX/</a:t>
            </a:r>
            <a:r>
              <a:rPr lang="en-US" altLang="zh-TW" dirty="0" err="1" smtClean="0"/>
              <a:t>MEM.Register</a:t>
            </a:r>
            <a:r>
              <a:rPr lang="en-US" altLang="zh-TW" u="sng" dirty="0" err="1" smtClean="0"/>
              <a:t>Rd</a:t>
            </a:r>
            <a:r>
              <a:rPr lang="en-US" altLang="zh-TW" u="sng" dirty="0" smtClean="0"/>
              <a:t> </a:t>
            </a:r>
            <a:r>
              <a:rPr lang="en-US" altLang="zh-TW" dirty="0" smtClean="0"/>
              <a:t>== 0, MEM/</a:t>
            </a:r>
            <a:r>
              <a:rPr lang="en-US" altLang="zh-TW" dirty="0" err="1" smtClean="0"/>
              <a:t>WB.Register</a:t>
            </a:r>
            <a:r>
              <a:rPr lang="en-US" altLang="zh-TW" u="sng" dirty="0" err="1" smtClean="0"/>
              <a:t>Rd</a:t>
            </a:r>
            <a:r>
              <a:rPr lang="en-US" altLang="zh-TW" dirty="0" smtClean="0"/>
              <a:t> == 0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560" y="602128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/>
              <a:t>發生</a:t>
            </a:r>
            <a:r>
              <a:rPr lang="en-US" altLang="zh-TW" b="1" u="sng" dirty="0" smtClean="0"/>
              <a:t>double data hazard</a:t>
            </a:r>
            <a:r>
              <a:rPr lang="zh-TW" altLang="en-US" b="1" u="sng" dirty="0" smtClean="0"/>
              <a:t>時，採用</a:t>
            </a:r>
            <a:r>
              <a:rPr lang="en-US" altLang="zh-TW" b="1" u="sng" dirty="0" smtClean="0"/>
              <a:t>EX/MEM(</a:t>
            </a:r>
            <a:r>
              <a:rPr lang="zh-TW" altLang="en-US" b="1" u="sng" dirty="0" smtClean="0"/>
              <a:t>新值</a:t>
            </a:r>
            <a:r>
              <a:rPr lang="en-US" altLang="zh-TW" b="1" u="sng" dirty="0" smtClean="0"/>
              <a:t>)</a:t>
            </a:r>
            <a:r>
              <a:rPr lang="zh-TW" altLang="en-US" b="1" u="sng" dirty="0" smtClean="0"/>
              <a:t>     </a:t>
            </a:r>
            <a:r>
              <a:rPr lang="en-US" altLang="zh-TW" b="1" u="sng" dirty="0" smtClean="0"/>
              <a:t>EX/MEM</a:t>
            </a:r>
            <a:endParaRPr lang="zh-TW" altLang="en-US" b="1" u="sng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260648"/>
            <a:ext cx="9535232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EX/MEM(</a:t>
            </a:r>
            <a:r>
              <a:rPr lang="zh-TW" altLang="en-US" dirty="0" smtClean="0"/>
              <a:t>值較新</a:t>
            </a:r>
            <a:r>
              <a:rPr lang="en-US" altLang="zh-TW" dirty="0" smtClean="0"/>
              <a:t>)</a:t>
            </a:r>
            <a:r>
              <a:rPr lang="zh-TW" altLang="en-US" dirty="0" smtClean="0"/>
              <a:t>優先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300490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1.IF</a:t>
            </a:r>
            <a:r>
              <a:rPr lang="zh-TW" altLang="en-US" dirty="0" smtClean="0"/>
              <a:t> 從</a:t>
            </a:r>
            <a:r>
              <a:rPr lang="en-US" altLang="zh-TW" dirty="0" smtClean="0"/>
              <a:t>PC</a:t>
            </a:r>
            <a:r>
              <a:rPr lang="zh-TW" altLang="en-US" dirty="0" smtClean="0"/>
              <a:t>取的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執行指令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位址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，經</a:t>
            </a:r>
            <a:r>
              <a:rPr lang="en-US" altLang="zh-TW" dirty="0" smtClean="0"/>
              <a:t>IM</a:t>
            </a:r>
            <a:r>
              <a:rPr lang="zh-TW" altLang="en-US" dirty="0" smtClean="0"/>
              <a:t>得到指令</a:t>
            </a:r>
            <a:endParaRPr lang="en-US" altLang="zh-TW" dirty="0" smtClean="0"/>
          </a:p>
          <a:p>
            <a:r>
              <a:rPr lang="en-US" altLang="zh-TW" dirty="0" smtClean="0"/>
              <a:t>2.ID</a:t>
            </a:r>
            <a:r>
              <a:rPr lang="zh-TW" altLang="en-US" dirty="0" smtClean="0"/>
              <a:t> 分解指令，輸入暫存器編號進入</a:t>
            </a:r>
            <a:r>
              <a:rPr lang="en-US" altLang="zh-TW" dirty="0" smtClean="0"/>
              <a:t>register file</a:t>
            </a:r>
            <a:r>
              <a:rPr lang="zh-TW" altLang="en-US" dirty="0" smtClean="0"/>
              <a:t>、丟入</a:t>
            </a:r>
            <a:r>
              <a:rPr lang="en-US" altLang="zh-TW" dirty="0" smtClean="0"/>
              <a:t>control unit (</a:t>
            </a:r>
            <a:r>
              <a:rPr lang="zh-TW" altLang="en-US" dirty="0" smtClean="0"/>
              <a:t>後版加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 算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時的</a:t>
            </a:r>
            <a:r>
              <a:rPr lang="en-US" altLang="zh-TW" dirty="0" smtClean="0"/>
              <a:t>sign </a:t>
            </a:r>
            <a:r>
              <a:rPr lang="en-US" altLang="zh-TW" dirty="0" err="1" smtClean="0"/>
              <a:t>extention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後版加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3.EX</a:t>
            </a:r>
            <a:r>
              <a:rPr lang="zh-TW" altLang="en-US" dirty="0" smtClean="0"/>
              <a:t> </a:t>
            </a:r>
            <a:r>
              <a:rPr lang="en-US" altLang="zh-TW" dirty="0" smtClean="0"/>
              <a:t>ALU</a:t>
            </a:r>
            <a:r>
              <a:rPr lang="zh-TW" altLang="en-US" dirty="0" smtClean="0"/>
              <a:t>執行運算</a:t>
            </a:r>
            <a:endParaRPr lang="en-US" altLang="zh-TW" dirty="0" smtClean="0"/>
          </a:p>
          <a:p>
            <a:r>
              <a:rPr lang="en-US" altLang="zh-TW" dirty="0" smtClean="0"/>
              <a:t>4.MEM.</a:t>
            </a:r>
            <a:r>
              <a:rPr lang="zh-TW" altLang="en-US" dirty="0" smtClean="0"/>
              <a:t> 如</a:t>
            </a:r>
            <a:r>
              <a:rPr lang="en-US" altLang="zh-TW" dirty="0" err="1" smtClean="0"/>
              <a:t>lw,sw</a:t>
            </a:r>
            <a:r>
              <a:rPr lang="zh-TW" altLang="en-US" dirty="0" smtClean="0"/>
              <a:t>，需使用</a:t>
            </a:r>
            <a:r>
              <a:rPr lang="en-US" altLang="zh-TW" dirty="0" smtClean="0"/>
              <a:t>DM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sw</a:t>
            </a:r>
            <a:r>
              <a:rPr lang="zh-TW" altLang="en-US" dirty="0" smtClean="0"/>
              <a:t>到此結束，只需４）</a:t>
            </a:r>
            <a:endParaRPr lang="en-US" altLang="zh-TW" dirty="0" smtClean="0"/>
          </a:p>
          <a:p>
            <a:r>
              <a:rPr lang="en-US" altLang="zh-TW" dirty="0" smtClean="0"/>
              <a:t>5.WB.</a:t>
            </a:r>
            <a:r>
              <a:rPr lang="zh-TW" altLang="en-US" dirty="0" smtClean="0"/>
              <a:t>寫回暫存器</a:t>
            </a:r>
            <a:r>
              <a:rPr lang="en-US" altLang="zh-TW" dirty="0" smtClean="0"/>
              <a:t>(R-TYPE</a:t>
            </a:r>
            <a:r>
              <a:rPr lang="zh-TW" altLang="en-US" dirty="0" smtClean="0"/>
              <a:t>跳過</a:t>
            </a:r>
            <a:r>
              <a:rPr lang="en-US" altLang="zh-TW" dirty="0" smtClean="0"/>
              <a:t> MEM</a:t>
            </a:r>
            <a:r>
              <a:rPr lang="zh-TW" altLang="en-US" dirty="0" smtClean="0"/>
              <a:t>，直接寫回，故</a:t>
            </a:r>
            <a:r>
              <a:rPr lang="en-US" altLang="zh-TW" dirty="0" smtClean="0"/>
              <a:t>R-TYPE</a:t>
            </a:r>
            <a:r>
              <a:rPr lang="zh-TW" altLang="en-US" dirty="0" smtClean="0"/>
              <a:t>只需４，只有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lw</a:t>
            </a:r>
            <a:r>
              <a:rPr lang="zh-TW" altLang="en-US" dirty="0" smtClean="0"/>
              <a:t>最長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需</a:t>
            </a:r>
            <a:r>
              <a:rPr lang="en-US" altLang="zh-TW" dirty="0" smtClean="0"/>
              <a:t>5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619325" cy="521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4686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67544" y="1772816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</a:t>
            </a:r>
            <a:r>
              <a:rPr lang="en-US" altLang="zh-TW" dirty="0" smtClean="0"/>
              <a:t>bubble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65532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名詞定義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256584" cy="542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7" y="4725144"/>
            <a:ext cx="51480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7245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69627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44408" cy="652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41085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429000"/>
            <a:ext cx="4191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76664" cy="342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48680"/>
            <a:ext cx="49815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861048"/>
            <a:ext cx="580251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4968552" cy="30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52875"/>
            <a:ext cx="65436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8005" y="1772816"/>
            <a:ext cx="562599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159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33256"/>
            <a:ext cx="5791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控制單元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21168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MUX(</a:t>
            </a:r>
            <a:r>
              <a:rPr lang="zh-TW" altLang="en-US" dirty="0" smtClean="0"/>
              <a:t>多工器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當不同指令有動作需要使用同一元件時，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控制訊號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多工器決定輸入值是哪個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ALU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</a:t>
            </a:r>
          </a:p>
          <a:p>
            <a:pPr>
              <a:buNone/>
            </a:pPr>
            <a:r>
              <a:rPr lang="en-US" altLang="zh-TW" dirty="0" err="1" smtClean="0"/>
              <a:t>Lw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sw</a:t>
            </a:r>
            <a:r>
              <a:rPr lang="zh-TW" altLang="en-US" dirty="0" smtClean="0"/>
              <a:t>  必加     </a:t>
            </a:r>
            <a:r>
              <a:rPr lang="en-US" altLang="zh-TW" dirty="0" err="1" smtClean="0"/>
              <a:t>beq</a:t>
            </a:r>
            <a:r>
              <a:rPr lang="zh-TW" altLang="en-US" dirty="0" smtClean="0"/>
              <a:t>必減    </a:t>
            </a:r>
            <a:r>
              <a:rPr lang="en-US" altLang="zh-TW" dirty="0" err="1" smtClean="0"/>
              <a:t>Rtype</a:t>
            </a:r>
            <a:r>
              <a:rPr lang="zh-TW" altLang="en-US" dirty="0" smtClean="0"/>
              <a:t>視</a:t>
            </a:r>
            <a:r>
              <a:rPr lang="en-US" altLang="zh-TW" dirty="0" smtClean="0"/>
              <a:t>function code</a:t>
            </a:r>
            <a:r>
              <a:rPr lang="zh-TW" altLang="en-US" dirty="0" smtClean="0"/>
              <a:t>而定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295" y="4040138"/>
            <a:ext cx="7741705" cy="281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57435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392488" cy="15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12976"/>
            <a:ext cx="61817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7128792" cy="495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6191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3960440" cy="18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60769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3212976"/>
            <a:ext cx="54292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204864"/>
            <a:ext cx="2209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60432" cy="57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MUX</a:t>
            </a:r>
            <a:r>
              <a:rPr lang="zh-TW" altLang="en-US" dirty="0" smtClean="0"/>
              <a:t>及控制訊號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200066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Logical Design Conventions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1. Clocking Methodology:</a:t>
            </a:r>
            <a:r>
              <a:rPr lang="zh-TW" altLang="en-US" dirty="0" smtClean="0"/>
              <a:t>決定何時寫入與讀取資料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防止混在一起或錯誤使用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，本課採取</a:t>
            </a:r>
            <a:r>
              <a:rPr lang="en-US" altLang="zh-TW" dirty="0" smtClean="0"/>
              <a:t>rising edge-triggered</a:t>
            </a:r>
            <a:r>
              <a:rPr lang="zh-TW" altLang="en-US" dirty="0" smtClean="0"/>
              <a:t>，意即在</a:t>
            </a:r>
            <a:r>
              <a:rPr lang="en-US" altLang="zh-TW" dirty="0" smtClean="0"/>
              <a:t>clock cycle</a:t>
            </a:r>
            <a:r>
              <a:rPr lang="zh-TW" altLang="en-US" dirty="0" smtClean="0"/>
              <a:t>向上時資料流流動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寫入下個</a:t>
            </a:r>
            <a:r>
              <a:rPr lang="en-US" altLang="zh-TW" dirty="0" smtClean="0"/>
              <a:t>state</a:t>
            </a:r>
          </a:p>
          <a:p>
            <a:r>
              <a:rPr lang="en-US" altLang="zh-TW" dirty="0" smtClean="0"/>
              <a:t>2. Combinational element:</a:t>
            </a:r>
            <a:r>
              <a:rPr lang="zh-TW" altLang="en-US" dirty="0" smtClean="0"/>
              <a:t>組合邏輯，不儲存狀態，只進行運算，例如</a:t>
            </a:r>
            <a:r>
              <a:rPr lang="en-US" altLang="zh-TW" dirty="0" smtClean="0"/>
              <a:t>gate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ALU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MUX</a:t>
            </a:r>
          </a:p>
          <a:p>
            <a:r>
              <a:rPr lang="en-US" altLang="zh-TW" dirty="0" smtClean="0"/>
              <a:t>3. Sequential Element (State Element):</a:t>
            </a:r>
            <a:r>
              <a:rPr lang="zh-TW" altLang="en-US" dirty="0" smtClean="0"/>
              <a:t>循序邏輯，儲存狀態，至少兩個輸入</a:t>
            </a:r>
            <a:r>
              <a:rPr lang="en-US" altLang="zh-TW" dirty="0" smtClean="0"/>
              <a:t>(clock</a:t>
            </a:r>
            <a:r>
              <a:rPr lang="zh-TW" altLang="en-US" dirty="0" smtClean="0"/>
              <a:t>、標準輸入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，不同時刻可能有不同結果，例如記憶體與暫存器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循序邏輯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67645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424936" cy="651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4" y="260648"/>
            <a:ext cx="8978316" cy="58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876256" y="1700808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26+4+2==32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938</Words>
  <Application>Microsoft Office PowerPoint</Application>
  <PresentationFormat>如螢幕大小 (4:3)</PresentationFormat>
  <Paragraphs>114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REVIEW</vt:lpstr>
      <vt:lpstr>最簡版Data path(1)</vt:lpstr>
      <vt:lpstr>執行流程</vt:lpstr>
      <vt:lpstr>控制單元</vt:lpstr>
      <vt:lpstr>加入MUX及控制訊號</vt:lpstr>
      <vt:lpstr>Logical Design Conventions</vt:lpstr>
      <vt:lpstr>循序邏輯</vt:lpstr>
      <vt:lpstr>投影片 8</vt:lpstr>
      <vt:lpstr>投影片 9</vt:lpstr>
      <vt:lpstr>加入jump</vt:lpstr>
      <vt:lpstr>Datapath</vt:lpstr>
      <vt:lpstr>投影片 12</vt:lpstr>
      <vt:lpstr>Hazards (危障)</vt:lpstr>
      <vt:lpstr>解決Structural hazard</vt:lpstr>
      <vt:lpstr>解決Data Hazards</vt:lpstr>
      <vt:lpstr>解決Data Hazards(2)</vt:lpstr>
      <vt:lpstr>解決Control Hazards</vt:lpstr>
      <vt:lpstr>投影片 18</vt:lpstr>
      <vt:lpstr>不考慮危障的pipeline</vt:lpstr>
      <vt:lpstr>修正WB</vt:lpstr>
      <vt:lpstr>Multi-Cycle Pipeline Diagram</vt:lpstr>
      <vt:lpstr>Control</vt:lpstr>
      <vt:lpstr>結論</vt:lpstr>
      <vt:lpstr>考慮data危障的pipeline</vt:lpstr>
      <vt:lpstr>forward</vt:lpstr>
      <vt:lpstr>Forward(2)</vt:lpstr>
      <vt:lpstr>Forward(3)</vt:lpstr>
      <vt:lpstr>投影片 28</vt:lpstr>
      <vt:lpstr>EX/MEM(值較新)優先</vt:lpstr>
      <vt:lpstr>投影片 30</vt:lpstr>
      <vt:lpstr>投影片 31</vt:lpstr>
      <vt:lpstr>名詞定義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ftv</dc:creator>
  <cp:lastModifiedBy>ftv</cp:lastModifiedBy>
  <cp:revision>50</cp:revision>
  <dcterms:created xsi:type="dcterms:W3CDTF">2019-01-07T13:39:45Z</dcterms:created>
  <dcterms:modified xsi:type="dcterms:W3CDTF">2019-01-10T14:21:53Z</dcterms:modified>
</cp:coreProperties>
</file>