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7" r:id="rId15"/>
    <p:sldId id="271" r:id="rId16"/>
    <p:sldId id="26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Hash table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1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So</a:t>
            </a:r>
            <a:r>
              <a:rPr lang="zh-TW" altLang="en-US" smtClean="0"/>
              <a:t>，如何完成無</a:t>
            </a:r>
            <a:r>
              <a:rPr lang="en-US" altLang="zh-TW" smtClean="0"/>
              <a:t>collision hash function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*依前頁機率探討得知 </a:t>
            </a:r>
            <a:r>
              <a:rPr lang="en-US" altLang="zh-TW" smtClean="0"/>
              <a:t>=&gt;</a:t>
            </a:r>
            <a:r>
              <a:rPr lang="zh-TW" altLang="en-US" smtClean="0"/>
              <a:t> 量身訂做的</a:t>
            </a:r>
            <a:r>
              <a:rPr lang="en-US" altLang="zh-TW" smtClean="0"/>
              <a:t>hash function collision</a:t>
            </a:r>
            <a:r>
              <a:rPr lang="zh-TW" altLang="en-US" smtClean="0"/>
              <a:t>機率很低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*</a:t>
            </a:r>
            <a:r>
              <a:rPr lang="zh-TW" altLang="en-US" smtClean="0"/>
              <a:t>因此</a:t>
            </a:r>
            <a:r>
              <a:rPr lang="en-US" altLang="zh-TW" smtClean="0"/>
              <a:t>try and error</a:t>
            </a:r>
            <a:r>
              <a:rPr lang="zh-TW" altLang="en-US" smtClean="0"/>
              <a:t>即可，先試試有無</a:t>
            </a:r>
            <a:r>
              <a:rPr lang="en-US" altLang="zh-TW" smtClean="0"/>
              <a:t>collision</a:t>
            </a:r>
          </a:p>
          <a:p>
            <a:pPr marL="0" indent="0">
              <a:buNone/>
            </a:pPr>
            <a:r>
              <a:rPr lang="zh-TW" altLang="en-US" smtClean="0"/>
              <a:t>有的話就重新造一個</a:t>
            </a:r>
            <a:r>
              <a:rPr lang="en-US" altLang="zh-TW" smtClean="0"/>
              <a:t>hash function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0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issue </a:t>
            </a:r>
            <a:r>
              <a:rPr lang="zh-TW" altLang="en-US" smtClean="0"/>
              <a:t>總體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mtClean="0"/>
              <a:t>*單兩筆資料透過 </a:t>
            </a:r>
            <a:r>
              <a:rPr lang="en-US" altLang="zh-TW" smtClean="0"/>
              <a:t>“</a:t>
            </a:r>
            <a:r>
              <a:rPr lang="zh-TW" altLang="en-US" smtClean="0"/>
              <a:t>拆分機率</a:t>
            </a:r>
            <a:r>
              <a:rPr lang="en-US" altLang="zh-TW" smtClean="0"/>
              <a:t>”</a:t>
            </a:r>
            <a:r>
              <a:rPr lang="zh-TW" altLang="en-US" smtClean="0"/>
              <a:t> 可以達到</a:t>
            </a:r>
            <a:r>
              <a:rPr lang="en-US" altLang="zh-TW" smtClean="0"/>
              <a:t>1/M</a:t>
            </a:r>
            <a:r>
              <a:rPr lang="zh-TW" altLang="en-US" smtClean="0"/>
              <a:t>的</a:t>
            </a:r>
            <a:r>
              <a:rPr lang="en-US" altLang="zh-TW" smtClean="0"/>
              <a:t>collision</a:t>
            </a:r>
            <a:r>
              <a:rPr lang="zh-TW" altLang="en-US" smtClean="0"/>
              <a:t>機率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*但有</a:t>
            </a:r>
            <a:r>
              <a:rPr lang="en-US" altLang="zh-TW" smtClean="0"/>
              <a:t>N</a:t>
            </a:r>
            <a:r>
              <a:rPr lang="zh-TW" altLang="en-US" smtClean="0"/>
              <a:t>筆資料，基本上不</a:t>
            </a:r>
            <a:r>
              <a:rPr lang="en-US" altLang="zh-TW" smtClean="0"/>
              <a:t>collison</a:t>
            </a:r>
            <a:r>
              <a:rPr lang="zh-TW" altLang="en-US" smtClean="0"/>
              <a:t>的機率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==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單筆不</a:t>
            </a:r>
            <a:r>
              <a:rPr lang="en-US" altLang="zh-TW" smtClean="0"/>
              <a:t>collison)^n  == </a:t>
            </a:r>
            <a:r>
              <a:rPr lang="en-US" altLang="zh-TW"/>
              <a:t> (1-1/M)^</a:t>
            </a:r>
            <a:r>
              <a:rPr lang="en-US" altLang="zh-TW"/>
              <a:t>N </a:t>
            </a:r>
            <a:r>
              <a:rPr lang="en-US" altLang="zh-TW" smtClean="0"/>
              <a:t> ~~  0</a:t>
            </a:r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小機率但大量重複試驗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*解法概念</a:t>
            </a:r>
            <a:r>
              <a:rPr lang="en-US" altLang="zh-TW" smtClean="0"/>
              <a:t>:</a:t>
            </a:r>
            <a:r>
              <a:rPr lang="zh-TW" altLang="en-US" smtClean="0"/>
              <a:t>要求</a:t>
            </a:r>
            <a:r>
              <a:rPr lang="en-US" altLang="zh-TW" smtClean="0">
                <a:solidFill>
                  <a:srgbClr val="FF0000"/>
                </a:solidFill>
              </a:rPr>
              <a:t>n^2</a:t>
            </a:r>
            <a:r>
              <a:rPr lang="en-US" altLang="zh-TW" smtClean="0"/>
              <a:t> </a:t>
            </a:r>
            <a:r>
              <a:rPr lang="zh-TW" altLang="en-US" smtClean="0"/>
              <a:t>個空間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比喻</a:t>
            </a:r>
            <a:r>
              <a:rPr lang="en-US" altLang="zh-TW" smtClean="0"/>
              <a:t>: 10</a:t>
            </a:r>
            <a:r>
              <a:rPr lang="zh-TW" altLang="en-US" smtClean="0"/>
              <a:t>顆球丟入</a:t>
            </a:r>
            <a:r>
              <a:rPr lang="en-US" altLang="zh-TW" smtClean="0"/>
              <a:t>10</a:t>
            </a:r>
            <a:r>
              <a:rPr lang="zh-TW" altLang="en-US" smtClean="0"/>
              <a:t>個不同箱子，雖然</a:t>
            </a:r>
            <a:r>
              <a:rPr lang="en-US" altLang="zh-TW" smtClean="0"/>
              <a:t>1</a:t>
            </a:r>
            <a:r>
              <a:rPr lang="zh-TW" altLang="en-US" smtClean="0"/>
              <a:t>號球和</a:t>
            </a:r>
            <a:r>
              <a:rPr lang="en-US" altLang="zh-TW" smtClean="0"/>
              <a:t>2</a:t>
            </a:r>
            <a:r>
              <a:rPr lang="zh-TW" altLang="en-US" smtClean="0"/>
              <a:t>號同箱機率夠低，但總體發生同箱機率不低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因此要求</a:t>
            </a:r>
            <a:r>
              <a:rPr lang="en-US" altLang="zh-TW" smtClean="0"/>
              <a:t>10</a:t>
            </a:r>
            <a:r>
              <a:rPr lang="zh-TW" altLang="en-US" smtClean="0"/>
              <a:t>顆球丟入</a:t>
            </a:r>
            <a:r>
              <a:rPr lang="en-US" altLang="zh-TW" smtClean="0"/>
              <a:t>100</a:t>
            </a:r>
            <a:r>
              <a:rPr lang="zh-TW" altLang="en-US" smtClean="0"/>
              <a:t>個不同箱子</a:t>
            </a:r>
            <a:r>
              <a:rPr lang="en-US" altLang="zh-TW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7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違反 </a:t>
            </a:r>
            <a:r>
              <a:rPr lang="en-US" altLang="zh-TW" smtClean="0"/>
              <a:t>O(n^2)</a:t>
            </a:r>
            <a:r>
              <a:rPr lang="zh-TW" altLang="en-US" smtClean="0"/>
              <a:t>要求</a:t>
            </a:r>
            <a:r>
              <a:rPr lang="en-US" altLang="zh-TW" smtClean="0"/>
              <a:t>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mtClean="0"/>
              <a:t>事實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單兩體發生</a:t>
            </a:r>
            <a:r>
              <a:rPr lang="en-US" altLang="zh-TW" smtClean="0"/>
              <a:t>collision</a:t>
            </a:r>
            <a:r>
              <a:rPr lang="zh-TW" altLang="en-US" smtClean="0"/>
              <a:t>機率不高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整體發生</a:t>
            </a:r>
            <a:r>
              <a:rPr lang="en-US" altLang="zh-TW" smtClean="0"/>
              <a:t>collision</a:t>
            </a:r>
            <a:r>
              <a:rPr lang="zh-TW" altLang="en-US" smtClean="0"/>
              <a:t>機率不低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>
                <a:solidFill>
                  <a:srgbClr val="FF0000"/>
                </a:solidFill>
              </a:rPr>
              <a:t>發生</a:t>
            </a:r>
            <a:r>
              <a:rPr lang="en-US" altLang="zh-TW" smtClean="0">
                <a:solidFill>
                  <a:srgbClr val="FF0000"/>
                </a:solidFill>
              </a:rPr>
              <a:t>collision</a:t>
            </a:r>
            <a:r>
              <a:rPr lang="zh-TW" altLang="en-US" smtClean="0">
                <a:solidFill>
                  <a:srgbClr val="FF0000"/>
                </a:solidFill>
              </a:rPr>
              <a:t>時，該</a:t>
            </a:r>
            <a:r>
              <a:rPr lang="en-US" altLang="zh-TW" smtClean="0">
                <a:solidFill>
                  <a:srgbClr val="FF0000"/>
                </a:solidFill>
              </a:rPr>
              <a:t>collision</a:t>
            </a:r>
            <a:r>
              <a:rPr lang="zh-TW" altLang="en-US" smtClean="0">
                <a:solidFill>
                  <a:srgbClr val="FF0000"/>
                </a:solidFill>
              </a:rPr>
              <a:t>的數量不高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解法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利用事實</a:t>
            </a:r>
            <a:r>
              <a:rPr lang="en-US" altLang="zh-TW" smtClean="0"/>
              <a:t>3)</a:t>
            </a:r>
          </a:p>
          <a:p>
            <a:pPr marL="0" indent="0">
              <a:buNone/>
            </a:pPr>
            <a:r>
              <a:rPr lang="zh-TW" altLang="en-US" smtClean="0"/>
              <a:t>分</a:t>
            </a:r>
            <a:r>
              <a:rPr lang="zh-TW" altLang="en-US"/>
              <a:t>兩層</a:t>
            </a:r>
            <a:r>
              <a:rPr lang="en-US" altLang="zh-TW"/>
              <a:t>Hash</a:t>
            </a:r>
            <a:r>
              <a:rPr lang="zh-TW" altLang="en-US"/>
              <a:t> </a:t>
            </a:r>
            <a:r>
              <a:rPr lang="en-US" altLang="zh-TW" smtClean="0"/>
              <a:t>Table</a:t>
            </a:r>
          </a:p>
          <a:p>
            <a:pPr marL="0" indent="0">
              <a:buNone/>
            </a:pPr>
            <a:r>
              <a:rPr lang="zh-TW" altLang="en-US" smtClean="0"/>
              <a:t>第</a:t>
            </a:r>
            <a:r>
              <a:rPr lang="zh-TW" altLang="en-US"/>
              <a:t>一層</a:t>
            </a:r>
            <a:r>
              <a:rPr lang="zh-TW" altLang="en-US"/>
              <a:t>允許</a:t>
            </a:r>
            <a:r>
              <a:rPr lang="en-US" altLang="zh-TW" smtClean="0"/>
              <a:t>collision</a:t>
            </a:r>
          </a:p>
          <a:p>
            <a:pPr marL="0" indent="0">
              <a:buNone/>
            </a:pPr>
            <a:r>
              <a:rPr lang="zh-TW" altLang="en-US" smtClean="0"/>
              <a:t>第</a:t>
            </a:r>
            <a:r>
              <a:rPr lang="zh-TW" altLang="en-US"/>
              <a:t>二層再追求完全</a:t>
            </a:r>
            <a:r>
              <a:rPr lang="zh-TW" altLang="en-US"/>
              <a:t>無</a:t>
            </a:r>
            <a:r>
              <a:rPr lang="en-US" altLang="zh-TW" smtClean="0"/>
              <a:t>collison</a:t>
            </a:r>
            <a:r>
              <a:rPr lang="zh-TW" altLang="en-US" smtClean="0"/>
              <a:t>   </a:t>
            </a:r>
            <a:r>
              <a:rPr lang="en-US" altLang="zh-TW" smtClean="0"/>
              <a:t>O(c^2) ~~ O(1)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第一層</a:t>
            </a:r>
            <a:r>
              <a:rPr lang="en-US" altLang="zh-TW" smtClean="0"/>
              <a:t>hash table (</a:t>
            </a:r>
            <a:r>
              <a:rPr lang="zh-TW" altLang="en-US" smtClean="0"/>
              <a:t>允許</a:t>
            </a:r>
            <a:r>
              <a:rPr lang="en-US" altLang="zh-TW" smtClean="0"/>
              <a:t>collision)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/>
              <a:t>space O(n)</a:t>
            </a:r>
          </a:p>
          <a:p>
            <a:pPr marL="0" indent="0">
              <a:buNone/>
            </a:pPr>
            <a:r>
              <a:rPr lang="en-US" altLang="zh-TW" smtClean="0"/>
              <a:t>step1 : </a:t>
            </a:r>
            <a:r>
              <a:rPr lang="zh-TW" altLang="en-US" smtClean="0"/>
              <a:t>找到質數 </a:t>
            </a:r>
            <a:r>
              <a:rPr lang="en-US" altLang="zh-TW" smtClean="0"/>
              <a:t>n ~ 2n</a:t>
            </a:r>
          </a:p>
          <a:p>
            <a:pPr marL="0" indent="0">
              <a:buNone/>
            </a:pPr>
            <a:r>
              <a:rPr lang="en-US" altLang="zh-TW" smtClean="0"/>
              <a:t>step2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/>
              <a:t> </a:t>
            </a:r>
            <a:r>
              <a:rPr lang="zh-TW" altLang="en-US" smtClean="0"/>
              <a:t>創一個大小為</a:t>
            </a:r>
            <a:r>
              <a:rPr lang="en-US" altLang="zh-TW" smtClean="0"/>
              <a:t>M</a:t>
            </a:r>
            <a:r>
              <a:rPr lang="zh-TW" altLang="en-US" smtClean="0"/>
              <a:t>的陣列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step3 :</a:t>
            </a:r>
            <a:r>
              <a:rPr lang="zh-TW" altLang="en-US" smtClean="0"/>
              <a:t>   選擇好的</a:t>
            </a:r>
            <a:r>
              <a:rPr lang="en-US" altLang="zh-TW" smtClean="0"/>
              <a:t>hash function </a:t>
            </a:r>
            <a:r>
              <a:rPr lang="en-US" altLang="zh-TW" sz="1600"/>
              <a:t>(collision</a:t>
            </a:r>
            <a:r>
              <a:rPr lang="zh-TW" altLang="en-US" sz="1600"/>
              <a:t>機率</a:t>
            </a:r>
            <a:r>
              <a:rPr lang="en-US" altLang="zh-TW" sz="1600"/>
              <a:t> &lt;= </a:t>
            </a:r>
            <a:r>
              <a:rPr lang="en-US" altLang="zh-TW" sz="1600"/>
              <a:t>1/M</a:t>
            </a:r>
            <a:r>
              <a:rPr lang="en-US" altLang="zh-TW" sz="1600" smtClean="0"/>
              <a:t>)</a:t>
            </a:r>
          </a:p>
          <a:p>
            <a:pPr marL="0" indent="0">
              <a:buNone/>
            </a:pPr>
            <a:r>
              <a:rPr lang="en-US" altLang="zh-TW"/>
              <a:t>step4</a:t>
            </a:r>
            <a:r>
              <a:rPr lang="zh-TW" altLang="en-US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zh-TW" altLang="en-US"/>
              <a:t>插入資料於 </a:t>
            </a:r>
            <a:r>
              <a:rPr lang="en-US" altLang="zh-TW"/>
              <a:t>Arr[hash(data</a:t>
            </a:r>
            <a:r>
              <a:rPr lang="en-US" altLang="zh-TW" smtClean="0"/>
              <a:t>)]</a:t>
            </a:r>
            <a:r>
              <a:rPr lang="zh-TW" altLang="en-US" smtClean="0"/>
              <a:t>，一格是無</a:t>
            </a:r>
            <a:r>
              <a:rPr lang="en-US" altLang="zh-TW" smtClean="0"/>
              <a:t>collision hash</a:t>
            </a:r>
            <a:r>
              <a:rPr lang="zh-TW" altLang="en-US" smtClean="0"/>
              <a:t>，每格容納 </a:t>
            </a:r>
            <a:r>
              <a:rPr lang="en-US" altLang="zh-TW" smtClean="0"/>
              <a:t>ni</a:t>
            </a:r>
            <a:r>
              <a:rPr lang="zh-TW" altLang="en-US" smtClean="0"/>
              <a:t> 筆</a:t>
            </a:r>
            <a:r>
              <a:rPr lang="en-US" altLang="zh-TW" smtClean="0"/>
              <a:t>data  </a:t>
            </a:r>
            <a:r>
              <a:rPr lang="en-US" altLang="zh-TW" smtClean="0">
                <a:solidFill>
                  <a:srgbClr val="FF0000"/>
                </a:solidFill>
              </a:rPr>
              <a:t>space O(ni^2)</a:t>
            </a:r>
          </a:p>
          <a:p>
            <a:pPr marL="0" indent="0">
              <a:buNone/>
            </a:pPr>
            <a:r>
              <a:rPr lang="en-US" altLang="zh-TW" smtClean="0"/>
              <a:t>step5    Try </a:t>
            </a:r>
            <a:r>
              <a:rPr lang="en-US" altLang="zh-TW"/>
              <a:t>and error  (</a:t>
            </a:r>
            <a:r>
              <a:rPr lang="zh-TW" altLang="en-US"/>
              <a:t>偵測</a:t>
            </a:r>
            <a:r>
              <a:rPr lang="zh-TW" altLang="en-US" smtClean="0"/>
              <a:t>到</a:t>
            </a:r>
            <a:r>
              <a:rPr lang="zh-TW" altLang="en-US" smtClean="0">
                <a:solidFill>
                  <a:srgbClr val="FF0000"/>
                </a:solidFill>
              </a:rPr>
              <a:t>單格</a:t>
            </a:r>
            <a:r>
              <a:rPr lang="en-US" altLang="zh-TW" smtClean="0">
                <a:solidFill>
                  <a:srgbClr val="FF0000"/>
                </a:solidFill>
              </a:rPr>
              <a:t>collision</a:t>
            </a:r>
            <a:r>
              <a:rPr lang="zh-TW" altLang="en-US" smtClean="0">
                <a:solidFill>
                  <a:srgbClr val="FF0000"/>
                </a:solidFill>
              </a:rPr>
              <a:t>太</a:t>
            </a:r>
            <a:r>
              <a:rPr lang="zh-TW" altLang="en-US">
                <a:solidFill>
                  <a:srgbClr val="FF0000"/>
                </a:solidFill>
              </a:rPr>
              <a:t>多</a:t>
            </a:r>
            <a:endParaRPr lang="en-US" altLang="zh-TW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mtClean="0"/>
              <a:t>比如</a:t>
            </a:r>
            <a:r>
              <a:rPr lang="en-US" altLang="zh-TW" smtClean="0"/>
              <a:t>:sum2*(ni)^2&gt;8n (8n</a:t>
            </a:r>
            <a:r>
              <a:rPr lang="zh-TW" altLang="en-US" smtClean="0"/>
              <a:t>可以自訂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/>
              <a:t>redo </a:t>
            </a:r>
            <a:r>
              <a:rPr lang="zh-TW" altLang="en-US"/>
              <a:t>、</a:t>
            </a:r>
            <a:r>
              <a:rPr lang="en-US" altLang="zh-TW"/>
              <a:t>clear arr  and  back to step3)</a:t>
            </a:r>
            <a:endParaRPr lang="zh-TW" altLang="en-US"/>
          </a:p>
          <a:p>
            <a:pPr marL="0" indent="0">
              <a:buNone/>
            </a:pPr>
            <a:endParaRPr lang="zh-TW" altLang="en-US" sz="160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9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第二層</a:t>
            </a:r>
            <a:r>
              <a:rPr lang="en-US" altLang="zh-TW" smtClean="0"/>
              <a:t>hash</a:t>
            </a:r>
            <a:r>
              <a:rPr lang="zh-TW" altLang="en-US" smtClean="0"/>
              <a:t> </a:t>
            </a:r>
            <a:r>
              <a:rPr lang="en-US" altLang="zh-TW" smtClean="0"/>
              <a:t>table (</a:t>
            </a:r>
            <a:r>
              <a:rPr lang="zh-TW" altLang="en-US" smtClean="0"/>
              <a:t>無</a:t>
            </a:r>
            <a:r>
              <a:rPr lang="en-US" altLang="zh-TW" smtClean="0"/>
              <a:t>collision)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space </a:t>
            </a:r>
            <a:r>
              <a:rPr lang="en-US" altLang="zh-TW" smtClean="0"/>
              <a:t>O(n^2)</a:t>
            </a:r>
            <a:endParaRPr lang="zh-TW" altLang="en-US"/>
          </a:p>
          <a:p>
            <a:pPr marL="0" indent="0">
              <a:buNone/>
            </a:pPr>
            <a:r>
              <a:rPr lang="en-US" altLang="zh-TW" smtClean="0"/>
              <a:t>step1  </a:t>
            </a:r>
            <a:r>
              <a:rPr lang="zh-TW" altLang="en-US" smtClean="0"/>
              <a:t>在 </a:t>
            </a:r>
            <a:r>
              <a:rPr lang="en-US" altLang="zh-TW" smtClean="0"/>
              <a:t>n^2 ~ 2*n^2 </a:t>
            </a:r>
            <a:r>
              <a:rPr lang="zh-TW" altLang="en-US" smtClean="0"/>
              <a:t>內找一質數</a:t>
            </a:r>
            <a:r>
              <a:rPr lang="en-US" altLang="zh-TW" smtClean="0"/>
              <a:t>M</a:t>
            </a:r>
          </a:p>
          <a:p>
            <a:pPr marL="0" indent="0">
              <a:buNone/>
            </a:pPr>
            <a:r>
              <a:rPr lang="en-US" altLang="zh-TW" smtClean="0"/>
              <a:t>step2  </a:t>
            </a:r>
            <a:r>
              <a:rPr lang="zh-TW" altLang="en-US" smtClean="0"/>
              <a:t>建</a:t>
            </a:r>
            <a:r>
              <a:rPr lang="en-US" altLang="zh-TW" smtClean="0"/>
              <a:t>M array    (O(n^2))</a:t>
            </a:r>
          </a:p>
          <a:p>
            <a:pPr marL="0" indent="0">
              <a:buNone/>
            </a:pPr>
            <a:r>
              <a:rPr lang="en-US" altLang="zh-TW" smtClean="0"/>
              <a:t>step3	  </a:t>
            </a:r>
            <a:r>
              <a:rPr lang="zh-TW" altLang="en-US" smtClean="0"/>
              <a:t>選一個好的</a:t>
            </a:r>
            <a:r>
              <a:rPr lang="en-US" altLang="zh-TW" smtClean="0"/>
              <a:t>hash function  </a:t>
            </a:r>
            <a:r>
              <a:rPr lang="en-US" altLang="zh-TW" sz="1600" smtClean="0"/>
              <a:t>(collision</a:t>
            </a:r>
            <a:r>
              <a:rPr lang="zh-TW" altLang="en-US" sz="1600" smtClean="0"/>
              <a:t>機率</a:t>
            </a:r>
            <a:r>
              <a:rPr lang="en-US" altLang="zh-TW" sz="1600" smtClean="0"/>
              <a:t> &lt;= 1/M)</a:t>
            </a:r>
            <a:endParaRPr lang="zh-TW" altLang="en-US" sz="1600"/>
          </a:p>
          <a:p>
            <a:pPr marL="0" indent="0">
              <a:buNone/>
            </a:pPr>
            <a:r>
              <a:rPr lang="en-US" altLang="zh-TW" smtClean="0"/>
              <a:t>step4</a:t>
            </a:r>
            <a:r>
              <a:rPr lang="zh-TW" altLang="en-US" smtClean="0"/>
              <a:t>  插入資料於 </a:t>
            </a:r>
            <a:r>
              <a:rPr lang="en-US" altLang="zh-TW" smtClean="0"/>
              <a:t>Arr[hash(data)]</a:t>
            </a:r>
          </a:p>
          <a:p>
            <a:pPr marL="0" indent="0">
              <a:buNone/>
            </a:pPr>
            <a:r>
              <a:rPr lang="en-US" altLang="zh-TW" smtClean="0"/>
              <a:t>step5	  Try and error  (</a:t>
            </a:r>
            <a:r>
              <a:rPr lang="zh-TW" altLang="en-US" smtClean="0">
                <a:solidFill>
                  <a:srgbClr val="FF0000"/>
                </a:solidFill>
              </a:rPr>
              <a:t>偵測到</a:t>
            </a:r>
            <a:r>
              <a:rPr lang="en-US" altLang="zh-TW" smtClean="0">
                <a:solidFill>
                  <a:srgbClr val="FF0000"/>
                </a:solidFill>
              </a:rPr>
              <a:t>collision</a:t>
            </a:r>
            <a:r>
              <a:rPr lang="zh-TW" altLang="en-US" smtClean="0"/>
              <a:t>，</a:t>
            </a:r>
            <a:r>
              <a:rPr lang="en-US" altLang="zh-TW" smtClean="0"/>
              <a:t>redo </a:t>
            </a:r>
            <a:r>
              <a:rPr lang="zh-TW" altLang="en-US" smtClean="0"/>
              <a:t>、</a:t>
            </a:r>
            <a:r>
              <a:rPr lang="en-US" altLang="zh-TW" smtClean="0"/>
              <a:t>clear arr  and  back to step3)</a:t>
            </a:r>
            <a:endParaRPr lang="zh-TW" altLang="en-US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4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例圖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6" y="3068960"/>
            <a:ext cx="8092783" cy="161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4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misc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smtClean="0"/>
              <a:t>hash table</a:t>
            </a:r>
            <a:r>
              <a:rPr lang="zh-TW" altLang="en-US" smtClean="0"/>
              <a:t>可類似</a:t>
            </a:r>
            <a:r>
              <a:rPr lang="en-US" altLang="zh-TW" smtClean="0"/>
              <a:t>dynamic array</a:t>
            </a:r>
            <a:r>
              <a:rPr lang="zh-TW" altLang="en-US" smtClean="0"/>
              <a:t>，發現空間不夠  </a:t>
            </a:r>
            <a:r>
              <a:rPr lang="en-US" altLang="zh-TW" smtClean="0"/>
              <a:t>(collision</a:t>
            </a:r>
            <a:r>
              <a:rPr lang="zh-TW" altLang="en-US" smtClean="0"/>
              <a:t>太多 之類</a:t>
            </a:r>
            <a:r>
              <a:rPr lang="en-US" altLang="zh-TW" smtClean="0"/>
              <a:t>)</a:t>
            </a:r>
            <a:r>
              <a:rPr lang="zh-TW" altLang="en-US" smtClean="0"/>
              <a:t>，再開兩倍的空間    </a:t>
            </a:r>
            <a:r>
              <a:rPr lang="en-US" altLang="zh-TW" smtClean="0"/>
              <a:t>(</a:t>
            </a:r>
            <a:r>
              <a:rPr lang="zh-TW" altLang="en-US" smtClean="0"/>
              <a:t>參考實驗</a:t>
            </a:r>
            <a:r>
              <a:rPr lang="en-US" altLang="zh-TW" smtClean="0"/>
              <a:t>3)</a:t>
            </a:r>
          </a:p>
          <a:p>
            <a:pPr marL="514350" indent="-514350">
              <a:buAutoNum type="arabicPeriod"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 實作上有時並不在乎</a:t>
            </a:r>
            <a:r>
              <a:rPr lang="en-US" altLang="zh-TW" smtClean="0"/>
              <a:t>collision</a:t>
            </a:r>
            <a:r>
              <a:rPr lang="zh-TW" altLang="en-US" smtClean="0"/>
              <a:t>，此篇實作是追求完全沒有</a:t>
            </a:r>
            <a:r>
              <a:rPr lang="en-US" altLang="zh-TW" smtClean="0"/>
              <a:t>collision</a:t>
            </a:r>
            <a:r>
              <a:rPr lang="zh-TW" altLang="en-US" smtClean="0"/>
              <a:t>的狀態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7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目的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達到</a:t>
            </a:r>
            <a:r>
              <a:rPr lang="en-US" altLang="zh-TW" smtClean="0"/>
              <a:t>space O(n)</a:t>
            </a:r>
          </a:p>
          <a:p>
            <a:r>
              <a:rPr lang="en-US" altLang="zh-TW" smtClean="0"/>
              <a:t>insert O(1)</a:t>
            </a:r>
          </a:p>
          <a:p>
            <a:r>
              <a:rPr lang="en-US" altLang="zh-TW" smtClean="0"/>
              <a:t>search O(1)</a:t>
            </a:r>
          </a:p>
          <a:p>
            <a:pPr marL="0" indent="0">
              <a:buNone/>
            </a:pPr>
            <a:r>
              <a:rPr lang="zh-TW" altLang="en-US" smtClean="0"/>
              <a:t>的資料結構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recall: tree </a:t>
            </a:r>
            <a:r>
              <a:rPr lang="zh-TW" altLang="en-US" smtClean="0"/>
              <a:t>系列 </a:t>
            </a:r>
            <a:r>
              <a:rPr lang="en-US" altLang="zh-TW" smtClean="0"/>
              <a:t>:</a:t>
            </a:r>
            <a:r>
              <a:rPr lang="zh-TW" altLang="en-US" smtClean="0"/>
              <a:t> 最佳皆為</a:t>
            </a:r>
            <a:r>
              <a:rPr lang="en-US" altLang="zh-TW" smtClean="0"/>
              <a:t>O(logn)</a:t>
            </a:r>
          </a:p>
          <a:p>
            <a:pPr marL="0" indent="0">
              <a:buNone/>
            </a:pPr>
            <a:r>
              <a:rPr lang="zh-TW" altLang="en-US" smtClean="0"/>
              <a:t>但</a:t>
            </a:r>
            <a:r>
              <a:rPr lang="en-US" altLang="zh-TW" smtClean="0"/>
              <a:t>tree</a:t>
            </a:r>
            <a:r>
              <a:rPr lang="zh-TW" altLang="en-US" smtClean="0"/>
              <a:t>系列能快速從小排到大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0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Naive solution1. </a:t>
            </a:r>
            <a:r>
              <a:rPr lang="zh-TW" altLang="en-US" smtClean="0"/>
              <a:t>類</a:t>
            </a:r>
            <a:r>
              <a:rPr lang="en-US" altLang="zh-TW" smtClean="0"/>
              <a:t>counting sort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建最大值長度的</a:t>
            </a:r>
            <a:r>
              <a:rPr lang="en-US" altLang="zh-TW" smtClean="0"/>
              <a:t>array</a:t>
            </a:r>
            <a:r>
              <a:rPr lang="zh-TW" altLang="en-US" smtClean="0"/>
              <a:t>，然後按照號碼放入對應的格子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優點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insert &amp; search O(1)</a:t>
            </a:r>
          </a:p>
          <a:p>
            <a:r>
              <a:rPr lang="zh-TW" altLang="en-US" smtClean="0"/>
              <a:t>缺點</a:t>
            </a:r>
            <a:r>
              <a:rPr lang="en-US" altLang="zh-TW" smtClean="0"/>
              <a:t>:</a:t>
            </a:r>
            <a:r>
              <a:rPr lang="zh-TW" altLang="en-US" smtClean="0"/>
              <a:t> 浪費空間  </a:t>
            </a:r>
            <a:r>
              <a:rPr lang="en-US" altLang="zh-TW" smtClean="0"/>
              <a:t>(worst case[1,10000000])</a:t>
            </a:r>
          </a:p>
          <a:p>
            <a:pPr marL="0" indent="0">
              <a:buNone/>
            </a:pPr>
            <a:r>
              <a:rPr lang="en-US" altLang="zh-TW" smtClean="0"/>
              <a:t>Q:</a:t>
            </a:r>
            <a:r>
              <a:rPr lang="zh-TW" altLang="en-US" smtClean="0"/>
              <a:t>此法只能存正整數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z="2000" smtClean="0"/>
              <a:t>A:</a:t>
            </a:r>
            <a:r>
              <a:rPr lang="zh-TW" altLang="en-US" sz="2000" smtClean="0"/>
              <a:t>由於每個資料都有其二進位表示法</a:t>
            </a:r>
            <a:r>
              <a:rPr lang="en-US" altLang="zh-TW" sz="2000" smtClean="0"/>
              <a:t>(binary data)</a:t>
            </a:r>
            <a:r>
              <a:rPr lang="zh-TW" altLang="en-US" sz="2000" smtClean="0"/>
              <a:t>，因此不用擔心型態問題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02740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Naive solution2:</a:t>
            </a:r>
            <a:r>
              <a:rPr lang="zh-TW" altLang="en-US" smtClean="0"/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hash function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做出一對一</a:t>
            </a:r>
            <a:r>
              <a:rPr lang="en-US" altLang="zh-TW" smtClean="0"/>
              <a:t>function</a:t>
            </a:r>
            <a:r>
              <a:rPr lang="zh-TW" altLang="en-US" smtClean="0"/>
              <a:t>使所有數值對應到一個格子裡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如 </a:t>
            </a:r>
            <a:r>
              <a:rPr lang="en-US" altLang="zh-TW" smtClean="0"/>
              <a:t>h(d) = d/10</a:t>
            </a:r>
            <a:endParaRPr lang="en-US" altLang="zh-TW"/>
          </a:p>
          <a:p>
            <a:endParaRPr lang="en-US" altLang="zh-TW" smtClean="0"/>
          </a:p>
          <a:p>
            <a:r>
              <a:rPr lang="zh-TW" altLang="en-US" smtClean="0"/>
              <a:t>問題</a:t>
            </a:r>
            <a:r>
              <a:rPr lang="en-US" altLang="zh-TW" smtClean="0"/>
              <a:t>:</a:t>
            </a:r>
            <a:r>
              <a:rPr lang="zh-TW" altLang="en-US" smtClean="0"/>
              <a:t> 會發生多個</a:t>
            </a:r>
            <a:r>
              <a:rPr lang="en-US" altLang="zh-TW" smtClean="0"/>
              <a:t>data</a:t>
            </a:r>
            <a:r>
              <a:rPr lang="zh-TW" altLang="en-US" smtClean="0"/>
              <a:t>存在同一格 </a:t>
            </a:r>
            <a:r>
              <a:rPr lang="en-US" altLang="zh-TW" smtClean="0"/>
              <a:t>(1</a:t>
            </a:r>
            <a:r>
              <a:rPr lang="zh-TW" altLang="en-US" smtClean="0"/>
              <a:t>、</a:t>
            </a:r>
            <a:r>
              <a:rPr lang="en-US" altLang="zh-TW" smtClean="0"/>
              <a:t>2</a:t>
            </a:r>
            <a:r>
              <a:rPr lang="zh-TW" altLang="en-US" smtClean="0"/>
              <a:t>、</a:t>
            </a:r>
            <a:r>
              <a:rPr lang="en-US" altLang="zh-TW" smtClean="0"/>
              <a:t>3...)</a:t>
            </a:r>
            <a:r>
              <a:rPr lang="zh-TW" altLang="en-US" smtClean="0"/>
              <a:t>，造成</a:t>
            </a:r>
            <a:r>
              <a:rPr lang="en-US" altLang="zh-TW" smtClean="0">
                <a:solidFill>
                  <a:srgbClr val="FF0000"/>
                </a:solidFill>
              </a:rPr>
              <a:t>collision</a:t>
            </a:r>
            <a:r>
              <a:rPr lang="zh-TW" altLang="en-US" smtClean="0"/>
              <a:t>，</a:t>
            </a:r>
            <a:r>
              <a:rPr lang="en-US" altLang="zh-TW" smtClean="0"/>
              <a:t>search</a:t>
            </a:r>
            <a:r>
              <a:rPr lang="zh-TW" altLang="en-US" smtClean="0"/>
              <a:t>變成在搜尋</a:t>
            </a:r>
            <a:r>
              <a:rPr lang="en-US" altLang="zh-TW" smtClean="0"/>
              <a:t>linked</a:t>
            </a:r>
            <a:r>
              <a:rPr lang="zh-TW" altLang="en-US" smtClean="0"/>
              <a:t> </a:t>
            </a:r>
            <a:r>
              <a:rPr lang="en-US" altLang="zh-TW" smtClean="0"/>
              <a:t>list</a:t>
            </a:r>
            <a:r>
              <a:rPr lang="zh-TW" altLang="en-US" smtClean="0"/>
              <a:t>，仍退化成</a:t>
            </a:r>
            <a:r>
              <a:rPr lang="en-US" altLang="zh-TW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07018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US" altLang="zh-TW" smtClean="0"/>
              <a:t>hash function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mtClean="0"/>
              <a:t>Q:</a:t>
            </a:r>
            <a:r>
              <a:rPr lang="zh-TW" altLang="en-US" smtClean="0"/>
              <a:t>有萬用的</a:t>
            </a:r>
            <a:r>
              <a:rPr lang="en-US" altLang="zh-TW" smtClean="0"/>
              <a:t>hash function?</a:t>
            </a:r>
          </a:p>
          <a:p>
            <a:pPr marL="0" indent="0">
              <a:buNone/>
            </a:pPr>
            <a:r>
              <a:rPr lang="en-US" altLang="zh-TW" smtClean="0"/>
              <a:t>ie</a:t>
            </a:r>
            <a:r>
              <a:rPr lang="zh-TW" altLang="en-US" smtClean="0"/>
              <a:t>，可以將所有數一一對應到較小的</a:t>
            </a:r>
            <a:r>
              <a:rPr lang="en-US" altLang="zh-TW" smtClean="0"/>
              <a:t>range</a:t>
            </a:r>
            <a:r>
              <a:rPr lang="zh-TW" altLang="en-US" smtClean="0"/>
              <a:t>內，並且沒有</a:t>
            </a:r>
            <a:r>
              <a:rPr lang="en-US" altLang="zh-TW" smtClean="0"/>
              <a:t>collision?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A:</a:t>
            </a:r>
            <a:r>
              <a:rPr lang="zh-TW" altLang="en-US" smtClean="0"/>
              <a:t> 不可能，鴿籠原理可證明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Q:</a:t>
            </a:r>
            <a:r>
              <a:rPr lang="zh-TW" altLang="en-US" smtClean="0"/>
              <a:t>可以有好的</a:t>
            </a:r>
            <a:r>
              <a:rPr lang="en-US" altLang="zh-TW" smtClean="0"/>
              <a:t>function</a:t>
            </a:r>
            <a:r>
              <a:rPr lang="zh-TW" altLang="en-US" smtClean="0"/>
              <a:t>減少</a:t>
            </a:r>
            <a:r>
              <a:rPr lang="en-US" altLang="zh-TW" smtClean="0"/>
              <a:t>collision?</a:t>
            </a:r>
          </a:p>
          <a:p>
            <a:pPr marL="0" indent="0">
              <a:buNone/>
            </a:pPr>
            <a:r>
              <a:rPr lang="en-US" altLang="zh-TW" smtClean="0"/>
              <a:t>A:</a:t>
            </a:r>
            <a:r>
              <a:rPr lang="zh-TW" altLang="en-US" smtClean="0"/>
              <a:t>可以，但要依</a:t>
            </a:r>
            <a:r>
              <a:rPr lang="en-US" altLang="zh-TW" smtClean="0"/>
              <a:t>input</a:t>
            </a:r>
            <a:r>
              <a:rPr lang="zh-TW" altLang="en-US" smtClean="0">
                <a:solidFill>
                  <a:srgbClr val="FF0000"/>
                </a:solidFill>
              </a:rPr>
              <a:t>量身訂做</a:t>
            </a:r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Naive </a:t>
            </a:r>
            <a:r>
              <a:rPr lang="en-US" altLang="zh-TW" smtClean="0"/>
              <a:t>solution3:</a:t>
            </a:r>
            <a:r>
              <a:rPr lang="zh-TW" altLang="en-US" smtClean="0"/>
              <a:t>加入隨機的概念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h(d) = (d * r) % M</a:t>
            </a:r>
          </a:p>
          <a:p>
            <a:pPr marL="0" indent="0">
              <a:buNone/>
            </a:pPr>
            <a:r>
              <a:rPr lang="zh-TW" altLang="en-US" smtClean="0"/>
              <a:t>其中</a:t>
            </a:r>
            <a:r>
              <a:rPr lang="en-US" altLang="zh-TW" smtClean="0"/>
              <a:t>M</a:t>
            </a:r>
            <a:r>
              <a:rPr lang="zh-TW" altLang="en-US" smtClean="0"/>
              <a:t>取</a:t>
            </a:r>
            <a:r>
              <a:rPr lang="en-US" altLang="zh-TW" smtClean="0"/>
              <a:t>prime</a:t>
            </a:r>
            <a:r>
              <a:rPr lang="zh-TW" altLang="en-US" smtClean="0"/>
              <a:t>減少</a:t>
            </a:r>
            <a:r>
              <a:rPr lang="en-US" altLang="zh-TW" smtClean="0"/>
              <a:t>collision</a:t>
            </a:r>
          </a:p>
          <a:p>
            <a:pPr marL="0" indent="0">
              <a:buNone/>
            </a:pPr>
            <a:r>
              <a:rPr lang="en-US" altLang="zh-TW" smtClean="0"/>
              <a:t>r</a:t>
            </a:r>
            <a:r>
              <a:rPr lang="zh-TW" altLang="en-US" smtClean="0"/>
              <a:t>隨機選擇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但根據同餘原理，會發現</a:t>
            </a:r>
            <a:r>
              <a:rPr lang="en-US" altLang="zh-TW" smtClean="0"/>
              <a:t>r</a:t>
            </a:r>
            <a:r>
              <a:rPr lang="zh-TW" altLang="en-US" smtClean="0"/>
              <a:t>沒什麼幫助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9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solution:</a:t>
            </a:r>
            <a:r>
              <a:rPr lang="zh-TW" altLang="en-US" smtClean="0"/>
              <a:t> 拆部分隨機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mtClean="0"/>
              <a:t>Ex: </a:t>
            </a:r>
            <a:r>
              <a:rPr lang="zh-TW" altLang="en-US" smtClean="0"/>
              <a:t>將數字的</a:t>
            </a:r>
            <a:r>
              <a:rPr lang="zh-TW" altLang="en-US" u="sng" smtClean="0"/>
              <a:t>十六進位</a:t>
            </a:r>
            <a:r>
              <a:rPr lang="zh-TW" altLang="en-US" smtClean="0"/>
              <a:t>表示法取前兩位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如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39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(27)</a:t>
            </a:r>
            <a:r>
              <a:rPr lang="en-US" altLang="zh-TW" sz="1600" smtClean="0"/>
              <a:t>16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選定兩隨機</a:t>
            </a:r>
            <a:r>
              <a:rPr lang="zh-TW" altLang="en-US" smtClean="0"/>
              <a:t>數字</a:t>
            </a:r>
            <a:r>
              <a:rPr lang="en-US" altLang="zh-TW" smtClean="0"/>
              <a:t>0&lt; </a:t>
            </a:r>
            <a:r>
              <a:rPr lang="en-US" altLang="zh-TW" u="sng" smtClean="0"/>
              <a:t>r1</a:t>
            </a:r>
            <a:r>
              <a:rPr lang="zh-TW" altLang="en-US" u="sng" smtClean="0"/>
              <a:t>、</a:t>
            </a:r>
            <a:r>
              <a:rPr lang="en-US" altLang="zh-TW" u="sng" smtClean="0"/>
              <a:t>r2 </a:t>
            </a:r>
            <a:r>
              <a:rPr lang="en-US" altLang="zh-TW" smtClean="0"/>
              <a:t> </a:t>
            </a:r>
            <a:r>
              <a:rPr lang="en-US" altLang="zh-TW" smtClean="0"/>
              <a:t>&lt;</a:t>
            </a:r>
            <a:r>
              <a:rPr lang="zh-TW" altLang="en-US" smtClean="0"/>
              <a:t> </a:t>
            </a:r>
            <a:r>
              <a:rPr lang="en-US" altLang="zh-TW" smtClean="0"/>
              <a:t>M-1</a:t>
            </a:r>
            <a:r>
              <a:rPr lang="en-US" altLang="zh-TW" smtClean="0"/>
              <a:t>		eg:4,11</a:t>
            </a:r>
          </a:p>
          <a:p>
            <a:pPr marL="0" indent="0">
              <a:buNone/>
            </a:pPr>
            <a:r>
              <a:rPr lang="zh-TW" altLang="en-US" smtClean="0"/>
              <a:t>選擇一夠大質數</a:t>
            </a:r>
            <a:r>
              <a:rPr lang="en-US" altLang="zh-TW" u="sng" smtClean="0"/>
              <a:t>M</a:t>
            </a:r>
            <a:r>
              <a:rPr lang="en-US" altLang="zh-TW" smtClean="0"/>
              <a:t> 			eg:17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h(d) = (x1*r1 + x2*r2 ) % M</a:t>
            </a:r>
          </a:p>
          <a:p>
            <a:pPr marL="0" indent="0">
              <a:buNone/>
            </a:pPr>
            <a:r>
              <a:rPr lang="zh-TW" altLang="en-US" smtClean="0"/>
              <a:t>如 </a:t>
            </a:r>
            <a:r>
              <a:rPr lang="en-US" altLang="zh-TW" smtClean="0"/>
              <a:t>(2</a:t>
            </a:r>
            <a:r>
              <a:rPr lang="zh-TW" altLang="en-US" smtClean="0"/>
              <a:t>*</a:t>
            </a:r>
            <a:r>
              <a:rPr lang="en-US" altLang="zh-TW" smtClean="0"/>
              <a:t>4</a:t>
            </a:r>
            <a:r>
              <a:rPr lang="zh-TW" altLang="en-US" smtClean="0"/>
              <a:t> </a:t>
            </a:r>
            <a:r>
              <a:rPr lang="en-US" altLang="zh-TW" smtClean="0"/>
              <a:t>+</a:t>
            </a:r>
            <a:r>
              <a:rPr lang="zh-TW" altLang="en-US" smtClean="0"/>
              <a:t> </a:t>
            </a:r>
            <a:r>
              <a:rPr lang="en-US" altLang="zh-TW" smtClean="0"/>
              <a:t>7</a:t>
            </a:r>
            <a:r>
              <a:rPr lang="zh-TW" altLang="en-US" smtClean="0"/>
              <a:t>*</a:t>
            </a:r>
            <a:r>
              <a:rPr lang="en-US" altLang="zh-TW" smtClean="0"/>
              <a:t>11)%17</a:t>
            </a:r>
            <a:r>
              <a:rPr lang="zh-TW" altLang="en-US" smtClean="0"/>
              <a:t> </a:t>
            </a:r>
            <a:r>
              <a:rPr lang="en-US" altLang="zh-TW" smtClean="0"/>
              <a:t>=0</a:t>
            </a:r>
            <a:r>
              <a:rPr lang="zh-TW" altLang="en-US" smtClean="0"/>
              <a:t> </a:t>
            </a:r>
            <a:r>
              <a:rPr lang="en-US" altLang="zh-TW" smtClean="0"/>
              <a:t>=&gt;</a:t>
            </a:r>
            <a:r>
              <a:rPr lang="zh-TW" altLang="en-US" smtClean="0"/>
              <a:t>放在第</a:t>
            </a:r>
            <a:r>
              <a:rPr lang="en-US" altLang="zh-TW" smtClean="0"/>
              <a:t>0</a:t>
            </a:r>
            <a:r>
              <a:rPr lang="zh-TW" altLang="en-US" smtClean="0"/>
              <a:t>格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機率探討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法</a:t>
            </a:r>
            <a:r>
              <a:rPr lang="en-US" altLang="zh-TW" smtClean="0"/>
              <a:t>1:</a:t>
            </a:r>
            <a:r>
              <a:rPr lang="zh-TW" altLang="en-US" smtClean="0"/>
              <a:t> 隨機選格子放入值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collision</a:t>
            </a:r>
            <a:r>
              <a:rPr lang="zh-TW" altLang="en-US" smtClean="0"/>
              <a:t>機率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(1/ Size)     (</a:t>
            </a:r>
            <a:r>
              <a:rPr lang="zh-TW" altLang="en-US" smtClean="0"/>
              <a:t>指定組合機率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缺點</a:t>
            </a:r>
            <a:r>
              <a:rPr lang="en-US" altLang="zh-TW" smtClean="0"/>
              <a:t>:</a:t>
            </a:r>
            <a:r>
              <a:rPr lang="zh-TW" altLang="en-US" smtClean="0"/>
              <a:t> 非</a:t>
            </a:r>
            <a:r>
              <a:rPr lang="en-US" altLang="zh-TW" smtClean="0"/>
              <a:t>1-1</a:t>
            </a:r>
            <a:r>
              <a:rPr lang="zh-TW" altLang="en-US" smtClean="0"/>
              <a:t>，無法找回值，</a:t>
            </a:r>
            <a:r>
              <a:rPr lang="en-US" altLang="zh-TW" smtClean="0"/>
              <a:t>search</a:t>
            </a:r>
            <a:r>
              <a:rPr lang="zh-TW" altLang="en-US" smtClean="0"/>
              <a:t>要</a:t>
            </a:r>
            <a:r>
              <a:rPr lang="en-US" altLang="zh-TW" smtClean="0"/>
              <a:t>O(n)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法</a:t>
            </a:r>
            <a:r>
              <a:rPr lang="en-US" altLang="zh-TW" smtClean="0"/>
              <a:t>2:</a:t>
            </a:r>
            <a:r>
              <a:rPr lang="zh-TW" altLang="en-US" smtClean="0"/>
              <a:t>拆部分隨機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collision</a:t>
            </a:r>
            <a:r>
              <a:rPr lang="zh-TW" altLang="en-US"/>
              <a:t>機率 </a:t>
            </a:r>
            <a:r>
              <a:rPr lang="en-US" altLang="zh-TW" smtClean="0"/>
              <a:t>&lt;=</a:t>
            </a:r>
            <a:r>
              <a:rPr lang="zh-TW" altLang="en-US" smtClean="0"/>
              <a:t> </a:t>
            </a:r>
            <a:r>
              <a:rPr lang="en-US" altLang="zh-TW"/>
              <a:t>(1/ Size</a:t>
            </a:r>
            <a:r>
              <a:rPr lang="en-US" altLang="zh-TW" smtClean="0"/>
              <a:t>)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3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機率證明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p{h(d1)==h(d2)} = 1/M</a:t>
            </a:r>
          </a:p>
          <a:p>
            <a:pPr marL="0" indent="0">
              <a:buNone/>
            </a:pPr>
            <a:r>
              <a:rPr lang="en-US" altLang="zh-TW" smtClean="0"/>
              <a:t>h(d1) = (x1*r1 + x2*r2)%M</a:t>
            </a:r>
          </a:p>
          <a:p>
            <a:pPr marL="0" indent="0">
              <a:buNone/>
            </a:pPr>
            <a:r>
              <a:rPr lang="en-US" altLang="zh-TW" smtClean="0"/>
              <a:t>h(d2) </a:t>
            </a:r>
            <a:r>
              <a:rPr lang="en-US" altLang="zh-TW"/>
              <a:t>= </a:t>
            </a:r>
            <a:r>
              <a:rPr lang="en-US" altLang="zh-TW" smtClean="0"/>
              <a:t>(y1*r1 </a:t>
            </a:r>
            <a:r>
              <a:rPr lang="en-US" altLang="zh-TW"/>
              <a:t>+ </a:t>
            </a:r>
            <a:r>
              <a:rPr lang="en-US" altLang="zh-TW" smtClean="0"/>
              <a:t>y2*r2</a:t>
            </a:r>
            <a:r>
              <a:rPr lang="en-US" altLang="zh-TW"/>
              <a:t>)%M</a:t>
            </a:r>
          </a:p>
          <a:p>
            <a:pPr marL="0" indent="0">
              <a:buNone/>
            </a:pPr>
            <a:r>
              <a:rPr lang="en-US" altLang="zh-TW" smtClean="0"/>
              <a:t>d1!=d2  </a:t>
            </a:r>
            <a:r>
              <a:rPr lang="en-US" altLang="zh-TW" smtClean="0">
                <a:sym typeface="Wingdings" panose="05000000000000000000" pitchFamily="2" charset="2"/>
              </a:rPr>
              <a:t> x1!=y1 or x2!=y2</a:t>
            </a:r>
          </a:p>
          <a:p>
            <a:pPr marL="0" indent="0">
              <a:buNone/>
            </a:pPr>
            <a:r>
              <a:rPr lang="zh-TW" altLang="en-US" smtClean="0">
                <a:sym typeface="Wingdings" panose="05000000000000000000" pitchFamily="2" charset="2"/>
              </a:rPr>
              <a:t>假設</a:t>
            </a:r>
            <a:r>
              <a:rPr lang="en-US" altLang="zh-TW" smtClean="0">
                <a:sym typeface="Wingdings" panose="05000000000000000000" pitchFamily="2" charset="2"/>
              </a:rPr>
              <a:t>x1!=y1</a:t>
            </a: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h(d1)</a:t>
            </a:r>
            <a:r>
              <a:rPr lang="zh-TW" altLang="en-US" smtClean="0">
                <a:sym typeface="Wingdings" panose="05000000000000000000" pitchFamily="2" charset="2"/>
              </a:rPr>
              <a:t>要等於</a:t>
            </a:r>
            <a:r>
              <a:rPr lang="en-US" altLang="zh-TW" smtClean="0">
                <a:sym typeface="Wingdings" panose="05000000000000000000" pitchFamily="2" charset="2"/>
              </a:rPr>
              <a:t>h(d2) = &gt; r1</a:t>
            </a:r>
            <a:r>
              <a:rPr lang="zh-TW" altLang="en-US" smtClean="0">
                <a:sym typeface="Wingdings" panose="05000000000000000000" pitchFamily="2" charset="2"/>
              </a:rPr>
              <a:t>要等於</a:t>
            </a:r>
            <a:r>
              <a:rPr lang="en-US" altLang="zh-TW" smtClean="0">
                <a:sym typeface="Wingdings" panose="05000000000000000000" pitchFamily="2" charset="2"/>
              </a:rPr>
              <a:t>r2</a:t>
            </a: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(</a:t>
            </a:r>
            <a:r>
              <a:rPr lang="zh-TW" altLang="en-US" smtClean="0">
                <a:sym typeface="Wingdings" panose="05000000000000000000" pitchFamily="2" charset="2"/>
              </a:rPr>
              <a:t>因為</a:t>
            </a:r>
            <a:r>
              <a:rPr lang="en-US" altLang="zh-TW" smtClean="0">
                <a:sym typeface="Wingdings" panose="05000000000000000000" pitchFamily="2" charset="2"/>
              </a:rPr>
              <a:t>Zm</a:t>
            </a:r>
            <a:r>
              <a:rPr lang="zh-TW" altLang="en-US" smtClean="0">
                <a:sym typeface="Wingdings" panose="05000000000000000000" pitchFamily="2" charset="2"/>
              </a:rPr>
              <a:t> 是質數，存在乘法反元素</a:t>
            </a:r>
            <a:r>
              <a:rPr lang="en-US" altLang="zh-TW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zh-TW" altLang="en-US" smtClean="0">
                <a:sym typeface="Wingdings" panose="05000000000000000000" pitchFamily="2" charset="2"/>
              </a:rPr>
              <a:t>機率即為</a:t>
            </a:r>
            <a:r>
              <a:rPr lang="en-US" altLang="zh-TW" smtClean="0">
                <a:sym typeface="Wingdings" panose="05000000000000000000" pitchFamily="2" charset="2"/>
              </a:rPr>
              <a:t>1/M</a:t>
            </a:r>
          </a:p>
        </p:txBody>
      </p:sp>
    </p:spTree>
    <p:extLst>
      <p:ext uri="{BB962C8B-B14F-4D97-AF65-F5344CB8AC3E}">
        <p14:creationId xmlns:p14="http://schemas.microsoft.com/office/powerpoint/2010/main" val="27375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801</Words>
  <Application>Microsoft Office PowerPoint</Application>
  <PresentationFormat>如螢幕大小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Hash table</vt:lpstr>
      <vt:lpstr>目的</vt:lpstr>
      <vt:lpstr>Naive solution1. 類counting sort</vt:lpstr>
      <vt:lpstr>Naive solution2:使用hash function</vt:lpstr>
      <vt:lpstr>hash function</vt:lpstr>
      <vt:lpstr>Naive solution3:加入隨機的概念</vt:lpstr>
      <vt:lpstr>solution: 拆部分隨機</vt:lpstr>
      <vt:lpstr>機率探討</vt:lpstr>
      <vt:lpstr>機率證明</vt:lpstr>
      <vt:lpstr>So，如何完成無collision hash function</vt:lpstr>
      <vt:lpstr>issue 總體</vt:lpstr>
      <vt:lpstr>違反 O(n^2)要求?</vt:lpstr>
      <vt:lpstr>第一層hash table (允許collision)</vt:lpstr>
      <vt:lpstr>第二層hash table (無collision)</vt:lpstr>
      <vt:lpstr>例圖</vt:lpstr>
      <vt:lpstr>misc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ASUS</dc:creator>
  <cp:lastModifiedBy>ASUS</cp:lastModifiedBy>
  <cp:revision>19</cp:revision>
  <dcterms:created xsi:type="dcterms:W3CDTF">2019-11-28T13:41:19Z</dcterms:created>
  <dcterms:modified xsi:type="dcterms:W3CDTF">2020-01-08T07:59:03Z</dcterms:modified>
</cp:coreProperties>
</file>