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41BE2A82-B383-409F-B6B1-A272CE949D6A}">
          <p14:sldIdLst>
            <p14:sldId id="256"/>
            <p14:sldId id="257"/>
            <p14:sldId id="258"/>
          </p14:sldIdLst>
        </p14:section>
        <p14:section name="正確率指標" id="{DF832BC6-D56D-422A-B0F3-7A33C991BE62}">
          <p14:sldIdLst>
            <p14:sldId id="259"/>
            <p14:sldId id="260"/>
            <p14:sldId id="261"/>
            <p14:sldId id="262"/>
          </p14:sldIdLst>
        </p14:section>
        <p14:section name="加入rank" id="{0AAD3226-8F6B-4B15-9980-6B2BB4B75DA3}">
          <p14:sldIdLst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評估指標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70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Big picture</a:t>
            </a:r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8229600" cy="306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14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pPr marL="0" indent="0">
              <a:buNone/>
            </a:pPr>
            <a:r>
              <a:rPr lang="zh-TW" altLang="en-US" smtClean="0"/>
              <a:t>指標可以幫助我們比較、分析模型的好壞</a:t>
            </a:r>
            <a:endParaRPr lang="en-US" altLang="zh-TW" smtClean="0"/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r>
              <a:rPr lang="zh-TW" altLang="en-US" smtClean="0"/>
              <a:t>演變</a:t>
            </a:r>
            <a:r>
              <a:rPr lang="en-US" altLang="zh-TW" smtClean="0"/>
              <a:t>:</a:t>
            </a:r>
          </a:p>
          <a:p>
            <a:pPr marL="0" indent="0">
              <a:buNone/>
            </a:pPr>
            <a:r>
              <a:rPr lang="zh-TW" altLang="en-US" smtClean="0"/>
              <a:t>只考慮正確率</a:t>
            </a:r>
            <a:r>
              <a:rPr lang="en-US" altLang="zh-TW" smtClean="0"/>
              <a:t>(unranked):</a:t>
            </a:r>
            <a:r>
              <a:rPr lang="zh-TW" altLang="en-US" smtClean="0"/>
              <a:t>   </a:t>
            </a:r>
            <a:r>
              <a:rPr lang="en-US" altLang="zh-TW" smtClean="0"/>
              <a:t>P</a:t>
            </a:r>
            <a:r>
              <a:rPr lang="zh-TW" altLang="en-US" smtClean="0"/>
              <a:t>、</a:t>
            </a:r>
            <a:r>
              <a:rPr lang="en-US" altLang="zh-TW" smtClean="0"/>
              <a:t>R</a:t>
            </a:r>
            <a:r>
              <a:rPr lang="zh-TW" altLang="en-US" smtClean="0"/>
              <a:t>、</a:t>
            </a:r>
            <a:r>
              <a:rPr lang="en-US" altLang="zh-TW" smtClean="0"/>
              <a:t>F1</a:t>
            </a:r>
            <a:r>
              <a:rPr lang="zh-TW" altLang="en-US" smtClean="0"/>
              <a:t>、</a:t>
            </a:r>
            <a:r>
              <a:rPr lang="en-US" altLang="zh-TW" smtClean="0"/>
              <a:t>fall-out</a:t>
            </a:r>
          </a:p>
          <a:p>
            <a:pPr marL="0" indent="0">
              <a:buNone/>
            </a:pPr>
            <a:r>
              <a:rPr lang="en-US" altLang="zh-TW" smtClean="0"/>
              <a:t>=&gt;</a:t>
            </a:r>
          </a:p>
          <a:p>
            <a:pPr marL="0" indent="0">
              <a:buNone/>
            </a:pPr>
            <a:r>
              <a:rPr lang="en-US" altLang="zh-TW" smtClean="0"/>
              <a:t>+</a:t>
            </a:r>
            <a:r>
              <a:rPr lang="zh-TW" altLang="en-US" smtClean="0"/>
              <a:t>考慮順序</a:t>
            </a:r>
            <a:r>
              <a:rPr lang="en-US" altLang="zh-TW" smtClean="0"/>
              <a:t>(</a:t>
            </a:r>
            <a:r>
              <a:rPr lang="zh-TW" altLang="en-US" smtClean="0"/>
              <a:t>先找到的</a:t>
            </a:r>
            <a:r>
              <a:rPr lang="en-US" altLang="zh-TW" smtClean="0"/>
              <a:t>rank</a:t>
            </a:r>
            <a:r>
              <a:rPr lang="zh-TW" altLang="en-US" smtClean="0"/>
              <a:t>高</a:t>
            </a:r>
            <a:r>
              <a:rPr lang="en-US" altLang="zh-TW" smtClean="0"/>
              <a:t>)</a:t>
            </a:r>
            <a:r>
              <a:rPr lang="zh-TW" altLang="en-US" smtClean="0"/>
              <a:t> </a:t>
            </a:r>
            <a:r>
              <a:rPr lang="en-US" altLang="zh-TW" smtClean="0"/>
              <a:t>: Map</a:t>
            </a:r>
            <a:r>
              <a:rPr lang="zh-TW" altLang="en-US" smtClean="0"/>
              <a:t>、</a:t>
            </a:r>
            <a:r>
              <a:rPr lang="en-US" altLang="zh-TW" smtClean="0"/>
              <a:t>PR curve ...</a:t>
            </a:r>
          </a:p>
          <a:p>
            <a:pPr marL="0" indent="0">
              <a:buNone/>
            </a:pPr>
            <a:r>
              <a:rPr lang="en-US" altLang="zh-TW" smtClean="0"/>
              <a:t>=&gt;</a:t>
            </a:r>
          </a:p>
          <a:p>
            <a:pPr marL="0" indent="0">
              <a:buNone/>
            </a:pPr>
            <a:r>
              <a:rPr lang="en-US" altLang="zh-TW" smtClean="0"/>
              <a:t>+</a:t>
            </a:r>
            <a:r>
              <a:rPr lang="zh-TW" altLang="en-US" smtClean="0"/>
              <a:t>考慮</a:t>
            </a:r>
            <a:r>
              <a:rPr lang="en-US" altLang="zh-TW" smtClean="0"/>
              <a:t>”</a:t>
            </a:r>
            <a:r>
              <a:rPr lang="zh-TW" altLang="en-US" smtClean="0"/>
              <a:t>相關程度</a:t>
            </a:r>
            <a:r>
              <a:rPr lang="en-US" altLang="zh-TW" smtClean="0"/>
              <a:t>”</a:t>
            </a:r>
            <a:r>
              <a:rPr lang="zh-TW" altLang="en-US" smtClean="0"/>
              <a:t> </a:t>
            </a:r>
            <a:r>
              <a:rPr lang="en-US" altLang="zh-TW" smtClean="0"/>
              <a:t>:</a:t>
            </a:r>
            <a:r>
              <a:rPr lang="zh-TW" altLang="en-US" smtClean="0"/>
              <a:t> </a:t>
            </a:r>
            <a:r>
              <a:rPr lang="en-US" altLang="zh-TW" smtClean="0"/>
              <a:t>NDCG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457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precision and recall</a:t>
            </a:r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39552" y="5157192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Note1:</a:t>
            </a:r>
            <a:r>
              <a:rPr lang="zh-TW" altLang="en-US" smtClean="0"/>
              <a:t>  </a:t>
            </a:r>
            <a:r>
              <a:rPr lang="en-US" altLang="zh-TW" smtClean="0"/>
              <a:t>True or False</a:t>
            </a:r>
            <a:r>
              <a:rPr lang="zh-TW" altLang="en-US" smtClean="0"/>
              <a:t>是正確答案與否， </a:t>
            </a:r>
            <a:r>
              <a:rPr lang="en-US" altLang="zh-TW" smtClean="0"/>
              <a:t>positive or negative</a:t>
            </a:r>
            <a:r>
              <a:rPr lang="zh-TW" altLang="en-US" smtClean="0"/>
              <a:t> 是模型給的答案</a:t>
            </a:r>
            <a:endParaRPr lang="en-US" altLang="zh-TW" smtClean="0"/>
          </a:p>
          <a:p>
            <a:r>
              <a:rPr lang="en-US" altLang="zh-TW" smtClean="0"/>
              <a:t>Note2: </a:t>
            </a:r>
            <a:r>
              <a:rPr lang="zh-TW" altLang="en-US" smtClean="0"/>
              <a:t> </a:t>
            </a:r>
            <a:r>
              <a:rPr lang="en-US" altLang="zh-TW" smtClean="0"/>
              <a:t>P</a:t>
            </a:r>
            <a:r>
              <a:rPr lang="zh-TW" altLang="en-US" smtClean="0"/>
              <a:t> 可理解為</a:t>
            </a:r>
            <a:r>
              <a:rPr lang="en-US" altLang="zh-TW" smtClean="0"/>
              <a:t>:</a:t>
            </a:r>
            <a:r>
              <a:rPr lang="zh-TW" altLang="en-US" smtClean="0"/>
              <a:t> 覺得相關的答案中，真的相關的有多少比例 </a:t>
            </a:r>
            <a:r>
              <a:rPr lang="en-US" altLang="zh-TW" smtClean="0"/>
              <a:t>(</a:t>
            </a:r>
            <a:r>
              <a:rPr lang="zh-TW" altLang="en-US" smtClean="0"/>
              <a:t>準度</a:t>
            </a:r>
            <a:r>
              <a:rPr lang="en-US" altLang="zh-TW" smtClean="0"/>
              <a:t>)</a:t>
            </a:r>
          </a:p>
          <a:p>
            <a:r>
              <a:rPr lang="zh-TW" altLang="en-US" smtClean="0"/>
              <a:t>              </a:t>
            </a:r>
            <a:r>
              <a:rPr lang="en-US" altLang="zh-TW" smtClean="0"/>
              <a:t>R</a:t>
            </a:r>
            <a:r>
              <a:rPr lang="zh-TW" altLang="en-US" smtClean="0"/>
              <a:t> 可理解為</a:t>
            </a:r>
            <a:r>
              <a:rPr lang="en-US" altLang="zh-TW" smtClean="0"/>
              <a:t>:</a:t>
            </a:r>
            <a:r>
              <a:rPr lang="zh-TW" altLang="en-US" smtClean="0"/>
              <a:t> 真的相關的答案中，覺得相關的有多少比例  </a:t>
            </a:r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39552" y="6080522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Note3: </a:t>
            </a:r>
            <a:r>
              <a:rPr lang="zh-TW" altLang="en-US" smtClean="0"/>
              <a:t>不使用</a:t>
            </a:r>
            <a:r>
              <a:rPr lang="en-US" altLang="zh-TW" smtClean="0"/>
              <a:t>accuracy  (TP+TN) = (all) =&gt; </a:t>
            </a:r>
            <a:r>
              <a:rPr lang="zh-TW" altLang="en-US" smtClean="0"/>
              <a:t>合適的判斷 </a:t>
            </a:r>
            <a:r>
              <a:rPr lang="en-US" altLang="zh-TW" smtClean="0"/>
              <a:t>/ </a:t>
            </a:r>
            <a:r>
              <a:rPr lang="zh-TW" altLang="en-US" smtClean="0"/>
              <a:t>所有</a:t>
            </a:r>
            <a:endParaRPr lang="en-US" altLang="zh-TW" smtClean="0"/>
          </a:p>
          <a:p>
            <a:r>
              <a:rPr lang="zh-TW" altLang="en-US"/>
              <a:t> </a:t>
            </a:r>
            <a:r>
              <a:rPr lang="zh-TW" altLang="en-US" smtClean="0"/>
              <a:t>            的原因是 </a:t>
            </a:r>
            <a:r>
              <a:rPr lang="en-US" altLang="zh-TW" smtClean="0"/>
              <a:t>TN</a:t>
            </a:r>
            <a:r>
              <a:rPr lang="zh-TW" altLang="en-US" smtClean="0"/>
              <a:t> 過大</a:t>
            </a:r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95" y="1412776"/>
            <a:ext cx="82296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933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F1</a:t>
            </a:r>
            <a:r>
              <a:rPr lang="zh-TW" altLang="en-US" smtClean="0"/>
              <a:t> </a:t>
            </a:r>
            <a:r>
              <a:rPr lang="en-US" altLang="zh-TW" smtClean="0"/>
              <a:t>score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mtClean="0"/>
              <a:t>P </a:t>
            </a:r>
            <a:r>
              <a:rPr lang="zh-TW" altLang="en-US" smtClean="0"/>
              <a:t>與 </a:t>
            </a:r>
            <a:r>
              <a:rPr lang="en-US" altLang="zh-TW" smtClean="0"/>
              <a:t>R</a:t>
            </a:r>
            <a:r>
              <a:rPr lang="zh-TW" altLang="en-US" smtClean="0"/>
              <a:t> 都有可能偏頗，應共同且同等重要的考慮</a:t>
            </a:r>
            <a:endParaRPr lang="en-US" altLang="zh-TW" smtClean="0"/>
          </a:p>
          <a:p>
            <a:pPr>
              <a:buFont typeface="Arial" charset="0"/>
              <a:buChar char="•"/>
            </a:pPr>
            <a:r>
              <a:rPr lang="zh-TW" altLang="en-US" smtClean="0"/>
              <a:t>如全部判斷為相關，</a:t>
            </a:r>
            <a:r>
              <a:rPr lang="en-US" altLang="zh-TW" smtClean="0"/>
              <a:t>recall</a:t>
            </a:r>
            <a:r>
              <a:rPr lang="zh-TW" altLang="en-US" smtClean="0"/>
              <a:t>會</a:t>
            </a:r>
            <a:r>
              <a:rPr lang="en-US" altLang="zh-TW" smtClean="0"/>
              <a:t>100%</a:t>
            </a:r>
          </a:p>
          <a:p>
            <a:pPr>
              <a:buFont typeface="Arial" charset="0"/>
              <a:buChar char="•"/>
            </a:pPr>
            <a:endParaRPr lang="en-US" altLang="zh-TW"/>
          </a:p>
          <a:p>
            <a:pPr marL="0" indent="0">
              <a:buNone/>
            </a:pPr>
            <a:r>
              <a:rPr lang="zh-TW" altLang="en-US" smtClean="0"/>
              <a:t>取調和平均數，並令參數為</a:t>
            </a:r>
            <a:r>
              <a:rPr lang="en-US" altLang="zh-TW" smtClean="0"/>
              <a:t>0.5</a:t>
            </a:r>
          </a:p>
          <a:p>
            <a:pPr marL="0" indent="0">
              <a:buNone/>
            </a:pPr>
            <a:endParaRPr lang="en-US" altLang="zh-TW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53136"/>
            <a:ext cx="54768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228184" y="4509120"/>
            <a:ext cx="2448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好處</a:t>
            </a:r>
            <a:r>
              <a:rPr lang="en-US" altLang="zh-TW" smtClean="0"/>
              <a:t>:</a:t>
            </a:r>
          </a:p>
          <a:p>
            <a:r>
              <a:rPr lang="zh-TW" altLang="en-US" smtClean="0"/>
              <a:t>當其中一方比較小</a:t>
            </a:r>
            <a:endParaRPr lang="en-US" altLang="zh-TW" smtClean="0"/>
          </a:p>
          <a:p>
            <a:r>
              <a:rPr lang="zh-TW" altLang="en-US" smtClean="0"/>
              <a:t>會受到比其他平均數</a:t>
            </a:r>
            <a:endParaRPr lang="en-US" altLang="zh-TW" smtClean="0"/>
          </a:p>
          <a:p>
            <a:r>
              <a:rPr lang="zh-TW" altLang="en-US"/>
              <a:t>來</a:t>
            </a:r>
            <a:r>
              <a:rPr lang="zh-TW" altLang="en-US" smtClean="0"/>
              <a:t>的大的處罰</a:t>
            </a:r>
            <a:endParaRPr lang="en-US" altLang="zh-TW" smtClean="0"/>
          </a:p>
          <a:p>
            <a:r>
              <a:rPr lang="en-US" altLang="zh-TW" smtClean="0"/>
              <a:t>=&gt;</a:t>
            </a:r>
          </a:p>
          <a:p>
            <a:r>
              <a:rPr lang="zh-TW" altLang="en-US" smtClean="0"/>
              <a:t>要求兩個大的同時</a:t>
            </a:r>
            <a:endParaRPr lang="en-US" altLang="zh-TW" smtClean="0"/>
          </a:p>
          <a:p>
            <a:r>
              <a:rPr lang="zh-TW" altLang="en-US" smtClean="0"/>
              <a:t>兩者要一樣大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068036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</a:t>
            </a:r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75" y="1600200"/>
            <a:ext cx="78128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852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Unrank</a:t>
            </a:r>
            <a:r>
              <a:rPr lang="zh-TW" altLang="en-US" smtClean="0"/>
              <a:t> 指標缺點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mtClean="0"/>
              <a:t>我們常常期望</a:t>
            </a:r>
            <a:r>
              <a:rPr lang="en-US" altLang="zh-TW" smtClean="0"/>
              <a:t>”</a:t>
            </a:r>
            <a:r>
              <a:rPr lang="zh-TW" altLang="en-US" smtClean="0"/>
              <a:t>有關係</a:t>
            </a:r>
            <a:r>
              <a:rPr lang="en-US" altLang="zh-TW" smtClean="0"/>
              <a:t>”</a:t>
            </a:r>
            <a:r>
              <a:rPr lang="zh-TW" altLang="en-US" smtClean="0"/>
              <a:t>的結果呈現在比較前面</a:t>
            </a:r>
            <a:endParaRPr lang="en-US" altLang="zh-TW" smtClean="0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zh-TW" altLang="en-US" smtClean="0"/>
              <a:t>比如 模型相關判斷的資料中</a:t>
            </a:r>
            <a:r>
              <a:rPr lang="en-US" altLang="zh-TW" smtClean="0"/>
              <a:t>:</a:t>
            </a:r>
          </a:p>
          <a:p>
            <a:pPr marL="0" indent="0">
              <a:buNone/>
            </a:pPr>
            <a:r>
              <a:rPr lang="en-US" altLang="zh-TW" smtClean="0"/>
              <a:t>[+,+,+,-,-,-,-]</a:t>
            </a:r>
          </a:p>
          <a:p>
            <a:pPr marL="0" indent="0">
              <a:buNone/>
            </a:pPr>
            <a:r>
              <a:rPr lang="en-US" altLang="zh-TW" smtClean="0"/>
              <a:t>[-,-,+,-,+,-,+]</a:t>
            </a:r>
          </a:p>
          <a:p>
            <a:pPr marL="0" indent="0">
              <a:buNone/>
            </a:pPr>
            <a:r>
              <a:rPr lang="zh-TW" altLang="en-US" smtClean="0"/>
              <a:t>我們比較喜歡前者 </a:t>
            </a:r>
            <a:r>
              <a:rPr lang="en-US" altLang="zh-TW" smtClean="0"/>
              <a:t>(</a:t>
            </a:r>
            <a:r>
              <a:rPr lang="zh-TW" altLang="en-US" smtClean="0"/>
              <a:t>想想</a:t>
            </a:r>
            <a:r>
              <a:rPr lang="en-US" altLang="zh-TW" smtClean="0"/>
              <a:t>google</a:t>
            </a:r>
            <a:r>
              <a:rPr lang="zh-TW" altLang="en-US"/>
              <a:t>結果</a:t>
            </a:r>
            <a:r>
              <a:rPr lang="en-US" altLang="zh-TW" smtClean="0"/>
              <a:t>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90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Kappa</a:t>
            </a:r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8676"/>
            <a:ext cx="8229600" cy="3449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698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664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246</Words>
  <Application>Microsoft Office PowerPoint</Application>
  <PresentationFormat>如螢幕大小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評估指標</vt:lpstr>
      <vt:lpstr>Big picture</vt:lpstr>
      <vt:lpstr>簡介</vt:lpstr>
      <vt:lpstr>precision and recall</vt:lpstr>
      <vt:lpstr>F1 score</vt:lpstr>
      <vt:lpstr>Example</vt:lpstr>
      <vt:lpstr>Unrank 指標缺點</vt:lpstr>
      <vt:lpstr>Kappa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評估指標</dc:title>
  <dc:creator>ASUS</dc:creator>
  <cp:lastModifiedBy>ASUS</cp:lastModifiedBy>
  <cp:revision>9</cp:revision>
  <dcterms:created xsi:type="dcterms:W3CDTF">2020-04-11T03:41:54Z</dcterms:created>
  <dcterms:modified xsi:type="dcterms:W3CDTF">2020-04-19T09:23:52Z</dcterms:modified>
</cp:coreProperties>
</file>