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9" r:id="rId10"/>
    <p:sldId id="271" r:id="rId11"/>
    <p:sldId id="267" r:id="rId12"/>
    <p:sldId id="270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823C04C-51AC-444C-BB48-88D6F66B1C29}">
          <p14:sldIdLst>
            <p14:sldId id="256"/>
            <p14:sldId id="257"/>
            <p14:sldId id="258"/>
            <p14:sldId id="259"/>
            <p14:sldId id="261"/>
            <p14:sldId id="262"/>
          </p14:sldIdLst>
        </p14:section>
        <p14:section name="raw" id="{9DAC2558-5D3E-48BD-93B9-0B07DADC63CD}">
          <p14:sldIdLst>
            <p14:sldId id="263"/>
            <p14:sldId id="268"/>
            <p14:sldId id="269"/>
            <p14:sldId id="271"/>
            <p14:sldId id="267"/>
            <p14:sldId id="270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機率模型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48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RSJ</a:t>
            </a:r>
            <a:r>
              <a:rPr lang="zh-TW" altLang="en-US" smtClean="0"/>
              <a:t> 未有相關資訊時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必須估計，依以下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假設</a:t>
            </a:r>
            <a:endParaRPr lang="en-US" altLang="zh-TW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6818869" cy="164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88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RSJ</a:t>
            </a:r>
            <a:r>
              <a:rPr lang="zh-TW" altLang="en-US" smtClean="0"/>
              <a:t> 推導 </a:t>
            </a:r>
            <a:r>
              <a:rPr lang="en-US" altLang="zh-TW" smtClean="0"/>
              <a:t>–</a:t>
            </a:r>
            <a:r>
              <a:rPr lang="zh-TW" altLang="en-US" smtClean="0"/>
              <a:t> 算</a:t>
            </a:r>
            <a:r>
              <a:rPr lang="en-US" altLang="zh-TW" smtClean="0"/>
              <a:t>odd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8335"/>
            <a:ext cx="8229600" cy="326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52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RSJ </a:t>
            </a:r>
            <a:r>
              <a:rPr lang="zh-TW" altLang="en-US" smtClean="0"/>
              <a:t>推導</a:t>
            </a:r>
            <a:r>
              <a:rPr lang="en-US" altLang="zh-TW" smtClean="0"/>
              <a:t>-2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8229600" cy="435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55576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註</a:t>
            </a:r>
            <a:r>
              <a:rPr lang="en-US" altLang="zh-TW" smtClean="0"/>
              <a:t>: Ai =1 </a:t>
            </a:r>
            <a:r>
              <a:rPr lang="zh-TW" altLang="en-US" smtClean="0"/>
              <a:t>與 </a:t>
            </a:r>
            <a:r>
              <a:rPr lang="en-US" altLang="zh-TW" smtClean="0"/>
              <a:t>Ai=0</a:t>
            </a:r>
            <a:r>
              <a:rPr lang="zh-TW" altLang="en-US" smtClean="0"/>
              <a:t> 那邊都是機率 是</a:t>
            </a:r>
            <a:r>
              <a:rPr lang="en-US" altLang="zh-TW" smtClean="0"/>
              <a:t>”</a:t>
            </a:r>
            <a:r>
              <a:rPr lang="zh-TW" altLang="en-US" smtClean="0"/>
              <a:t>整體會不會出現在相關文章中</a:t>
            </a:r>
            <a:r>
              <a:rPr lang="en-US" altLang="zh-TW" smtClean="0"/>
              <a:t>”</a:t>
            </a:r>
            <a:r>
              <a:rPr lang="zh-TW" altLang="en-US" smtClean="0"/>
              <a:t> 估計出來的</a:t>
            </a:r>
            <a:endParaRPr lang="en-US" altLang="zh-TW" smtClean="0"/>
          </a:p>
          <a:p>
            <a:r>
              <a:rPr lang="zh-TW" altLang="en-US" smtClean="0"/>
              <a:t>而下標的</a:t>
            </a:r>
            <a:r>
              <a:rPr lang="en-US" altLang="zh-TW" smtClean="0"/>
              <a:t>di=1 </a:t>
            </a:r>
            <a:r>
              <a:rPr lang="zh-TW" altLang="en-US" smtClean="0"/>
              <a:t>只是</a:t>
            </a:r>
            <a:r>
              <a:rPr lang="en-US" altLang="zh-TW" smtClean="0"/>
              <a:t>”di</a:t>
            </a:r>
            <a:r>
              <a:rPr lang="zh-TW" altLang="en-US" smtClean="0"/>
              <a:t>一定出現在這篇文章</a:t>
            </a:r>
            <a:r>
              <a:rPr lang="en-US" altLang="zh-TW" smtClean="0"/>
              <a:t>”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21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RSJ model</a:t>
            </a:r>
            <a:endParaRPr lang="zh-TW" alt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504"/>
            <a:ext cx="8229600" cy="451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25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RSJ model -2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8229600" cy="114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340768"/>
            <a:ext cx="721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67744" y="38610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經上頁表格轉換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4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小結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每個文章都會有個</a:t>
            </a:r>
            <a:r>
              <a:rPr lang="en-US" altLang="zh-TW" smtClean="0"/>
              <a:t>RSJ</a:t>
            </a:r>
          </a:p>
          <a:p>
            <a:pPr marL="0" indent="0">
              <a:buNone/>
            </a:pPr>
            <a:r>
              <a:rPr lang="zh-TW" altLang="en-US" smtClean="0"/>
              <a:t>然後如果有出現有興趣的字，就可以吃下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那個字的機率</a:t>
            </a:r>
            <a:r>
              <a:rPr lang="en-US" altLang="zh-TW" smtClean="0"/>
              <a:t>(</a:t>
            </a:r>
            <a:r>
              <a:rPr lang="zh-TW" altLang="en-US" smtClean="0"/>
              <a:t>來提高自己的機會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525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bigpictrue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0086"/>
            <a:ext cx="8229600" cy="380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07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bigpictrue-2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1" y="1600200"/>
            <a:ext cx="76941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33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生成模型</a:t>
            </a:r>
            <a:r>
              <a:rPr lang="en-US" altLang="zh-TW" smtClean="0"/>
              <a:t>: </a:t>
            </a:r>
            <a:r>
              <a:rPr lang="zh-TW" altLang="en-US" smtClean="0"/>
              <a:t>假定背後有個</a:t>
            </a:r>
            <a:r>
              <a:rPr lang="en-US" altLang="zh-TW" smtClean="0"/>
              <a:t>underground</a:t>
            </a:r>
            <a:r>
              <a:rPr lang="zh-TW" altLang="en-US" smtClean="0"/>
              <a:t>模型分布，我們試圖擬合他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比起</a:t>
            </a:r>
            <a:r>
              <a:rPr lang="en-US" altLang="zh-TW" smtClean="0"/>
              <a:t>Empirical IR (aka </a:t>
            </a:r>
            <a:r>
              <a:rPr lang="zh-TW" altLang="en-US" smtClean="0"/>
              <a:t>工程暴力解</a:t>
            </a:r>
            <a:r>
              <a:rPr lang="en-US" altLang="zh-TW" smtClean="0"/>
              <a:t>)</a:t>
            </a:r>
            <a:r>
              <a:rPr lang="zh-TW" altLang="en-US" smtClean="0"/>
              <a:t>　更能解釋與一般化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8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先備知識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貝氏定理 </a:t>
            </a:r>
            <a:r>
              <a:rPr lang="en-US" altLang="zh-TW" smtClean="0"/>
              <a:t>(Bayes rule):</a:t>
            </a:r>
          </a:p>
          <a:p>
            <a:pPr marL="0" indent="0">
              <a:buNone/>
            </a:pPr>
            <a:r>
              <a:rPr lang="zh-TW" altLang="en-US" smtClean="0"/>
              <a:t>意義</a:t>
            </a:r>
            <a:r>
              <a:rPr lang="en-US" altLang="zh-TW" smtClean="0"/>
              <a:t>:</a:t>
            </a:r>
            <a:r>
              <a:rPr lang="zh-TW" altLang="en-US" smtClean="0"/>
              <a:t> 新觀測情報會調整事件發生的機率</a:t>
            </a:r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83153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2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體會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可以用數學定義去看</a:t>
            </a: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 smtClean="0">
                <a:solidFill>
                  <a:srgbClr val="FF0000"/>
                </a:solidFill>
              </a:rPr>
              <a:t>目標是要預測</a:t>
            </a:r>
            <a:r>
              <a:rPr lang="en-US" altLang="zh-TW" smtClean="0">
                <a:solidFill>
                  <a:srgbClr val="FF0000"/>
                </a:solidFill>
              </a:rPr>
              <a:t>A</a:t>
            </a:r>
            <a:r>
              <a:rPr lang="zh-TW" altLang="en-US" smtClean="0">
                <a:solidFill>
                  <a:srgbClr val="FF0000"/>
                </a:solidFill>
              </a:rPr>
              <a:t>發生的機率</a:t>
            </a:r>
            <a:r>
              <a:rPr lang="zh-TW" altLang="en-US" smtClean="0"/>
              <a:t>，確定</a:t>
            </a:r>
            <a:r>
              <a:rPr lang="en-US" altLang="zh-TW" smtClean="0"/>
              <a:t>B</a:t>
            </a:r>
            <a:r>
              <a:rPr lang="zh-TW" altLang="en-US" smtClean="0"/>
              <a:t>發生了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那麼先看</a:t>
            </a:r>
            <a:r>
              <a:rPr lang="en-US" altLang="zh-TW" smtClean="0"/>
              <a:t>A</a:t>
            </a:r>
            <a:r>
              <a:rPr lang="zh-TW" altLang="en-US" smtClean="0"/>
              <a:t>發生代表</a:t>
            </a:r>
            <a:r>
              <a:rPr lang="en-US" altLang="zh-TW" smtClean="0"/>
              <a:t>B</a:t>
            </a:r>
            <a:r>
              <a:rPr lang="zh-TW" altLang="en-US" smtClean="0"/>
              <a:t>發生機率 </a:t>
            </a:r>
            <a:r>
              <a:rPr lang="en-US" altLang="zh-TW" smtClean="0"/>
              <a:t>(P(B|A))</a:t>
            </a:r>
            <a:r>
              <a:rPr lang="zh-TW" altLang="en-US" smtClean="0"/>
              <a:t>再除</a:t>
            </a:r>
            <a:r>
              <a:rPr lang="en-US" altLang="zh-TW" smtClean="0"/>
              <a:t>P(B)</a:t>
            </a:r>
            <a:r>
              <a:rPr lang="zh-TW" altLang="en-US" smtClean="0"/>
              <a:t>，</a:t>
            </a:r>
            <a:r>
              <a:rPr lang="en-US" altLang="zh-TW" smtClean="0"/>
              <a:t>(P(B)</a:t>
            </a:r>
            <a:r>
              <a:rPr lang="zh-TW" altLang="en-US" smtClean="0"/>
              <a:t>太常發生就沒有幫助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3.P(B|A)</a:t>
            </a:r>
            <a:r>
              <a:rPr lang="zh-TW" altLang="en-US" smtClean="0"/>
              <a:t> </a:t>
            </a:r>
            <a:r>
              <a:rPr lang="zh-TW" altLang="en-US"/>
              <a:t>轉</a:t>
            </a:r>
            <a:r>
              <a:rPr lang="zh-TW" altLang="en-US" smtClean="0"/>
              <a:t>成 </a:t>
            </a:r>
            <a:r>
              <a:rPr lang="en-US" altLang="zh-TW" smtClean="0"/>
              <a:t>P(A|B)</a:t>
            </a:r>
            <a:r>
              <a:rPr lang="zh-TW" altLang="en-US" smtClean="0"/>
              <a:t> 的原因是，</a:t>
            </a:r>
            <a:r>
              <a:rPr lang="en-US" altLang="zh-TW" smtClean="0"/>
              <a:t>A</a:t>
            </a:r>
            <a:r>
              <a:rPr lang="zh-TW" altLang="en-US" smtClean="0"/>
              <a:t>其實尚未發生</a:t>
            </a:r>
            <a:r>
              <a:rPr lang="en-US" altLang="zh-TW" smtClean="0"/>
              <a:t>(</a:t>
            </a:r>
            <a:r>
              <a:rPr lang="zh-TW" altLang="en-US" smtClean="0"/>
              <a:t>所以我們要預測</a:t>
            </a:r>
            <a:r>
              <a:rPr lang="en-US" altLang="zh-TW" smtClean="0"/>
              <a:t>)</a:t>
            </a:r>
            <a:r>
              <a:rPr lang="zh-TW" altLang="en-US" smtClean="0"/>
              <a:t>，而我們預測材料是</a:t>
            </a:r>
            <a:r>
              <a:rPr lang="en-US" altLang="zh-TW" smtClean="0"/>
              <a:t>B</a:t>
            </a:r>
            <a:r>
              <a:rPr lang="zh-TW" altLang="en-US" smtClean="0"/>
              <a:t>，所以才需要轉換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41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229600" cy="252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9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PRP (probability ranking principle)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prp </a:t>
            </a:r>
            <a:r>
              <a:rPr lang="zh-TW" altLang="en-US" smtClean="0"/>
              <a:t>告訴我們回傳 </a:t>
            </a:r>
            <a:r>
              <a:rPr lang="en-US" altLang="zh-TW" smtClean="0"/>
              <a:t>“</a:t>
            </a:r>
            <a:r>
              <a:rPr lang="zh-TW" altLang="en-US" smtClean="0"/>
              <a:t>給定使用者的</a:t>
            </a:r>
            <a:r>
              <a:rPr lang="en-US" altLang="zh-TW" smtClean="0"/>
              <a:t>query</a:t>
            </a:r>
            <a:r>
              <a:rPr lang="zh-TW" altLang="en-US" smtClean="0"/>
              <a:t>，以</a:t>
            </a:r>
            <a:r>
              <a:rPr lang="en-US" altLang="zh-TW" smtClean="0"/>
              <a:t>system</a:t>
            </a:r>
            <a:r>
              <a:rPr lang="zh-TW" altLang="en-US" smtClean="0"/>
              <a:t>內的</a:t>
            </a:r>
            <a:r>
              <a:rPr lang="en-US" altLang="zh-TW" smtClean="0"/>
              <a:t>data</a:t>
            </a:r>
            <a:r>
              <a:rPr lang="zh-TW" altLang="en-US" smtClean="0"/>
              <a:t>，最大機率相關的文章</a:t>
            </a:r>
            <a:r>
              <a:rPr lang="en-US" altLang="zh-TW" smtClean="0"/>
              <a:t>”</a:t>
            </a:r>
            <a:r>
              <a:rPr lang="zh-TW" altLang="en-US" smtClean="0"/>
              <a:t>做降序排列，是最佳化的排序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==&gt; </a:t>
            </a:r>
            <a:r>
              <a:rPr lang="zh-TW" altLang="en-US" smtClean="0"/>
              <a:t>被證明與下列數學式等價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26" y="4509120"/>
            <a:ext cx="632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44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BIM(Binary independent model)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將</a:t>
            </a:r>
            <a:r>
              <a:rPr lang="en-US" altLang="zh-TW" smtClean="0"/>
              <a:t>document</a:t>
            </a:r>
            <a:r>
              <a:rPr lang="zh-TW" altLang="en-US" smtClean="0"/>
              <a:t>、</a:t>
            </a:r>
            <a:r>
              <a:rPr lang="en-US" altLang="zh-TW" smtClean="0"/>
              <a:t>query</a:t>
            </a:r>
            <a:r>
              <a:rPr lang="zh-TW" altLang="en-US" smtClean="0"/>
              <a:t>轉換成</a:t>
            </a:r>
            <a:r>
              <a:rPr lang="en-US" altLang="zh-TW" smtClean="0"/>
              <a:t>boolean vector</a:t>
            </a:r>
          </a:p>
          <a:p>
            <a:pPr marL="0" indent="0">
              <a:buNone/>
            </a:pPr>
            <a:r>
              <a:rPr lang="en-US" altLang="zh-TW" smtClean="0"/>
              <a:t>[d</a:t>
            </a:r>
            <a:r>
              <a:rPr lang="en-US" altLang="zh-TW" sz="1600" smtClean="0"/>
              <a:t>i1</a:t>
            </a:r>
            <a:r>
              <a:rPr lang="en-US" altLang="zh-TW" smtClean="0"/>
              <a:t>,d</a:t>
            </a:r>
            <a:r>
              <a:rPr lang="en-US" altLang="zh-TW" sz="1600" smtClean="0"/>
              <a:t>i2</a:t>
            </a:r>
            <a:r>
              <a:rPr lang="en-US" altLang="zh-TW" smtClean="0"/>
              <a:t>,,, d</a:t>
            </a:r>
            <a:r>
              <a:rPr lang="en-US" altLang="zh-TW" sz="1600" smtClean="0"/>
              <a:t>iN</a:t>
            </a:r>
            <a:r>
              <a:rPr lang="en-US" altLang="zh-TW" smtClean="0"/>
              <a:t>]</a:t>
            </a:r>
          </a:p>
          <a:p>
            <a:pPr marL="0" indent="0">
              <a:buNone/>
            </a:pPr>
            <a:r>
              <a:rPr lang="en-US" altLang="zh-TW" smtClean="0"/>
              <a:t>[q</a:t>
            </a:r>
            <a:r>
              <a:rPr lang="en-US" altLang="zh-TW" sz="1600" smtClean="0"/>
              <a:t>1</a:t>
            </a:r>
            <a:r>
              <a:rPr lang="en-US" altLang="zh-TW" smtClean="0"/>
              <a:t>,q</a:t>
            </a:r>
            <a:r>
              <a:rPr lang="en-US" altLang="zh-TW" sz="1600" smtClean="0"/>
              <a:t>2</a:t>
            </a:r>
            <a:r>
              <a:rPr lang="en-US" altLang="zh-TW" smtClean="0"/>
              <a:t>,,,,q</a:t>
            </a:r>
            <a:r>
              <a:rPr lang="en-US" altLang="zh-TW" sz="1600" smtClean="0"/>
              <a:t>N</a:t>
            </a:r>
            <a:r>
              <a:rPr lang="en-US" altLang="zh-TW" smtClean="0"/>
              <a:t>]  </a:t>
            </a:r>
            <a:r>
              <a:rPr lang="zh-TW" altLang="en-US" smtClean="0"/>
              <a:t>其中 </a:t>
            </a:r>
            <a:r>
              <a:rPr lang="en-US" altLang="zh-TW" smtClean="0"/>
              <a:t>N</a:t>
            </a:r>
            <a:r>
              <a:rPr lang="zh-TW" altLang="en-US" smtClean="0"/>
              <a:t> 表示 </a:t>
            </a:r>
            <a:r>
              <a:rPr lang="en-US" altLang="zh-TW" smtClean="0"/>
              <a:t>vocabulary </a:t>
            </a:r>
            <a:r>
              <a:rPr lang="zh-TW" altLang="en-US" smtClean="0"/>
              <a:t>長度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各項 </a:t>
            </a:r>
            <a:r>
              <a:rPr lang="en-US" altLang="zh-TW" smtClean="0"/>
              <a:t>1</a:t>
            </a:r>
            <a:r>
              <a:rPr lang="zh-TW" altLang="en-US" smtClean="0"/>
              <a:t> 代表 有出現   </a:t>
            </a:r>
            <a:r>
              <a:rPr lang="en-US" altLang="zh-TW" smtClean="0"/>
              <a:t>, 0</a:t>
            </a:r>
            <a:r>
              <a:rPr lang="zh-TW" altLang="en-US" smtClean="0"/>
              <a:t>表示沒出現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“</a:t>
            </a:r>
            <a:r>
              <a:rPr lang="zh-TW" altLang="en-US" smtClean="0"/>
              <a:t>獨立</a:t>
            </a:r>
            <a:r>
              <a:rPr lang="en-US" altLang="zh-TW" smtClean="0"/>
              <a:t>” : </a:t>
            </a:r>
            <a:r>
              <a:rPr lang="zh-TW" altLang="en-US" smtClean="0"/>
              <a:t>向量內各維度間假設 獨立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5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327</Words>
  <Application>Microsoft Office PowerPoint</Application>
  <PresentationFormat>如螢幕大小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機率模型</vt:lpstr>
      <vt:lpstr>bigpictrue</vt:lpstr>
      <vt:lpstr>bigpictrue-2</vt:lpstr>
      <vt:lpstr>簡介</vt:lpstr>
      <vt:lpstr>先備知識</vt:lpstr>
      <vt:lpstr>體會</vt:lpstr>
      <vt:lpstr>PowerPoint 簡報</vt:lpstr>
      <vt:lpstr>PRP (probability ranking principle)</vt:lpstr>
      <vt:lpstr>BIM(Binary independent model)</vt:lpstr>
      <vt:lpstr>RSJ 未有相關資訊時</vt:lpstr>
      <vt:lpstr>RSJ 推導 – 算odd</vt:lpstr>
      <vt:lpstr>RSJ 推導-2</vt:lpstr>
      <vt:lpstr>RSJ model</vt:lpstr>
      <vt:lpstr>RSJ model -2</vt:lpstr>
      <vt:lpstr>小結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機率模型</dc:title>
  <dc:creator>ASUS</dc:creator>
  <cp:lastModifiedBy>ASUS</cp:lastModifiedBy>
  <cp:revision>16</cp:revision>
  <dcterms:created xsi:type="dcterms:W3CDTF">2020-04-11T03:42:57Z</dcterms:created>
  <dcterms:modified xsi:type="dcterms:W3CDTF">2020-04-12T10:20:39Z</dcterms:modified>
</cp:coreProperties>
</file>