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4" r:id="rId5"/>
    <p:sldId id="285" r:id="rId6"/>
    <p:sldId id="259" r:id="rId7"/>
    <p:sldId id="260" r:id="rId8"/>
    <p:sldId id="261" r:id="rId9"/>
    <p:sldId id="262" r:id="rId10"/>
    <p:sldId id="263" r:id="rId11"/>
    <p:sldId id="264" r:id="rId12"/>
    <p:sldId id="277" r:id="rId13"/>
    <p:sldId id="267" r:id="rId14"/>
    <p:sldId id="268" r:id="rId15"/>
    <p:sldId id="269" r:id="rId16"/>
    <p:sldId id="270" r:id="rId17"/>
    <p:sldId id="271" r:id="rId18"/>
    <p:sldId id="266" r:id="rId19"/>
    <p:sldId id="279" r:id="rId20"/>
    <p:sldId id="280" r:id="rId21"/>
    <p:sldId id="283" r:id="rId22"/>
    <p:sldId id="281" r:id="rId23"/>
    <p:sldId id="282" r:id="rId24"/>
    <p:sldId id="265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6CFEE8D-28E2-44BB-96D8-6A653341D46E}">
          <p14:sldIdLst>
            <p14:sldId id="256"/>
            <p14:sldId id="257"/>
          </p14:sldIdLst>
        </p14:section>
        <p14:section name="insertion sort" id="{5BC268C6-8C13-4CFE-A0A7-D364FBA030E1}">
          <p14:sldIdLst>
            <p14:sldId id="275"/>
          </p14:sldIdLst>
        </p14:section>
        <p14:section name="未命名的章節" id="{9D49F19D-B6B1-40A5-99F7-2138FD3403EB}">
          <p14:sldIdLst>
            <p14:sldId id="284"/>
            <p14:sldId id="285"/>
          </p14:sldIdLst>
        </p14:section>
        <p14:section name="quicksort" id="{8C58794D-282F-453A-9721-68F9A5BA421E}">
          <p14:sldIdLst>
            <p14:sldId id="259"/>
            <p14:sldId id="260"/>
            <p14:sldId id="261"/>
            <p14:sldId id="262"/>
            <p14:sldId id="263"/>
            <p14:sldId id="264"/>
            <p14:sldId id="277"/>
          </p14:sldIdLst>
        </p14:section>
        <p14:section name="Lomito`s partition" id="{C620EEDA-E318-4F18-BBD4-32BCC32ABA23}">
          <p14:sldIdLst>
            <p14:sldId id="267"/>
            <p14:sldId id="268"/>
            <p14:sldId id="269"/>
            <p14:sldId id="270"/>
            <p14:sldId id="271"/>
            <p14:sldId id="266"/>
          </p14:sldIdLst>
        </p14:section>
        <p14:section name="Hoare’s scheme" id="{B4C15EC1-B8A3-41D0-9260-21BCFE1130A9}">
          <p14:sldIdLst>
            <p14:sldId id="279"/>
            <p14:sldId id="280"/>
          </p14:sldIdLst>
        </p14:section>
        <p14:section name="dutch nation problem" id="{1B2E5D08-EB2C-4745-88E5-FE176D8FD328}">
          <p14:sldIdLst>
            <p14:sldId id="283"/>
            <p14:sldId id="281"/>
            <p14:sldId id="282"/>
          </p14:sldIdLst>
        </p14:section>
        <p14:section name="補充與歸納" id="{CC356885-F85B-47FA-9840-1281839145BA}">
          <p14:sldIdLst>
            <p14:sldId id="265"/>
            <p14:sldId id="272"/>
            <p14:sldId id="273"/>
          </p14:sldIdLst>
        </p14:section>
        <p14:section name="comparison base" id="{E960B155-D44A-40AA-A62B-10F14744C3A6}">
          <p14:sldIdLst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oares-vs-lomuto-partition-scheme-quicksor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quick sort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58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2.partition: </a:t>
            </a:r>
            <a:r>
              <a:rPr lang="zh-TW" altLang="en-US" smtClean="0"/>
              <a:t>選擇</a:t>
            </a:r>
            <a:r>
              <a:rPr lang="en-US" altLang="zh-TW" smtClean="0"/>
              <a:t>pivot</a:t>
            </a:r>
            <a:r>
              <a:rPr lang="zh-TW" altLang="en-US" smtClean="0"/>
              <a:t>、排好</a:t>
            </a:r>
            <a:r>
              <a:rPr lang="en-US" altLang="zh-TW" smtClean="0"/>
              <a:t>pivot</a:t>
            </a:r>
            <a:r>
              <a:rPr lang="zh-TW" altLang="en-US" smtClean="0"/>
              <a:t>左右兩邊、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回傳最後分好的位置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2-1:</a:t>
            </a:r>
            <a:r>
              <a:rPr lang="zh-TW" altLang="en-US" smtClean="0"/>
              <a:t>實作上可以選擇最後一個位置</a:t>
            </a: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2-3</a:t>
            </a:r>
            <a:r>
              <a:rPr lang="zh-TW" altLang="en-US" smtClean="0"/>
              <a:t> 最後邊界與</a:t>
            </a:r>
            <a:r>
              <a:rPr lang="en-US" altLang="zh-TW" smtClean="0"/>
              <a:t>pivot</a:t>
            </a:r>
            <a:r>
              <a:rPr lang="zh-TW" altLang="en-US" smtClean="0"/>
              <a:t>交換，然後回傳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邊界位置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7854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/>
              <a:t>2-2</a:t>
            </a:r>
            <a:r>
              <a:rPr lang="en-US" altLang="zh-TW">
                <a:sym typeface="Wingdings" panose="05000000000000000000" pitchFamily="2" charset="2"/>
              </a:rPr>
              <a:t>: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(</a:t>
            </a:r>
            <a:r>
              <a:rPr lang="zh-TW" altLang="en-US">
                <a:sym typeface="Wingdings" panose="05000000000000000000" pitchFamily="2" charset="2"/>
              </a:rPr>
              <a:t>目前已知兩種方法</a:t>
            </a:r>
            <a:r>
              <a:rPr lang="en-US" altLang="zh-TW">
                <a:sym typeface="Wingdings" panose="05000000000000000000" pitchFamily="2" charset="2"/>
              </a:rPr>
              <a:t>):</a:t>
            </a:r>
            <a:r>
              <a:rPr lang="zh-TW" altLang="en-US">
                <a:sym typeface="Wingdings" panose="05000000000000000000" pitchFamily="2" charset="2"/>
              </a:rPr>
              <a:t>使用</a:t>
            </a:r>
            <a:r>
              <a:rPr lang="en-US" altLang="zh-TW" smtClean="0">
                <a:sym typeface="Wingdings" panose="05000000000000000000" pitchFamily="2" charset="2"/>
              </a:rPr>
              <a:t>cur</a:t>
            </a:r>
            <a:r>
              <a:rPr lang="zh-TW" altLang="en-US" smtClean="0">
                <a:sym typeface="Wingdings" panose="05000000000000000000" pitchFamily="2" charset="2"/>
              </a:rPr>
              <a:t>位置與邊界位置</a:t>
            </a:r>
            <a:r>
              <a:rPr lang="en-US" altLang="zh-TW" smtClean="0"/>
              <a:t>Cur</a:t>
            </a:r>
            <a:r>
              <a:rPr lang="zh-TW" altLang="en-US"/>
              <a:t>不斷遍歷</a:t>
            </a:r>
            <a:r>
              <a:rPr lang="zh-TW" altLang="en-US" smtClean="0"/>
              <a:t>下去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*如果</a:t>
            </a:r>
            <a:r>
              <a:rPr lang="zh-TW" altLang="en-US"/>
              <a:t>遇到比</a:t>
            </a:r>
            <a:r>
              <a:rPr lang="en-US" altLang="zh-TW"/>
              <a:t>pivot</a:t>
            </a:r>
            <a:r>
              <a:rPr lang="zh-TW" altLang="en-US"/>
              <a:t>小</a:t>
            </a:r>
            <a:r>
              <a:rPr lang="zh-TW" altLang="en-US" smtClean="0"/>
              <a:t>的</a:t>
            </a:r>
            <a:r>
              <a:rPr lang="en-US" altLang="zh-TW" smtClean="0"/>
              <a:t>(</a:t>
            </a:r>
            <a:r>
              <a:rPr lang="zh-TW" altLang="en-US" smtClean="0"/>
              <a:t>或相等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en-US" altLang="zh-TW" smtClean="0"/>
              <a:t>cur</a:t>
            </a:r>
            <a:r>
              <a:rPr lang="zh-TW" altLang="en-US" smtClean="0"/>
              <a:t>與邊界交換，邊界</a:t>
            </a:r>
            <a:r>
              <a:rPr lang="en-US" altLang="zh-TW" smtClean="0"/>
              <a:t>++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*如果遇到比</a:t>
            </a:r>
            <a:r>
              <a:rPr lang="en-US" altLang="zh-TW" smtClean="0"/>
              <a:t>pivot</a:t>
            </a:r>
            <a:r>
              <a:rPr lang="zh-TW" altLang="en-US" smtClean="0"/>
              <a:t>大的，</a:t>
            </a:r>
            <a:r>
              <a:rPr lang="en-US" altLang="zh-TW" smtClean="0"/>
              <a:t>cur</a:t>
            </a:r>
            <a:r>
              <a:rPr lang="zh-TW" altLang="en-US" smtClean="0"/>
              <a:t>繼續往下走 </a:t>
            </a:r>
            <a:r>
              <a:rPr lang="en-US" altLang="zh-TW" smtClean="0"/>
              <a:t>(</a:t>
            </a:r>
            <a:r>
              <a:rPr lang="zh-TW" altLang="en-US" smtClean="0"/>
              <a:t>不管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/>
              <a:t>最後</a:t>
            </a:r>
            <a:r>
              <a:rPr lang="zh-TW" altLang="en-US" smtClean="0"/>
              <a:t>交換邊界與</a:t>
            </a:r>
            <a:r>
              <a:rPr lang="en-US" altLang="zh-TW" smtClean="0"/>
              <a:t>pivot</a:t>
            </a:r>
            <a:r>
              <a:rPr lang="zh-TW" altLang="en-US" smtClean="0"/>
              <a:t>即可，然後回傳邊界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Until</a:t>
            </a:r>
            <a:r>
              <a:rPr lang="zh-TW" altLang="en-US" smtClean="0"/>
              <a:t> </a:t>
            </a:r>
            <a:r>
              <a:rPr lang="en-US" altLang="zh-TW" smtClean="0"/>
              <a:t>cur</a:t>
            </a:r>
            <a:r>
              <a:rPr lang="zh-TW" altLang="en-US" smtClean="0"/>
              <a:t>走到</a:t>
            </a:r>
            <a:r>
              <a:rPr lang="en-US" altLang="zh-TW" smtClean="0"/>
              <a:t>pivot</a:t>
            </a:r>
          </a:p>
          <a:p>
            <a:pPr marL="0" indent="0">
              <a:buNone/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3619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三種</a:t>
            </a:r>
            <a:r>
              <a:rPr lang="en-US" altLang="zh-TW" smtClean="0"/>
              <a:t>partition</a:t>
            </a:r>
            <a:r>
              <a:rPr lang="zh-TW" altLang="en-US" smtClean="0"/>
              <a:t>方法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https://</a:t>
            </a:r>
            <a:r>
              <a:rPr lang="en-US" altLang="zh-TW" smtClean="0">
                <a:hlinkClick r:id="rId2"/>
              </a:rPr>
              <a:t>www.geeksforgeeks.org/hoares-vs-lomuto-partition-scheme-quicksort/</a:t>
            </a:r>
            <a:endParaRPr lang="en-US" altLang="zh-TW" smtClean="0"/>
          </a:p>
          <a:p>
            <a:r>
              <a:rPr lang="zh-TW" altLang="en-US" smtClean="0"/>
              <a:t>為</a:t>
            </a:r>
            <a:r>
              <a:rPr lang="en-US" altLang="zh-TW"/>
              <a:t>Hoare’s scheme </a:t>
            </a:r>
            <a:r>
              <a:rPr lang="zh-TW" altLang="en-US" smtClean="0"/>
              <a:t>以及 </a:t>
            </a:r>
            <a:r>
              <a:rPr lang="en-US" altLang="zh-TW" smtClean="0"/>
              <a:t>Lomuto’s partition</a:t>
            </a:r>
            <a:r>
              <a:rPr lang="zh-TW" altLang="en-US" smtClean="0"/>
              <a:t>以及</a:t>
            </a:r>
            <a:r>
              <a:rPr lang="en-US" altLang="zh-TW" smtClean="0"/>
              <a:t>dutch nation </a:t>
            </a:r>
            <a:r>
              <a:rPr lang="zh-TW" altLang="en-US"/>
              <a:t>法</a:t>
            </a:r>
            <a:endParaRPr lang="en-US" altLang="zh-TW" smtClean="0"/>
          </a:p>
          <a:p>
            <a:r>
              <a:rPr lang="en-US" altLang="zh-TW"/>
              <a:t>Hoare’s </a:t>
            </a:r>
            <a:r>
              <a:rPr lang="en-US" altLang="zh-TW" smtClean="0"/>
              <a:t>scheme </a:t>
            </a:r>
            <a:r>
              <a:rPr lang="zh-TW" altLang="en-US" smtClean="0"/>
              <a:t>、</a:t>
            </a:r>
            <a:r>
              <a:rPr lang="en-US" altLang="zh-TW"/>
              <a:t> dutch nation</a:t>
            </a:r>
            <a:r>
              <a:rPr lang="zh-TW" altLang="en-US" smtClean="0"/>
              <a:t>相對有效率非常多，從</a:t>
            </a:r>
            <a:r>
              <a:rPr lang="en-US" altLang="zh-TW" smtClean="0"/>
              <a:t>DS</a:t>
            </a:r>
            <a:r>
              <a:rPr lang="zh-TW" altLang="en-US" smtClean="0"/>
              <a:t>作業一筆記可以知道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61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1.cur</a:t>
            </a:r>
            <a:r>
              <a:rPr lang="zh-TW" altLang="en-US" smtClean="0"/>
              <a:t>值比</a:t>
            </a:r>
            <a:r>
              <a:rPr lang="en-US" altLang="zh-TW" smtClean="0"/>
              <a:t>pivot</a:t>
            </a:r>
            <a:r>
              <a:rPr lang="zh-TW" altLang="en-US" smtClean="0"/>
              <a:t>小，與邊界交換，並將邊界往下指 </a:t>
            </a:r>
            <a:r>
              <a:rPr lang="en-US" altLang="zh-TW" smtClean="0"/>
              <a:t>(</a:t>
            </a:r>
            <a:r>
              <a:rPr lang="zh-TW" altLang="en-US" smtClean="0"/>
              <a:t>多餘的地方</a:t>
            </a:r>
            <a:r>
              <a:rPr lang="en-US" altLang="zh-TW" smtClean="0"/>
              <a:t>:</a:t>
            </a:r>
            <a:r>
              <a:rPr lang="zh-TW" altLang="en-US" smtClean="0"/>
              <a:t>自己和自己交換</a:t>
            </a:r>
            <a:r>
              <a:rPr lang="en-US" altLang="zh-TW" smtClean="0"/>
              <a:t>)</a:t>
            </a:r>
          </a:p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585234" cy="164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38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2.cur</a:t>
            </a:r>
            <a:r>
              <a:rPr lang="zh-TW" altLang="en-US"/>
              <a:t>值比</a:t>
            </a:r>
            <a:r>
              <a:rPr lang="en-US" altLang="zh-TW"/>
              <a:t>pivot</a:t>
            </a:r>
            <a:r>
              <a:rPr lang="zh-TW" altLang="en-US"/>
              <a:t>小，與邊界交換，並將邊界往下指 </a:t>
            </a:r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r>
              <a:rPr lang="zh-TW" altLang="en-US"/>
              <a:t>可</a:t>
            </a:r>
            <a:r>
              <a:rPr lang="zh-TW" altLang="en-US" smtClean="0"/>
              <a:t>用數學歸納法證明，此情形下</a:t>
            </a:r>
            <a:r>
              <a:rPr lang="en-US" altLang="zh-TW" smtClean="0"/>
              <a:t>border</a:t>
            </a:r>
            <a:r>
              <a:rPr lang="zh-TW" altLang="en-US" smtClean="0"/>
              <a:t>往下指一定比</a:t>
            </a:r>
            <a:r>
              <a:rPr lang="en-US" altLang="zh-TW" smtClean="0"/>
              <a:t>pivot</a:t>
            </a:r>
            <a:r>
              <a:rPr lang="zh-TW" altLang="en-US" smtClean="0"/>
              <a:t>大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2708920"/>
            <a:ext cx="7629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9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3.</a:t>
            </a:r>
            <a:r>
              <a:rPr lang="zh-TW" altLang="en-US" smtClean="0"/>
              <a:t>如果</a:t>
            </a:r>
            <a:r>
              <a:rPr lang="en-US" altLang="zh-TW" smtClean="0"/>
              <a:t>cur</a:t>
            </a:r>
            <a:r>
              <a:rPr lang="zh-TW" altLang="en-US" smtClean="0"/>
              <a:t>值比</a:t>
            </a:r>
            <a:r>
              <a:rPr lang="en-US" altLang="zh-TW" smtClean="0"/>
              <a:t>pivot</a:t>
            </a:r>
            <a:r>
              <a:rPr lang="zh-TW" altLang="en-US" smtClean="0"/>
              <a:t>大，</a:t>
            </a:r>
            <a:r>
              <a:rPr lang="en-US" altLang="zh-TW" smtClean="0"/>
              <a:t>cur</a:t>
            </a:r>
            <a:r>
              <a:rPr lang="zh-TW" altLang="en-US" smtClean="0"/>
              <a:t>往下指就好</a:t>
            </a:r>
            <a:endParaRPr lang="en-US" altLang="zh-TW" smtClean="0"/>
          </a:p>
          <a:p>
            <a:endParaRPr lang="en-US" altLang="zh-TW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381250"/>
            <a:ext cx="76771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0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圖示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4.</a:t>
            </a:r>
            <a:r>
              <a:rPr lang="zh-TW" altLang="en-US" smtClean="0"/>
              <a:t>最後交換</a:t>
            </a:r>
            <a:r>
              <a:rPr lang="en-US" altLang="zh-TW" smtClean="0"/>
              <a:t>pivot</a:t>
            </a:r>
            <a:r>
              <a:rPr lang="zh-TW" altLang="en-US" smtClean="0"/>
              <a:t>與邊界即可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53" y="2708920"/>
            <a:ext cx="87249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57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補充</a:t>
            </a:r>
            <a:r>
              <a:rPr lang="en-US" altLang="zh-TW" smtClean="0"/>
              <a:t>:</a:t>
            </a:r>
            <a:r>
              <a:rPr lang="zh-TW" altLang="en-US" smtClean="0"/>
              <a:t>邊界最後一定是邊界</a:t>
            </a:r>
            <a:r>
              <a:rPr lang="en-US" altLang="zh-TW" smtClean="0"/>
              <a:t>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56792"/>
            <a:ext cx="8229600" cy="5501208"/>
          </a:xfrm>
        </p:spPr>
        <p:txBody>
          <a:bodyPr>
            <a:normAutofit/>
          </a:bodyPr>
          <a:lstStyle/>
          <a:p>
            <a:r>
              <a:rPr lang="zh-TW" altLang="en-US" smtClean="0"/>
              <a:t>反證法</a:t>
            </a:r>
            <a:r>
              <a:rPr lang="en-US" altLang="zh-TW" smtClean="0"/>
              <a:t>:</a:t>
            </a:r>
          </a:p>
          <a:p>
            <a:r>
              <a:rPr lang="zh-TW" altLang="en-US" smtClean="0"/>
              <a:t>首先由於</a:t>
            </a:r>
            <a:r>
              <a:rPr lang="en-US" altLang="zh-TW" smtClean="0"/>
              <a:t>cur</a:t>
            </a:r>
            <a:r>
              <a:rPr lang="zh-TW" altLang="en-US" smtClean="0"/>
              <a:t>會換掉小的，所以最簡單的反例只可能長這樣</a:t>
            </a:r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表示在交換前，但此情形不可能發生，因為在小</a:t>
            </a:r>
            <a:r>
              <a:rPr lang="en-US" altLang="zh-TW" smtClean="0"/>
              <a:t>2</a:t>
            </a:r>
            <a:r>
              <a:rPr lang="zh-TW" altLang="en-US" smtClean="0"/>
              <a:t>的時候</a:t>
            </a:r>
            <a:r>
              <a:rPr lang="en-US" altLang="zh-TW" smtClean="0"/>
              <a:t>Border</a:t>
            </a:r>
            <a:r>
              <a:rPr lang="zh-TW" altLang="en-US" smtClean="0"/>
              <a:t>就已經往前指了，不可能再交換小</a:t>
            </a:r>
            <a:r>
              <a:rPr lang="en-US" altLang="zh-TW" smtClean="0"/>
              <a:t>2</a:t>
            </a:r>
            <a:r>
              <a:rPr lang="zh-TW" altLang="en-US" smtClean="0"/>
              <a:t> </a:t>
            </a:r>
            <a:r>
              <a:rPr lang="en-US" altLang="zh-TW" smtClean="0"/>
              <a:t>(border</a:t>
            </a:r>
            <a:r>
              <a:rPr lang="zh-TW" altLang="en-US" smtClean="0"/>
              <a:t>遇到小的就會往前指</a:t>
            </a:r>
            <a:r>
              <a:rPr lang="en-US" altLang="zh-TW" smtClean="0"/>
              <a:t>)</a:t>
            </a:r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5065812" cy="14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19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101056"/>
            <a:ext cx="38862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92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Hoare`s scheme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0576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76056" y="22768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Pivot</a:t>
            </a:r>
            <a:r>
              <a:rPr lang="zh-TW" altLang="en-US" smtClean="0"/>
              <a:t>要取中位數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62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給</a:t>
            </a:r>
            <a:r>
              <a:rPr lang="zh-TW" altLang="en-US" dirty="0" smtClean="0"/>
              <a:t>定一串數字，輸出一串照順序排好的數字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*輸入和輸出的數字會不能增減、改變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Eg</a:t>
            </a:r>
            <a:r>
              <a:rPr lang="en-US" altLang="zh-TW" dirty="0" smtClean="0"/>
              <a:t> 1</a:t>
            </a:r>
            <a:r>
              <a:rPr lang="en-US" altLang="zh-TW" dirty="0"/>
              <a:t>,</a:t>
            </a:r>
            <a:r>
              <a:rPr lang="en-US" altLang="zh-TW" dirty="0" smtClean="0"/>
              <a:t>3,2,5,4  =&gt; 1,2,3,4,5</a:t>
            </a:r>
          </a:p>
          <a:p>
            <a:pPr marL="0" indent="0">
              <a:buNone/>
            </a:pPr>
            <a:r>
              <a:rPr lang="en-US" altLang="zh-TW" dirty="0" smtClean="0"/>
              <a:t>Q: </a:t>
            </a:r>
            <a:r>
              <a:rPr lang="zh-TW" altLang="en-US" dirty="0" smtClean="0"/>
              <a:t>一定要數字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 smtClean="0"/>
              <a:t>A:</a:t>
            </a:r>
            <a:r>
              <a:rPr lang="zh-TW" altLang="en-US" dirty="0" smtClean="0"/>
              <a:t>不是，但資料型態要能有順序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:</a:t>
            </a:r>
            <a:r>
              <a:rPr lang="zh-TW" altLang="en-US" dirty="0" smtClean="0"/>
              <a:t>字典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Why </a:t>
            </a:r>
            <a:r>
              <a:rPr lang="en-US" altLang="zh-TW" dirty="0"/>
              <a:t>we need this?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A:</a:t>
            </a:r>
            <a:r>
              <a:rPr lang="zh-TW" altLang="en-US" dirty="0" smtClean="0"/>
              <a:t>其他演算法</a:t>
            </a:r>
            <a:r>
              <a:rPr lang="en-US" altLang="zh-TW" dirty="0" smtClean="0"/>
              <a:t>(algorithm)</a:t>
            </a:r>
            <a:r>
              <a:rPr lang="zh-TW" altLang="en-US" dirty="0" smtClean="0"/>
              <a:t>的基本步驟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eg:binary</a:t>
            </a:r>
            <a:r>
              <a:rPr lang="en-US" altLang="zh-TW" dirty="0" smtClean="0"/>
              <a:t> search)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048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優雅寫法</a:t>
            </a:r>
            <a:endParaRPr lang="zh-TW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513128" cy="531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89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Dutch nation problem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mtClean="0"/>
              <a:t>將</a:t>
            </a:r>
            <a:r>
              <a:rPr lang="en-US" altLang="zh-TW" smtClean="0"/>
              <a:t>012012012…</a:t>
            </a:r>
            <a:r>
              <a:rPr lang="zh-TW" altLang="en-US" smtClean="0"/>
              <a:t>的陣列</a:t>
            </a:r>
            <a:r>
              <a:rPr lang="zh-TW" altLang="en-US" smtClean="0">
                <a:solidFill>
                  <a:srgbClr val="FF0000"/>
                </a:solidFill>
              </a:rPr>
              <a:t>經由</a:t>
            </a:r>
            <a:r>
              <a:rPr lang="en-US" altLang="zh-TW" smtClean="0">
                <a:solidFill>
                  <a:srgbClr val="FF0000"/>
                </a:solidFill>
              </a:rPr>
              <a:t>swap</a:t>
            </a:r>
            <a:r>
              <a:rPr lang="zh-TW" altLang="en-US" smtClean="0"/>
              <a:t>改成</a:t>
            </a:r>
            <a:r>
              <a:rPr lang="en-US" altLang="zh-TW" smtClean="0"/>
              <a:t>000…1111…2222</a:t>
            </a:r>
          </a:p>
          <a:p>
            <a:r>
              <a:rPr lang="zh-TW" altLang="en-US" smtClean="0"/>
              <a:t>解法</a:t>
            </a:r>
            <a:r>
              <a:rPr lang="en-US" altLang="zh-TW"/>
              <a:t> </a:t>
            </a:r>
            <a:r>
              <a:rPr lang="zh-TW" altLang="en-US" smtClean="0"/>
              <a:t>設左與右指標，分別記錄比</a:t>
            </a:r>
            <a:r>
              <a:rPr lang="en-US" altLang="zh-TW" smtClean="0"/>
              <a:t>pivot</a:t>
            </a:r>
          </a:p>
          <a:p>
            <a:pPr marL="0" indent="0">
              <a:buNone/>
            </a:pPr>
            <a:r>
              <a:rPr lang="zh-TW" altLang="en-US" smtClean="0"/>
              <a:t>小 與 比 </a:t>
            </a:r>
            <a:r>
              <a:rPr lang="en-US" altLang="zh-TW" smtClean="0">
                <a:solidFill>
                  <a:srgbClr val="FF0000"/>
                </a:solidFill>
              </a:rPr>
              <a:t>pivot</a:t>
            </a:r>
            <a:r>
              <a:rPr lang="zh-TW" altLang="en-US" smtClean="0">
                <a:solidFill>
                  <a:srgbClr val="FF0000"/>
                </a:solidFill>
              </a:rPr>
              <a:t>大的邊界</a:t>
            </a:r>
            <a:r>
              <a:rPr lang="en-US" altLang="zh-TW"/>
              <a:t>(lomuto</a:t>
            </a:r>
            <a:r>
              <a:rPr lang="zh-TW" altLang="en-US"/>
              <a:t>法改良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再用</a:t>
            </a:r>
            <a:r>
              <a:rPr lang="en-US" altLang="zh-TW" smtClean="0"/>
              <a:t>cur</a:t>
            </a:r>
            <a:r>
              <a:rPr lang="zh-TW" altLang="en-US" smtClean="0"/>
              <a:t>去跑一次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b="1" u="sng" smtClean="0"/>
              <a:t>Cur</a:t>
            </a:r>
            <a:r>
              <a:rPr lang="zh-TW" altLang="en-US" b="1" u="sng" smtClean="0"/>
              <a:t>指到比</a:t>
            </a:r>
            <a:r>
              <a:rPr lang="en-US" altLang="zh-TW" b="1" u="sng" smtClean="0"/>
              <a:t>pivot</a:t>
            </a:r>
            <a:r>
              <a:rPr lang="zh-TW" altLang="en-US" b="1" u="sng" smtClean="0"/>
              <a:t>小  </a:t>
            </a:r>
            <a:r>
              <a:rPr lang="en-US" altLang="zh-TW" b="1" u="sng" smtClean="0"/>
              <a:t>swap(</a:t>
            </a:r>
            <a:r>
              <a:rPr lang="zh-TW" altLang="en-US" b="1" u="sng" smtClean="0"/>
              <a:t>左</a:t>
            </a:r>
            <a:r>
              <a:rPr lang="en-US" altLang="zh-TW" b="1" u="sng" smtClean="0"/>
              <a:t>,cur) ,cur++,</a:t>
            </a:r>
            <a:r>
              <a:rPr lang="zh-TW" altLang="en-US" b="1" u="sng" smtClean="0"/>
              <a:t>左</a:t>
            </a:r>
            <a:r>
              <a:rPr lang="en-US" altLang="zh-TW" b="1" u="sng" smtClean="0"/>
              <a:t>++</a:t>
            </a:r>
          </a:p>
          <a:p>
            <a:pPr marL="0" indent="0">
              <a:buNone/>
            </a:pPr>
            <a:r>
              <a:rPr lang="en-US" altLang="zh-TW" b="1" u="sng" smtClean="0"/>
              <a:t>Cur </a:t>
            </a:r>
            <a:r>
              <a:rPr lang="zh-TW" altLang="en-US" b="1" u="sng" smtClean="0"/>
              <a:t>指到比</a:t>
            </a:r>
            <a:r>
              <a:rPr lang="en-US" altLang="zh-TW" b="1" u="sng" smtClean="0"/>
              <a:t>pivot</a:t>
            </a:r>
            <a:r>
              <a:rPr lang="zh-TW" altLang="en-US" b="1" u="sng"/>
              <a:t>大</a:t>
            </a:r>
            <a:r>
              <a:rPr lang="zh-TW" altLang="en-US" b="1" u="sng" smtClean="0"/>
              <a:t>  </a:t>
            </a:r>
            <a:r>
              <a:rPr lang="en-US" altLang="zh-TW" b="1" u="sng" smtClean="0"/>
              <a:t>swap(</a:t>
            </a:r>
            <a:r>
              <a:rPr lang="zh-TW" altLang="en-US" b="1" u="sng" smtClean="0"/>
              <a:t>右</a:t>
            </a:r>
            <a:r>
              <a:rPr lang="en-US" altLang="zh-TW" b="1" u="sng" smtClean="0"/>
              <a:t>,cur),</a:t>
            </a:r>
            <a:r>
              <a:rPr lang="zh-TW" altLang="en-US" b="1" u="sng" smtClean="0"/>
              <a:t>右</a:t>
            </a:r>
            <a:r>
              <a:rPr lang="en-US" altLang="zh-TW" b="1" u="sng" smtClean="0"/>
              <a:t>--</a:t>
            </a:r>
          </a:p>
          <a:p>
            <a:pPr marL="0" indent="0">
              <a:buNone/>
            </a:pPr>
            <a:r>
              <a:rPr lang="en-US" altLang="zh-TW" b="1" u="sng" smtClean="0"/>
              <a:t>Cur </a:t>
            </a:r>
            <a:r>
              <a:rPr lang="zh-TW" altLang="en-US" b="1" u="sng" smtClean="0"/>
              <a:t>指到等於</a:t>
            </a:r>
            <a:r>
              <a:rPr lang="en-US" altLang="zh-TW" b="1" u="sng" smtClean="0"/>
              <a:t>pivot   cur++</a:t>
            </a:r>
          </a:p>
          <a:p>
            <a:pPr marL="0" indent="0">
              <a:buNone/>
            </a:pPr>
            <a:r>
              <a:rPr lang="zh-TW" altLang="en-US" b="1" u="sng" smtClean="0"/>
              <a:t>直到 </a:t>
            </a:r>
            <a:r>
              <a:rPr lang="en-US" altLang="zh-TW" b="1" u="sng" smtClean="0"/>
              <a:t>cur</a:t>
            </a:r>
            <a:r>
              <a:rPr lang="zh-TW" altLang="en-US" b="1" u="sng" smtClean="0"/>
              <a:t> 與 右 相會</a:t>
            </a:r>
            <a:endParaRPr lang="en-US" altLang="zh-TW" b="1" u="sng" smtClean="0"/>
          </a:p>
          <a:p>
            <a:pPr marL="0" indent="0">
              <a:buNone/>
            </a:pPr>
            <a:r>
              <a:rPr lang="zh-TW" altLang="en-US" smtClean="0"/>
              <a:t>再遞迴</a:t>
            </a:r>
            <a:r>
              <a:rPr lang="en-US" altLang="zh-TW" smtClean="0"/>
              <a:t>Qsort(0,</a:t>
            </a:r>
            <a:r>
              <a:rPr lang="zh-TW" altLang="en-US" smtClean="0"/>
              <a:t>左</a:t>
            </a:r>
            <a:r>
              <a:rPr lang="en-US" altLang="zh-TW" smtClean="0"/>
              <a:t>) </a:t>
            </a:r>
            <a:r>
              <a:rPr lang="en-US" altLang="zh-TW"/>
              <a:t>Qsort</a:t>
            </a:r>
            <a:r>
              <a:rPr lang="en-US" altLang="zh-TW" smtClean="0"/>
              <a:t>(</a:t>
            </a:r>
            <a:r>
              <a:rPr lang="zh-TW" altLang="en-US" smtClean="0"/>
              <a:t>右</a:t>
            </a:r>
            <a:r>
              <a:rPr lang="en-US" altLang="zh-TW" smtClean="0"/>
              <a:t>,</a:t>
            </a:r>
            <a:r>
              <a:rPr lang="en-US" altLang="zh-TW"/>
              <a:t>n</a:t>
            </a:r>
            <a:r>
              <a:rPr lang="en-US" altLang="zh-TW" smtClean="0"/>
              <a:t>)  </a:t>
            </a:r>
          </a:p>
          <a:p>
            <a:pPr marL="0" indent="0">
              <a:buNone/>
            </a:pPr>
            <a:r>
              <a:rPr lang="en-US" altLang="zh-TW" smtClean="0"/>
              <a:t>*</a:t>
            </a:r>
            <a:r>
              <a:rPr lang="zh-TW" altLang="en-US" smtClean="0"/>
              <a:t>注意指到比</a:t>
            </a:r>
            <a:r>
              <a:rPr lang="en-US" altLang="zh-TW" smtClean="0"/>
              <a:t>pivot</a:t>
            </a:r>
            <a:r>
              <a:rPr lang="zh-TW" altLang="en-US" smtClean="0"/>
              <a:t>大時換完</a:t>
            </a:r>
            <a:r>
              <a:rPr lang="en-US" altLang="zh-TW" smtClean="0">
                <a:solidFill>
                  <a:srgbClr val="FF0000"/>
                </a:solidFill>
              </a:rPr>
              <a:t>cur</a:t>
            </a:r>
            <a:r>
              <a:rPr lang="zh-TW" altLang="en-US" smtClean="0">
                <a:solidFill>
                  <a:srgbClr val="FF0000"/>
                </a:solidFill>
              </a:rPr>
              <a:t>不能往下走，</a:t>
            </a:r>
            <a:r>
              <a:rPr lang="zh-TW" altLang="en-US" smtClean="0"/>
              <a:t>因為右邊陣列還沒有掃過，不能確定換過來的是正確的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3541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三個</a:t>
            </a:r>
            <a:r>
              <a:rPr lang="en-US" altLang="zh-TW" smtClean="0"/>
              <a:t>partition</a:t>
            </a:r>
            <a:r>
              <a:rPr lang="zh-TW" altLang="en-US" smtClean="0"/>
              <a:t>比較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en-US" altLang="zh-TW"/>
              <a:t> Hoare’s scheme </a:t>
            </a:r>
            <a:r>
              <a:rPr lang="zh-TW" altLang="en-US" smtClean="0"/>
              <a:t>，前者</a:t>
            </a:r>
            <a:r>
              <a:rPr lang="en-US" altLang="zh-TW" smtClean="0"/>
              <a:t>swap</a:t>
            </a:r>
            <a:r>
              <a:rPr lang="zh-TW" altLang="en-US" smtClean="0"/>
              <a:t>次數較少，效能較好</a:t>
            </a:r>
            <a:r>
              <a:rPr lang="en-US" altLang="zh-TW" smtClean="0"/>
              <a:t>(</a:t>
            </a:r>
            <a:r>
              <a:rPr lang="zh-TW" altLang="en-US" smtClean="0"/>
              <a:t>約快</a:t>
            </a:r>
            <a:r>
              <a:rPr lang="en-US" altLang="zh-TW" smtClean="0"/>
              <a:t>3</a:t>
            </a:r>
            <a:r>
              <a:rPr lang="zh-TW" altLang="en-US"/>
              <a:t>倍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並且盡量讓</a:t>
            </a:r>
            <a:r>
              <a:rPr lang="en-US" altLang="zh-TW" smtClean="0"/>
              <a:t>pivot</a:t>
            </a:r>
            <a:r>
              <a:rPr lang="zh-TW" altLang="en-US" smtClean="0"/>
              <a:t>往中間靠，維持等切陣列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</a:t>
            </a:r>
            <a:r>
              <a:rPr lang="en-US" altLang="zh-TW" smtClean="0"/>
              <a:t>Lomuto’s partition</a:t>
            </a:r>
            <a:r>
              <a:rPr lang="zh-TW" altLang="en-US" smtClean="0"/>
              <a:t> 在大量重複資料與排序好陣列情況下會爆成 </a:t>
            </a:r>
            <a:r>
              <a:rPr lang="en-US" altLang="zh-TW" smtClean="0"/>
              <a:t>O(N^2)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每次都選最左</a:t>
            </a:r>
            <a:r>
              <a:rPr lang="en-US" altLang="zh-TW" smtClean="0"/>
              <a:t>or</a:t>
            </a:r>
            <a:r>
              <a:rPr lang="zh-TW" altLang="en-US" smtClean="0"/>
              <a:t>最右做</a:t>
            </a:r>
            <a:r>
              <a:rPr lang="en-US" altLang="zh-TW" smtClean="0"/>
              <a:t>pivot)</a:t>
            </a:r>
          </a:p>
          <a:p>
            <a:pPr marL="0" indent="0">
              <a:buNone/>
            </a:pPr>
            <a:r>
              <a:rPr lang="en-US" altLang="zh-TW" smtClean="0"/>
              <a:t>3.Dutch nation promble</a:t>
            </a:r>
            <a:r>
              <a:rPr lang="zh-TW" altLang="en-US" smtClean="0"/>
              <a:t>法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zh-TW" altLang="en-US" smtClean="0"/>
              <a:t>全重複資料可以到</a:t>
            </a:r>
            <a:r>
              <a:rPr lang="en-US" altLang="zh-TW" smtClean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4473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zh-TW" smtClean="0"/>
              <a:t> </a:t>
            </a:r>
            <a:r>
              <a:rPr lang="zh-TW" altLang="en-US" smtClean="0"/>
              <a:t>數學分析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Lomuto's Method</a:t>
            </a:r>
          </a:p>
          <a:p>
            <a:endParaRPr lang="en-US" altLang="zh-TW" smtClean="0"/>
          </a:p>
          <a:p>
            <a:endParaRPr lang="en-US" altLang="zh-TW"/>
          </a:p>
          <a:p>
            <a:r>
              <a:rPr lang="en-US" altLang="zh-TW"/>
              <a:t>Hoare’s </a:t>
            </a:r>
            <a:r>
              <a:rPr lang="en-US" altLang="zh-TW" smtClean="0"/>
              <a:t>scheme</a:t>
            </a:r>
          </a:p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24288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33337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20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總結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通常需要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1.quicksort</a:t>
            </a:r>
            <a:r>
              <a:rPr lang="zh-TW" altLang="en-US" smtClean="0"/>
              <a:t> 做遞迴、判斷條件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2.Partition </a:t>
            </a:r>
            <a:r>
              <a:rPr lang="zh-TW" altLang="en-US" smtClean="0"/>
              <a:t>做分割 </a:t>
            </a:r>
            <a:r>
              <a:rPr lang="en-US" altLang="zh-TW" smtClean="0"/>
              <a:t>(</a:t>
            </a:r>
            <a:r>
              <a:rPr lang="zh-TW" altLang="en-US" smtClean="0"/>
              <a:t>使用</a:t>
            </a:r>
            <a:r>
              <a:rPr lang="en-US" altLang="zh-TW" smtClean="0"/>
              <a:t>for</a:t>
            </a:r>
            <a:r>
              <a:rPr lang="zh-TW" altLang="en-US" smtClean="0"/>
              <a:t>迴圈與</a:t>
            </a:r>
            <a:r>
              <a:rPr lang="en-US" altLang="zh-TW" smtClean="0"/>
              <a:t>border</a:t>
            </a:r>
            <a:r>
              <a:rPr lang="zh-TW" altLang="en-US" smtClean="0"/>
              <a:t>、</a:t>
            </a:r>
            <a:r>
              <a:rPr lang="en-US" altLang="zh-TW" smtClean="0"/>
              <a:t>cur</a:t>
            </a:r>
            <a:r>
              <a:rPr lang="zh-TW" altLang="en-US" smtClean="0"/>
              <a:t>，較小就互換、</a:t>
            </a:r>
            <a:r>
              <a:rPr lang="en-US" altLang="zh-TW" smtClean="0"/>
              <a:t>border</a:t>
            </a:r>
            <a:r>
              <a:rPr lang="zh-TW" altLang="en-US" smtClean="0"/>
              <a:t>往下指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en-US" altLang="zh-TW" smtClean="0"/>
              <a:t>3.Swap</a:t>
            </a:r>
            <a:r>
              <a:rPr lang="zh-TW" altLang="en-US" smtClean="0"/>
              <a:t> 輔助</a:t>
            </a:r>
            <a:r>
              <a:rPr lang="en-US" altLang="zh-TW" smtClean="0"/>
              <a:t>Partition</a:t>
            </a:r>
            <a:r>
              <a:rPr lang="zh-TW" altLang="en-US" smtClean="0"/>
              <a:t>交換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9072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Quick sorting </a:t>
            </a:r>
            <a:r>
              <a:rPr lang="zh-TW" altLang="en-US" smtClean="0"/>
              <a:t>補充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省時間在哪裡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en-US" altLang="zh-TW" smtClean="0"/>
              <a:t>A.</a:t>
            </a:r>
            <a:r>
              <a:rPr lang="zh-TW" altLang="en-US" smtClean="0"/>
              <a:t>任兩數最多只會比到一次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B.</a:t>
            </a:r>
            <a:r>
              <a:rPr lang="zh-TW" altLang="en-US" smtClean="0"/>
              <a:t>任兩數會比較到，只有它們其中一個被選為</a:t>
            </a:r>
            <a:r>
              <a:rPr lang="en-US" altLang="zh-TW" smtClean="0"/>
              <a:t>pivot</a:t>
            </a:r>
            <a:r>
              <a:rPr lang="zh-TW" altLang="en-US" smtClean="0"/>
              <a:t>時 </a:t>
            </a:r>
            <a:r>
              <a:rPr lang="en-US" altLang="zh-TW" smtClean="0"/>
              <a:t>(</a:t>
            </a:r>
            <a:r>
              <a:rPr lang="zh-TW" altLang="en-US" smtClean="0"/>
              <a:t>因為只跟</a:t>
            </a:r>
            <a:r>
              <a:rPr lang="en-US" altLang="zh-TW" smtClean="0"/>
              <a:t>pivot</a:t>
            </a:r>
            <a:r>
              <a:rPr lang="zh-TW" altLang="en-US" smtClean="0"/>
              <a:t>比</a:t>
            </a:r>
            <a:r>
              <a:rPr lang="en-US" altLang="zh-TW" smtClean="0"/>
              <a:t>)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一些事實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en-US" altLang="zh-TW" smtClean="0"/>
              <a:t>A.</a:t>
            </a:r>
            <a:r>
              <a:rPr lang="zh-TW" altLang="en-US" smtClean="0"/>
              <a:t>兩數會比較到的機率 與他們在</a:t>
            </a:r>
            <a:r>
              <a:rPr lang="zh-TW" altLang="en-US" smtClean="0">
                <a:solidFill>
                  <a:srgbClr val="FF0000"/>
                </a:solidFill>
              </a:rPr>
              <a:t>排好陣列</a:t>
            </a:r>
            <a:r>
              <a:rPr lang="zh-TW" altLang="en-US" smtClean="0"/>
              <a:t>的</a:t>
            </a:r>
            <a:r>
              <a:rPr lang="zh-TW" altLang="en-US" smtClean="0">
                <a:solidFill>
                  <a:srgbClr val="FF0000"/>
                </a:solidFill>
              </a:rPr>
              <a:t>距離</a:t>
            </a:r>
            <a:r>
              <a:rPr lang="zh-TW" altLang="en-US" smtClean="0"/>
              <a:t>成反比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B.</a:t>
            </a:r>
            <a:r>
              <a:rPr lang="zh-TW" altLang="en-US" smtClean="0"/>
              <a:t>如果選到某兩數中間的數，則他們一定會被分開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C.</a:t>
            </a:r>
            <a:r>
              <a:rPr lang="zh-TW" altLang="en-US" smtClean="0"/>
              <a:t>由</a:t>
            </a:r>
            <a:r>
              <a:rPr lang="en-US" altLang="zh-TW" smtClean="0"/>
              <a:t>B</a:t>
            </a:r>
            <a:r>
              <a:rPr lang="zh-TW" altLang="en-US" smtClean="0"/>
              <a:t>得知，最長的未被分開陣列就是連續的</a:t>
            </a:r>
            <a:r>
              <a:rPr lang="en-US" altLang="zh-TW" smtClean="0"/>
              <a:t>Xi ….Xj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227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Quick sorting </a:t>
            </a:r>
            <a:r>
              <a:rPr lang="zh-TW" altLang="en-US" smtClean="0"/>
              <a:t>補充證明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mtClean="0"/>
              <a:t>令</a:t>
            </a:r>
            <a:r>
              <a:rPr lang="en-US" altLang="zh-TW" smtClean="0"/>
              <a:t>X</a:t>
            </a:r>
            <a:r>
              <a:rPr lang="zh-TW" altLang="en-US" smtClean="0"/>
              <a:t>為總比較的次數</a:t>
            </a:r>
            <a:endParaRPr lang="en-US" altLang="zh-TW" smtClean="0"/>
          </a:p>
          <a:p>
            <a:r>
              <a:rPr lang="en-US" altLang="zh-TW" smtClean="0"/>
              <a:t>Xij</a:t>
            </a:r>
            <a:r>
              <a:rPr lang="zh-TW" altLang="en-US" smtClean="0"/>
              <a:t>為</a:t>
            </a:r>
            <a:r>
              <a:rPr lang="zh-TW" altLang="en-US"/>
              <a:t>第</a:t>
            </a:r>
            <a:r>
              <a:rPr lang="en-US" altLang="zh-TW" smtClean="0"/>
              <a:t>i</a:t>
            </a:r>
            <a:r>
              <a:rPr lang="zh-TW" altLang="en-US" smtClean="0"/>
              <a:t>小與第</a:t>
            </a:r>
            <a:r>
              <a:rPr lang="en-US" altLang="zh-TW" smtClean="0"/>
              <a:t>j</a:t>
            </a:r>
            <a:r>
              <a:rPr lang="zh-TW" altLang="en-US" smtClean="0"/>
              <a:t>小</a:t>
            </a:r>
            <a:r>
              <a:rPr lang="en-US" altLang="zh-TW" smtClean="0"/>
              <a:t>(</a:t>
            </a:r>
            <a:r>
              <a:rPr lang="zh-TW" altLang="en-US" smtClean="0"/>
              <a:t>也可以是排好狀態的第</a:t>
            </a:r>
            <a:r>
              <a:rPr lang="en-US" altLang="zh-TW" smtClean="0"/>
              <a:t>i</a:t>
            </a:r>
            <a:r>
              <a:rPr lang="zh-TW" altLang="en-US" smtClean="0"/>
              <a:t>、</a:t>
            </a:r>
            <a:r>
              <a:rPr lang="en-US" altLang="zh-TW" smtClean="0"/>
              <a:t>j</a:t>
            </a:r>
            <a:r>
              <a:rPr lang="zh-TW" altLang="en-US" smtClean="0"/>
              <a:t>個</a:t>
            </a:r>
            <a:r>
              <a:rPr lang="en-US" altLang="zh-TW" smtClean="0"/>
              <a:t>)</a:t>
            </a:r>
          </a:p>
          <a:p>
            <a:r>
              <a:rPr lang="en-US" altLang="zh-TW" smtClean="0"/>
              <a:t>X= X11+X12+X13+…X1n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……………………………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Xn1+Xn2………….Xnn</a:t>
            </a:r>
          </a:p>
          <a:p>
            <a:pPr marL="0" indent="0">
              <a:buNone/>
            </a:pPr>
            <a:r>
              <a:rPr lang="zh-TW" altLang="en-US" smtClean="0"/>
              <a:t>又與發生機率與</a:t>
            </a:r>
            <a:r>
              <a:rPr lang="zh-TW" altLang="en-US" smtClean="0">
                <a:solidFill>
                  <a:srgbClr val="FF0000"/>
                </a:solidFill>
              </a:rPr>
              <a:t>距離成反比 </a:t>
            </a:r>
            <a:endParaRPr lang="en-US" altLang="zh-TW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mtClean="0"/>
              <a:t>所以</a:t>
            </a:r>
            <a:r>
              <a:rPr lang="zh-TW" altLang="en-US" smtClean="0">
                <a:solidFill>
                  <a:srgbClr val="FF0000"/>
                </a:solidFill>
              </a:rPr>
              <a:t>每一行</a:t>
            </a:r>
            <a:r>
              <a:rPr lang="zh-TW" altLang="en-US" smtClean="0"/>
              <a:t>約為</a:t>
            </a:r>
            <a:r>
              <a:rPr lang="en-US" altLang="zh-TW" smtClean="0"/>
              <a:t>O(1+1/2+…1/n)=O(logn)</a:t>
            </a:r>
          </a:p>
          <a:p>
            <a:pPr marL="0" indent="0">
              <a:buNone/>
            </a:pPr>
            <a:r>
              <a:rPr lang="zh-TW" altLang="en-US" smtClean="0"/>
              <a:t>共有</a:t>
            </a:r>
            <a:r>
              <a:rPr lang="en-US" altLang="zh-TW" smtClean="0"/>
              <a:t>n</a:t>
            </a:r>
            <a:r>
              <a:rPr lang="zh-TW" altLang="en-US" smtClean="0"/>
              <a:t>行，所以為</a:t>
            </a:r>
            <a:r>
              <a:rPr lang="en-US" altLang="zh-TW" smtClean="0">
                <a:solidFill>
                  <a:srgbClr val="FF0000"/>
                </a:solidFill>
              </a:rPr>
              <a:t>O(nlogn)  </a:t>
            </a:r>
            <a:r>
              <a:rPr lang="en-US" altLang="zh-TW" sz="2200" smtClean="0"/>
              <a:t>(</a:t>
            </a:r>
            <a:r>
              <a:rPr lang="zh-TW" altLang="en-US" sz="2200" smtClean="0"/>
              <a:t>期待值上</a:t>
            </a:r>
            <a:r>
              <a:rPr lang="en-US" altLang="zh-TW" sz="2200" smtClean="0"/>
              <a:t>)</a:t>
            </a:r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1362369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Comparison base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定義</a:t>
            </a:r>
            <a:r>
              <a:rPr lang="en-US" altLang="zh-TW" smtClean="0"/>
              <a:t>:</a:t>
            </a:r>
            <a:r>
              <a:rPr lang="zh-TW" altLang="en-US" smtClean="0"/>
              <a:t>不須要知道</a:t>
            </a:r>
            <a:r>
              <a:rPr lang="zh-TW" altLang="en-US" smtClean="0">
                <a:solidFill>
                  <a:srgbClr val="FF0000"/>
                </a:solidFill>
              </a:rPr>
              <a:t>絕對數值</a:t>
            </a:r>
            <a:r>
              <a:rPr lang="zh-TW" altLang="en-US" smtClean="0"/>
              <a:t>，只需知道</a:t>
            </a:r>
            <a:r>
              <a:rPr lang="zh-TW" altLang="en-US" smtClean="0">
                <a:solidFill>
                  <a:srgbClr val="FF0000"/>
                </a:solidFill>
              </a:rPr>
              <a:t>相對大小</a:t>
            </a:r>
            <a:r>
              <a:rPr lang="zh-TW" altLang="en-US" smtClean="0"/>
              <a:t>就可以排序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使用決策樹證明</a:t>
            </a: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樹葉共有</a:t>
            </a:r>
            <a:r>
              <a:rPr lang="en-US" altLang="zh-TW" smtClean="0">
                <a:solidFill>
                  <a:srgbClr val="FF0000"/>
                </a:solidFill>
              </a:rPr>
              <a:t>N!</a:t>
            </a:r>
            <a:r>
              <a:rPr lang="zh-TW" altLang="en-US" smtClean="0"/>
              <a:t>點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樹</a:t>
            </a:r>
            <a:r>
              <a:rPr lang="zh-TW" altLang="en-US" smtClean="0"/>
              <a:t>高則有</a:t>
            </a:r>
            <a:r>
              <a:rPr lang="en-US" altLang="zh-TW" smtClean="0">
                <a:solidFill>
                  <a:srgbClr val="FF0000"/>
                </a:solidFill>
              </a:rPr>
              <a:t>log(N!)=log(1)+log(2)+..log(N)=log(NlogN)</a:t>
            </a:r>
          </a:p>
          <a:p>
            <a:pPr marL="0" indent="0">
              <a:buNone/>
            </a:pPr>
            <a:r>
              <a:rPr lang="zh-TW" altLang="en-US" smtClean="0"/>
              <a:t>因此 比較基礎的排序的下限皆為 </a:t>
            </a:r>
            <a:r>
              <a:rPr lang="el-GR" altLang="zh-TW" smtClean="0">
                <a:solidFill>
                  <a:srgbClr val="FF0000"/>
                </a:solidFill>
              </a:rPr>
              <a:t>Ω</a:t>
            </a:r>
            <a:r>
              <a:rPr lang="en-US" altLang="zh-TW" smtClean="0">
                <a:solidFill>
                  <a:srgbClr val="FF0000"/>
                </a:solidFill>
              </a:rPr>
              <a:t>(NlogN)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5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Insertion sort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Best case:</a:t>
            </a:r>
            <a:r>
              <a:rPr lang="zh-TW" altLang="en-US" smtClean="0"/>
              <a:t> </a:t>
            </a:r>
            <a:r>
              <a:rPr lang="en-US" altLang="zh-TW" smtClean="0"/>
              <a:t>O(N)</a:t>
            </a:r>
          </a:p>
          <a:p>
            <a:pPr marL="0" indent="0">
              <a:buNone/>
            </a:pPr>
            <a:r>
              <a:rPr lang="zh-TW" altLang="en-US" smtClean="0"/>
              <a:t>已排序好 或是 </a:t>
            </a:r>
            <a:r>
              <a:rPr lang="zh-TW" altLang="en-US" smtClean="0">
                <a:solidFill>
                  <a:srgbClr val="FF0000"/>
                </a:solidFill>
              </a:rPr>
              <a:t>接近</a:t>
            </a:r>
            <a:r>
              <a:rPr lang="zh-TW" altLang="en-US" smtClean="0"/>
              <a:t>已排序好 </a:t>
            </a:r>
            <a:r>
              <a:rPr lang="en-US" altLang="zh-TW" smtClean="0"/>
              <a:t>O(K)</a:t>
            </a:r>
            <a:r>
              <a:rPr lang="zh-TW" altLang="en-US" smtClean="0"/>
              <a:t>不一樣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Worst case O(N^2)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Stack sort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9299376" cy="45259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mtClean="0"/>
              <a:t>用兩個</a:t>
            </a:r>
            <a:r>
              <a:rPr lang="en-US" altLang="zh-TW" smtClean="0"/>
              <a:t>stack</a:t>
            </a:r>
            <a:r>
              <a:rPr lang="zh-TW" altLang="en-US" smtClean="0"/>
              <a:t>可以完成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stack1</a:t>
            </a:r>
            <a:r>
              <a:rPr lang="zh-TW" altLang="en-US" smtClean="0"/>
              <a:t> 放</a:t>
            </a:r>
            <a:r>
              <a:rPr lang="en-US" altLang="zh-TW" smtClean="0"/>
              <a:t>input</a:t>
            </a:r>
          </a:p>
          <a:p>
            <a:pPr marL="0" indent="0">
              <a:buNone/>
            </a:pPr>
            <a:r>
              <a:rPr lang="en-US" altLang="zh-TW" smtClean="0"/>
              <a:t>stack2 </a:t>
            </a:r>
            <a:r>
              <a:rPr lang="zh-TW" altLang="en-US" smtClean="0"/>
              <a:t>做</a:t>
            </a:r>
            <a:r>
              <a:rPr lang="en-US" altLang="zh-TW" smtClean="0"/>
              <a:t>temp</a:t>
            </a:r>
          </a:p>
          <a:p>
            <a:pPr marL="0" indent="0">
              <a:buNone/>
            </a:pPr>
            <a:r>
              <a:rPr lang="en-US" altLang="zh-TW" smtClean="0"/>
              <a:t>while(input</a:t>
            </a:r>
            <a:r>
              <a:rPr lang="zh-TW" altLang="en-US" smtClean="0"/>
              <a:t>不為空</a:t>
            </a:r>
            <a:r>
              <a:rPr lang="en-US" altLang="zh-TW" smtClean="0"/>
              <a:t>):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mtClean="0"/>
              <a:t>如果</a:t>
            </a:r>
            <a:r>
              <a:rPr lang="en-US" altLang="zh-TW" smtClean="0"/>
              <a:t>input.top</a:t>
            </a:r>
            <a:r>
              <a:rPr lang="zh-TW" altLang="en-US" smtClean="0"/>
              <a:t>比</a:t>
            </a:r>
            <a:r>
              <a:rPr lang="en-US" altLang="zh-TW" smtClean="0"/>
              <a:t>temp.top</a:t>
            </a:r>
            <a:r>
              <a:rPr lang="zh-TW" altLang="en-US" smtClean="0"/>
              <a:t>小 </a:t>
            </a:r>
            <a:r>
              <a:rPr lang="en-US" altLang="zh-TW" smtClean="0"/>
              <a:t>:</a:t>
            </a:r>
            <a:r>
              <a:rPr lang="zh-TW" altLang="en-US" smtClean="0"/>
              <a:t> 把它放入</a:t>
            </a:r>
            <a:r>
              <a:rPr lang="en-US" altLang="zh-TW" smtClean="0"/>
              <a:t>temp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否則</a:t>
            </a:r>
            <a:r>
              <a:rPr lang="en-US" altLang="zh-TW" smtClean="0"/>
              <a:t>:</a:t>
            </a:r>
            <a:r>
              <a:rPr lang="zh-TW" altLang="en-US" smtClean="0"/>
              <a:t> 把</a:t>
            </a:r>
            <a:r>
              <a:rPr lang="en-US" altLang="zh-TW" smtClean="0"/>
              <a:t>temp</a:t>
            </a:r>
            <a:r>
              <a:rPr lang="zh-TW" altLang="en-US" smtClean="0"/>
              <a:t>放回</a:t>
            </a:r>
            <a:r>
              <a:rPr lang="en-US" altLang="zh-TW" smtClean="0"/>
              <a:t>input</a:t>
            </a:r>
            <a:r>
              <a:rPr lang="zh-TW" altLang="en-US" smtClean="0"/>
              <a:t>，再放上</a:t>
            </a:r>
            <a:r>
              <a:rPr lang="en-US" altLang="zh-TW" smtClean="0"/>
              <a:t>input.top</a:t>
            </a:r>
          </a:p>
          <a:p>
            <a:pPr marL="0" indent="0">
              <a:buNone/>
            </a:pPr>
            <a:r>
              <a:rPr lang="zh-TW" altLang="en-US" smtClean="0"/>
              <a:t>最後把</a:t>
            </a:r>
            <a:r>
              <a:rPr lang="en-US" altLang="zh-TW" smtClean="0"/>
              <a:t>temp</a:t>
            </a:r>
            <a:r>
              <a:rPr lang="zh-TW" altLang="en-US" smtClean="0"/>
              <a:t>全部放回</a:t>
            </a:r>
            <a:r>
              <a:rPr lang="en-US" altLang="zh-TW" smtClean="0"/>
              <a:t>input</a:t>
            </a:r>
          </a:p>
          <a:p>
            <a:pPr marL="0" indent="0">
              <a:buNone/>
            </a:pPr>
            <a:r>
              <a:rPr lang="en-US" altLang="zh-TW" smtClean="0"/>
              <a:t>input</a:t>
            </a:r>
            <a:r>
              <a:rPr lang="zh-TW" altLang="en-US" smtClean="0"/>
              <a:t>就完成降序排列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b="1"/>
              <a:t>O(N</a:t>
            </a:r>
            <a:r>
              <a:rPr lang="en-US" altLang="zh-TW" b="1" baseline="30000"/>
              <a:t>2</a:t>
            </a:r>
            <a:r>
              <a:rPr lang="en-US" altLang="zh-TW" b="1"/>
              <a:t>)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7916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 </a:t>
            </a:r>
            <a:r>
              <a:rPr lang="en-US" altLang="zh-TW" smtClean="0"/>
              <a:t>sort</a:t>
            </a:r>
            <a:r>
              <a:rPr lang="zh-TW" altLang="en-US" smtClean="0"/>
              <a:t> </a:t>
            </a:r>
            <a:r>
              <a:rPr lang="zh-TW" altLang="en-US"/>
              <a:t>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mtClean="0"/>
              <a:t>Baisc:  </a:t>
            </a:r>
          </a:p>
          <a:p>
            <a:pPr marL="0" indent="0">
              <a:buNone/>
            </a:pPr>
            <a:r>
              <a:rPr lang="en-US" altLang="zh-TW" smtClean="0"/>
              <a:t>in</a:t>
            </a:r>
            <a:r>
              <a:rPr lang="en-US" altLang="zh-TW" smtClean="0">
                <a:sym typeface="Wingdings" panose="05000000000000000000" pitchFamily="2" charset="2"/>
              </a:rPr>
              <a:t>: (</a:t>
            </a:r>
            <a:r>
              <a:rPr lang="en-US" altLang="zh-TW" smtClean="0"/>
              <a:t>1)</a:t>
            </a:r>
            <a:r>
              <a:rPr lang="zh-TW" altLang="en-US" smtClean="0"/>
              <a:t>、</a:t>
            </a:r>
            <a:r>
              <a:rPr lang="en-US" altLang="zh-TW" smtClean="0"/>
              <a:t>3	 in</a:t>
            </a:r>
            <a:r>
              <a:rPr lang="en-US" altLang="zh-TW" smtClean="0">
                <a:sym typeface="Wingdings" panose="05000000000000000000" pitchFamily="2" charset="2"/>
              </a:rPr>
              <a:t>: (</a:t>
            </a:r>
            <a:r>
              <a:rPr lang="en-US" altLang="zh-TW" smtClean="0"/>
              <a:t>3)	 in: 3</a:t>
            </a:r>
            <a:r>
              <a:rPr lang="zh-TW" altLang="en-US" smtClean="0"/>
              <a:t>、</a:t>
            </a:r>
            <a:r>
              <a:rPr lang="en-US" altLang="zh-TW" smtClean="0"/>
              <a:t>1  </a:t>
            </a:r>
            <a:r>
              <a:rPr lang="zh-TW" altLang="en-US" smtClean="0"/>
              <a:t>完成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t: 		</a:t>
            </a:r>
            <a:r>
              <a:rPr lang="en-US" altLang="zh-TW" smtClean="0"/>
              <a:t>t: 1		</a:t>
            </a:r>
            <a:r>
              <a:rPr lang="en-US" altLang="zh-TW"/>
              <a:t> </a:t>
            </a:r>
            <a:r>
              <a:rPr lang="en-US" altLang="zh-TW" smtClean="0"/>
              <a:t>	</a:t>
            </a:r>
          </a:p>
          <a:p>
            <a:pPr marL="0" indent="0">
              <a:buNone/>
            </a:pPr>
            <a:r>
              <a:rPr lang="en-US" altLang="zh-TW" smtClean="0"/>
              <a:t>recursive:</a:t>
            </a:r>
          </a:p>
          <a:p>
            <a:pPr marL="0" indent="0">
              <a:buNone/>
            </a:pPr>
            <a:r>
              <a:rPr lang="zh-TW" altLang="en-US" smtClean="0"/>
              <a:t>假如 </a:t>
            </a:r>
            <a:r>
              <a:rPr lang="en-US" altLang="zh-TW" smtClean="0"/>
              <a:t>n1</a:t>
            </a:r>
            <a:r>
              <a:rPr lang="zh-TW" altLang="en-US" smtClean="0"/>
              <a:t>排序好，</a:t>
            </a:r>
            <a:r>
              <a:rPr lang="en-US" altLang="zh-TW" smtClean="0"/>
              <a:t>a</a:t>
            </a:r>
            <a:r>
              <a:rPr lang="zh-TW" altLang="en-US" smtClean="0"/>
              <a:t>為一值，</a:t>
            </a:r>
            <a:r>
              <a:rPr lang="en-US" altLang="zh-TW" smtClean="0"/>
              <a:t>n2</a:t>
            </a:r>
            <a:r>
              <a:rPr lang="zh-TW" altLang="en-US" smtClean="0"/>
              <a:t>為未處理序列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n1an2</a:t>
            </a:r>
            <a:r>
              <a:rPr lang="zh-TW" altLang="en-US" smtClean="0"/>
              <a:t>情況下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case1:</a:t>
            </a:r>
            <a:r>
              <a:rPr lang="zh-TW" altLang="en-US" smtClean="0"/>
              <a:t>如果</a:t>
            </a:r>
            <a:r>
              <a:rPr lang="en-US" altLang="zh-TW" smtClean="0"/>
              <a:t>a</a:t>
            </a:r>
            <a:r>
              <a:rPr lang="zh-TW" altLang="en-US" smtClean="0"/>
              <a:t>比</a:t>
            </a:r>
            <a:r>
              <a:rPr lang="en-US" altLang="zh-TW" smtClean="0"/>
              <a:t>n1</a:t>
            </a:r>
            <a:r>
              <a:rPr lang="zh-TW" altLang="en-US" smtClean="0"/>
              <a:t>的尾端小，插入</a:t>
            </a:r>
            <a:r>
              <a:rPr lang="en-US" altLang="zh-TW" smtClean="0"/>
              <a:t>temp</a:t>
            </a:r>
            <a:r>
              <a:rPr lang="zh-TW" altLang="en-US" smtClean="0"/>
              <a:t>後即變成新排序好的 </a:t>
            </a:r>
            <a:r>
              <a:rPr lang="en-US" altLang="zh-TW" smtClean="0"/>
              <a:t>n1`</a:t>
            </a:r>
          </a:p>
          <a:p>
            <a:pPr marL="0" indent="0">
              <a:buNone/>
            </a:pPr>
            <a:r>
              <a:rPr lang="en-US" altLang="zh-TW" smtClean="0"/>
              <a:t>case2: </a:t>
            </a:r>
            <a:r>
              <a:rPr lang="zh-TW" altLang="en-US" smtClean="0"/>
              <a:t>反之，</a:t>
            </a:r>
            <a:r>
              <a:rPr lang="en-US" altLang="zh-TW" smtClean="0"/>
              <a:t>temp</a:t>
            </a:r>
            <a:r>
              <a:rPr lang="zh-TW" altLang="en-US" smtClean="0"/>
              <a:t>會放回去然後</a:t>
            </a:r>
            <a:r>
              <a:rPr lang="en-US" altLang="zh-TW" smtClean="0"/>
              <a:t>a</a:t>
            </a:r>
            <a:r>
              <a:rPr lang="zh-TW" altLang="en-US" smtClean="0"/>
              <a:t>放在前端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然後</a:t>
            </a:r>
            <a:r>
              <a:rPr lang="en-US" altLang="zh-TW" smtClean="0"/>
              <a:t>(an1)n2</a:t>
            </a:r>
            <a:r>
              <a:rPr lang="zh-TW" altLang="en-US" smtClean="0"/>
              <a:t> 會重新排序，把</a:t>
            </a:r>
            <a:r>
              <a:rPr lang="en-US" altLang="zh-TW" smtClean="0"/>
              <a:t>a</a:t>
            </a:r>
            <a:r>
              <a:rPr lang="zh-TW" altLang="en-US" smtClean="0"/>
              <a:t>擠到正確的位置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同時前面還會再</a:t>
            </a:r>
            <a:r>
              <a:rPr lang="en-US" altLang="zh-TW" smtClean="0"/>
              <a:t>reverse</a:t>
            </a:r>
            <a:r>
              <a:rPr lang="zh-TW" altLang="en-US" smtClean="0"/>
              <a:t>成正確的順序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2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*</a:t>
            </a:r>
            <a:r>
              <a:rPr lang="zh-TW" altLang="en-US" dirty="0" smtClean="0"/>
              <a:t>基於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“(</a:t>
            </a:r>
            <a:r>
              <a:rPr lang="en-US" altLang="zh-TW" dirty="0" err="1" smtClean="0"/>
              <a:t>comparition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基礎上最快的演算法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*實務上最快的演算法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Q:</a:t>
            </a:r>
            <a:r>
              <a:rPr lang="zh-TW" altLang="en-US" dirty="0" smtClean="0"/>
              <a:t>實務上需考慮甚麼呢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*</a:t>
            </a:r>
            <a:r>
              <a:rPr lang="en-US" altLang="zh-TW" dirty="0" smtClean="0"/>
              <a:t>O(</a:t>
            </a:r>
            <a:r>
              <a:rPr lang="en-US" altLang="zh-TW" dirty="0" err="1"/>
              <a:t>N</a:t>
            </a:r>
            <a:r>
              <a:rPr lang="en-US" altLang="zh-TW" dirty="0" err="1" smtClean="0"/>
              <a:t>logN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80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選定一數字，使整個數列左邊比此數小，右邊比此數大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重複對左、右兩個數列做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，直到排序完畢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9040"/>
            <a:ext cx="876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04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Concept—Example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1,3,5,4,13,10,”9”		</a:t>
            </a:r>
            <a:r>
              <a:rPr lang="zh-TW" altLang="en-US" dirty="0" smtClean="0"/>
              <a:t>    </a:t>
            </a:r>
            <a:r>
              <a:rPr lang="zh-TW" altLang="en-US" dirty="0"/>
              <a:t>*</a:t>
            </a:r>
            <a:r>
              <a:rPr lang="zh-TW" altLang="en-US" dirty="0" smtClean="0"/>
              <a:t>注意選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的方式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1,3,5,4,”9”,13,10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1,3,5,”4”,9,13,”10”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1,”3”,4,5,9,10,13                 Q:</a:t>
            </a:r>
            <a:r>
              <a:rPr lang="zh-TW" altLang="en-US" dirty="0" smtClean="0"/>
              <a:t>如何知道已經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排好</a:t>
            </a:r>
            <a:r>
              <a:rPr lang="en-US" altLang="zh-TW" dirty="0" smtClean="0"/>
              <a:t>”?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1,3,4,5,9,10,13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80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1.quicksort</a:t>
            </a:r>
            <a:r>
              <a:rPr lang="zh-TW" altLang="en-US" smtClean="0"/>
              <a:t> 用遞迴，並控制起點與終點，與是否該結束</a:t>
            </a:r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4379631" cy="283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9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975</Words>
  <Application>Microsoft Office PowerPoint</Application>
  <PresentationFormat>如螢幕大小 (4:3)</PresentationFormat>
  <Paragraphs>151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quick sort</vt:lpstr>
      <vt:lpstr>About sorting</vt:lpstr>
      <vt:lpstr>Insertion sort</vt:lpstr>
      <vt:lpstr>Stack sort</vt:lpstr>
      <vt:lpstr>Stack sort 證明</vt:lpstr>
      <vt:lpstr>Quicksort</vt:lpstr>
      <vt:lpstr>Concept</vt:lpstr>
      <vt:lpstr>Concept—Example</vt:lpstr>
      <vt:lpstr>實作</vt:lpstr>
      <vt:lpstr>實作</vt:lpstr>
      <vt:lpstr>實作</vt:lpstr>
      <vt:lpstr>三種partition方法</vt:lpstr>
      <vt:lpstr>圖示</vt:lpstr>
      <vt:lpstr>圖示</vt:lpstr>
      <vt:lpstr>圖示</vt:lpstr>
      <vt:lpstr>圖示</vt:lpstr>
      <vt:lpstr>補充:邊界最後一定是邊界?</vt:lpstr>
      <vt:lpstr>PowerPoint 簡報</vt:lpstr>
      <vt:lpstr>Hoare`s scheme</vt:lpstr>
      <vt:lpstr>優雅寫法</vt:lpstr>
      <vt:lpstr>Dutch nation problem</vt:lpstr>
      <vt:lpstr>三個partition比較</vt:lpstr>
      <vt:lpstr> 數學分析</vt:lpstr>
      <vt:lpstr>總結</vt:lpstr>
      <vt:lpstr>Quick sorting 補充</vt:lpstr>
      <vt:lpstr>Quick sorting 補充證明</vt:lpstr>
      <vt:lpstr>Comparison 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ASUS</dc:creator>
  <cp:lastModifiedBy>ASUS</cp:lastModifiedBy>
  <cp:revision>47</cp:revision>
  <dcterms:created xsi:type="dcterms:W3CDTF">2019-04-27T13:59:37Z</dcterms:created>
  <dcterms:modified xsi:type="dcterms:W3CDTF">2020-08-23T04:15:09Z</dcterms:modified>
</cp:coreProperties>
</file>