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7" r:id="rId30"/>
    <p:sldId id="284" r:id="rId31"/>
    <p:sldId id="285" r:id="rId32"/>
    <p:sldId id="286" r:id="rId33"/>
    <p:sldId id="288" r:id="rId34"/>
    <p:sldId id="289" r:id="rId35"/>
    <p:sldId id="290" r:id="rId36"/>
    <p:sldId id="291" r:id="rId37"/>
    <p:sldId id="292" r:id="rId38"/>
    <p:sldId id="300" r:id="rId39"/>
    <p:sldId id="293" r:id="rId40"/>
    <p:sldId id="294" r:id="rId41"/>
    <p:sldId id="296" r:id="rId42"/>
    <p:sldId id="297" r:id="rId43"/>
    <p:sldId id="298" r:id="rId44"/>
    <p:sldId id="299" r:id="rId45"/>
    <p:sldId id="301" r:id="rId46"/>
    <p:sldId id="295" r:id="rId4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66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VC</a:t>
            </a:r>
            <a:r>
              <a:rPr lang="zh-TW" altLang="en-US" smtClean="0"/>
              <a:t> 期中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479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Video </a:t>
            </a:r>
            <a:r>
              <a:rPr lang="en-US" altLang="zh-TW" smtClean="0"/>
              <a:t>Quality-2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mtClean="0"/>
              <a:t>objective</a:t>
            </a:r>
          </a:p>
          <a:p>
            <a:pPr marL="0" indent="0">
              <a:buNone/>
            </a:pPr>
            <a:r>
              <a:rPr lang="en-US" altLang="zh-TW" smtClean="0"/>
              <a:t>1.MSE: </a:t>
            </a:r>
            <a:r>
              <a:rPr lang="zh-TW" altLang="en-US" smtClean="0"/>
              <a:t>越低越好， 代表平均</a:t>
            </a:r>
            <a:r>
              <a:rPr lang="en-US" altLang="zh-TW" smtClean="0"/>
              <a:t>”error”</a:t>
            </a:r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2.PSNR:</a:t>
            </a:r>
            <a:r>
              <a:rPr lang="zh-TW" altLang="en-US" smtClean="0"/>
              <a:t> 越高越好 ， 代表品質</a:t>
            </a:r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836138"/>
            <a:ext cx="29337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220072" y="2708920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I1</a:t>
            </a:r>
            <a:r>
              <a:rPr lang="zh-TW" altLang="en-US" smtClean="0"/>
              <a:t> 是新圖像</a:t>
            </a:r>
            <a:endParaRPr lang="en-US" altLang="zh-TW" smtClean="0"/>
          </a:p>
          <a:p>
            <a:r>
              <a:rPr lang="en-US" altLang="zh-TW" smtClean="0"/>
              <a:t>I2</a:t>
            </a:r>
            <a:r>
              <a:rPr lang="zh-TW" altLang="en-US" smtClean="0"/>
              <a:t> 是舊圖像</a:t>
            </a:r>
            <a:endParaRPr lang="zh-TW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405" y="5013176"/>
            <a:ext cx="42386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39552" y="472514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error</a:t>
            </a:r>
            <a:r>
              <a:rPr lang="zh-TW" altLang="en-US" smtClean="0"/>
              <a:t>佔最大值中的比例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047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issue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mtClean="0"/>
              <a:t>客觀指標與主觀認定不一定相符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EX:</a:t>
            </a:r>
            <a:r>
              <a:rPr lang="zh-TW" altLang="en-US" smtClean="0"/>
              <a:t> </a:t>
            </a:r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20888"/>
            <a:ext cx="5845299" cy="249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39552" y="5229200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我們都會覺得左側較好，</a:t>
            </a:r>
            <a:endParaRPr lang="en-US" altLang="zh-TW" smtClean="0"/>
          </a:p>
          <a:p>
            <a:r>
              <a:rPr lang="zh-TW" altLang="en-US" smtClean="0"/>
              <a:t>但兩者客觀指標相同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104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coding </a:t>
            </a:r>
            <a:r>
              <a:rPr lang="zh-TW" altLang="en-US" smtClean="0"/>
              <a:t>方法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mtClean="0"/>
              <a:t>lossless </a:t>
            </a:r>
          </a:p>
          <a:p>
            <a:pPr marL="514350" indent="-514350">
              <a:buAutoNum type="arabicPeriod"/>
            </a:pPr>
            <a:r>
              <a:rPr lang="en-US" altLang="zh-TW" smtClean="0"/>
              <a:t>run lengh coding</a:t>
            </a:r>
          </a:p>
          <a:p>
            <a:pPr marL="0" indent="0">
              <a:buNone/>
            </a:pPr>
            <a:r>
              <a:rPr lang="en-US" altLang="zh-TW" smtClean="0"/>
              <a:t>Variable lengh coding</a:t>
            </a:r>
          </a:p>
          <a:p>
            <a:pPr marL="514350" indent="-514350">
              <a:buAutoNum type="arabicPeriod"/>
            </a:pPr>
            <a:r>
              <a:rPr lang="en-US" altLang="zh-TW" smtClean="0"/>
              <a:t>huffman coding</a:t>
            </a:r>
          </a:p>
          <a:p>
            <a:pPr marL="514350" indent="-514350">
              <a:buAutoNum type="arabicPeriod"/>
            </a:pPr>
            <a:r>
              <a:rPr lang="en-US" altLang="zh-TW" smtClean="0"/>
              <a:t>golomb coding </a:t>
            </a:r>
          </a:p>
          <a:p>
            <a:pPr marL="514350" indent="-514350">
              <a:buAutoNum type="arabicPeriod"/>
            </a:pPr>
            <a:r>
              <a:rPr lang="en-US" altLang="zh-TW" smtClean="0"/>
              <a:t>arithematic mean coding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184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run length coding</a:t>
            </a:r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40195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077072"/>
            <a:ext cx="532447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7566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Huffman Coding 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mtClean="0"/>
              <a:t>概念</a:t>
            </a:r>
            <a:r>
              <a:rPr lang="en-US" altLang="zh-TW" smtClean="0"/>
              <a:t>:</a:t>
            </a:r>
            <a:r>
              <a:rPr lang="zh-TW" altLang="en-US" smtClean="0"/>
              <a:t> 越常出現的訊息，使用較短的編碼</a:t>
            </a:r>
            <a:endParaRPr lang="en-US" altLang="zh-TW" smtClean="0"/>
          </a:p>
          <a:p>
            <a:pPr marL="0" indent="0">
              <a:buNone/>
            </a:pP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 smtClean="0"/>
              <a:t>因為長度不同，各編碼必須</a:t>
            </a:r>
            <a:r>
              <a:rPr lang="en-US" altLang="zh-TW" smtClean="0"/>
              <a:t>unique prefix property</a:t>
            </a:r>
            <a:r>
              <a:rPr lang="zh-TW" altLang="en-US" smtClean="0"/>
              <a:t> </a:t>
            </a:r>
            <a:r>
              <a:rPr lang="en-US" altLang="zh-TW" smtClean="0"/>
              <a:t>(</a:t>
            </a:r>
            <a:r>
              <a:rPr lang="zh-TW" altLang="en-US" smtClean="0"/>
              <a:t>沒有編碼是另外編碼的前置</a:t>
            </a:r>
            <a:r>
              <a:rPr lang="en-US" altLang="zh-TW" smtClean="0"/>
              <a:t>)</a:t>
            </a:r>
          </a:p>
          <a:p>
            <a:pPr marL="0" indent="0">
              <a:buNone/>
            </a:pPr>
            <a:r>
              <a:rPr lang="zh-TW" altLang="en-US" smtClean="0"/>
              <a:t>反例</a:t>
            </a:r>
            <a:r>
              <a:rPr lang="en-US" altLang="zh-TW" smtClean="0"/>
              <a:t>:</a:t>
            </a:r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 smtClean="0"/>
              <a:t>2.</a:t>
            </a:r>
            <a:r>
              <a:rPr lang="zh-TW" altLang="en-US" smtClean="0"/>
              <a:t> 平均編碼長度</a:t>
            </a:r>
            <a:r>
              <a:rPr lang="en-US" altLang="zh-TW" smtClean="0"/>
              <a:t>:</a:t>
            </a:r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endParaRPr lang="en-US" altLang="zh-TW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263" y="3933056"/>
            <a:ext cx="35147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733256"/>
            <a:ext cx="26098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076056" y="587727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>
                <a:solidFill>
                  <a:srgbClr val="FF0000"/>
                </a:solidFill>
              </a:rPr>
              <a:t>Lavg</a:t>
            </a:r>
            <a:r>
              <a:rPr lang="zh-TW" altLang="en-US" smtClean="0">
                <a:solidFill>
                  <a:srgbClr val="FF0000"/>
                </a:solidFill>
              </a:rPr>
              <a:t>是期望值喔</a:t>
            </a:r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150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Shannon’s Source Coding Theorem 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mtClean="0"/>
              <a:t>*平均</a:t>
            </a:r>
            <a:r>
              <a:rPr lang="en-US" altLang="zh-TW" smtClean="0"/>
              <a:t>coding</a:t>
            </a:r>
            <a:r>
              <a:rPr lang="zh-TW" altLang="en-US" smtClean="0"/>
              <a:t> 長度一定不大於</a:t>
            </a:r>
            <a:r>
              <a:rPr lang="en-US" altLang="zh-TW" smtClean="0"/>
              <a:t>entropy</a:t>
            </a:r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*因此可以定義</a:t>
            </a:r>
            <a:r>
              <a:rPr lang="en-US" altLang="zh-TW" smtClean="0"/>
              <a:t>encoing</a:t>
            </a:r>
            <a:r>
              <a:rPr lang="zh-TW" altLang="en-US" smtClean="0"/>
              <a:t>的效率</a:t>
            </a:r>
            <a:endParaRPr lang="en-US" altLang="zh-TW" smtClean="0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844824"/>
            <a:ext cx="14478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429000"/>
            <a:ext cx="10001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385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huffman tree</a:t>
            </a:r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8229600" cy="396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4495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Huffman Coding </a:t>
            </a:r>
            <a:r>
              <a:rPr lang="zh-TW" altLang="en-US" smtClean="0"/>
              <a:t>討論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mtClean="0"/>
              <a:t>1.</a:t>
            </a:r>
            <a:r>
              <a:rPr lang="zh-TW" altLang="en-US" smtClean="0"/>
              <a:t>如果能事先知道分布，</a:t>
            </a:r>
            <a:r>
              <a:rPr lang="en-US" altLang="zh-TW" smtClean="0"/>
              <a:t>huffman</a:t>
            </a:r>
            <a:r>
              <a:rPr lang="zh-TW" altLang="en-US" smtClean="0"/>
              <a:t>幾乎是最佳的編碼方式</a:t>
            </a:r>
            <a:endParaRPr lang="en-US" altLang="zh-TW" smtClean="0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 smtClean="0"/>
              <a:t>2.</a:t>
            </a:r>
            <a:r>
              <a:rPr lang="zh-TW" altLang="en-US" smtClean="0"/>
              <a:t>只能使用整數個</a:t>
            </a:r>
            <a:r>
              <a:rPr lang="en-US" altLang="zh-TW" smtClean="0"/>
              <a:t>bit</a:t>
            </a:r>
            <a:r>
              <a:rPr lang="zh-TW" altLang="en-US" smtClean="0"/>
              <a:t>表示，因此可能無法達到真正最佳化</a:t>
            </a:r>
            <a:endParaRPr lang="en-US" altLang="zh-TW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365104"/>
            <a:ext cx="53721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8040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golomb coding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mtClean="0"/>
              <a:t>在</a:t>
            </a:r>
            <a:r>
              <a:rPr lang="en-US" altLang="zh-TW" smtClean="0"/>
              <a:t>”</a:t>
            </a:r>
            <a:r>
              <a:rPr lang="zh-TW" altLang="en-US" smtClean="0"/>
              <a:t>幾何分布</a:t>
            </a:r>
            <a:r>
              <a:rPr lang="en-US" altLang="zh-TW" smtClean="0"/>
              <a:t>“</a:t>
            </a:r>
            <a:r>
              <a:rPr lang="zh-TW" altLang="en-US" smtClean="0"/>
              <a:t>下，是最佳化的編碼方式</a:t>
            </a:r>
            <a:endParaRPr lang="en-US" altLang="zh-TW" smtClean="0"/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由</a:t>
            </a:r>
            <a:r>
              <a:rPr lang="en-US" altLang="zh-TW" smtClean="0"/>
              <a:t>unary</a:t>
            </a:r>
          </a:p>
          <a:p>
            <a:pPr marL="0" indent="0">
              <a:buNone/>
            </a:pPr>
            <a:r>
              <a:rPr lang="zh-TW" altLang="en-US" smtClean="0"/>
              <a:t>與 除法 兩部分組成 </a:t>
            </a:r>
            <a:endParaRPr lang="en-US" altLang="zh-TW" smtClean="0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zh-TW" altLang="en-US" smtClean="0"/>
              <a:t>因為小量數字大量出現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=&gt;</a:t>
            </a:r>
            <a:r>
              <a:rPr lang="zh-TW" altLang="en-US" smtClean="0"/>
              <a:t>用較短編碼</a:t>
            </a:r>
            <a:endParaRPr lang="en-US" altLang="zh-TW" smtClean="0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endParaRPr lang="zh-TW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933056"/>
            <a:ext cx="260032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3066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unary code</a:t>
            </a:r>
            <a:endParaRPr lang="zh-TW" alt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492896"/>
            <a:ext cx="324802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975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mtClean="0"/>
              <a:t>spatial sample AND temporal sample</a:t>
            </a:r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62" y="1639199"/>
            <a:ext cx="8229600" cy="3021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899592" y="4941168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空間取樣</a:t>
            </a:r>
            <a:r>
              <a:rPr lang="en-US" altLang="zh-TW" smtClean="0"/>
              <a:t>:</a:t>
            </a:r>
            <a:r>
              <a:rPr lang="zh-TW" altLang="en-US" smtClean="0"/>
              <a:t>   分割 並且 量化 </a:t>
            </a:r>
            <a:r>
              <a:rPr lang="en-US" altLang="zh-TW" smtClean="0"/>
              <a:t>(</a:t>
            </a:r>
            <a:r>
              <a:rPr lang="zh-TW" altLang="en-US" smtClean="0"/>
              <a:t>失去連續值</a:t>
            </a:r>
            <a:r>
              <a:rPr lang="en-US" altLang="zh-TW" smtClean="0"/>
              <a:t>)</a:t>
            </a:r>
          </a:p>
          <a:p>
            <a:r>
              <a:rPr lang="zh-TW" altLang="en-US" smtClean="0"/>
              <a:t>時間取樣</a:t>
            </a:r>
            <a:r>
              <a:rPr lang="en-US" altLang="zh-TW" smtClean="0"/>
              <a:t>:</a:t>
            </a:r>
            <a:r>
              <a:rPr lang="zh-TW" altLang="en-US" smtClean="0"/>
              <a:t>   每秒取樣 </a:t>
            </a:r>
            <a:r>
              <a:rPr lang="en-US" altLang="zh-TW"/>
              <a:t>n</a:t>
            </a:r>
            <a:r>
              <a:rPr lang="en-US" altLang="zh-TW" smtClean="0"/>
              <a:t> </a:t>
            </a:r>
            <a:r>
              <a:rPr lang="zh-TW" altLang="en-US" smtClean="0"/>
              <a:t>張  </a:t>
            </a:r>
            <a:r>
              <a:rPr lang="en-US" altLang="zh-TW" smtClean="0"/>
              <a:t>(FPS)</a:t>
            </a:r>
          </a:p>
        </p:txBody>
      </p:sp>
    </p:spTree>
    <p:extLst>
      <p:ext uri="{BB962C8B-B14F-4D97-AF65-F5344CB8AC3E}">
        <p14:creationId xmlns:p14="http://schemas.microsoft.com/office/powerpoint/2010/main" val="1475391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除法部分</a:t>
            </a:r>
            <a:endParaRPr lang="zh-TW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4944"/>
            <a:ext cx="8229600" cy="74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39552" y="1772816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訊息 </a:t>
            </a:r>
            <a:r>
              <a:rPr lang="en-US" altLang="zh-TW" smtClean="0"/>
              <a:t>X</a:t>
            </a:r>
            <a:r>
              <a:rPr lang="zh-TW" altLang="en-US" smtClean="0"/>
              <a:t>   </a:t>
            </a:r>
            <a:r>
              <a:rPr lang="en-US" altLang="zh-TW" smtClean="0"/>
              <a:t>(</a:t>
            </a:r>
            <a:r>
              <a:rPr lang="zh-TW" altLang="en-US" smtClean="0"/>
              <a:t>一非負整數</a:t>
            </a:r>
            <a:r>
              <a:rPr lang="en-US" altLang="zh-TW" smtClean="0"/>
              <a:t>)</a:t>
            </a:r>
          </a:p>
          <a:p>
            <a:endParaRPr lang="en-US" altLang="zh-TW"/>
          </a:p>
          <a:p>
            <a:r>
              <a:rPr lang="zh-TW" altLang="en-US" smtClean="0"/>
              <a:t>決定 </a:t>
            </a:r>
            <a:r>
              <a:rPr lang="en-US" altLang="zh-TW" smtClean="0"/>
              <a:t>m </a:t>
            </a:r>
          </a:p>
          <a:p>
            <a:endParaRPr lang="en-US" altLang="zh-TW" smtClean="0"/>
          </a:p>
          <a:p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39552" y="4077072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表示</a:t>
            </a:r>
            <a:r>
              <a:rPr lang="en-US" altLang="zh-TW" smtClean="0"/>
              <a:t>:</a:t>
            </a:r>
            <a:r>
              <a:rPr lang="zh-TW" altLang="en-US" smtClean="0"/>
              <a:t> 用 </a:t>
            </a:r>
            <a:r>
              <a:rPr lang="en-US" altLang="zh-TW" smtClean="0"/>
              <a:t>unary </a:t>
            </a:r>
            <a:r>
              <a:rPr lang="zh-TW" altLang="en-US" smtClean="0"/>
              <a:t>表示 </a:t>
            </a:r>
            <a:r>
              <a:rPr lang="en-US" altLang="zh-TW" smtClean="0"/>
              <a:t>q</a:t>
            </a:r>
          </a:p>
          <a:p>
            <a:endParaRPr lang="en-US" altLang="zh-TW"/>
          </a:p>
          <a:p>
            <a:r>
              <a:rPr lang="zh-TW" altLang="en-US" smtClean="0"/>
              <a:t>如果 </a:t>
            </a:r>
            <a:r>
              <a:rPr lang="en-US" altLang="zh-TW" smtClean="0"/>
              <a:t>m</a:t>
            </a:r>
            <a:r>
              <a:rPr lang="zh-TW" altLang="en-US" smtClean="0"/>
              <a:t> 是</a:t>
            </a:r>
            <a:r>
              <a:rPr lang="en-US" altLang="zh-TW" smtClean="0"/>
              <a:t>2</a:t>
            </a:r>
            <a:r>
              <a:rPr lang="zh-TW" altLang="en-US" smtClean="0"/>
              <a:t>的</a:t>
            </a:r>
            <a:r>
              <a:rPr lang="en-US" altLang="zh-TW" smtClean="0"/>
              <a:t>power : </a:t>
            </a:r>
            <a:r>
              <a:rPr lang="zh-TW" altLang="en-US" smtClean="0"/>
              <a:t>直接用               個</a:t>
            </a:r>
            <a:r>
              <a:rPr lang="en-US" altLang="zh-TW" smtClean="0"/>
              <a:t>bit</a:t>
            </a:r>
            <a:r>
              <a:rPr lang="zh-TW" altLang="en-US" smtClean="0"/>
              <a:t>表示 </a:t>
            </a:r>
            <a:r>
              <a:rPr lang="en-US" altLang="zh-TW" smtClean="0"/>
              <a:t>r    (</a:t>
            </a:r>
            <a:r>
              <a:rPr lang="zh-TW" altLang="en-US" smtClean="0"/>
              <a:t>不會超過這個紀錄長度</a:t>
            </a:r>
            <a:r>
              <a:rPr lang="en-US" altLang="zh-TW" smtClean="0"/>
              <a:t>)</a:t>
            </a:r>
          </a:p>
          <a:p>
            <a:endParaRPr lang="en-US" altLang="zh-TW"/>
          </a:p>
          <a:p>
            <a:r>
              <a:rPr lang="zh-TW" altLang="en-US" smtClean="0"/>
              <a:t>         不是</a:t>
            </a:r>
            <a:r>
              <a:rPr lang="en-US" altLang="zh-TW" smtClean="0"/>
              <a:t>2</a:t>
            </a:r>
            <a:r>
              <a:rPr lang="zh-TW" altLang="en-US" smtClean="0"/>
              <a:t>的</a:t>
            </a:r>
            <a:r>
              <a:rPr lang="en-US" altLang="zh-TW" smtClean="0"/>
              <a:t>power:</a:t>
            </a:r>
            <a:r>
              <a:rPr lang="zh-TW" altLang="en-US" smtClean="0"/>
              <a:t> </a:t>
            </a:r>
            <a:endParaRPr lang="en-US" altLang="zh-TW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4695602"/>
            <a:ext cx="742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279" y="5000402"/>
            <a:ext cx="5868169" cy="178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0452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</a:t>
            </a:r>
            <a:endParaRPr lang="zh-TW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15294"/>
            <a:ext cx="716280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0527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Golomb-Rice Code 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mtClean="0"/>
              <a:t>只選用 </a:t>
            </a:r>
            <a:r>
              <a:rPr lang="en-US" altLang="zh-TW" smtClean="0"/>
              <a:t>2</a:t>
            </a:r>
            <a:r>
              <a:rPr lang="zh-TW" altLang="en-US" smtClean="0"/>
              <a:t>的</a:t>
            </a:r>
            <a:r>
              <a:rPr lang="en-US" altLang="zh-TW" smtClean="0"/>
              <a:t>power</a:t>
            </a:r>
            <a:r>
              <a:rPr lang="zh-TW" altLang="en-US" smtClean="0"/>
              <a:t>的</a:t>
            </a:r>
            <a:r>
              <a:rPr lang="en-US" altLang="zh-TW" smtClean="0"/>
              <a:t>m</a:t>
            </a:r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r>
              <a:rPr lang="zh-TW" altLang="en-US"/>
              <a:t>*</a:t>
            </a:r>
            <a:r>
              <a:rPr lang="zh-TW" altLang="en-US" smtClean="0"/>
              <a:t>計算簡化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*失去一點最佳化彈性 </a:t>
            </a:r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509120"/>
            <a:ext cx="504825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39552" y="4725144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例子</a:t>
            </a:r>
            <a:r>
              <a:rPr lang="en-US" altLang="zh-TW" smtClean="0"/>
              <a:t>:</a:t>
            </a:r>
            <a:r>
              <a:rPr lang="zh-TW" altLang="en-US" smtClean="0"/>
              <a:t> </a:t>
            </a:r>
            <a:endParaRPr lang="en-US" altLang="zh-TW" smtClean="0"/>
          </a:p>
          <a:p>
            <a:r>
              <a:rPr lang="en-US" altLang="zh-TW" smtClean="0"/>
              <a:t>m = 4</a:t>
            </a:r>
          </a:p>
          <a:p>
            <a:r>
              <a:rPr lang="en-US" altLang="zh-TW" smtClean="0"/>
              <a:t>(</a:t>
            </a:r>
            <a:r>
              <a:rPr lang="zh-TW" altLang="en-US" smtClean="0"/>
              <a:t>用</a:t>
            </a:r>
            <a:r>
              <a:rPr lang="en-US" altLang="zh-TW" smtClean="0"/>
              <a:t>2bit</a:t>
            </a:r>
            <a:r>
              <a:rPr lang="zh-TW" altLang="en-US" smtClean="0"/>
              <a:t> 表示餘數</a:t>
            </a:r>
            <a:r>
              <a:rPr lang="en-US" altLang="zh-TW" smtClean="0"/>
              <a:t>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531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EXP</a:t>
            </a:r>
            <a:r>
              <a:rPr lang="zh-TW" altLang="en-US" smtClean="0"/>
              <a:t> </a:t>
            </a:r>
            <a:r>
              <a:rPr lang="en-US" altLang="zh-TW" smtClean="0"/>
              <a:t>-</a:t>
            </a:r>
            <a:r>
              <a:rPr lang="en-US" altLang="zh-TW"/>
              <a:t>Golomb  </a:t>
            </a:r>
            <a:endParaRPr lang="zh-TW" alt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2" y="1815306"/>
            <a:ext cx="5953274" cy="4162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573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Arithmetic Coding 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彌補</a:t>
            </a:r>
            <a:r>
              <a:rPr lang="en-US" altLang="zh-TW" smtClean="0"/>
              <a:t>huffman coding</a:t>
            </a:r>
            <a:r>
              <a:rPr lang="zh-TW" altLang="en-US" smtClean="0"/>
              <a:t>兩大缺點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1.</a:t>
            </a:r>
            <a:r>
              <a:rPr lang="zh-TW" altLang="en-US" smtClean="0"/>
              <a:t>只能整數</a:t>
            </a:r>
            <a:r>
              <a:rPr lang="en-US" altLang="zh-TW" smtClean="0"/>
              <a:t>bit</a:t>
            </a:r>
            <a:r>
              <a:rPr lang="zh-TW" altLang="en-US" smtClean="0"/>
              <a:t>表示，無法完美最佳化</a:t>
            </a:r>
            <a:endParaRPr lang="en-US" altLang="zh-TW" smtClean="0"/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2.huffman</a:t>
            </a:r>
            <a:r>
              <a:rPr lang="zh-TW" altLang="en-US" smtClean="0"/>
              <a:t> </a:t>
            </a:r>
            <a:r>
              <a:rPr lang="en-US" altLang="zh-TW" smtClean="0"/>
              <a:t>coding</a:t>
            </a:r>
            <a:r>
              <a:rPr lang="zh-TW" altLang="en-US" smtClean="0"/>
              <a:t>無法動態適應</a:t>
            </a:r>
            <a:r>
              <a:rPr lang="en-US" altLang="zh-TW" smtClean="0"/>
              <a:t>(adaptive)</a:t>
            </a:r>
            <a:r>
              <a:rPr lang="zh-TW" altLang="en-US" smtClean="0"/>
              <a:t>資料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0506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Arithmetic Coding </a:t>
            </a:r>
            <a:r>
              <a:rPr lang="en-US" altLang="zh-TW" smtClean="0"/>
              <a:t>– </a:t>
            </a:r>
            <a:r>
              <a:rPr lang="zh-TW" altLang="en-US" smtClean="0"/>
              <a:t>實作</a:t>
            </a:r>
            <a:endParaRPr lang="zh-TW" alt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816"/>
            <a:ext cx="9171981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301208"/>
            <a:ext cx="50196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6036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Arithmetic Coding – Adaptivity to the data 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mtClean="0"/>
              <a:t>會依每次輸入動態調整</a:t>
            </a:r>
            <a:r>
              <a:rPr lang="en-US" altLang="zh-TW" smtClean="0"/>
              <a:t>table</a:t>
            </a:r>
            <a:endParaRPr lang="zh-TW" alt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81" y="2718955"/>
            <a:ext cx="8464700" cy="3610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162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</a:t>
            </a:r>
            <a:endParaRPr lang="zh-TW" alt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22" y="1700808"/>
            <a:ext cx="74390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7308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Arithmetic </a:t>
            </a:r>
            <a:r>
              <a:rPr lang="en-US" altLang="zh-TW" smtClean="0"/>
              <a:t>Coding - decode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mtClean="0"/>
              <a:t>關鍵</a:t>
            </a:r>
            <a:r>
              <a:rPr lang="en-US" altLang="zh-TW" smtClean="0"/>
              <a:t>:</a:t>
            </a:r>
            <a:r>
              <a:rPr lang="zh-TW" altLang="en-US" smtClean="0"/>
              <a:t> 我們會儲存所有</a:t>
            </a:r>
            <a:r>
              <a:rPr lang="zh-TW" altLang="en-US"/>
              <a:t>過程</a:t>
            </a:r>
            <a:r>
              <a:rPr lang="zh-TW" altLang="en-US" smtClean="0"/>
              <a:t>的</a:t>
            </a:r>
            <a:r>
              <a:rPr lang="en-US" altLang="zh-TW" smtClean="0"/>
              <a:t>table</a:t>
            </a:r>
          </a:p>
          <a:p>
            <a:pPr marL="0" indent="0">
              <a:buNone/>
            </a:pPr>
            <a:r>
              <a:rPr lang="zh-TW" altLang="en-US" smtClean="0"/>
              <a:t>依</a:t>
            </a:r>
            <a:r>
              <a:rPr lang="en-US" altLang="zh-TW" smtClean="0"/>
              <a:t>table</a:t>
            </a:r>
            <a:r>
              <a:rPr lang="zh-TW" altLang="en-US" smtClean="0"/>
              <a:t>順序往下解讀，即可還原</a:t>
            </a:r>
            <a:endParaRPr lang="zh-TW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36646"/>
            <a:ext cx="8030741" cy="2132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3713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VLC</a:t>
            </a:r>
            <a:r>
              <a:rPr lang="zh-TW" altLang="en-US" smtClean="0"/>
              <a:t> 統整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huffman: </a:t>
            </a:r>
            <a:r>
              <a:rPr lang="zh-TW" altLang="en-US" smtClean="0"/>
              <a:t>基於統計數量的</a:t>
            </a:r>
            <a:r>
              <a:rPr lang="en-US" altLang="zh-TW" smtClean="0"/>
              <a:t>coding</a:t>
            </a:r>
            <a:r>
              <a:rPr lang="zh-TW" altLang="en-US" smtClean="0"/>
              <a:t>法</a:t>
            </a:r>
            <a:endParaRPr lang="en-US" altLang="zh-TW" smtClean="0"/>
          </a:p>
          <a:p>
            <a:r>
              <a:rPr lang="en-US" altLang="zh-TW" smtClean="0"/>
              <a:t>arithmetic coding </a:t>
            </a:r>
            <a:r>
              <a:rPr lang="zh-TW" altLang="en-US" smtClean="0"/>
              <a:t>較有效卻較複雜</a:t>
            </a:r>
            <a:endParaRPr lang="en-US" altLang="zh-TW" smtClean="0"/>
          </a:p>
          <a:p>
            <a:r>
              <a:rPr lang="en-US" altLang="zh-TW" smtClean="0"/>
              <a:t>golomb</a:t>
            </a:r>
            <a:r>
              <a:rPr lang="zh-TW" altLang="en-US" smtClean="0"/>
              <a:t>常用於</a:t>
            </a:r>
            <a:r>
              <a:rPr lang="en-US" altLang="zh-TW" smtClean="0"/>
              <a:t>header </a:t>
            </a:r>
            <a:r>
              <a:rPr lang="zh-TW" altLang="en-US" smtClean="0"/>
              <a:t>的 </a:t>
            </a:r>
            <a:r>
              <a:rPr lang="en-US" altLang="zh-TW" smtClean="0"/>
              <a:t>encoding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71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Video system</a:t>
            </a:r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16510"/>
            <a:ext cx="8229600" cy="349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0534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壓縮解壓架構圖</a:t>
            </a:r>
            <a:endParaRPr lang="zh-TW" altLang="en-US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65" y="1844824"/>
            <a:ext cx="8951235" cy="392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4885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predictive coding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smtClean="0"/>
              <a:t>預測編碼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透過</a:t>
            </a:r>
            <a:r>
              <a:rPr lang="en-US" altLang="zh-TW" smtClean="0"/>
              <a:t>”</a:t>
            </a:r>
            <a:r>
              <a:rPr lang="zh-TW" altLang="en-US" smtClean="0"/>
              <a:t>高相似性</a:t>
            </a:r>
            <a:r>
              <a:rPr lang="en-US" altLang="zh-TW" smtClean="0"/>
              <a:t>”</a:t>
            </a:r>
            <a:r>
              <a:rPr lang="zh-TW" altLang="en-US" smtClean="0"/>
              <a:t>，去預測周遭的信號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(</a:t>
            </a:r>
            <a:r>
              <a:rPr lang="zh-TW" altLang="en-US" smtClean="0"/>
              <a:t>只需要記自己即可，達到壓縮目的</a:t>
            </a:r>
            <a:r>
              <a:rPr lang="en-US" altLang="zh-TW" smtClean="0"/>
              <a:t>)</a:t>
            </a:r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zh-TW" altLang="en-US" smtClean="0"/>
              <a:t>比如 </a:t>
            </a:r>
            <a:r>
              <a:rPr lang="en-US" altLang="zh-TW" smtClean="0"/>
              <a:t>motion vector =&gt;</a:t>
            </a:r>
            <a:r>
              <a:rPr lang="zh-TW" altLang="en-US" smtClean="0"/>
              <a:t> 物體移動，我們只需要紀錄一次物體，剩下紀錄移動位置即可</a:t>
            </a:r>
            <a:r>
              <a:rPr lang="en-US" altLang="zh-TW" smtClean="0"/>
              <a:t>(motion vector)</a:t>
            </a:r>
          </a:p>
          <a:p>
            <a:pPr marL="0" indent="0">
              <a:buNone/>
            </a:pPr>
            <a:r>
              <a:rPr lang="zh-TW" altLang="en-US" smtClean="0"/>
              <a:t>又比如一張整片黑的照片，我們只需要紀錄一塊黑色像素，與整片照片都是黑的訊息即可</a:t>
            </a:r>
            <a:endParaRPr lang="en-US" altLang="zh-TW" smtClean="0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26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predictive </a:t>
            </a:r>
            <a:r>
              <a:rPr lang="en-US" altLang="zh-TW" smtClean="0"/>
              <a:t>coding</a:t>
            </a:r>
            <a:r>
              <a:rPr lang="zh-TW" altLang="en-US" smtClean="0"/>
              <a:t> </a:t>
            </a:r>
            <a:r>
              <a:rPr lang="en-US" altLang="zh-TW" smtClean="0"/>
              <a:t>-2</a:t>
            </a:r>
            <a:endParaRPr lang="zh-TW" altLang="en-US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5266928" cy="268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11560" y="4437112"/>
            <a:ext cx="7344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空間上</a:t>
            </a:r>
            <a:r>
              <a:rPr lang="en-US" altLang="zh-TW" smtClean="0"/>
              <a:t>:</a:t>
            </a:r>
            <a:r>
              <a:rPr lang="zh-TW" altLang="en-US" smtClean="0"/>
              <a:t> 利用鄰居</a:t>
            </a:r>
            <a:endParaRPr lang="en-US" altLang="zh-TW" smtClean="0"/>
          </a:p>
          <a:p>
            <a:endParaRPr lang="en-US" altLang="zh-TW"/>
          </a:p>
          <a:p>
            <a:r>
              <a:rPr lang="zh-TW" altLang="en-US" smtClean="0"/>
              <a:t>時間上</a:t>
            </a:r>
            <a:r>
              <a:rPr lang="en-US" altLang="zh-TW" smtClean="0"/>
              <a:t>:</a:t>
            </a:r>
            <a:r>
              <a:rPr lang="zh-TW" altLang="en-US" smtClean="0"/>
              <a:t>利用</a:t>
            </a:r>
            <a:r>
              <a:rPr lang="en-US" altLang="zh-TW" smtClean="0"/>
              <a:t>motion vector</a:t>
            </a:r>
          </a:p>
          <a:p>
            <a:endParaRPr lang="en-US" altLang="zh-TW"/>
          </a:p>
          <a:p>
            <a:r>
              <a:rPr lang="en-US" altLang="zh-TW" smtClean="0"/>
              <a:t>(</a:t>
            </a:r>
            <a:r>
              <a:rPr lang="zh-TW" altLang="en-US" smtClean="0"/>
              <a:t>並記錄他們的差值</a:t>
            </a:r>
            <a:r>
              <a:rPr lang="en-US" altLang="zh-TW" smtClean="0"/>
              <a:t>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408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 of spatial predictive</a:t>
            </a:r>
            <a:endParaRPr lang="zh-TW" alt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95165"/>
            <a:ext cx="8229600" cy="413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49015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frame type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smtClean="0"/>
              <a:t>有兩種</a:t>
            </a:r>
            <a:r>
              <a:rPr lang="en-US" altLang="zh-TW" smtClean="0"/>
              <a:t>frame type</a:t>
            </a:r>
          </a:p>
          <a:p>
            <a:pPr marL="0" indent="0">
              <a:buNone/>
            </a:pPr>
            <a:r>
              <a:rPr lang="zh-TW" altLang="en-US" smtClean="0"/>
              <a:t>一種是</a:t>
            </a:r>
            <a:r>
              <a:rPr lang="en-US" altLang="zh-TW" smtClean="0"/>
              <a:t>intra (</a:t>
            </a:r>
            <a:r>
              <a:rPr lang="zh-TW" altLang="en-US" smtClean="0"/>
              <a:t>只需要靠自己 </a:t>
            </a:r>
            <a:r>
              <a:rPr lang="en-US" altLang="zh-TW" smtClean="0"/>
              <a:t>encode)</a:t>
            </a:r>
          </a:p>
          <a:p>
            <a:pPr marL="0" indent="0">
              <a:buNone/>
            </a:pPr>
            <a:r>
              <a:rPr lang="en-US" altLang="zh-TW" smtClean="0"/>
              <a:t>		(</a:t>
            </a:r>
            <a:r>
              <a:rPr lang="zh-TW" altLang="en-US" smtClean="0"/>
              <a:t>用上一頁的</a:t>
            </a:r>
            <a:r>
              <a:rPr lang="en-US" altLang="zh-TW" smtClean="0"/>
              <a:t>spatial</a:t>
            </a:r>
            <a:r>
              <a:rPr lang="zh-TW" altLang="en-US" smtClean="0"/>
              <a:t>方法</a:t>
            </a:r>
            <a:r>
              <a:rPr lang="en-US" altLang="zh-TW" smtClean="0"/>
              <a:t>)</a:t>
            </a:r>
          </a:p>
          <a:p>
            <a:pPr marL="0" indent="0">
              <a:buNone/>
            </a:pPr>
            <a:r>
              <a:rPr lang="en-US" altLang="zh-TW"/>
              <a:t>	</a:t>
            </a:r>
            <a:r>
              <a:rPr lang="en-US" altLang="zh-TW" smtClean="0"/>
              <a:t>	(I</a:t>
            </a:r>
            <a:r>
              <a:rPr lang="zh-TW" altLang="en-US" smtClean="0"/>
              <a:t> </a:t>
            </a:r>
            <a:r>
              <a:rPr lang="en-US" altLang="zh-TW" smtClean="0"/>
              <a:t>frame)</a:t>
            </a:r>
          </a:p>
          <a:p>
            <a:pPr marL="0" indent="0">
              <a:buNone/>
            </a:pPr>
            <a:r>
              <a:rPr lang="zh-TW" altLang="en-US" smtClean="0"/>
              <a:t>一種是</a:t>
            </a:r>
            <a:r>
              <a:rPr lang="en-US" altLang="zh-TW" smtClean="0"/>
              <a:t>inter  (</a:t>
            </a:r>
            <a:r>
              <a:rPr lang="zh-TW" altLang="en-US" smtClean="0"/>
              <a:t>需要借用別的</a:t>
            </a:r>
            <a:r>
              <a:rPr lang="en-US" altLang="zh-TW" smtClean="0"/>
              <a:t>frame)</a:t>
            </a:r>
          </a:p>
          <a:p>
            <a:pPr marL="0" indent="0">
              <a:buNone/>
            </a:pPr>
            <a:r>
              <a:rPr lang="en-US" altLang="zh-TW" smtClean="0"/>
              <a:t>(P</a:t>
            </a:r>
            <a:r>
              <a:rPr lang="zh-TW" altLang="en-US" smtClean="0"/>
              <a:t> </a:t>
            </a:r>
            <a:r>
              <a:rPr lang="en-US" altLang="zh-TW" smtClean="0"/>
              <a:t>frame </a:t>
            </a:r>
            <a:r>
              <a:rPr lang="zh-TW" altLang="en-US" smtClean="0"/>
              <a:t>、 </a:t>
            </a:r>
            <a:r>
              <a:rPr lang="en-US" altLang="zh-TW" smtClean="0"/>
              <a:t>B frame)</a:t>
            </a:r>
          </a:p>
          <a:p>
            <a:pPr marL="0" indent="0">
              <a:buNone/>
            </a:pPr>
            <a:r>
              <a:rPr lang="en-US" altLang="zh-TW" smtClean="0"/>
              <a:t>P frame </a:t>
            </a:r>
            <a:r>
              <a:rPr lang="zh-TW" altLang="en-US" smtClean="0"/>
              <a:t>可以借用前面的</a:t>
            </a:r>
            <a:r>
              <a:rPr lang="en-US" altLang="zh-TW" smtClean="0"/>
              <a:t>frame </a:t>
            </a:r>
          </a:p>
          <a:p>
            <a:pPr marL="0" indent="0">
              <a:buNone/>
            </a:pPr>
            <a:r>
              <a:rPr lang="en-US" altLang="zh-TW" smtClean="0"/>
              <a:t>B</a:t>
            </a:r>
            <a:r>
              <a:rPr lang="zh-TW" altLang="en-US" smtClean="0"/>
              <a:t> </a:t>
            </a:r>
            <a:r>
              <a:rPr lang="en-US" altLang="zh-TW" smtClean="0"/>
              <a:t>frame </a:t>
            </a:r>
            <a:r>
              <a:rPr lang="zh-TW" altLang="en-US" smtClean="0"/>
              <a:t>可以借用前面 或 未來的</a:t>
            </a:r>
            <a:r>
              <a:rPr lang="en-US" altLang="zh-TW" smtClean="0"/>
              <a:t>frame (</a:t>
            </a:r>
            <a:r>
              <a:rPr lang="zh-TW" altLang="en-US" smtClean="0"/>
              <a:t>或者只借未來</a:t>
            </a:r>
            <a:r>
              <a:rPr lang="en-US" altLang="zh-TW" smtClean="0"/>
              <a:t>)</a:t>
            </a:r>
          </a:p>
          <a:p>
            <a:pPr marL="0" indent="0">
              <a:buNone/>
            </a:pPr>
            <a:r>
              <a:rPr lang="zh-TW" altLang="en-US" smtClean="0"/>
              <a:t>*</a:t>
            </a:r>
            <a:r>
              <a:rPr lang="en-US" altLang="zh-TW" smtClean="0"/>
              <a:t>note: </a:t>
            </a:r>
            <a:r>
              <a:rPr lang="zh-TW" altLang="en-US" smtClean="0"/>
              <a:t> </a:t>
            </a:r>
            <a:r>
              <a:rPr lang="en-US" altLang="zh-TW" smtClean="0"/>
              <a:t>P</a:t>
            </a:r>
            <a:r>
              <a:rPr lang="zh-TW" altLang="en-US" smtClean="0"/>
              <a:t> </a:t>
            </a:r>
            <a:r>
              <a:rPr lang="en-US" altLang="zh-TW" smtClean="0"/>
              <a:t>frame</a:t>
            </a:r>
            <a:r>
              <a:rPr lang="zh-TW" altLang="en-US" smtClean="0"/>
              <a:t> 、 </a:t>
            </a:r>
            <a:r>
              <a:rPr lang="en-US" altLang="zh-TW" smtClean="0"/>
              <a:t>B frame </a:t>
            </a:r>
            <a:r>
              <a:rPr lang="zh-TW" altLang="en-US"/>
              <a:t>也</a:t>
            </a:r>
            <a:r>
              <a:rPr lang="zh-TW" altLang="en-US" smtClean="0"/>
              <a:t>可以是</a:t>
            </a:r>
            <a:r>
              <a:rPr lang="en-US" altLang="zh-TW" smtClean="0"/>
              <a:t>intra (</a:t>
            </a:r>
            <a:r>
              <a:rPr lang="zh-TW" altLang="en-US" smtClean="0"/>
              <a:t>如錯誤發生時</a:t>
            </a:r>
            <a:r>
              <a:rPr lang="en-US" altLang="zh-TW" smtClean="0"/>
              <a:t>)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6771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frame coding </a:t>
            </a:r>
            <a:r>
              <a:rPr lang="zh-TW" altLang="en-US" smtClean="0"/>
              <a:t>順序</a:t>
            </a:r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83568" y="5877272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原則</a:t>
            </a:r>
            <a:r>
              <a:rPr lang="en-US" altLang="zh-TW" smtClean="0"/>
              <a:t>:</a:t>
            </a:r>
            <a:r>
              <a:rPr lang="zh-TW" altLang="en-US" smtClean="0"/>
              <a:t> </a:t>
            </a:r>
            <a:r>
              <a:rPr lang="en-US" altLang="zh-TW" smtClean="0"/>
              <a:t>I</a:t>
            </a:r>
            <a:r>
              <a:rPr lang="zh-TW" altLang="en-US" smtClean="0"/>
              <a:t>、</a:t>
            </a:r>
            <a:r>
              <a:rPr lang="en-US" altLang="zh-TW" smtClean="0"/>
              <a:t>P</a:t>
            </a:r>
            <a:r>
              <a:rPr lang="zh-TW" altLang="en-US" smtClean="0"/>
              <a:t>照原順序，</a:t>
            </a:r>
            <a:r>
              <a:rPr lang="en-US" altLang="zh-TW" smtClean="0"/>
              <a:t>I~P</a:t>
            </a:r>
            <a:r>
              <a:rPr lang="zh-TW" altLang="en-US" smtClean="0"/>
              <a:t>中間在前後都</a:t>
            </a:r>
            <a:r>
              <a:rPr lang="en-US" altLang="zh-TW" smtClean="0"/>
              <a:t>encode</a:t>
            </a:r>
            <a:r>
              <a:rPr lang="zh-TW" altLang="en-US" smtClean="0"/>
              <a:t>完後，立刻</a:t>
            </a:r>
            <a:r>
              <a:rPr lang="en-US" altLang="zh-TW" smtClean="0"/>
              <a:t>encode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96752"/>
            <a:ext cx="608647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28155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Condition Replenishment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mtClean="0"/>
              <a:t>理解為</a:t>
            </a:r>
            <a:r>
              <a:rPr lang="en-US" altLang="zh-TW" smtClean="0"/>
              <a:t>”</a:t>
            </a:r>
            <a:r>
              <a:rPr lang="zh-TW" altLang="en-US" smtClean="0"/>
              <a:t>物件化</a:t>
            </a:r>
            <a:r>
              <a:rPr lang="en-US" altLang="zh-TW" smtClean="0"/>
              <a:t>”</a:t>
            </a:r>
            <a:r>
              <a:rPr lang="zh-TW" altLang="en-US" smtClean="0"/>
              <a:t>技術，將背景與物件分開紀錄</a:t>
            </a:r>
            <a:endParaRPr lang="en-US" altLang="zh-TW" smtClean="0"/>
          </a:p>
          <a:p>
            <a:pPr marL="0" indent="0">
              <a:buNone/>
            </a:pPr>
            <a:endParaRPr lang="zh-TW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92896"/>
            <a:ext cx="4306813" cy="2573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195736" y="551723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背景通常變化不大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0795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find motion vector</a:t>
            </a:r>
            <a:endParaRPr lang="zh-TW" altLang="en-US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03764"/>
            <a:ext cx="8229600" cy="311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74577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Block Partition 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mtClean="0"/>
              <a:t>在</a:t>
            </a:r>
            <a:r>
              <a:rPr lang="en-US" altLang="zh-TW" smtClean="0"/>
              <a:t>VC</a:t>
            </a:r>
            <a:r>
              <a:rPr lang="zh-TW" altLang="en-US" smtClean="0"/>
              <a:t> 領域通常會以</a:t>
            </a:r>
            <a:r>
              <a:rPr lang="en-US" altLang="zh-TW" smtClean="0"/>
              <a:t>block</a:t>
            </a:r>
            <a:r>
              <a:rPr lang="zh-TW" altLang="en-US" smtClean="0"/>
              <a:t>為單位操作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/>
              <a:t>被</a:t>
            </a:r>
            <a:r>
              <a:rPr lang="zh-TW" altLang="en-US" smtClean="0"/>
              <a:t>稱為</a:t>
            </a:r>
            <a:r>
              <a:rPr lang="en-US" altLang="zh-TW" smtClean="0"/>
              <a:t>Macroblock</a:t>
            </a:r>
            <a:endParaRPr lang="zh-TW" alt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88167"/>
            <a:ext cx="8133556" cy="2145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80218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block matching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mtClean="0"/>
              <a:t>假設</a:t>
            </a:r>
            <a:r>
              <a:rPr lang="en-US" altLang="zh-TW" smtClean="0"/>
              <a:t>:</a:t>
            </a:r>
          </a:p>
          <a:p>
            <a:pPr marL="0" indent="0">
              <a:buNone/>
            </a:pPr>
            <a:r>
              <a:rPr lang="en-US" altLang="zh-TW" smtClean="0"/>
              <a:t>1.</a:t>
            </a:r>
            <a:r>
              <a:rPr lang="zh-TW" altLang="en-US"/>
              <a:t>周遭</a:t>
            </a:r>
            <a:r>
              <a:rPr lang="zh-TW" altLang="en-US" smtClean="0"/>
              <a:t>亮度幾乎沒改變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2.</a:t>
            </a:r>
            <a:r>
              <a:rPr lang="zh-TW" altLang="en-US" smtClean="0"/>
              <a:t>物件沒有改變形狀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3.</a:t>
            </a:r>
            <a:r>
              <a:rPr lang="zh-TW" altLang="en-US" smtClean="0"/>
              <a:t> 物件沒有放大、縮小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4.</a:t>
            </a:r>
            <a:r>
              <a:rPr lang="zh-TW" altLang="en-US" smtClean="0"/>
              <a:t>物件沒有新增或消失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09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Color space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mtClean="0"/>
              <a:t>color space :</a:t>
            </a:r>
          </a:p>
          <a:p>
            <a:pPr marL="0" indent="0">
              <a:buNone/>
            </a:pPr>
            <a:r>
              <a:rPr lang="zh-TW" altLang="en-US" smtClean="0"/>
              <a:t>在壓縮領域，我們常常會將</a:t>
            </a:r>
            <a:r>
              <a:rPr lang="en-US" altLang="zh-TW" smtClean="0"/>
              <a:t>RGB</a:t>
            </a:r>
            <a:r>
              <a:rPr lang="zh-TW" altLang="en-US" smtClean="0"/>
              <a:t> 轉換成 </a:t>
            </a:r>
            <a:r>
              <a:rPr lang="en-US" altLang="zh-TW" smtClean="0"/>
              <a:t>YCbCr</a:t>
            </a:r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zh-TW" altLang="en-US" smtClean="0"/>
              <a:t>原因</a:t>
            </a:r>
            <a:r>
              <a:rPr lang="en-US" altLang="zh-TW" smtClean="0"/>
              <a:t>:</a:t>
            </a:r>
          </a:p>
          <a:p>
            <a:pPr marL="0" indent="0">
              <a:buNone/>
            </a:pPr>
            <a:r>
              <a:rPr lang="zh-TW" altLang="en-US" smtClean="0"/>
              <a:t>人眼對明度</a:t>
            </a:r>
            <a:r>
              <a:rPr lang="en-US" altLang="zh-TW" smtClean="0"/>
              <a:t>(Y)</a:t>
            </a:r>
            <a:r>
              <a:rPr lang="zh-TW" altLang="en-US" smtClean="0"/>
              <a:t>比較敏感，色差</a:t>
            </a:r>
            <a:r>
              <a:rPr lang="en-US" altLang="zh-TW" smtClean="0"/>
              <a:t>(CbCr)</a:t>
            </a:r>
            <a:r>
              <a:rPr lang="zh-TW" altLang="en-US" smtClean="0"/>
              <a:t>相對不敏感，故可對</a:t>
            </a:r>
            <a:r>
              <a:rPr lang="en-US" altLang="zh-TW" smtClean="0"/>
              <a:t>CbCr</a:t>
            </a:r>
            <a:r>
              <a:rPr lang="zh-TW" altLang="en-US" smtClean="0"/>
              <a:t>做較大的壓縮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8652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block matching</a:t>
            </a:r>
            <a:endParaRPr lang="zh-TW" altLang="en-US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229600" cy="284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763688" y="5157192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在搜尋範圍內，可使用不同搜尋演算法，找出最佳解</a:t>
            </a:r>
            <a:endParaRPr lang="en-US" altLang="zh-TW" smtClean="0"/>
          </a:p>
          <a:p>
            <a:endParaRPr lang="en-US" altLang="zh-TW"/>
          </a:p>
          <a:p>
            <a:r>
              <a:rPr lang="zh-TW" altLang="en-US" smtClean="0"/>
              <a:t>比如窮舉法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329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搜尋 </a:t>
            </a:r>
            <a:r>
              <a:rPr lang="en-US" altLang="zh-TW" smtClean="0"/>
              <a:t>MV </a:t>
            </a:r>
            <a:r>
              <a:rPr lang="zh-TW" altLang="en-US" smtClean="0"/>
              <a:t>的演算法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1.</a:t>
            </a:r>
            <a:r>
              <a:rPr lang="zh-TW" altLang="en-US" smtClean="0"/>
              <a:t> </a:t>
            </a:r>
            <a:r>
              <a:rPr lang="en-US" altLang="zh-TW" smtClean="0"/>
              <a:t>full search</a:t>
            </a:r>
          </a:p>
          <a:p>
            <a:r>
              <a:rPr lang="en-US" altLang="zh-TW" smtClean="0"/>
              <a:t>2.2D logarithmic search</a:t>
            </a:r>
          </a:p>
          <a:p>
            <a:r>
              <a:rPr lang="en-US" altLang="zh-TW" smtClean="0"/>
              <a:t>3.Hierarchical </a:t>
            </a:r>
            <a:r>
              <a:rPr lang="en-US" altLang="zh-TW"/>
              <a:t>Motion </a:t>
            </a:r>
            <a:r>
              <a:rPr lang="en-US" altLang="zh-TW" smtClean="0"/>
              <a:t>Search</a:t>
            </a:r>
          </a:p>
          <a:p>
            <a:endParaRPr lang="en-US" altLang="zh-TW"/>
          </a:p>
          <a:p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定義</a:t>
            </a:r>
            <a:r>
              <a:rPr lang="en-US" altLang="zh-TW" smtClean="0"/>
              <a:t>D4</a:t>
            </a:r>
            <a:r>
              <a:rPr lang="zh-TW" altLang="en-US" smtClean="0"/>
              <a:t> 與 </a:t>
            </a:r>
            <a:r>
              <a:rPr lang="en-US" altLang="zh-TW" smtClean="0"/>
              <a:t>D8</a:t>
            </a:r>
            <a:r>
              <a:rPr lang="zh-TW" altLang="en-US" smtClean="0"/>
              <a:t>距離</a:t>
            </a:r>
            <a:endParaRPr lang="zh-TW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725144"/>
            <a:ext cx="3563888" cy="1909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81931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1.full search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mtClean="0"/>
              <a:t>search range </a:t>
            </a:r>
            <a:r>
              <a:rPr lang="zh-TW" altLang="en-US" smtClean="0"/>
              <a:t>中全部找一遍</a:t>
            </a:r>
            <a:endParaRPr lang="en-US" altLang="zh-TW" smtClean="0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缺點</a:t>
            </a:r>
            <a:r>
              <a:rPr lang="en-US" altLang="zh-TW" smtClean="0"/>
              <a:t>:</a:t>
            </a:r>
            <a:r>
              <a:rPr lang="zh-TW" altLang="en-US" smtClean="0"/>
              <a:t> 費成本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優點</a:t>
            </a:r>
            <a:r>
              <a:rPr lang="en-US" altLang="zh-TW" smtClean="0"/>
              <a:t>:</a:t>
            </a:r>
            <a:r>
              <a:rPr lang="zh-TW" altLang="en-US" smtClean="0"/>
              <a:t> 找到</a:t>
            </a:r>
            <a:r>
              <a:rPr lang="en-US" altLang="zh-TW" smtClean="0"/>
              <a:t>global max</a:t>
            </a:r>
            <a:r>
              <a:rPr lang="zh-TW" altLang="en-US" smtClean="0"/>
              <a:t>機率較大</a:t>
            </a:r>
            <a:endParaRPr lang="en-US" altLang="zh-TW" smtClean="0"/>
          </a:p>
          <a:p>
            <a:pPr marL="0" indent="0">
              <a:buNone/>
            </a:pPr>
            <a:endParaRPr lang="zh-TW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060848"/>
            <a:ext cx="278606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0589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2.</a:t>
            </a:r>
            <a:r>
              <a:rPr lang="zh-TW" altLang="en-US" smtClean="0"/>
              <a:t> </a:t>
            </a:r>
            <a:r>
              <a:rPr lang="en-US" altLang="zh-TW" smtClean="0"/>
              <a:t>2D log</a:t>
            </a:r>
            <a:endParaRPr lang="zh-TW" altLang="en-US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8229600" cy="3052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475656" y="4797152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*較有效率，但是可能只能找到</a:t>
            </a:r>
            <a:r>
              <a:rPr lang="en-US" altLang="zh-TW" smtClean="0"/>
              <a:t>local </a:t>
            </a:r>
            <a:r>
              <a:rPr lang="zh-TW" altLang="en-US" smtClean="0"/>
              <a:t>解</a:t>
            </a:r>
            <a:endParaRPr lang="en-US" altLang="zh-TW" smtClean="0"/>
          </a:p>
          <a:p>
            <a:r>
              <a:rPr lang="zh-TW" altLang="en-US" smtClean="0"/>
              <a:t>* 因為是上下張</a:t>
            </a:r>
            <a:r>
              <a:rPr lang="en-US" altLang="zh-TW" smtClean="0"/>
              <a:t>frame</a:t>
            </a:r>
            <a:r>
              <a:rPr lang="zh-TW" altLang="en-US" smtClean="0"/>
              <a:t>比較，所以也要搜原點</a:t>
            </a:r>
            <a:r>
              <a:rPr lang="en-US" altLang="zh-TW" smtClean="0"/>
              <a:t>(</a:t>
            </a:r>
            <a:r>
              <a:rPr lang="zh-TW" altLang="en-US" smtClean="0"/>
              <a:t>物件可能不會動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83568" y="5805264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full search</a:t>
            </a:r>
            <a:r>
              <a:rPr lang="zh-TW" altLang="en-US" smtClean="0"/>
              <a:t> 搜尋次數   </a:t>
            </a:r>
            <a:r>
              <a:rPr lang="en-US" altLang="zh-TW" smtClean="0">
                <a:solidFill>
                  <a:srgbClr val="FF0000"/>
                </a:solidFill>
              </a:rPr>
              <a:t>O(p^2)</a:t>
            </a:r>
          </a:p>
          <a:p>
            <a:r>
              <a:rPr lang="en-US" altLang="zh-TW" smtClean="0"/>
              <a:t>2D log</a:t>
            </a:r>
            <a:r>
              <a:rPr lang="zh-TW" altLang="en-US" smtClean="0"/>
              <a:t> 搜尋次數  </a:t>
            </a:r>
            <a:r>
              <a:rPr lang="en-US" altLang="zh-TW" smtClean="0">
                <a:solidFill>
                  <a:srgbClr val="FF0000"/>
                </a:solidFill>
              </a:rPr>
              <a:t>O(logP)   </a:t>
            </a:r>
            <a:r>
              <a:rPr lang="en-US" altLang="zh-TW" smtClean="0"/>
              <a:t>(9 + 8 + 8 + ...  logP</a:t>
            </a:r>
            <a:r>
              <a:rPr lang="zh-TW" altLang="en-US" smtClean="0"/>
              <a:t> 次</a:t>
            </a:r>
            <a:r>
              <a:rPr lang="en-US" altLang="zh-TW" smtClean="0"/>
              <a:t>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5075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Hierarchical Motion Search</a:t>
            </a:r>
            <a:br>
              <a:rPr lang="en-US" altLang="zh-TW"/>
            </a:br>
            <a:endParaRPr lang="zh-TW" altLang="en-US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77671"/>
            <a:ext cx="8229600" cy="397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82577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補充</a:t>
            </a:r>
            <a:r>
              <a:rPr lang="en-US" altLang="zh-TW" smtClean="0"/>
              <a:t>1</a:t>
            </a:r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386748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919413"/>
            <a:ext cx="10668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73493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補充</a:t>
            </a:r>
            <a:r>
              <a:rPr lang="en-US" altLang="zh-TW" smtClean="0"/>
              <a:t>2</a:t>
            </a:r>
            <a:endParaRPr lang="zh-TW" altLang="en-US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4824"/>
            <a:ext cx="17811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187624" y="306896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其中</a:t>
            </a:r>
            <a:r>
              <a:rPr lang="en-US" altLang="zh-TW" smtClean="0"/>
              <a:t>R</a:t>
            </a:r>
            <a:r>
              <a:rPr lang="zh-TW" altLang="en-US" smtClean="0"/>
              <a:t> 為紀錄</a:t>
            </a:r>
            <a:r>
              <a:rPr lang="en-US" altLang="zh-TW" smtClean="0"/>
              <a:t>MV</a:t>
            </a:r>
            <a:r>
              <a:rPr lang="zh-TW" altLang="en-US" smtClean="0"/>
              <a:t>及</a:t>
            </a:r>
            <a:r>
              <a:rPr lang="en-US" altLang="zh-TW" smtClean="0"/>
              <a:t>Diff</a:t>
            </a:r>
            <a:r>
              <a:rPr lang="zh-TW" altLang="en-US" smtClean="0"/>
              <a:t>所</a:t>
            </a:r>
            <a:r>
              <a:rPr lang="zh-TW" altLang="en-US" smtClean="0"/>
              <a:t>需要的</a:t>
            </a:r>
            <a:r>
              <a:rPr lang="en-US" altLang="zh-TW" smtClean="0"/>
              <a:t>bit</a:t>
            </a:r>
            <a:r>
              <a:rPr lang="zh-TW" altLang="en-US" smtClean="0"/>
              <a:t>數</a:t>
            </a:r>
            <a:endParaRPr lang="en-US" altLang="zh-TW" smtClean="0"/>
          </a:p>
          <a:p>
            <a:r>
              <a:rPr lang="en-US" altLang="zh-TW" smtClean="0"/>
              <a:t>D</a:t>
            </a:r>
            <a:r>
              <a:rPr lang="zh-TW" altLang="en-US" smtClean="0"/>
              <a:t>即為</a:t>
            </a:r>
            <a:r>
              <a:rPr lang="en-US" altLang="zh-TW" smtClean="0"/>
              <a:t>diff(error)</a:t>
            </a:r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645024"/>
            <a:ext cx="50006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075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對 </a:t>
            </a:r>
            <a:r>
              <a:rPr lang="en-US" altLang="zh-TW" smtClean="0"/>
              <a:t>YCbCr</a:t>
            </a:r>
            <a:r>
              <a:rPr lang="zh-TW" altLang="en-US" smtClean="0"/>
              <a:t>作 </a:t>
            </a:r>
            <a:r>
              <a:rPr lang="en-US" altLang="zh-TW" smtClean="0"/>
              <a:t>subsample</a:t>
            </a:r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28" y="1600200"/>
            <a:ext cx="802874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4318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人眼特性 </a:t>
            </a:r>
            <a:r>
              <a:rPr lang="en-US" altLang="zh-TW" smtClean="0"/>
              <a:t>-1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smtClean="0"/>
              <a:t>了解人眼特性能讓我們在同樣質量下，做到較大的壓縮</a:t>
            </a:r>
            <a:endParaRPr lang="en-US" altLang="zh-TW" smtClean="0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 smtClean="0"/>
              <a:t>1.</a:t>
            </a:r>
            <a:r>
              <a:rPr lang="zh-TW" altLang="en-US" smtClean="0"/>
              <a:t>人眼對亮度敏感度</a:t>
            </a:r>
            <a:r>
              <a:rPr lang="en-US" altLang="zh-TW" smtClean="0"/>
              <a:t>&gt;</a:t>
            </a:r>
            <a:r>
              <a:rPr lang="zh-TW" altLang="en-US" smtClean="0"/>
              <a:t> 色彩明感度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/>
              <a:t> </a:t>
            </a:r>
            <a:r>
              <a:rPr lang="zh-TW" altLang="en-US" smtClean="0"/>
              <a:t>   </a:t>
            </a:r>
            <a:r>
              <a:rPr lang="en-US" altLang="zh-TW" smtClean="0">
                <a:sym typeface="Wingdings" panose="05000000000000000000" pitchFamily="2" charset="2"/>
              </a:rPr>
              <a:t></a:t>
            </a:r>
            <a:r>
              <a:rPr lang="zh-TW" altLang="en-US" smtClean="0">
                <a:sym typeface="Wingdings" panose="05000000000000000000" pitchFamily="2" charset="2"/>
              </a:rPr>
              <a:t> 可以在質量不變下，縮減色彩的空間</a:t>
            </a:r>
            <a:endParaRPr lang="en-US" altLang="zh-TW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mtClean="0">
                <a:sym typeface="Wingdings" panose="05000000000000000000" pitchFamily="2" charset="2"/>
              </a:rPr>
              <a:t>2.</a:t>
            </a:r>
            <a:r>
              <a:rPr lang="zh-TW" altLang="en-US" smtClean="0">
                <a:sym typeface="Wingdings" panose="05000000000000000000" pitchFamily="2" charset="2"/>
              </a:rPr>
              <a:t> 人對亮度變化大的地方較敏感</a:t>
            </a:r>
            <a:endParaRPr lang="en-US" altLang="zh-TW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mtClean="0">
                <a:sym typeface="Wingdings" panose="05000000000000000000" pitchFamily="2" charset="2"/>
              </a:rPr>
              <a:t>    </a:t>
            </a:r>
            <a:r>
              <a:rPr lang="en-US" altLang="zh-TW" smtClean="0">
                <a:sym typeface="Wingdings" panose="05000000000000000000" pitchFamily="2" charset="2"/>
              </a:rPr>
              <a:t></a:t>
            </a:r>
            <a:r>
              <a:rPr lang="zh-TW" altLang="en-US" smtClean="0">
                <a:sym typeface="Wingdings" panose="05000000000000000000" pitchFamily="2" charset="2"/>
              </a:rPr>
              <a:t> 需要保留亮度高的地方，比如邊緣 </a:t>
            </a:r>
            <a:endParaRPr lang="en-US" altLang="zh-TW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mtClean="0">
                <a:sym typeface="Wingdings" panose="05000000000000000000" pitchFamily="2" charset="2"/>
              </a:rPr>
              <a:t>3.</a:t>
            </a:r>
            <a:r>
              <a:rPr lang="zh-TW" altLang="en-US" smtClean="0">
                <a:sym typeface="Wingdings" panose="05000000000000000000" pitchFamily="2" charset="2"/>
              </a:rPr>
              <a:t>人對大片面積變化 敏感度 大於 高頻率的小面積變化 </a:t>
            </a:r>
            <a:r>
              <a:rPr lang="en-US" altLang="zh-TW" smtClean="0">
                <a:sym typeface="Wingdings" panose="05000000000000000000" pitchFamily="2" charset="2"/>
              </a:rPr>
              <a:t></a:t>
            </a:r>
            <a:r>
              <a:rPr lang="zh-TW" altLang="en-US" smtClean="0">
                <a:sym typeface="Wingdings" panose="05000000000000000000" pitchFamily="2" charset="2"/>
              </a:rPr>
              <a:t>  對後者可做到較高壓縮   </a:t>
            </a:r>
            <a:r>
              <a:rPr lang="en-US" altLang="zh-TW" smtClean="0">
                <a:sym typeface="Wingdings" panose="05000000000000000000" pitchFamily="2" charset="2"/>
              </a:rPr>
              <a:t>(</a:t>
            </a:r>
            <a:r>
              <a:rPr lang="zh-TW" altLang="en-US" smtClean="0">
                <a:sym typeface="Wingdings" panose="05000000000000000000" pitchFamily="2" charset="2"/>
              </a:rPr>
              <a:t>雪花</a:t>
            </a:r>
            <a:r>
              <a:rPr lang="en-US" altLang="zh-TW" smtClean="0"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543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人眼特性</a:t>
            </a:r>
            <a:r>
              <a:rPr lang="en-US" altLang="zh-TW" smtClean="0"/>
              <a:t>-2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smtClean="0"/>
              <a:t>4.</a:t>
            </a:r>
            <a:r>
              <a:rPr lang="zh-TW" altLang="en-US" smtClean="0"/>
              <a:t> 人眼對長時間出現的畫面物件敏感</a:t>
            </a:r>
            <a:endParaRPr lang="en-US" altLang="zh-TW" smtClean="0"/>
          </a:p>
          <a:p>
            <a:pPr>
              <a:buFont typeface="Wingdings"/>
              <a:buChar char="è"/>
            </a:pPr>
            <a:r>
              <a:rPr lang="zh-TW" altLang="en-US" smtClean="0">
                <a:sym typeface="Wingdings" panose="05000000000000000000" pitchFamily="2" charset="2"/>
              </a:rPr>
              <a:t>壓縮時每隔一段時間要更正錯誤，提升主觀品質 </a:t>
            </a:r>
            <a:r>
              <a:rPr lang="en-US" altLang="zh-TW" smtClean="0">
                <a:sym typeface="Wingdings" panose="05000000000000000000" pitchFamily="2" charset="2"/>
              </a:rPr>
              <a:t>(</a:t>
            </a:r>
            <a:r>
              <a:rPr lang="zh-TW" altLang="en-US" smtClean="0">
                <a:sym typeface="Wingdings" panose="05000000000000000000" pitchFamily="2" charset="2"/>
              </a:rPr>
              <a:t>雪花是隨機跳動的</a:t>
            </a:r>
            <a:r>
              <a:rPr lang="en-US" altLang="zh-TW" smtClean="0">
                <a:sym typeface="Wingdings" panose="05000000000000000000" pitchFamily="2" charset="2"/>
              </a:rPr>
              <a:t>)</a:t>
            </a:r>
          </a:p>
          <a:p>
            <a:pPr>
              <a:buFont typeface="Wingdings"/>
              <a:buChar char="è"/>
            </a:pPr>
            <a:endParaRPr lang="en-US" altLang="zh-TW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mtClean="0">
                <a:sym typeface="Wingdings" panose="05000000000000000000" pitchFamily="2" charset="2"/>
              </a:rPr>
              <a:t>5.</a:t>
            </a:r>
            <a:r>
              <a:rPr lang="zh-TW" altLang="en-US" smtClean="0">
                <a:sym typeface="Wingdings" panose="05000000000000000000" pitchFamily="2" charset="2"/>
              </a:rPr>
              <a:t> 人在</a:t>
            </a:r>
            <a:r>
              <a:rPr lang="en-US" altLang="zh-TW" smtClean="0">
                <a:sym typeface="Wingdings" panose="05000000000000000000" pitchFamily="2" charset="2"/>
              </a:rPr>
              <a:t>20Hz</a:t>
            </a:r>
            <a:r>
              <a:rPr lang="zh-TW" altLang="en-US" smtClean="0">
                <a:sym typeface="Wingdings" panose="05000000000000000000" pitchFamily="2" charset="2"/>
              </a:rPr>
              <a:t> 以上的播放頻率，才會有</a:t>
            </a:r>
            <a:r>
              <a:rPr lang="en-US" altLang="zh-TW" smtClean="0">
                <a:sym typeface="Wingdings" panose="05000000000000000000" pitchFamily="2" charset="2"/>
              </a:rPr>
              <a:t>smooth</a:t>
            </a:r>
            <a:r>
              <a:rPr lang="zh-TW" altLang="en-US" smtClean="0">
                <a:sym typeface="Wingdings" panose="05000000000000000000" pitchFamily="2" charset="2"/>
              </a:rPr>
              <a:t>的感覺</a:t>
            </a:r>
            <a:endParaRPr lang="en-US" altLang="zh-TW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mtClean="0">
                <a:sym typeface="Wingdings" panose="05000000000000000000" pitchFamily="2" charset="2"/>
              </a:rPr>
              <a:t>6.</a:t>
            </a:r>
            <a:r>
              <a:rPr lang="zh-TW" altLang="en-US" smtClean="0">
                <a:sym typeface="Wingdings" panose="05000000000000000000" pitchFamily="2" charset="2"/>
              </a:rPr>
              <a:t>人的視覺是有個體差異的 </a:t>
            </a:r>
            <a:r>
              <a:rPr lang="en-US" altLang="zh-TW" smtClean="0">
                <a:sym typeface="Wingdings" panose="05000000000000000000" pitchFamily="2" charset="2"/>
              </a:rPr>
              <a:t>=&gt; </a:t>
            </a:r>
            <a:r>
              <a:rPr lang="zh-TW" altLang="en-US" smtClean="0">
                <a:sym typeface="Wingdings" panose="05000000000000000000" pitchFamily="2" charset="2"/>
              </a:rPr>
              <a:t>主觀評測需多樣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9049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Information</a:t>
            </a:r>
            <a:r>
              <a:rPr lang="zh-TW" altLang="en-US" smtClean="0"/>
              <a:t> </a:t>
            </a:r>
            <a:r>
              <a:rPr lang="en-US" altLang="zh-TW" smtClean="0"/>
              <a:t>AND entropy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mtClean="0"/>
              <a:t>概念</a:t>
            </a:r>
            <a:r>
              <a:rPr lang="en-US" altLang="zh-TW" smtClean="0"/>
              <a:t>:</a:t>
            </a:r>
            <a:r>
              <a:rPr lang="zh-TW" altLang="en-US" smtClean="0"/>
              <a:t> 常發生的事件，蘊含資訊少</a:t>
            </a:r>
            <a:endParaRPr lang="en-US" altLang="zh-TW" smtClean="0"/>
          </a:p>
          <a:p>
            <a:pPr marL="0" indent="0">
              <a:buNone/>
            </a:pPr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564904"/>
            <a:ext cx="42576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869160"/>
            <a:ext cx="40386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39552" y="3838398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smtClean="0"/>
              <a:t>概念</a:t>
            </a:r>
            <a:r>
              <a:rPr lang="en-US" altLang="zh-TW" sz="3200" smtClean="0"/>
              <a:t>:</a:t>
            </a:r>
            <a:r>
              <a:rPr lang="zh-TW" altLang="en-US" sz="3200" smtClean="0"/>
              <a:t>  資訊的期待值</a:t>
            </a:r>
            <a:endParaRPr lang="zh-TW" altLang="en-US" sz="3200"/>
          </a:p>
        </p:txBody>
      </p:sp>
    </p:spTree>
    <p:extLst>
      <p:ext uri="{BB962C8B-B14F-4D97-AF65-F5344CB8AC3E}">
        <p14:creationId xmlns:p14="http://schemas.microsoft.com/office/powerpoint/2010/main" val="410221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Video Quality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mtClean="0"/>
              <a:t>surjective </a:t>
            </a:r>
            <a:r>
              <a:rPr lang="en-US" altLang="zh-TW" smtClean="0">
                <a:sym typeface="Wingdings" panose="05000000000000000000" pitchFamily="2" charset="2"/>
              </a:rPr>
              <a:t> </a:t>
            </a:r>
            <a:r>
              <a:rPr lang="zh-TW" altLang="en-US" smtClean="0">
                <a:sym typeface="Wingdings" panose="05000000000000000000" pitchFamily="2" charset="2"/>
              </a:rPr>
              <a:t>用調查的方式</a:t>
            </a:r>
            <a:endParaRPr lang="en-US" altLang="zh-TW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TW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92896"/>
            <a:ext cx="484822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849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1014</Words>
  <Application>Microsoft Office PowerPoint</Application>
  <PresentationFormat>如螢幕大小 (4:3)</PresentationFormat>
  <Paragraphs>187</Paragraphs>
  <Slides>46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47" baseType="lpstr">
      <vt:lpstr>Office 佈景主題</vt:lpstr>
      <vt:lpstr>VC 期中</vt:lpstr>
      <vt:lpstr>spatial sample AND temporal sample</vt:lpstr>
      <vt:lpstr>Video system</vt:lpstr>
      <vt:lpstr>Color space</vt:lpstr>
      <vt:lpstr>對 YCbCr作 subsample</vt:lpstr>
      <vt:lpstr>人眼特性 -1</vt:lpstr>
      <vt:lpstr>人眼特性-2</vt:lpstr>
      <vt:lpstr>Information AND entropy</vt:lpstr>
      <vt:lpstr>Video Quality</vt:lpstr>
      <vt:lpstr>Video Quality-2</vt:lpstr>
      <vt:lpstr>issue</vt:lpstr>
      <vt:lpstr>coding 方法</vt:lpstr>
      <vt:lpstr>run length coding</vt:lpstr>
      <vt:lpstr>Huffman Coding </vt:lpstr>
      <vt:lpstr>Shannon’s Source Coding Theorem </vt:lpstr>
      <vt:lpstr>huffman tree</vt:lpstr>
      <vt:lpstr>Huffman Coding 討論</vt:lpstr>
      <vt:lpstr>golomb coding</vt:lpstr>
      <vt:lpstr>unary code</vt:lpstr>
      <vt:lpstr>除法部分</vt:lpstr>
      <vt:lpstr>Example</vt:lpstr>
      <vt:lpstr>Golomb-Rice Code </vt:lpstr>
      <vt:lpstr>EXP -Golomb  </vt:lpstr>
      <vt:lpstr>Arithmetic Coding </vt:lpstr>
      <vt:lpstr>Arithmetic Coding – 實作</vt:lpstr>
      <vt:lpstr>Arithmetic Coding – Adaptivity to the data </vt:lpstr>
      <vt:lpstr>example</vt:lpstr>
      <vt:lpstr>Arithmetic Coding - decode</vt:lpstr>
      <vt:lpstr>VLC 統整</vt:lpstr>
      <vt:lpstr>壓縮解壓架構圖</vt:lpstr>
      <vt:lpstr>predictive coding</vt:lpstr>
      <vt:lpstr>predictive coding -2</vt:lpstr>
      <vt:lpstr>example of spatial predictive</vt:lpstr>
      <vt:lpstr>frame type</vt:lpstr>
      <vt:lpstr>frame coding 順序</vt:lpstr>
      <vt:lpstr>Condition Replenishment</vt:lpstr>
      <vt:lpstr>find motion vector</vt:lpstr>
      <vt:lpstr>Block Partition </vt:lpstr>
      <vt:lpstr>block matching</vt:lpstr>
      <vt:lpstr>block matching</vt:lpstr>
      <vt:lpstr>搜尋 MV 的演算法</vt:lpstr>
      <vt:lpstr>1.full search</vt:lpstr>
      <vt:lpstr>2. 2D log</vt:lpstr>
      <vt:lpstr>Hierarchical Motion Search </vt:lpstr>
      <vt:lpstr>補充1</vt:lpstr>
      <vt:lpstr>補充2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VC 期中</dc:title>
  <dc:creator>ASUS</dc:creator>
  <cp:lastModifiedBy>ASUS</cp:lastModifiedBy>
  <cp:revision>38</cp:revision>
  <dcterms:created xsi:type="dcterms:W3CDTF">2020-04-16T12:49:03Z</dcterms:created>
  <dcterms:modified xsi:type="dcterms:W3CDTF">2020-04-19T15:37:52Z</dcterms:modified>
</cp:coreProperties>
</file>