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39" r:id="rId3"/>
    <p:sldId id="347" r:id="rId5"/>
    <p:sldId id="340" r:id="rId6"/>
    <p:sldId id="371" r:id="rId7"/>
    <p:sldId id="436" r:id="rId8"/>
    <p:sldId id="459" r:id="rId9"/>
    <p:sldId id="437" r:id="rId10"/>
    <p:sldId id="438" r:id="rId11"/>
    <p:sldId id="450" r:id="rId12"/>
    <p:sldId id="451" r:id="rId13"/>
    <p:sldId id="452" r:id="rId14"/>
    <p:sldId id="453" r:id="rId15"/>
    <p:sldId id="454" r:id="rId16"/>
    <p:sldId id="352" r:id="rId17"/>
    <p:sldId id="455" r:id="rId18"/>
    <p:sldId id="456" r:id="rId19"/>
    <p:sldId id="457" r:id="rId20"/>
    <p:sldId id="460" r:id="rId21"/>
    <p:sldId id="462" r:id="rId22"/>
    <p:sldId id="464" r:id="rId23"/>
    <p:sldId id="465" r:id="rId24"/>
    <p:sldId id="468" r:id="rId25"/>
    <p:sldId id="489" r:id="rId26"/>
    <p:sldId id="466" r:id="rId27"/>
    <p:sldId id="467" r:id="rId28"/>
    <p:sldId id="490" r:id="rId29"/>
    <p:sldId id="470" r:id="rId30"/>
    <p:sldId id="491" r:id="rId31"/>
    <p:sldId id="471" r:id="rId32"/>
    <p:sldId id="492" r:id="rId33"/>
    <p:sldId id="472" r:id="rId34"/>
    <p:sldId id="473" r:id="rId35"/>
    <p:sldId id="493" r:id="rId36"/>
    <p:sldId id="494" r:id="rId37"/>
    <p:sldId id="474" r:id="rId38"/>
    <p:sldId id="475" r:id="rId39"/>
    <p:sldId id="476" r:id="rId40"/>
    <p:sldId id="351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264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4" Type="http://schemas.openxmlformats.org/officeDocument/2006/relationships/image" Target="../media/image5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8.xml"/><Relationship Id="rId6" Type="http://schemas.openxmlformats.org/officeDocument/2006/relationships/image" Target="../media/image7.png"/><Relationship Id="rId5" Type="http://schemas.openxmlformats.org/officeDocument/2006/relationships/tags" Target="../tags/tag187.xml"/><Relationship Id="rId4" Type="http://schemas.openxmlformats.org/officeDocument/2006/relationships/image" Target="../media/image6.png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image" Target="../media/image8.pn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0.xml"/><Relationship Id="rId4" Type="http://schemas.openxmlformats.org/officeDocument/2006/relationships/image" Target="../media/image9.png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4" Type="http://schemas.openxmlformats.org/officeDocument/2006/relationships/image" Target="../media/image10.png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14.xml"/><Relationship Id="rId6" Type="http://schemas.openxmlformats.org/officeDocument/2006/relationships/image" Target="../media/image12.png"/><Relationship Id="rId5" Type="http://schemas.openxmlformats.org/officeDocument/2006/relationships/tags" Target="../tags/tag213.xml"/><Relationship Id="rId4" Type="http://schemas.openxmlformats.org/officeDocument/2006/relationships/image" Target="../media/image11.png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5.xml"/><Relationship Id="rId4" Type="http://schemas.openxmlformats.org/officeDocument/2006/relationships/image" Target="../media/image13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0" Type="http://schemas.openxmlformats.org/officeDocument/2006/relationships/notesSlide" Target="../notesSlides/notesSlide28.xml"/><Relationship Id="rId1" Type="http://schemas.openxmlformats.org/officeDocument/2006/relationships/tags" Target="../tags/tag229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7.xml"/><Relationship Id="rId4" Type="http://schemas.openxmlformats.org/officeDocument/2006/relationships/image" Target="../media/image14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image" Target="../media/image15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2.xml"/><Relationship Id="rId6" Type="http://schemas.openxmlformats.org/officeDocument/2006/relationships/image" Target="../media/image2.png"/><Relationship Id="rId5" Type="http://schemas.openxmlformats.org/officeDocument/2006/relationships/tags" Target="../tags/tag121.xml"/><Relationship Id="rId4" Type="http://schemas.openxmlformats.org/officeDocument/2006/relationships/image" Target="../media/image1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7.xml"/><Relationship Id="rId6" Type="http://schemas.openxmlformats.org/officeDocument/2006/relationships/image" Target="../media/image4.png"/><Relationship Id="rId5" Type="http://schemas.openxmlformats.org/officeDocument/2006/relationships/tags" Target="../tags/tag126.xml"/><Relationship Id="rId4" Type="http://schemas.openxmlformats.org/officeDocument/2006/relationships/image" Target="../media/image3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96840" y="2317115"/>
            <a:ext cx="5473065" cy="1303655"/>
          </a:xfrm>
        </p:spPr>
        <p:txBody>
          <a:bodyPr/>
          <a:lstStyle/>
          <a:p>
            <a:r>
              <a:rPr sz="6000" dirty="0"/>
              <a:t>如何书写</a:t>
            </a:r>
            <a:r>
              <a:rPr sz="6000" dirty="0"/>
              <a:t>简历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格式</a:t>
            </a:r>
            <a:r>
              <a:rPr sz="2400" dirty="0"/>
              <a:t>统一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格式</a:t>
            </a:r>
            <a:r>
              <a:rPr sz="2400" dirty="0"/>
              <a:t>统一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48158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文件格式</a:t>
            </a:r>
            <a:r>
              <a:rPr sz="2400" dirty="0"/>
              <a:t>兼容</a:t>
            </a:r>
            <a:endParaRPr sz="2400" dirty="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格式</a:t>
            </a:r>
            <a:r>
              <a:rPr sz="2400" dirty="0"/>
              <a:t>统一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48158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文件格式</a:t>
            </a:r>
            <a:r>
              <a:rPr sz="2400" dirty="0"/>
              <a:t>兼容</a:t>
            </a:r>
            <a:endParaRPr sz="24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9059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3. </a:t>
            </a:r>
            <a:r>
              <a:rPr sz="2400" dirty="0"/>
              <a:t>对比色</a:t>
            </a:r>
            <a:r>
              <a:rPr sz="2400" dirty="0"/>
              <a:t>明显</a:t>
            </a:r>
            <a:endParaRPr sz="2400" dirty="0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格式</a:t>
            </a:r>
            <a:r>
              <a:rPr sz="2400" dirty="0"/>
              <a:t>统一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48158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文件格式</a:t>
            </a:r>
            <a:r>
              <a:rPr sz="2400" dirty="0"/>
              <a:t>兼容</a:t>
            </a:r>
            <a:endParaRPr sz="24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9059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3. </a:t>
            </a:r>
            <a:r>
              <a:rPr sz="2400" dirty="0"/>
              <a:t>对比色</a:t>
            </a:r>
            <a:r>
              <a:rPr sz="2400" dirty="0"/>
              <a:t>明显</a:t>
            </a:r>
            <a:endParaRPr sz="24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49961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4. </a:t>
            </a:r>
            <a:r>
              <a:rPr sz="2400" dirty="0"/>
              <a:t>控制</a:t>
            </a:r>
            <a:r>
              <a:rPr sz="2400" dirty="0"/>
              <a:t>页数</a:t>
            </a:r>
            <a:endParaRPr sz="2400" dirty="0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49415" y="2738755"/>
            <a:ext cx="4574540" cy="972820"/>
          </a:xfrm>
        </p:spPr>
        <p:txBody>
          <a:bodyPr/>
          <a:lstStyle/>
          <a:p>
            <a:r>
              <a:rPr sz="3600" dirty="0"/>
              <a:t>简历各模块编写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3060" y="2698115"/>
            <a:ext cx="464820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有哪些</a:t>
            </a:r>
            <a:r>
              <a:rPr sz="5400" dirty="0"/>
              <a:t>模块？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个人信息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24155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教育</a:t>
            </a:r>
            <a:r>
              <a:rPr sz="2400" dirty="0"/>
              <a:t>经历</a:t>
            </a:r>
            <a:endParaRPr sz="24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299974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3. </a:t>
            </a:r>
            <a:r>
              <a:rPr sz="2400" dirty="0"/>
              <a:t>专业技能</a:t>
            </a:r>
            <a:endParaRPr sz="24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3779520"/>
            <a:ext cx="238442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4. </a:t>
            </a:r>
            <a:r>
              <a:rPr sz="2400" dirty="0"/>
              <a:t>工作</a:t>
            </a:r>
            <a:r>
              <a:rPr sz="2400" dirty="0"/>
              <a:t>经历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97865" y="4526915"/>
            <a:ext cx="238442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5. </a:t>
            </a:r>
            <a:r>
              <a:rPr sz="2400" dirty="0"/>
              <a:t>项目</a:t>
            </a:r>
            <a:r>
              <a:rPr sz="2400" dirty="0"/>
              <a:t>经历</a:t>
            </a:r>
            <a:endParaRPr sz="2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97865" y="5252720"/>
            <a:ext cx="39528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6. </a:t>
            </a:r>
            <a:r>
              <a:rPr sz="2400" dirty="0"/>
              <a:t>荣誉证书与自我</a:t>
            </a:r>
            <a:r>
              <a:rPr sz="2400" dirty="0"/>
              <a:t>评价</a:t>
            </a:r>
            <a:endParaRPr sz="2400" dirty="0"/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46905" y="2352675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个人信息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413125" y="3737610"/>
            <a:ext cx="551688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信息</a:t>
            </a:r>
            <a:r>
              <a:rPr sz="2400" dirty="0">
                <a:solidFill>
                  <a:schemeClr val="accent6"/>
                </a:solidFill>
              </a:rPr>
              <a:t>不易过多</a:t>
            </a:r>
            <a:r>
              <a:rPr sz="2400" dirty="0"/>
              <a:t>，关键信息</a:t>
            </a:r>
            <a:r>
              <a:rPr sz="2400" dirty="0">
                <a:solidFill>
                  <a:schemeClr val="accent6"/>
                </a:solidFill>
              </a:rPr>
              <a:t>不要写错</a:t>
            </a:r>
            <a:endParaRPr sz="2400" dirty="0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94615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2180590"/>
            <a:ext cx="4914265" cy="2710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46905" y="2352675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教育</a:t>
            </a:r>
            <a:r>
              <a:rPr sz="5400" dirty="0"/>
              <a:t>经历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81780" y="3723005"/>
            <a:ext cx="4029075" cy="893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学校好、专业</a:t>
            </a:r>
            <a:r>
              <a:rPr sz="2400" dirty="0"/>
              <a:t>对口就</a:t>
            </a:r>
            <a:r>
              <a:rPr sz="2400" dirty="0">
                <a:solidFill>
                  <a:schemeClr val="accent6"/>
                </a:solidFill>
              </a:rPr>
              <a:t>凸显</a:t>
            </a:r>
            <a:endParaRPr sz="2400" dirty="0">
              <a:solidFill>
                <a:schemeClr val="accent6"/>
              </a:solidFill>
            </a:endParaRPr>
          </a:p>
          <a:p>
            <a:r>
              <a:rPr sz="2400" dirty="0"/>
              <a:t>学校不太好就</a:t>
            </a:r>
            <a:r>
              <a:rPr sz="2400" dirty="0">
                <a:solidFill>
                  <a:schemeClr val="accent6"/>
                </a:solidFill>
              </a:rPr>
              <a:t>弱化</a:t>
            </a:r>
            <a:endParaRPr sz="2400" dirty="0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21526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215709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2157095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简历编写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原则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340296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407410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341185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简历各模块编写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026795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1949450"/>
            <a:ext cx="101727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8985" y="4411345"/>
            <a:ext cx="10134600" cy="1231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46905" y="2352675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专业</a:t>
            </a:r>
            <a:r>
              <a:rPr sz="5400" dirty="0"/>
              <a:t>技能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18765" y="3797935"/>
            <a:ext cx="695642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accent6"/>
                </a:solidFill>
              </a:rPr>
              <a:t>分门别类</a:t>
            </a:r>
            <a:r>
              <a:rPr sz="2400" dirty="0"/>
              <a:t>书写，内容</a:t>
            </a:r>
            <a:r>
              <a:rPr sz="2400" dirty="0">
                <a:solidFill>
                  <a:schemeClr val="accent6"/>
                </a:solidFill>
              </a:rPr>
              <a:t>合理</a:t>
            </a:r>
            <a:r>
              <a:rPr sz="2400" dirty="0">
                <a:solidFill>
                  <a:schemeClr val="tx1"/>
                </a:solidFill>
              </a:rPr>
              <a:t>且</a:t>
            </a:r>
            <a:r>
              <a:rPr sz="2400" dirty="0">
                <a:solidFill>
                  <a:schemeClr val="accent6"/>
                </a:solidFill>
              </a:rPr>
              <a:t>适中</a:t>
            </a:r>
            <a:r>
              <a:rPr sz="2400" dirty="0"/>
              <a:t>，单词</a:t>
            </a:r>
            <a:r>
              <a:rPr sz="2400" dirty="0">
                <a:solidFill>
                  <a:schemeClr val="accent6"/>
                </a:solidFill>
              </a:rPr>
              <a:t>统一</a:t>
            </a:r>
            <a:endParaRPr sz="2400" dirty="0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057275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bad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680" y="2200275"/>
            <a:ext cx="7322185" cy="33635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88392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bad case</a:t>
            </a: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755" y="1773555"/>
            <a:ext cx="9671685" cy="4818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73152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1700" y="1490345"/>
            <a:ext cx="9855200" cy="52990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46905" y="1900555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工作</a:t>
            </a:r>
            <a:r>
              <a:rPr sz="5400" dirty="0"/>
              <a:t>经验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73805" y="3345815"/>
            <a:ext cx="464375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起始年月、公司名和职位</a:t>
            </a:r>
            <a:r>
              <a:rPr sz="2400" dirty="0">
                <a:solidFill>
                  <a:srgbClr val="FF0000"/>
                </a:solidFill>
              </a:rPr>
              <a:t>必写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953635" y="4262755"/>
            <a:ext cx="263334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具体事务</a:t>
            </a:r>
            <a:r>
              <a:rPr sz="2400" dirty="0">
                <a:solidFill>
                  <a:srgbClr val="FF0000"/>
                </a:solidFill>
              </a:rPr>
              <a:t>可选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94615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1784350"/>
            <a:ext cx="9351645" cy="2624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7070" y="4808220"/>
            <a:ext cx="9871075" cy="17379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23715" y="1644650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项目经验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471545" y="3051810"/>
            <a:ext cx="540766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项目</a:t>
            </a:r>
            <a:r>
              <a:rPr sz="2400" dirty="0">
                <a:solidFill>
                  <a:srgbClr val="FF0000"/>
                </a:solidFill>
              </a:rPr>
              <a:t>时间</a:t>
            </a:r>
            <a:r>
              <a:rPr sz="2400" dirty="0">
                <a:solidFill>
                  <a:schemeClr val="tx1"/>
                </a:solidFill>
              </a:rPr>
              <a:t>、项目</a:t>
            </a:r>
            <a:r>
              <a:rPr sz="2400" dirty="0">
                <a:solidFill>
                  <a:srgbClr val="FF0000"/>
                </a:solidFill>
              </a:rPr>
              <a:t>名称</a:t>
            </a:r>
            <a:r>
              <a:rPr sz="2400" dirty="0">
                <a:solidFill>
                  <a:schemeClr val="tx1"/>
                </a:solidFill>
              </a:rPr>
              <a:t>、你的</a:t>
            </a:r>
            <a:r>
              <a:rPr sz="2400" dirty="0">
                <a:solidFill>
                  <a:srgbClr val="FF0000"/>
                </a:solidFill>
              </a:rPr>
              <a:t>角色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53815" y="4039235"/>
            <a:ext cx="464375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44545" y="3916680"/>
            <a:ext cx="540702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项目</a:t>
            </a:r>
            <a:r>
              <a:rPr sz="2400" dirty="0">
                <a:solidFill>
                  <a:srgbClr val="FF0000"/>
                </a:solidFill>
              </a:rPr>
              <a:t>描述</a:t>
            </a:r>
            <a:r>
              <a:rPr sz="2400" dirty="0">
                <a:solidFill>
                  <a:schemeClr val="tx1"/>
                </a:solidFill>
              </a:rPr>
              <a:t>、项目</a:t>
            </a:r>
            <a:r>
              <a:rPr sz="2400" dirty="0">
                <a:solidFill>
                  <a:srgbClr val="FF0000"/>
                </a:solidFill>
              </a:rPr>
              <a:t>技术栈</a:t>
            </a:r>
            <a:r>
              <a:rPr sz="2400" dirty="0">
                <a:solidFill>
                  <a:schemeClr val="tx1"/>
                </a:solidFill>
              </a:rPr>
              <a:t>、项目</a:t>
            </a:r>
            <a:r>
              <a:rPr sz="2400" dirty="0">
                <a:solidFill>
                  <a:srgbClr val="FF0000"/>
                </a:solidFill>
              </a:rPr>
              <a:t>职责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200525" y="4718050"/>
            <a:ext cx="395033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项目</a:t>
            </a:r>
            <a:r>
              <a:rPr sz="2400" dirty="0">
                <a:solidFill>
                  <a:srgbClr val="FF0000"/>
                </a:solidFill>
              </a:rPr>
              <a:t>亮点</a:t>
            </a:r>
            <a:r>
              <a:rPr sz="2400" dirty="0">
                <a:solidFill>
                  <a:schemeClr val="tx1"/>
                </a:solidFill>
              </a:rPr>
              <a:t>、项目</a:t>
            </a:r>
            <a:r>
              <a:rPr sz="2400" dirty="0">
                <a:solidFill>
                  <a:srgbClr val="FF0000"/>
                </a:solidFill>
              </a:rPr>
              <a:t>难点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94615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1934845"/>
            <a:ext cx="10109200" cy="4356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137410" y="2654300"/>
            <a:ext cx="844550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如何</a:t>
            </a:r>
            <a:r>
              <a:rPr sz="5400" dirty="0">
                <a:solidFill>
                  <a:srgbClr val="FF0000"/>
                </a:solidFill>
              </a:rPr>
              <a:t>专业的</a:t>
            </a:r>
            <a:r>
              <a:rPr sz="5400" dirty="0"/>
              <a:t>描述项目</a:t>
            </a:r>
            <a:r>
              <a:rPr sz="5400" dirty="0"/>
              <a:t>职责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58305" y="2092325"/>
            <a:ext cx="3426460" cy="1684020"/>
          </a:xfrm>
        </p:spPr>
        <p:txBody>
          <a:bodyPr/>
          <a:lstStyle/>
          <a:p>
            <a:r>
              <a:rPr sz="3600" dirty="0">
                <a:sym typeface="+mn-ea"/>
              </a:rPr>
              <a:t>简历编写</a:t>
            </a:r>
            <a:r>
              <a:rPr sz="3600" dirty="0">
                <a:sym typeface="+mn-ea"/>
              </a:rPr>
              <a:t>原则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25170" y="126047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1. </a:t>
            </a:r>
            <a:r>
              <a:rPr sz="1600" dirty="0"/>
              <a:t>从零搭建项目到</a:t>
            </a:r>
            <a:r>
              <a:rPr lang="en-US" altLang="zh-CN" sz="1600" dirty="0"/>
              <a:t>XXX</a:t>
            </a:r>
            <a:r>
              <a:rPr sz="1600" dirty="0"/>
              <a:t>改造，经历了整个项目的生命周期，负责技术选型，难点攻克，</a:t>
            </a:r>
            <a:r>
              <a:rPr lang="en-US" altLang="zh-CN" sz="1600" dirty="0"/>
              <a:t>XXX</a:t>
            </a:r>
            <a:r>
              <a:rPr sz="1600" dirty="0"/>
              <a:t>等功能</a:t>
            </a:r>
            <a:endParaRPr sz="16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11518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2. </a:t>
            </a:r>
            <a:r>
              <a:rPr sz="1600" dirty="0"/>
              <a:t>针对项目困境，牵头做了敏捷复盘会与</a:t>
            </a:r>
            <a:r>
              <a:rPr lang="en-US" altLang="zh-CN" sz="1600" dirty="0"/>
              <a:t>codeReview</a:t>
            </a:r>
            <a:r>
              <a:rPr sz="1600" dirty="0"/>
              <a:t>，统一项目标准化，主动发现需求，做了</a:t>
            </a:r>
            <a:r>
              <a:rPr lang="en-US" altLang="zh-CN" sz="1600" dirty="0"/>
              <a:t>XXX</a:t>
            </a:r>
            <a:r>
              <a:rPr sz="1600" dirty="0"/>
              <a:t>功能，</a:t>
            </a:r>
            <a:r>
              <a:rPr lang="en-US" altLang="zh-CN" sz="1600" dirty="0"/>
              <a:t>XXXX</a:t>
            </a:r>
            <a:r>
              <a:rPr sz="1600" dirty="0"/>
              <a:t>少了</a:t>
            </a:r>
            <a:r>
              <a:rPr lang="en-US" altLang="zh-CN" sz="1600" dirty="0"/>
              <a:t>53%</a:t>
            </a:r>
            <a:endParaRPr lang="en-US" altLang="zh-CN" sz="16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267652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3. </a:t>
            </a:r>
            <a:r>
              <a:rPr sz="1600" dirty="0"/>
              <a:t>推动技术栈升级统一，基于</a:t>
            </a:r>
            <a:r>
              <a:rPr lang="en-US" altLang="zh-CN" sz="1600" dirty="0"/>
              <a:t>XXX</a:t>
            </a:r>
            <a:r>
              <a:rPr sz="1600" dirty="0"/>
              <a:t>业务场景调研了</a:t>
            </a:r>
            <a:r>
              <a:rPr lang="en-US" altLang="zh-CN" sz="1600" dirty="0"/>
              <a:t>XXX</a:t>
            </a:r>
            <a:r>
              <a:rPr sz="1600" dirty="0"/>
              <a:t>技术方案</a:t>
            </a:r>
            <a:r>
              <a:rPr sz="1600" dirty="0"/>
              <a:t>选型</a:t>
            </a:r>
            <a:endParaRPr sz="16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77545" y="357314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4. </a:t>
            </a:r>
            <a:r>
              <a:rPr sz="1600" dirty="0"/>
              <a:t>推动项目的单元测试体系的建设和落地，采用</a:t>
            </a:r>
            <a:r>
              <a:rPr lang="en-US" altLang="zh-CN" sz="1600" dirty="0"/>
              <a:t>Vitest+Vue-Test-Util</a:t>
            </a:r>
            <a:r>
              <a:rPr sz="1600" dirty="0"/>
              <a:t>，线上单元测试覆盖率大于</a:t>
            </a:r>
            <a:r>
              <a:rPr lang="en-US" altLang="zh-CN" sz="1600" dirty="0"/>
              <a:t>80%</a:t>
            </a:r>
            <a:r>
              <a:rPr sz="1600" dirty="0"/>
              <a:t>，所有项目已</a:t>
            </a:r>
            <a:r>
              <a:rPr sz="1600" dirty="0"/>
              <a:t>达标</a:t>
            </a:r>
            <a:endParaRPr sz="16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7070" y="430847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5. </a:t>
            </a:r>
            <a:r>
              <a:rPr sz="1600" dirty="0"/>
              <a:t>通过整合</a:t>
            </a:r>
            <a:r>
              <a:rPr lang="en-US" altLang="zh-CN" sz="1600" dirty="0"/>
              <a:t>BFF</a:t>
            </a:r>
            <a:r>
              <a:rPr sz="1600" dirty="0"/>
              <a:t>层来减少前端请求接口的依赖，降低了数据封装以及渲染的</a:t>
            </a:r>
            <a:r>
              <a:rPr sz="1600" dirty="0"/>
              <a:t>成本</a:t>
            </a:r>
            <a:endParaRPr sz="16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87070" y="5296535"/>
            <a:ext cx="10968990" cy="447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1600" dirty="0"/>
              <a:t>6. </a:t>
            </a:r>
            <a:r>
              <a:rPr sz="1600" dirty="0"/>
              <a:t>通过不同项目制定微服务方案，内部子项目拆分提高项目的业务性和降低耦合度，提高业务线的</a:t>
            </a:r>
            <a:r>
              <a:rPr sz="1600" dirty="0"/>
              <a:t>独立性</a:t>
            </a:r>
            <a:endParaRPr sz="1600" dirty="0"/>
          </a:p>
        </p:txBody>
      </p:sp>
    </p:spTree>
    <p:custDataLst>
      <p:tags r:id="rId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263265" y="2774950"/>
            <a:ext cx="6062980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>
                <a:solidFill>
                  <a:srgbClr val="FF0000"/>
                </a:solidFill>
              </a:rPr>
              <a:t>亮点</a:t>
            </a:r>
            <a:r>
              <a:rPr sz="5400" dirty="0"/>
              <a:t>与</a:t>
            </a:r>
            <a:r>
              <a:rPr sz="5400" dirty="0">
                <a:solidFill>
                  <a:srgbClr val="FF0000"/>
                </a:solidFill>
              </a:rPr>
              <a:t>难点</a:t>
            </a:r>
            <a:r>
              <a:rPr sz="5400" dirty="0"/>
              <a:t>的</a:t>
            </a:r>
            <a:r>
              <a:rPr sz="5400" dirty="0"/>
              <a:t>区别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18130" y="2499995"/>
            <a:ext cx="695642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荣誉证书与自我</a:t>
            </a:r>
            <a:r>
              <a:rPr sz="5400" dirty="0"/>
              <a:t>评价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95015" y="3888105"/>
            <a:ext cx="586105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和岗位相关的</a:t>
            </a:r>
            <a:r>
              <a:rPr sz="2400" dirty="0">
                <a:solidFill>
                  <a:schemeClr val="accent6"/>
                </a:solidFill>
              </a:rPr>
              <a:t>靠前，</a:t>
            </a:r>
            <a:r>
              <a:rPr sz="2400" dirty="0">
                <a:solidFill>
                  <a:schemeClr val="tx1"/>
                </a:solidFill>
              </a:rPr>
              <a:t>无关紧要的</a:t>
            </a:r>
            <a:r>
              <a:rPr sz="2400" dirty="0">
                <a:solidFill>
                  <a:schemeClr val="accent6"/>
                </a:solidFill>
              </a:rPr>
              <a:t>靠后</a:t>
            </a:r>
            <a:endParaRPr sz="2400" dirty="0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94615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bad case</a:t>
            </a:r>
            <a:endParaRPr lang="en-US" altLang="zh-CN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2128520"/>
            <a:ext cx="10393680" cy="19164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946150"/>
            <a:ext cx="3787775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070" y="2323465"/>
            <a:ext cx="10886440" cy="19742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29125" y="2598420"/>
            <a:ext cx="3112135" cy="11099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>
                <a:solidFill>
                  <a:srgbClr val="FF0000"/>
                </a:solidFill>
              </a:rPr>
              <a:t>弱化</a:t>
            </a:r>
            <a:r>
              <a:rPr sz="5400" dirty="0"/>
              <a:t>底线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9615" y="2598420"/>
            <a:ext cx="3112135" cy="11099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>
                <a:solidFill>
                  <a:srgbClr val="FF0000"/>
                </a:solidFill>
              </a:rPr>
              <a:t>无</a:t>
            </a:r>
            <a:r>
              <a:rPr sz="5400" dirty="0">
                <a:solidFill>
                  <a:schemeClr val="tx1"/>
                </a:solidFill>
              </a:rPr>
              <a:t>干扰项</a:t>
            </a:r>
            <a:endParaRPr sz="54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简历各模块编写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9615" y="2598420"/>
            <a:ext cx="3112135" cy="11099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>
                <a:solidFill>
                  <a:srgbClr val="FF0000"/>
                </a:solidFill>
              </a:rPr>
              <a:t>放大</a:t>
            </a:r>
            <a:r>
              <a:rPr sz="5400" dirty="0">
                <a:solidFill>
                  <a:schemeClr val="tx1"/>
                </a:solidFill>
              </a:rPr>
              <a:t>亮点</a:t>
            </a:r>
            <a:endParaRPr sz="54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227955" y="2901950"/>
            <a:ext cx="204914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好看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883920"/>
            <a:ext cx="199771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bad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60695" y="1356360"/>
            <a:ext cx="3610610" cy="5483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9725" y="1336040"/>
            <a:ext cx="3950970" cy="55219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832485"/>
            <a:ext cx="2711450" cy="4978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good case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1015" y="1310640"/>
            <a:ext cx="3929380" cy="554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00395" y="1317625"/>
            <a:ext cx="3932555" cy="5533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44925" y="2599055"/>
            <a:ext cx="4792345" cy="10712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使用简历模板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0250" y="147256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1. </a:t>
            </a:r>
            <a:r>
              <a:rPr sz="2400" dirty="0"/>
              <a:t>全民简历：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https://www.qmjianli.com/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7070" y="248158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2. </a:t>
            </a:r>
            <a:r>
              <a:rPr sz="2400" dirty="0"/>
              <a:t>五百丁：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https://www.500d.me/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90595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3. </a:t>
            </a:r>
            <a:r>
              <a:rPr sz="2400" dirty="0"/>
              <a:t>锤子简历：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https://www.100chui.com/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7070" y="4499610"/>
            <a:ext cx="7457440" cy="6788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2400" dirty="0"/>
              <a:t>4. </a:t>
            </a:r>
            <a:r>
              <a:rPr sz="2400" dirty="0"/>
              <a:t>乔布</a:t>
            </a:r>
            <a:r>
              <a:rPr sz="2400" dirty="0"/>
              <a:t>简历：</a:t>
            </a:r>
            <a:r>
              <a:rPr sz="2400" dirty="0">
                <a:solidFill>
                  <a:schemeClr val="bg2">
                    <a:lumMod val="75000"/>
                  </a:schemeClr>
                </a:solidFill>
              </a:rPr>
              <a:t>http://cv.qiaobutang.com/</a:t>
            </a:r>
            <a:endParaRPr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简历编写原则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22470" y="2698115"/>
            <a:ext cx="3297555" cy="11468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格式</a:t>
            </a:r>
            <a:r>
              <a:rPr sz="5400" dirty="0"/>
              <a:t>细节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0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6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263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264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1135</Words>
  <Application>WPS Presentation</Application>
  <PresentationFormat>宽屏</PresentationFormat>
  <Paragraphs>215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汉仪书宋二KW</vt:lpstr>
      <vt:lpstr>Office 主题</vt:lpstr>
      <vt:lpstr>如何书写简历</vt:lpstr>
      <vt:lpstr>目录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简历编写原则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简历各模块编写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255</cp:revision>
  <dcterms:created xsi:type="dcterms:W3CDTF">2024-03-12T02:40:20Z</dcterms:created>
  <dcterms:modified xsi:type="dcterms:W3CDTF">2024-03-12T02:40:20Z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