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39" r:id="rId3"/>
    <p:sldId id="347" r:id="rId5"/>
    <p:sldId id="340" r:id="rId6"/>
    <p:sldId id="371" r:id="rId7"/>
    <p:sldId id="505" r:id="rId8"/>
    <p:sldId id="509" r:id="rId9"/>
    <p:sldId id="506" r:id="rId10"/>
    <p:sldId id="507" r:id="rId11"/>
    <p:sldId id="508" r:id="rId12"/>
    <p:sldId id="352" r:id="rId13"/>
    <p:sldId id="455" r:id="rId14"/>
    <p:sldId id="523" r:id="rId15"/>
    <p:sldId id="534" r:id="rId16"/>
    <p:sldId id="510" r:id="rId17"/>
    <p:sldId id="511" r:id="rId18"/>
    <p:sldId id="512" r:id="rId19"/>
    <p:sldId id="513" r:id="rId20"/>
    <p:sldId id="514" r:id="rId21"/>
    <p:sldId id="516" r:id="rId22"/>
    <p:sldId id="524" r:id="rId23"/>
    <p:sldId id="525" r:id="rId24"/>
    <p:sldId id="526" r:id="rId25"/>
    <p:sldId id="527" r:id="rId26"/>
    <p:sldId id="529" r:id="rId27"/>
    <p:sldId id="528" r:id="rId28"/>
    <p:sldId id="530" r:id="rId29"/>
    <p:sldId id="531" r:id="rId30"/>
    <p:sldId id="532" r:id="rId31"/>
    <p:sldId id="351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202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31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image" Target="../media/image1.png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6" Type="http://schemas.openxmlformats.org/officeDocument/2006/relationships/notesSlide" Target="../notesSlides/notesSlide20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36.x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tags" Target="../tags/tag235.xml"/><Relationship Id="rId20" Type="http://schemas.openxmlformats.org/officeDocument/2006/relationships/tags" Target="../tags/tag234.xml"/><Relationship Id="rId2" Type="http://schemas.openxmlformats.org/officeDocument/2006/relationships/tags" Target="../tags/tag217.xml"/><Relationship Id="rId19" Type="http://schemas.openxmlformats.org/officeDocument/2006/relationships/tags" Target="../tags/tag233.xml"/><Relationship Id="rId18" Type="http://schemas.openxmlformats.org/officeDocument/2006/relationships/tags" Target="../tags/tag232.xml"/><Relationship Id="rId17" Type="http://schemas.openxmlformats.org/officeDocument/2006/relationships/tags" Target="../tags/tag231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image" Target="../media/image1.png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5" Type="http://schemas.openxmlformats.org/officeDocument/2006/relationships/notesSlide" Target="../notesSlides/notesSlide22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260.xml"/><Relationship Id="rId22" Type="http://schemas.openxmlformats.org/officeDocument/2006/relationships/image" Target="../media/image3.png"/><Relationship Id="rId21" Type="http://schemas.openxmlformats.org/officeDocument/2006/relationships/tags" Target="../tags/tag259.xml"/><Relationship Id="rId20" Type="http://schemas.openxmlformats.org/officeDocument/2006/relationships/image" Target="../media/image2.png"/><Relationship Id="rId2" Type="http://schemas.openxmlformats.org/officeDocument/2006/relationships/tags" Target="../tags/tag242.xml"/><Relationship Id="rId19" Type="http://schemas.openxmlformats.org/officeDocument/2006/relationships/tags" Target="../tags/tag258.xml"/><Relationship Id="rId18" Type="http://schemas.openxmlformats.org/officeDocument/2006/relationships/tags" Target="../tags/tag257.xml"/><Relationship Id="rId17" Type="http://schemas.openxmlformats.org/officeDocument/2006/relationships/tags" Target="../tags/tag256.xml"/><Relationship Id="rId16" Type="http://schemas.openxmlformats.org/officeDocument/2006/relationships/tags" Target="../tags/tag255.xml"/><Relationship Id="rId15" Type="http://schemas.openxmlformats.org/officeDocument/2006/relationships/tags" Target="../tags/tag254.xml"/><Relationship Id="rId14" Type="http://schemas.openxmlformats.org/officeDocument/2006/relationships/tags" Target="../tags/tag253.xml"/><Relationship Id="rId13" Type="http://schemas.openxmlformats.org/officeDocument/2006/relationships/tags" Target="../tags/tag252.xml"/><Relationship Id="rId12" Type="http://schemas.openxmlformats.org/officeDocument/2006/relationships/tags" Target="../tags/tag251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tags" Target="../tags/tag24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image" Target="../media/image1.png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4" Type="http://schemas.openxmlformats.org/officeDocument/2006/relationships/notesSlide" Target="../notesSlides/notesSlide24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83.xml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tags" Target="../tags/tag266.xml"/><Relationship Id="rId19" Type="http://schemas.openxmlformats.org/officeDocument/2006/relationships/tags" Target="../tags/tag282.xml"/><Relationship Id="rId18" Type="http://schemas.openxmlformats.org/officeDocument/2006/relationships/tags" Target="../tags/tag281.xml"/><Relationship Id="rId17" Type="http://schemas.openxmlformats.org/officeDocument/2006/relationships/tags" Target="../tags/tag280.xml"/><Relationship Id="rId16" Type="http://schemas.openxmlformats.org/officeDocument/2006/relationships/tags" Target="../tags/tag279.xml"/><Relationship Id="rId15" Type="http://schemas.openxmlformats.org/officeDocument/2006/relationships/tags" Target="../tags/tag278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tags" Target="../tags/tag26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image" Target="../media/image1.png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5" Type="http://schemas.openxmlformats.org/officeDocument/2006/relationships/notesSlide" Target="../notesSlides/notesSlide26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308.xml"/><Relationship Id="rId22" Type="http://schemas.openxmlformats.org/officeDocument/2006/relationships/tags" Target="../tags/tag307.xml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tags" Target="../tags/tag290.xml"/><Relationship Id="rId19" Type="http://schemas.openxmlformats.org/officeDocument/2006/relationships/tags" Target="../tags/tag306.xml"/><Relationship Id="rId18" Type="http://schemas.openxmlformats.org/officeDocument/2006/relationships/tags" Target="../tags/tag305.xml"/><Relationship Id="rId17" Type="http://schemas.openxmlformats.org/officeDocument/2006/relationships/tags" Target="../tags/tag304.xml"/><Relationship Id="rId16" Type="http://schemas.openxmlformats.org/officeDocument/2006/relationships/tags" Target="../tags/tag303.xml"/><Relationship Id="rId15" Type="http://schemas.openxmlformats.org/officeDocument/2006/relationships/tags" Target="../tags/tag302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1.png"/><Relationship Id="rId1" Type="http://schemas.openxmlformats.org/officeDocument/2006/relationships/tags" Target="../tags/tag1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image" Target="../media/image1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1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image" Target="../media/image1.png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6.xml"/><Relationship Id="rId13" Type="http://schemas.openxmlformats.org/officeDocument/2006/relationships/image" Target="../media/image2.png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5196840" y="2317115"/>
            <a:ext cx="5473065" cy="1303655"/>
          </a:xfrm>
        </p:spPr>
        <p:txBody>
          <a:bodyPr/>
          <a:lstStyle/>
          <a:p>
            <a:r>
              <a:rPr sz="6000" dirty="0"/>
              <a:t>如何投递</a:t>
            </a:r>
            <a:r>
              <a:rPr sz="6000" dirty="0"/>
              <a:t>简历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49415" y="2738755"/>
            <a:ext cx="4574540" cy="972820"/>
          </a:xfrm>
        </p:spPr>
        <p:txBody>
          <a:bodyPr/>
          <a:lstStyle/>
          <a:p>
            <a:r>
              <a:rPr sz="3600" dirty="0"/>
              <a:t>简历投递</a:t>
            </a:r>
            <a:r>
              <a:rPr sz="3600" dirty="0"/>
              <a:t>细节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63060" y="2698115"/>
            <a:ext cx="464820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简历投递</a:t>
            </a:r>
            <a:r>
              <a:rPr sz="5400" dirty="0"/>
              <a:t>策略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47260" y="3844925"/>
            <a:ext cx="3306445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海量</a:t>
            </a:r>
            <a:r>
              <a:rPr sz="2400" dirty="0"/>
              <a:t>投递、</a:t>
            </a:r>
            <a:r>
              <a:rPr sz="2400" dirty="0">
                <a:solidFill>
                  <a:srgbClr val="FF0000"/>
                </a:solidFill>
              </a:rPr>
              <a:t>精确</a:t>
            </a:r>
            <a:r>
              <a:rPr sz="2400" dirty="0"/>
              <a:t>投递</a:t>
            </a:r>
            <a:endParaRPr sz="2400" dirty="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18660" y="2698115"/>
            <a:ext cx="330581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海量投递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29710" y="3844925"/>
            <a:ext cx="4713605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锻炼</a:t>
            </a:r>
            <a:r>
              <a:rPr sz="2400" dirty="0">
                <a:solidFill>
                  <a:schemeClr val="tx1"/>
                </a:solidFill>
              </a:rPr>
              <a:t>面试能力、获取</a:t>
            </a:r>
            <a:r>
              <a:rPr sz="2400" dirty="0">
                <a:solidFill>
                  <a:srgbClr val="FF0000"/>
                </a:solidFill>
              </a:rPr>
              <a:t>面试题</a:t>
            </a:r>
            <a:endParaRPr sz="24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18660" y="2698115"/>
            <a:ext cx="330581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精确</a:t>
            </a:r>
            <a:r>
              <a:rPr sz="5400" dirty="0"/>
              <a:t>投递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955540" y="3844925"/>
            <a:ext cx="2280920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简历</a:t>
            </a:r>
            <a:r>
              <a:rPr sz="2400" dirty="0">
                <a:solidFill>
                  <a:srgbClr val="FF0000"/>
                </a:solidFill>
              </a:rPr>
              <a:t>匹配</a:t>
            </a:r>
            <a:r>
              <a:rPr sz="2400" dirty="0">
                <a:solidFill>
                  <a:schemeClr val="tx1"/>
                </a:solidFill>
              </a:rPr>
              <a:t>岗位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63060" y="2698115"/>
            <a:ext cx="464820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简历投递</a:t>
            </a:r>
            <a:r>
              <a:rPr sz="5400" dirty="0"/>
              <a:t>策略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47260" y="3844925"/>
            <a:ext cx="3306445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精确</a:t>
            </a:r>
            <a:r>
              <a:rPr sz="2400" dirty="0"/>
              <a:t>投递、</a:t>
            </a:r>
            <a:r>
              <a:rPr sz="2400" dirty="0">
                <a:solidFill>
                  <a:srgbClr val="FF0000"/>
                </a:solidFill>
              </a:rPr>
              <a:t>海量</a:t>
            </a:r>
            <a:r>
              <a:rPr sz="2400" dirty="0"/>
              <a:t>投递</a:t>
            </a:r>
            <a:endParaRPr sz="24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236210" y="4586605"/>
            <a:ext cx="2329180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最佳</a:t>
            </a:r>
            <a:r>
              <a:rPr sz="2400" dirty="0"/>
              <a:t>投递</a:t>
            </a:r>
            <a:r>
              <a:rPr sz="2400" dirty="0"/>
              <a:t>时间</a:t>
            </a:r>
            <a:endParaRPr sz="2400" dirty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63060" y="2698115"/>
            <a:ext cx="464820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简历投递</a:t>
            </a:r>
            <a:r>
              <a:rPr sz="5400" dirty="0"/>
              <a:t>渠道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50055" y="3880485"/>
            <a:ext cx="475932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内推</a:t>
            </a:r>
            <a:r>
              <a:rPr sz="2400" dirty="0">
                <a:solidFill>
                  <a:schemeClr val="tx1"/>
                </a:solidFill>
              </a:rPr>
              <a:t>、猎头</a:t>
            </a:r>
            <a:r>
              <a:rPr sz="2400" dirty="0">
                <a:solidFill>
                  <a:schemeClr val="tx1"/>
                </a:solidFill>
              </a:rPr>
              <a:t>、官网、</a:t>
            </a:r>
            <a:r>
              <a:rPr sz="2400" dirty="0">
                <a:solidFill>
                  <a:srgbClr val="FF0000"/>
                </a:solidFill>
              </a:rPr>
              <a:t>招聘</a:t>
            </a:r>
            <a:r>
              <a:rPr lang="en-US" altLang="zh-CN" sz="2400" dirty="0">
                <a:solidFill>
                  <a:srgbClr val="FF0000"/>
                </a:solidFill>
              </a:rPr>
              <a:t>App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11605" y="2278380"/>
            <a:ext cx="10327640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特点：</a:t>
            </a:r>
            <a:r>
              <a:rPr sz="2400" dirty="0"/>
              <a:t>职场人脉（同学、校友、同事、朋友、前端</a:t>
            </a:r>
            <a:r>
              <a:rPr sz="2400" dirty="0"/>
              <a:t>社群）</a:t>
            </a:r>
            <a:endParaRPr sz="24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98905" y="3239135"/>
            <a:ext cx="10327640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优势：</a:t>
            </a: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sz="2400" dirty="0">
                <a:solidFill>
                  <a:schemeClr val="tx1"/>
                </a:solidFill>
              </a:rPr>
              <a:t>面试前能深入了解团队技术栈、业务细节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41375" y="1317625"/>
            <a:ext cx="124904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800" dirty="0"/>
              <a:t>内推</a:t>
            </a:r>
            <a:endParaRPr sz="2800" dirty="0"/>
          </a:p>
        </p:txBody>
      </p:sp>
      <p:sp>
        <p:nvSpPr>
          <p:cNvPr id="8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85695" y="4095750"/>
            <a:ext cx="467550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2. </a:t>
            </a:r>
            <a:r>
              <a:rPr sz="2400" dirty="0">
                <a:solidFill>
                  <a:schemeClr val="tx1"/>
                </a:solidFill>
              </a:rPr>
              <a:t>能更直接跟进面试</a:t>
            </a:r>
            <a:r>
              <a:rPr sz="2400" dirty="0">
                <a:solidFill>
                  <a:schemeClr val="tx1"/>
                </a:solidFill>
              </a:rPr>
              <a:t>情况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1375" y="1317625"/>
            <a:ext cx="124904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800" dirty="0"/>
              <a:t>猎头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11605" y="2278380"/>
            <a:ext cx="10327640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特点：</a:t>
            </a:r>
            <a:r>
              <a:rPr sz="2400" dirty="0"/>
              <a:t>中高端</a:t>
            </a:r>
            <a:r>
              <a:rPr sz="2400" dirty="0"/>
              <a:t>岗位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398905" y="3239135"/>
            <a:ext cx="10327640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优势：</a:t>
            </a: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sz="2400" dirty="0">
                <a:solidFill>
                  <a:schemeClr val="tx1"/>
                </a:solidFill>
              </a:rPr>
              <a:t>了解这家公司的招聘背景，岗位紧急度，以往通过率</a:t>
            </a:r>
            <a:r>
              <a:rPr sz="2400" dirty="0">
                <a:solidFill>
                  <a:schemeClr val="tx1"/>
                </a:solidFill>
              </a:rPr>
              <a:t>等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85695" y="4095750"/>
            <a:ext cx="927036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2. </a:t>
            </a:r>
            <a:r>
              <a:rPr sz="2400" dirty="0">
                <a:solidFill>
                  <a:schemeClr val="tx1"/>
                </a:solidFill>
              </a:rPr>
              <a:t>会有更多这家公司的面试题库，能做一些针对性面试</a:t>
            </a:r>
            <a:r>
              <a:rPr sz="2400" dirty="0">
                <a:solidFill>
                  <a:schemeClr val="tx1"/>
                </a:solidFill>
              </a:rPr>
              <a:t>准备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1375" y="1317625"/>
            <a:ext cx="124904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800" dirty="0"/>
              <a:t>官网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11605" y="2278380"/>
            <a:ext cx="697928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特点：</a:t>
            </a:r>
            <a:r>
              <a:rPr sz="2400" dirty="0"/>
              <a:t>单</a:t>
            </a:r>
            <a:r>
              <a:rPr sz="2400" dirty="0"/>
              <a:t>向沟通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9475" y="3437890"/>
            <a:ext cx="227139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800" dirty="0"/>
              <a:t>招聘</a:t>
            </a:r>
            <a:r>
              <a:rPr lang="en-US" altLang="zh-CN" sz="2800" dirty="0"/>
              <a:t>App</a:t>
            </a:r>
            <a:endParaRPr lang="en-US" altLang="zh-CN"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49705" y="4398645"/>
            <a:ext cx="697928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特点：</a:t>
            </a:r>
            <a:r>
              <a:rPr sz="2400" dirty="0">
                <a:solidFill>
                  <a:schemeClr val="tx1"/>
                </a:solidFill>
              </a:rPr>
              <a:t>双向</a:t>
            </a:r>
            <a:r>
              <a:rPr sz="2400" dirty="0"/>
              <a:t>沟通</a:t>
            </a:r>
            <a:endParaRPr sz="2400" dirty="0"/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简历投递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细节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00735" y="1360805"/>
            <a:ext cx="912812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BOSS</a:t>
            </a:r>
            <a:r>
              <a:rPr sz="2400" dirty="0"/>
              <a:t>直聘：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https://www.zhipin.com/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00735" y="2382520"/>
            <a:ext cx="912812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</a:t>
            </a:r>
            <a:r>
              <a:rPr sz="2400" dirty="0"/>
              <a:t>智联招聘：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https://www.zhaopin.com/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0260" y="3386455"/>
            <a:ext cx="912812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3. </a:t>
            </a:r>
            <a:r>
              <a:rPr sz="2400" dirty="0"/>
              <a:t>脉</a:t>
            </a:r>
            <a:r>
              <a:rPr sz="2400" dirty="0"/>
              <a:t>脉：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https://maimai.cn/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09625" y="4420870"/>
            <a:ext cx="912812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4. </a:t>
            </a:r>
            <a:r>
              <a:rPr sz="2400" dirty="0"/>
              <a:t>拉钩：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https://www.lagou.com/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9150" y="5394325"/>
            <a:ext cx="9128125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5. </a:t>
            </a:r>
            <a:r>
              <a:rPr sz="2400" dirty="0"/>
              <a:t>猎聘</a:t>
            </a:r>
            <a:r>
              <a:rPr sz="2400" dirty="0"/>
              <a:t>网：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https://www.liepin.com/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770" y="215265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770" y="215709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4195" y="2157095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简历筛选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流程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770" y="340296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3407410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4195" y="3411855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简历投递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细节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227955" y="2771140"/>
            <a:ext cx="204914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复盘</a:t>
            </a:r>
            <a:endParaRPr sz="5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286375" y="3736975"/>
            <a:ext cx="1741170" cy="678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追问</a:t>
            </a:r>
            <a:r>
              <a:rPr sz="2400" dirty="0">
                <a:solidFill>
                  <a:schemeClr val="tx1"/>
                </a:solidFill>
              </a:rPr>
              <a:t>原因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965835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“我们要求本科以上，你不太</a:t>
            </a:r>
            <a:r>
              <a:rPr sz="1800" dirty="0"/>
              <a:t>适合”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1458595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“我们要求</a:t>
            </a:r>
            <a:r>
              <a:rPr lang="en-US" altLang="zh-CN" sz="1800" dirty="0"/>
              <a:t>5</a:t>
            </a:r>
            <a:r>
              <a:rPr sz="1800" dirty="0"/>
              <a:t>年工作经验以上，</a:t>
            </a:r>
            <a:r>
              <a:rPr sz="1800" dirty="0"/>
              <a:t>你不太适合”</a:t>
            </a:r>
            <a:endParaRPr sz="1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59435" y="1977390"/>
            <a:ext cx="10156190" cy="497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“我们要求有</a:t>
            </a:r>
            <a:r>
              <a:rPr lang="en-US" altLang="zh-CN" sz="1800" dirty="0"/>
              <a:t> React </a:t>
            </a:r>
            <a:r>
              <a:rPr sz="1800" dirty="0"/>
              <a:t>开发经验的，你不太</a:t>
            </a:r>
            <a:r>
              <a:rPr sz="1800" dirty="0"/>
              <a:t>适合”</a:t>
            </a:r>
            <a:endParaRPr sz="1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59435" y="2484120"/>
            <a:ext cx="10156190" cy="497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“我们需要</a:t>
            </a:r>
            <a:r>
              <a:rPr lang="en-US" altLang="zh-CN" sz="1800" dirty="0"/>
              <a:t>985/211</a:t>
            </a:r>
            <a:r>
              <a:rPr sz="1800" dirty="0"/>
              <a:t>的，你不太</a:t>
            </a:r>
            <a:r>
              <a:rPr sz="1800" dirty="0"/>
              <a:t>适合”</a:t>
            </a:r>
            <a:endParaRPr sz="1800" dirty="0"/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965835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“我们要求本科以上，你不太</a:t>
            </a:r>
            <a:r>
              <a:rPr sz="1800" dirty="0"/>
              <a:t>适合”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1458595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“我们要求</a:t>
            </a:r>
            <a:r>
              <a:rPr lang="en-US" altLang="zh-CN" sz="1800" dirty="0"/>
              <a:t>5</a:t>
            </a:r>
            <a:r>
              <a:rPr sz="1800" dirty="0"/>
              <a:t>年工作经验以上，</a:t>
            </a:r>
            <a:r>
              <a:rPr sz="1800" dirty="0"/>
              <a:t>你不太适合”</a:t>
            </a:r>
            <a:endParaRPr sz="1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59435" y="1977390"/>
            <a:ext cx="10156190" cy="497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“我们要求有</a:t>
            </a:r>
            <a:r>
              <a:rPr lang="en-US" altLang="zh-CN" sz="1800" dirty="0"/>
              <a:t> React </a:t>
            </a:r>
            <a:r>
              <a:rPr sz="1800" dirty="0"/>
              <a:t>开发经验的，你不太</a:t>
            </a:r>
            <a:r>
              <a:rPr sz="1800" dirty="0"/>
              <a:t>适合”</a:t>
            </a:r>
            <a:endParaRPr sz="1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59435" y="2484120"/>
            <a:ext cx="10156190" cy="497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“我们需要</a:t>
            </a:r>
            <a:r>
              <a:rPr lang="en-US" altLang="zh-CN" sz="1800" dirty="0"/>
              <a:t>985/211</a:t>
            </a:r>
            <a:r>
              <a:rPr sz="1800" dirty="0"/>
              <a:t>的，你不太</a:t>
            </a:r>
            <a:r>
              <a:rPr sz="1800" dirty="0"/>
              <a:t>适合”</a:t>
            </a:r>
            <a:endParaRPr sz="1800" dirty="0"/>
          </a:p>
        </p:txBody>
      </p:sp>
      <p:pic>
        <p:nvPicPr>
          <p:cNvPr id="7" name="Picture 6" descr="7QXvOQOkq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68960" y="2969260"/>
            <a:ext cx="1177290" cy="1177290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>
            <a:off x="167894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Text Box 8"/>
          <p:cNvSpPr txBox="1"/>
          <p:nvPr>
            <p:custDataLst>
              <p:tags r:id="rId9"/>
            </p:custDataLst>
          </p:nvPr>
        </p:nvSpPr>
        <p:spPr>
          <a:xfrm>
            <a:off x="1579245" y="377825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11" name="Flowchart: Alternate Process 10"/>
          <p:cNvSpPr/>
          <p:nvPr>
            <p:custDataLst>
              <p:tags r:id="rId10"/>
            </p:custDataLst>
          </p:nvPr>
        </p:nvSpPr>
        <p:spPr>
          <a:xfrm>
            <a:off x="2358390" y="312610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11"/>
            </p:custDataLst>
          </p:nvPr>
        </p:nvSpPr>
        <p:spPr>
          <a:xfrm>
            <a:off x="391922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3" name="Flowchart: Alternate Process 12"/>
          <p:cNvSpPr/>
          <p:nvPr>
            <p:custDataLst>
              <p:tags r:id="rId12"/>
            </p:custDataLst>
          </p:nvPr>
        </p:nvSpPr>
        <p:spPr>
          <a:xfrm>
            <a:off x="4436745" y="312610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13"/>
            </p:custDataLst>
          </p:nvPr>
        </p:nvSpPr>
        <p:spPr>
          <a:xfrm>
            <a:off x="546481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5" name="Flowchart: Alternate Process 14"/>
          <p:cNvSpPr/>
          <p:nvPr>
            <p:custDataLst>
              <p:tags r:id="rId14"/>
            </p:custDataLst>
          </p:nvPr>
        </p:nvSpPr>
        <p:spPr>
          <a:xfrm>
            <a:off x="5984240" y="312610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15"/>
            </p:custDataLst>
          </p:nvPr>
        </p:nvSpPr>
        <p:spPr>
          <a:xfrm rot="5400000">
            <a:off x="6631305" y="40290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7" name="Flowchart: Alternate Process 16"/>
          <p:cNvSpPr/>
          <p:nvPr>
            <p:custDataLst>
              <p:tags r:id="rId16"/>
            </p:custDataLst>
          </p:nvPr>
        </p:nvSpPr>
        <p:spPr>
          <a:xfrm>
            <a:off x="616966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>
            <p:custDataLst>
              <p:tags r:id="rId17"/>
            </p:custDataLst>
          </p:nvPr>
        </p:nvSpPr>
        <p:spPr>
          <a:xfrm>
            <a:off x="739584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9" name="Flowchart: Alternate Process 18"/>
          <p:cNvSpPr/>
          <p:nvPr>
            <p:custDataLst>
              <p:tags r:id="rId18"/>
            </p:custDataLst>
          </p:nvPr>
        </p:nvSpPr>
        <p:spPr>
          <a:xfrm>
            <a:off x="793242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细看简历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19"/>
            </p:custDataLst>
          </p:nvPr>
        </p:nvSpPr>
        <p:spPr>
          <a:xfrm>
            <a:off x="915860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21" name="Flowchart: Alternate Process 20"/>
          <p:cNvSpPr/>
          <p:nvPr>
            <p:custDataLst>
              <p:tags r:id="rId20"/>
            </p:custDataLst>
          </p:nvPr>
        </p:nvSpPr>
        <p:spPr>
          <a:xfrm>
            <a:off x="969518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预约面试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Picture 21" descr="6064b8d049d1b161721364819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644380" y="5411470"/>
            <a:ext cx="1426845" cy="1426845"/>
          </a:xfrm>
          <a:prstGeom prst="rect">
            <a:avLst/>
          </a:prstGeom>
        </p:spPr>
      </p:pic>
      <p:pic>
        <p:nvPicPr>
          <p:cNvPr id="10" name="Picture 9" descr="XbvDO5OEp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15540" y="2953385"/>
            <a:ext cx="2177415" cy="1777365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1361440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“用人部门还没有</a:t>
            </a:r>
            <a:r>
              <a:rPr sz="1800" dirty="0"/>
              <a:t>回应”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2085340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“再等等，还没有</a:t>
            </a:r>
            <a:r>
              <a:rPr sz="1800" dirty="0"/>
              <a:t>反馈”</a:t>
            </a:r>
            <a:endParaRPr sz="1800" dirty="0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1361440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“用人部门还没有</a:t>
            </a:r>
            <a:r>
              <a:rPr sz="1800" dirty="0"/>
              <a:t>回应”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2085340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“再等等，还没有</a:t>
            </a:r>
            <a:r>
              <a:rPr sz="1800" dirty="0"/>
              <a:t>反馈”</a:t>
            </a:r>
            <a:endParaRPr sz="1800" dirty="0"/>
          </a:p>
        </p:txBody>
      </p:sp>
      <p:pic>
        <p:nvPicPr>
          <p:cNvPr id="7" name="Picture 6" descr="7QXvOQOkq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8960" y="2969260"/>
            <a:ext cx="1177290" cy="1177290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>
            <a:off x="167894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Text Box 8"/>
          <p:cNvSpPr txBox="1"/>
          <p:nvPr>
            <p:custDataLst>
              <p:tags r:id="rId7"/>
            </p:custDataLst>
          </p:nvPr>
        </p:nvSpPr>
        <p:spPr>
          <a:xfrm>
            <a:off x="1579245" y="377825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11" name="Flowchart: Alternate Process 10"/>
          <p:cNvSpPr/>
          <p:nvPr>
            <p:custDataLst>
              <p:tags r:id="rId8"/>
            </p:custDataLst>
          </p:nvPr>
        </p:nvSpPr>
        <p:spPr>
          <a:xfrm>
            <a:off x="2358390" y="312610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9"/>
            </p:custDataLst>
          </p:nvPr>
        </p:nvSpPr>
        <p:spPr>
          <a:xfrm>
            <a:off x="391922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3" name="Flowchart: Alternate Process 12"/>
          <p:cNvSpPr/>
          <p:nvPr>
            <p:custDataLst>
              <p:tags r:id="rId10"/>
            </p:custDataLst>
          </p:nvPr>
        </p:nvSpPr>
        <p:spPr>
          <a:xfrm>
            <a:off x="4436745" y="312610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11"/>
            </p:custDataLst>
          </p:nvPr>
        </p:nvSpPr>
        <p:spPr>
          <a:xfrm>
            <a:off x="546481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5" name="Flowchart: Alternate Process 14"/>
          <p:cNvSpPr/>
          <p:nvPr>
            <p:custDataLst>
              <p:tags r:id="rId12"/>
            </p:custDataLst>
          </p:nvPr>
        </p:nvSpPr>
        <p:spPr>
          <a:xfrm>
            <a:off x="5984240" y="312610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13"/>
            </p:custDataLst>
          </p:nvPr>
        </p:nvSpPr>
        <p:spPr>
          <a:xfrm rot="5400000">
            <a:off x="6631305" y="40290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7" name="Flowchart: Alternate Process 16"/>
          <p:cNvSpPr/>
          <p:nvPr>
            <p:custDataLst>
              <p:tags r:id="rId14"/>
            </p:custDataLst>
          </p:nvPr>
        </p:nvSpPr>
        <p:spPr>
          <a:xfrm>
            <a:off x="616966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>
            <p:custDataLst>
              <p:tags r:id="rId15"/>
            </p:custDataLst>
          </p:nvPr>
        </p:nvSpPr>
        <p:spPr>
          <a:xfrm>
            <a:off x="739584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9" name="Flowchart: Alternate Process 18"/>
          <p:cNvSpPr/>
          <p:nvPr>
            <p:custDataLst>
              <p:tags r:id="rId16"/>
            </p:custDataLst>
          </p:nvPr>
        </p:nvSpPr>
        <p:spPr>
          <a:xfrm>
            <a:off x="793242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细看简历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17"/>
            </p:custDataLst>
          </p:nvPr>
        </p:nvSpPr>
        <p:spPr>
          <a:xfrm>
            <a:off x="915860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21" name="Flowchart: Alternate Process 20"/>
          <p:cNvSpPr/>
          <p:nvPr>
            <p:custDataLst>
              <p:tags r:id="rId18"/>
            </p:custDataLst>
          </p:nvPr>
        </p:nvSpPr>
        <p:spPr>
          <a:xfrm>
            <a:off x="969518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预约面试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Picture 21" descr="6064b8d049d1b161721364819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644380" y="5411470"/>
            <a:ext cx="1426845" cy="1426845"/>
          </a:xfrm>
          <a:prstGeom prst="rect">
            <a:avLst/>
          </a:prstGeom>
        </p:spPr>
      </p:pic>
      <p:pic>
        <p:nvPicPr>
          <p:cNvPr id="10" name="Picture 9" descr="XbvDO5OEp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166485" y="2891790"/>
            <a:ext cx="2177415" cy="1777365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1337945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“你的工作地必须是</a:t>
            </a:r>
            <a:r>
              <a:rPr lang="en-US" altLang="zh-CN" sz="1800" dirty="0"/>
              <a:t>XXX</a:t>
            </a:r>
            <a:r>
              <a:rPr sz="1800" dirty="0"/>
              <a:t>吗？”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1929130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“你对岗位的要求必须是</a:t>
            </a:r>
            <a:r>
              <a:rPr lang="en-US" altLang="zh-CN" sz="1800" dirty="0"/>
              <a:t>XXX</a:t>
            </a:r>
            <a:r>
              <a:rPr sz="1800" dirty="0"/>
              <a:t>吗？”</a:t>
            </a:r>
            <a:endParaRPr sz="1800" dirty="0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1337945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“你的工作地必须是</a:t>
            </a:r>
            <a:r>
              <a:rPr lang="en-US" altLang="zh-CN" sz="1800" dirty="0"/>
              <a:t>XXX</a:t>
            </a:r>
            <a:r>
              <a:rPr sz="1800" dirty="0"/>
              <a:t>吗？”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1929130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“你对岗位的要求必须是</a:t>
            </a:r>
            <a:r>
              <a:rPr lang="en-US" altLang="zh-CN" sz="1800" dirty="0"/>
              <a:t>XXX</a:t>
            </a:r>
            <a:r>
              <a:rPr sz="1800" dirty="0"/>
              <a:t>吗？”</a:t>
            </a:r>
            <a:endParaRPr sz="1800" dirty="0"/>
          </a:p>
        </p:txBody>
      </p:sp>
      <p:pic>
        <p:nvPicPr>
          <p:cNvPr id="7" name="Picture 6" descr="7QXvOQOkq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8960" y="2969260"/>
            <a:ext cx="1177290" cy="1177290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>
            <a:off x="167894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Text Box 8"/>
          <p:cNvSpPr txBox="1"/>
          <p:nvPr>
            <p:custDataLst>
              <p:tags r:id="rId7"/>
            </p:custDataLst>
          </p:nvPr>
        </p:nvSpPr>
        <p:spPr>
          <a:xfrm>
            <a:off x="1579245" y="377825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11" name="Flowchart: Alternate Process 10"/>
          <p:cNvSpPr/>
          <p:nvPr>
            <p:custDataLst>
              <p:tags r:id="rId8"/>
            </p:custDataLst>
          </p:nvPr>
        </p:nvSpPr>
        <p:spPr>
          <a:xfrm>
            <a:off x="2358390" y="312610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9"/>
            </p:custDataLst>
          </p:nvPr>
        </p:nvSpPr>
        <p:spPr>
          <a:xfrm>
            <a:off x="391922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3" name="Flowchart: Alternate Process 12"/>
          <p:cNvSpPr/>
          <p:nvPr>
            <p:custDataLst>
              <p:tags r:id="rId10"/>
            </p:custDataLst>
          </p:nvPr>
        </p:nvSpPr>
        <p:spPr>
          <a:xfrm>
            <a:off x="4436745" y="312610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11"/>
            </p:custDataLst>
          </p:nvPr>
        </p:nvSpPr>
        <p:spPr>
          <a:xfrm>
            <a:off x="546481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5" name="Flowchart: Alternate Process 14"/>
          <p:cNvSpPr/>
          <p:nvPr>
            <p:custDataLst>
              <p:tags r:id="rId12"/>
            </p:custDataLst>
          </p:nvPr>
        </p:nvSpPr>
        <p:spPr>
          <a:xfrm>
            <a:off x="5984240" y="312610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13"/>
            </p:custDataLst>
          </p:nvPr>
        </p:nvSpPr>
        <p:spPr>
          <a:xfrm rot="5400000">
            <a:off x="6631305" y="40290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7" name="Flowchart: Alternate Process 16"/>
          <p:cNvSpPr/>
          <p:nvPr>
            <p:custDataLst>
              <p:tags r:id="rId14"/>
            </p:custDataLst>
          </p:nvPr>
        </p:nvSpPr>
        <p:spPr>
          <a:xfrm>
            <a:off x="616966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>
            <p:custDataLst>
              <p:tags r:id="rId15"/>
            </p:custDataLst>
          </p:nvPr>
        </p:nvSpPr>
        <p:spPr>
          <a:xfrm>
            <a:off x="739584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9" name="Flowchart: Alternate Process 18"/>
          <p:cNvSpPr/>
          <p:nvPr>
            <p:custDataLst>
              <p:tags r:id="rId16"/>
            </p:custDataLst>
          </p:nvPr>
        </p:nvSpPr>
        <p:spPr>
          <a:xfrm>
            <a:off x="793242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细看简历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17"/>
            </p:custDataLst>
          </p:nvPr>
        </p:nvSpPr>
        <p:spPr>
          <a:xfrm>
            <a:off x="915860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21" name="Flowchart: Alternate Process 20"/>
          <p:cNvSpPr/>
          <p:nvPr>
            <p:custDataLst>
              <p:tags r:id="rId18"/>
            </p:custDataLst>
          </p:nvPr>
        </p:nvSpPr>
        <p:spPr>
          <a:xfrm>
            <a:off x="969518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预约面试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Picture 21" descr="6064b8d049d1b161721364819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644380" y="5411470"/>
            <a:ext cx="1426845" cy="1426845"/>
          </a:xfrm>
          <a:prstGeom prst="rect">
            <a:avLst/>
          </a:prstGeom>
        </p:spPr>
      </p:pic>
      <p:pic>
        <p:nvPicPr>
          <p:cNvPr id="10" name="Picture 9" descr="XbvDO5OEp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9660" y="4331335"/>
            <a:ext cx="2177415" cy="1777365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1119505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“看了你的项目经历，和我们的岗位</a:t>
            </a:r>
            <a:r>
              <a:rPr sz="1800" dirty="0"/>
              <a:t>不太匹配”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1727200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“我们这边还是希望找有</a:t>
            </a:r>
            <a:r>
              <a:rPr lang="en-US" altLang="zh-CN" sz="1800" dirty="0"/>
              <a:t>XXX</a:t>
            </a:r>
            <a:r>
              <a:rPr sz="1800" dirty="0"/>
              <a:t>经验，你不太</a:t>
            </a:r>
            <a:r>
              <a:rPr sz="1800" dirty="0"/>
              <a:t>匹配”</a:t>
            </a:r>
            <a:endParaRPr sz="1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62610" y="2327275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“我们希望有做</a:t>
            </a:r>
            <a:r>
              <a:rPr lang="en-US" altLang="zh-CN" sz="1800" dirty="0"/>
              <a:t>tob</a:t>
            </a:r>
            <a:r>
              <a:rPr sz="1800" dirty="0"/>
              <a:t>经验的同学，你不太</a:t>
            </a:r>
            <a:r>
              <a:rPr sz="1800" dirty="0"/>
              <a:t>适合”</a:t>
            </a:r>
            <a:endParaRPr sz="1800" dirty="0"/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简历投递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细节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5625" y="1119505"/>
            <a:ext cx="10156190" cy="499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“看了你的项目经历，和我们的岗位</a:t>
            </a:r>
            <a:r>
              <a:rPr sz="1800" dirty="0"/>
              <a:t>不太匹配”</a:t>
            </a:r>
            <a:endParaRPr sz="1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9910" y="1727200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“我们这边还是希望找有</a:t>
            </a:r>
            <a:r>
              <a:rPr lang="en-US" altLang="zh-CN" sz="1800" dirty="0"/>
              <a:t>XXX</a:t>
            </a:r>
            <a:r>
              <a:rPr sz="1800" dirty="0"/>
              <a:t>经验，你不太</a:t>
            </a:r>
            <a:r>
              <a:rPr sz="1800" dirty="0"/>
              <a:t>匹配”</a:t>
            </a:r>
            <a:endParaRPr sz="1800" dirty="0"/>
          </a:p>
        </p:txBody>
      </p:sp>
      <p:pic>
        <p:nvPicPr>
          <p:cNvPr id="7" name="Picture 6" descr="7QXvOQOkq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8960" y="2969260"/>
            <a:ext cx="1177290" cy="1177290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>
            <a:off x="167894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Text Box 8"/>
          <p:cNvSpPr txBox="1"/>
          <p:nvPr>
            <p:custDataLst>
              <p:tags r:id="rId7"/>
            </p:custDataLst>
          </p:nvPr>
        </p:nvSpPr>
        <p:spPr>
          <a:xfrm>
            <a:off x="1579245" y="377825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11" name="Flowchart: Alternate Process 10"/>
          <p:cNvSpPr/>
          <p:nvPr>
            <p:custDataLst>
              <p:tags r:id="rId8"/>
            </p:custDataLst>
          </p:nvPr>
        </p:nvSpPr>
        <p:spPr>
          <a:xfrm>
            <a:off x="2358390" y="312610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9"/>
            </p:custDataLst>
          </p:nvPr>
        </p:nvSpPr>
        <p:spPr>
          <a:xfrm>
            <a:off x="391922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3" name="Flowchart: Alternate Process 12"/>
          <p:cNvSpPr/>
          <p:nvPr>
            <p:custDataLst>
              <p:tags r:id="rId10"/>
            </p:custDataLst>
          </p:nvPr>
        </p:nvSpPr>
        <p:spPr>
          <a:xfrm>
            <a:off x="4436745" y="312610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11"/>
            </p:custDataLst>
          </p:nvPr>
        </p:nvSpPr>
        <p:spPr>
          <a:xfrm>
            <a:off x="5464810" y="32924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5" name="Flowchart: Alternate Process 14"/>
          <p:cNvSpPr/>
          <p:nvPr>
            <p:custDataLst>
              <p:tags r:id="rId12"/>
            </p:custDataLst>
          </p:nvPr>
        </p:nvSpPr>
        <p:spPr>
          <a:xfrm>
            <a:off x="5984240" y="312610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13"/>
            </p:custDataLst>
          </p:nvPr>
        </p:nvSpPr>
        <p:spPr>
          <a:xfrm rot="5400000">
            <a:off x="6631305" y="402907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7" name="Flowchart: Alternate Process 16"/>
          <p:cNvSpPr/>
          <p:nvPr>
            <p:custDataLst>
              <p:tags r:id="rId14"/>
            </p:custDataLst>
          </p:nvPr>
        </p:nvSpPr>
        <p:spPr>
          <a:xfrm>
            <a:off x="616966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>
            <p:custDataLst>
              <p:tags r:id="rId15"/>
            </p:custDataLst>
          </p:nvPr>
        </p:nvSpPr>
        <p:spPr>
          <a:xfrm>
            <a:off x="739584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9" name="Flowchart: Alternate Process 18"/>
          <p:cNvSpPr/>
          <p:nvPr>
            <p:custDataLst>
              <p:tags r:id="rId16"/>
            </p:custDataLst>
          </p:nvPr>
        </p:nvSpPr>
        <p:spPr>
          <a:xfrm>
            <a:off x="793242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细看简历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17"/>
            </p:custDataLst>
          </p:nvPr>
        </p:nvSpPr>
        <p:spPr>
          <a:xfrm>
            <a:off x="9158605" y="466344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21" name="Flowchart: Alternate Process 20"/>
          <p:cNvSpPr/>
          <p:nvPr>
            <p:custDataLst>
              <p:tags r:id="rId18"/>
            </p:custDataLst>
          </p:nvPr>
        </p:nvSpPr>
        <p:spPr>
          <a:xfrm>
            <a:off x="9695180" y="450659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预约面试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Picture 21" descr="6064b8d049d1b161721364819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644380" y="5411470"/>
            <a:ext cx="1426845" cy="1426845"/>
          </a:xfrm>
          <a:prstGeom prst="rect">
            <a:avLst/>
          </a:prstGeom>
        </p:spPr>
      </p:pic>
      <p:pic>
        <p:nvPicPr>
          <p:cNvPr id="10" name="Picture 9" descr="XbvDO5OEp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32420" y="4308475"/>
            <a:ext cx="2177415" cy="1777365"/>
          </a:xfrm>
          <a:prstGeom prst="rect">
            <a:avLst/>
          </a:prstGeom>
        </p:spPr>
      </p:pic>
      <p:sp>
        <p:nvSpPr>
          <p:cNvPr id="3" name="标题 3"/>
          <p:cNvSpPr>
            <a:spLocks noGrp="1"/>
          </p:cNvSpPr>
          <p:nvPr>
            <p:custDataLst>
              <p:tags r:id="rId22"/>
            </p:custDataLst>
          </p:nvPr>
        </p:nvSpPr>
        <p:spPr>
          <a:xfrm>
            <a:off x="562610" y="2327275"/>
            <a:ext cx="10156190" cy="4984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/>
              <a:t>“我们希望有做</a:t>
            </a:r>
            <a:r>
              <a:rPr lang="en-US" altLang="zh-CN" sz="1800" dirty="0"/>
              <a:t>tob</a:t>
            </a:r>
            <a:r>
              <a:rPr sz="1800" dirty="0"/>
              <a:t>经验的同学，你不太</a:t>
            </a:r>
            <a:r>
              <a:rPr sz="1800" dirty="0"/>
              <a:t>适合”</a:t>
            </a:r>
            <a:endParaRPr sz="1800" dirty="0"/>
          </a:p>
        </p:txBody>
      </p:sp>
    </p:spTree>
    <p:custDataLst>
      <p:tags r:id="rId2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064375" y="3648075"/>
            <a:ext cx="2767330" cy="667385"/>
          </a:xfrm>
        </p:spPr>
        <p:txBody>
          <a:bodyPr>
            <a:normAutofit lnSpcReduction="20000"/>
          </a:bodyPr>
          <a:lstStyle/>
          <a:p>
            <a:r>
              <a:rPr dirty="0">
                <a:latin typeface="+mj-ea"/>
                <a:ea typeface="+mj-ea"/>
              </a:rPr>
              <a:t>渡一前端讲师：</a:t>
            </a:r>
            <a:r>
              <a:rPr dirty="0">
                <a:latin typeface="+mj-ea"/>
                <a:ea typeface="+mj-ea"/>
              </a:rPr>
              <a:t>谢杰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58305" y="2092325"/>
            <a:ext cx="3426460" cy="1684020"/>
          </a:xfrm>
        </p:spPr>
        <p:txBody>
          <a:bodyPr/>
          <a:lstStyle/>
          <a:p>
            <a:r>
              <a:rPr sz="3600" dirty="0">
                <a:sym typeface="+mn-ea"/>
              </a:rPr>
              <a:t>简历筛选</a:t>
            </a:r>
            <a:r>
              <a:rPr sz="3600" dirty="0">
                <a:sym typeface="+mn-ea"/>
              </a:rPr>
              <a:t>流程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简历筛选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流程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7QXvOQOkq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743710"/>
            <a:ext cx="1177290" cy="11772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006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690370" y="25527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469515" y="190055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简历筛选流程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7QXvOQOkq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743710"/>
            <a:ext cx="1177290" cy="11772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006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690370" y="25527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469515" y="190055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403034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Flowchart: Alternate Process 8"/>
          <p:cNvSpPr/>
          <p:nvPr>
            <p:custDataLst>
              <p:tags r:id="rId4"/>
            </p:custDataLst>
          </p:nvPr>
        </p:nvSpPr>
        <p:spPr>
          <a:xfrm>
            <a:off x="4547870" y="190055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简历筛选流程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7QXvOQOkq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743710"/>
            <a:ext cx="1177290" cy="11772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006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690370" y="25527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469515" y="190055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403034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Flowchart: Alternate Process 8"/>
          <p:cNvSpPr/>
          <p:nvPr>
            <p:custDataLst>
              <p:tags r:id="rId4"/>
            </p:custDataLst>
          </p:nvPr>
        </p:nvSpPr>
        <p:spPr>
          <a:xfrm>
            <a:off x="4547870" y="190055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5"/>
            </p:custDataLst>
          </p:nvPr>
        </p:nvSpPr>
        <p:spPr>
          <a:xfrm>
            <a:off x="557593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2" name="Flowchart: Alternate Process 11"/>
          <p:cNvSpPr/>
          <p:nvPr>
            <p:custDataLst>
              <p:tags r:id="rId6"/>
            </p:custDataLst>
          </p:nvPr>
        </p:nvSpPr>
        <p:spPr>
          <a:xfrm>
            <a:off x="6095365" y="190055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简历筛选流程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7QXvOQOkq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743710"/>
            <a:ext cx="1177290" cy="11772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006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690370" y="25527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469515" y="190055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403034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Flowchart: Alternate Process 8"/>
          <p:cNvSpPr/>
          <p:nvPr>
            <p:custDataLst>
              <p:tags r:id="rId4"/>
            </p:custDataLst>
          </p:nvPr>
        </p:nvSpPr>
        <p:spPr>
          <a:xfrm>
            <a:off x="4547870" y="190055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5"/>
            </p:custDataLst>
          </p:nvPr>
        </p:nvSpPr>
        <p:spPr>
          <a:xfrm>
            <a:off x="557593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2" name="Flowchart: Alternate Process 11"/>
          <p:cNvSpPr/>
          <p:nvPr>
            <p:custDataLst>
              <p:tags r:id="rId6"/>
            </p:custDataLst>
          </p:nvPr>
        </p:nvSpPr>
        <p:spPr>
          <a:xfrm>
            <a:off x="6095365" y="190055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7"/>
            </p:custDataLst>
          </p:nvPr>
        </p:nvSpPr>
        <p:spPr>
          <a:xfrm rot="5400000">
            <a:off x="6742430" y="28035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4" name="Flowchart: Alternate Process 13"/>
          <p:cNvSpPr/>
          <p:nvPr>
            <p:custDataLst>
              <p:tags r:id="rId8"/>
            </p:custDataLst>
          </p:nvPr>
        </p:nvSpPr>
        <p:spPr>
          <a:xfrm>
            <a:off x="6280785" y="328104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简历筛选流程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7QXvOQOkq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743710"/>
            <a:ext cx="1177290" cy="11772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006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690370" y="25527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469515" y="190055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403034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Flowchart: Alternate Process 8"/>
          <p:cNvSpPr/>
          <p:nvPr>
            <p:custDataLst>
              <p:tags r:id="rId4"/>
            </p:custDataLst>
          </p:nvPr>
        </p:nvSpPr>
        <p:spPr>
          <a:xfrm>
            <a:off x="4547870" y="190055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5"/>
            </p:custDataLst>
          </p:nvPr>
        </p:nvSpPr>
        <p:spPr>
          <a:xfrm>
            <a:off x="557593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2" name="Flowchart: Alternate Process 11"/>
          <p:cNvSpPr/>
          <p:nvPr>
            <p:custDataLst>
              <p:tags r:id="rId6"/>
            </p:custDataLst>
          </p:nvPr>
        </p:nvSpPr>
        <p:spPr>
          <a:xfrm>
            <a:off x="6095365" y="190055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7"/>
            </p:custDataLst>
          </p:nvPr>
        </p:nvSpPr>
        <p:spPr>
          <a:xfrm rot="5400000">
            <a:off x="6742430" y="28035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4" name="Flowchart: Alternate Process 13"/>
          <p:cNvSpPr/>
          <p:nvPr>
            <p:custDataLst>
              <p:tags r:id="rId8"/>
            </p:custDataLst>
          </p:nvPr>
        </p:nvSpPr>
        <p:spPr>
          <a:xfrm>
            <a:off x="6280785" y="328104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>
            <p:custDataLst>
              <p:tags r:id="rId9"/>
            </p:custDataLst>
          </p:nvPr>
        </p:nvSpPr>
        <p:spPr>
          <a:xfrm>
            <a:off x="7506970" y="343789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6" name="Flowchart: Alternate Process 15"/>
          <p:cNvSpPr/>
          <p:nvPr>
            <p:custDataLst>
              <p:tags r:id="rId10"/>
            </p:custDataLst>
          </p:nvPr>
        </p:nvSpPr>
        <p:spPr>
          <a:xfrm>
            <a:off x="8043545" y="328104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细看简历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简历筛选流程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7QXvOQOkq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743710"/>
            <a:ext cx="1177290" cy="11772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006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690370" y="25527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简历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469515" y="1900555"/>
            <a:ext cx="142748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HR</a:t>
            </a:r>
            <a:r>
              <a:rPr lang="zh-CN" altLang="en-US">
                <a:solidFill>
                  <a:schemeClr val="tx1"/>
                </a:solidFill>
              </a:rPr>
              <a:t>筛选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403034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9" name="Flowchart: Alternate Process 8"/>
          <p:cNvSpPr/>
          <p:nvPr>
            <p:custDataLst>
              <p:tags r:id="rId4"/>
            </p:custDataLst>
          </p:nvPr>
        </p:nvSpPr>
        <p:spPr>
          <a:xfrm>
            <a:off x="4547870" y="1900555"/>
            <a:ext cx="90551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5"/>
            </p:custDataLst>
          </p:nvPr>
        </p:nvSpPr>
        <p:spPr>
          <a:xfrm>
            <a:off x="5575935" y="20669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2" name="Flowchart: Alternate Process 11"/>
          <p:cNvSpPr/>
          <p:nvPr>
            <p:custDataLst>
              <p:tags r:id="rId6"/>
            </p:custDataLst>
          </p:nvPr>
        </p:nvSpPr>
        <p:spPr>
          <a:xfrm>
            <a:off x="6095365" y="1900555"/>
            <a:ext cx="1678940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面试官阅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7"/>
            </p:custDataLst>
          </p:nvPr>
        </p:nvSpPr>
        <p:spPr>
          <a:xfrm rot="5400000">
            <a:off x="6742430" y="2803525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4" name="Flowchart: Alternate Process 13"/>
          <p:cNvSpPr/>
          <p:nvPr>
            <p:custDataLst>
              <p:tags r:id="rId8"/>
            </p:custDataLst>
          </p:nvPr>
        </p:nvSpPr>
        <p:spPr>
          <a:xfrm>
            <a:off x="6280785" y="328104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粗看</a:t>
            </a:r>
            <a:r>
              <a:rPr lang="zh-CN" altLang="en-US">
                <a:solidFill>
                  <a:schemeClr val="tx1"/>
                </a:solidFill>
              </a:rPr>
              <a:t>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>
            <p:custDataLst>
              <p:tags r:id="rId9"/>
            </p:custDataLst>
          </p:nvPr>
        </p:nvSpPr>
        <p:spPr>
          <a:xfrm>
            <a:off x="7506970" y="343789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6" name="Flowchart: Alternate Process 15"/>
          <p:cNvSpPr/>
          <p:nvPr>
            <p:custDataLst>
              <p:tags r:id="rId10"/>
            </p:custDataLst>
          </p:nvPr>
        </p:nvSpPr>
        <p:spPr>
          <a:xfrm>
            <a:off x="8043545" y="328104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细看简历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>
            <p:custDataLst>
              <p:tags r:id="rId11"/>
            </p:custDataLst>
          </p:nvPr>
        </p:nvSpPr>
        <p:spPr>
          <a:xfrm>
            <a:off x="9269730" y="3437890"/>
            <a:ext cx="38417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➡</a:t>
            </a:r>
            <a:endParaRPr lang="zh-CN" altLang="en-US" sz="2800"/>
          </a:p>
        </p:txBody>
      </p:sp>
      <p:sp>
        <p:nvSpPr>
          <p:cNvPr id="18" name="Flowchart: Alternate Process 17"/>
          <p:cNvSpPr/>
          <p:nvPr>
            <p:custDataLst>
              <p:tags r:id="rId12"/>
            </p:custDataLst>
          </p:nvPr>
        </p:nvSpPr>
        <p:spPr>
          <a:xfrm>
            <a:off x="9806305" y="3281045"/>
            <a:ext cx="1226185" cy="904875"/>
          </a:xfrm>
          <a:prstGeom prst="flowChartAlternateProcess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预约面试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Picture 18" descr="6064b8d049d1b16172136481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5505" y="4185920"/>
            <a:ext cx="1426845" cy="142684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1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59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4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8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30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30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311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312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1244</Words>
  <Application>WPS Presentation</Application>
  <PresentationFormat>宽屏</PresentationFormat>
  <Paragraphs>378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汉仪书宋二KW</vt:lpstr>
      <vt:lpstr>MiSans Heavy</vt:lpstr>
      <vt:lpstr>Office 主题</vt:lpstr>
      <vt:lpstr>如何投递简历</vt:lpstr>
      <vt:lpstr>目录</vt:lpstr>
      <vt:lpstr>简历筛选流程</vt:lpstr>
      <vt:lpstr>简历筛选流程</vt:lpstr>
      <vt:lpstr>简历筛选流程</vt:lpstr>
      <vt:lpstr>简历筛选流程</vt:lpstr>
      <vt:lpstr>简历筛选流程</vt:lpstr>
      <vt:lpstr>简历筛选流程</vt:lpstr>
      <vt:lpstr>简历筛选流程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简历投递细节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谢杰</cp:lastModifiedBy>
  <cp:revision>259</cp:revision>
  <dcterms:created xsi:type="dcterms:W3CDTF">2024-03-12T06:10:04Z</dcterms:created>
  <dcterms:modified xsi:type="dcterms:W3CDTF">2024-03-12T06:10:04Z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9F555CF350F8D710F2982C65846E66C9_41</vt:lpwstr>
  </property>
  <property fmtid="{D5CDD505-2E9C-101B-9397-08002B2CF9AE}" pid="4" name="KSOTemplateUUID">
    <vt:lpwstr>v1.0_mb_WWKVAA3calnmZWOTug9OwQ==</vt:lpwstr>
  </property>
</Properties>
</file>