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0"/>
  </p:handoutMasterIdLst>
  <p:sldIdLst>
    <p:sldId id="339" r:id="rId3"/>
    <p:sldId id="347" r:id="rId5"/>
    <p:sldId id="340" r:id="rId6"/>
    <p:sldId id="371" r:id="rId7"/>
    <p:sldId id="533" r:id="rId8"/>
    <p:sldId id="534" r:id="rId9"/>
    <p:sldId id="535" r:id="rId10"/>
    <p:sldId id="536" r:id="rId11"/>
    <p:sldId id="537" r:id="rId12"/>
    <p:sldId id="542" r:id="rId13"/>
    <p:sldId id="352" r:id="rId14"/>
    <p:sldId id="538" r:id="rId15"/>
    <p:sldId id="553" r:id="rId16"/>
    <p:sldId id="549" r:id="rId17"/>
    <p:sldId id="559" r:id="rId18"/>
    <p:sldId id="560" r:id="rId19"/>
    <p:sldId id="551" r:id="rId20"/>
    <p:sldId id="552" r:id="rId21"/>
    <p:sldId id="554" r:id="rId22"/>
    <p:sldId id="555" r:id="rId23"/>
    <p:sldId id="557" r:id="rId24"/>
    <p:sldId id="558" r:id="rId25"/>
    <p:sldId id="561" r:id="rId26"/>
    <p:sldId id="562" r:id="rId27"/>
    <p:sldId id="563" r:id="rId28"/>
    <p:sldId id="564" r:id="rId29"/>
    <p:sldId id="565" r:id="rId30"/>
    <p:sldId id="566" r:id="rId31"/>
    <p:sldId id="567" r:id="rId32"/>
    <p:sldId id="568" r:id="rId33"/>
    <p:sldId id="569" r:id="rId34"/>
    <p:sldId id="570" r:id="rId35"/>
    <p:sldId id="571" r:id="rId36"/>
    <p:sldId id="572" r:id="rId37"/>
    <p:sldId id="573" r:id="rId38"/>
    <p:sldId id="351" r:id="rId39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" d="100"/>
          <a:sy n="10" d="100"/>
        </p:scale>
        <p:origin x="-197" y="22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252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rPr>
            </a:fld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rPr>
            </a:fld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7" Type="http://schemas.openxmlformats.org/officeDocument/2006/relationships/tags" Target="../tags/tag92.xml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1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3"/>
            </p:custDataLst>
          </p:nvPr>
        </p:nvSpPr>
        <p:spPr>
          <a:xfrm>
            <a:off x="2273300" y="4438650"/>
            <a:ext cx="7589520" cy="6616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单击编辑文本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4"/>
            </p:custDataLst>
          </p:nvPr>
        </p:nvSpPr>
        <p:spPr>
          <a:xfrm>
            <a:off x="2273935" y="1953895"/>
            <a:ext cx="8413115" cy="556260"/>
          </a:xfrm>
          <a:prstGeom prst="rect">
            <a:avLst/>
          </a:prstGeom>
          <a:noFill/>
        </p:spPr>
        <p:txBody>
          <a:bodyPr wrap="square" lIns="91440" tIns="45720" rIns="144145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0" u="none" strike="noStrike" kern="1200" cap="none" spc="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2273300" y="2510155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330" y="1075690"/>
            <a:ext cx="10968990" cy="47180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>
            <p:custDataLst>
              <p:tags r:id="rId5"/>
            </p:custDataLst>
          </p:nvPr>
        </p:nvSpPr>
        <p:spPr>
          <a:xfrm rot="10800000">
            <a:off x="5155565" y="3089275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6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7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8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>
            <p:custDataLst>
              <p:tags r:id="rId9"/>
            </p:custDataLst>
          </p:nvPr>
        </p:nvSpPr>
        <p:spPr>
          <a:xfrm>
            <a:off x="10016490" y="357695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>
            <p:custDataLst>
              <p:tags r:id="rId10"/>
            </p:custDataLst>
          </p:nvPr>
        </p:nvSpPr>
        <p:spPr>
          <a:xfrm>
            <a:off x="10123170" y="368363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>
            <p:custDataLst>
              <p:tags r:id="rId11"/>
            </p:custDataLst>
          </p:nvPr>
        </p:nvSpPr>
        <p:spPr>
          <a:xfrm>
            <a:off x="10227310" y="377634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3"/>
            </p:custDataLst>
          </p:nvPr>
        </p:nvSpPr>
        <p:spPr>
          <a:xfrm>
            <a:off x="7466330" y="3648075"/>
            <a:ext cx="2365375" cy="667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4"/>
            </p:custDataLst>
          </p:nvPr>
        </p:nvSpPr>
        <p:spPr>
          <a:xfrm>
            <a:off x="2418715" y="1275715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1165860" y="4138930"/>
            <a:ext cx="1375408" cy="195199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ju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000" b="0" i="0" u="none" strike="noStrike" kern="1200" cap="none" spc="0" normalizeH="0" baseline="0" noProof="1">
                <a:solidFill>
                  <a:schemeClr val="bg1">
                    <a:lumMod val="8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just">
              <a:buClrTx/>
              <a:buSzTx/>
              <a:buFontTx/>
            </a:pPr>
            <a:r>
              <a:rPr dirty="0" err="1">
                <a:sym typeface="+mn-ea"/>
              </a:rPr>
              <a:t>单击编辑副标题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1166495" y="1793240"/>
            <a:ext cx="1375410" cy="212221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4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08330" y="397510"/>
            <a:ext cx="10968990" cy="585914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00.xml"/><Relationship Id="rId18" Type="http://schemas.openxmlformats.org/officeDocument/2006/relationships/tags" Target="../tags/tag99.xml"/><Relationship Id="rId17" Type="http://schemas.openxmlformats.org/officeDocument/2006/relationships/tags" Target="../tags/tag98.xml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38200" y="365126"/>
            <a:ext cx="10515600" cy="62261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838200" y="1237129"/>
            <a:ext cx="10515600" cy="49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103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tags" Target="../tags/tag210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tags" Target="../tags/tag21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" Type="http://schemas.openxmlformats.org/officeDocument/2006/relationships/tags" Target="../tags/tag224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tags" Target="../tags/tag227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5.xml"/><Relationship Id="rId4" Type="http://schemas.openxmlformats.org/officeDocument/2006/relationships/tags" Target="../tags/tag234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" Type="http://schemas.openxmlformats.org/officeDocument/2006/relationships/tags" Target="../tags/tag23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4" Type="http://schemas.openxmlformats.org/officeDocument/2006/relationships/tags" Target="../tags/tag239.xml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5196840" y="2317115"/>
            <a:ext cx="5473065" cy="1303655"/>
          </a:xfrm>
        </p:spPr>
        <p:txBody>
          <a:bodyPr/>
          <a:lstStyle/>
          <a:p>
            <a:r>
              <a:rPr lang="en-US" altLang="zh-CN" sz="6000" dirty="0"/>
              <a:t>HR</a:t>
            </a:r>
            <a:r>
              <a:rPr sz="6000" dirty="0"/>
              <a:t>面</a:t>
            </a:r>
            <a:endParaRPr sz="6000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基本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原则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1449070"/>
            <a:ext cx="10755630" cy="5321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chemeClr val="tx1"/>
                </a:solidFill>
              </a:rPr>
              <a:t>应对</a:t>
            </a:r>
            <a:r>
              <a:rPr lang="en-US" altLang="zh-CN" sz="2400" dirty="0">
                <a:solidFill>
                  <a:schemeClr val="tx1"/>
                </a:solidFill>
              </a:rPr>
              <a:t>HR</a:t>
            </a:r>
            <a:r>
              <a:rPr sz="2400" dirty="0">
                <a:solidFill>
                  <a:schemeClr val="tx1"/>
                </a:solidFill>
              </a:rPr>
              <a:t>的需求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96595" y="2473325"/>
            <a:ext cx="10755630" cy="5321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rgbClr val="FF0000"/>
                </a:solidFill>
              </a:rPr>
              <a:t>呈现特性：</a:t>
            </a:r>
            <a:r>
              <a:rPr sz="2400" dirty="0">
                <a:solidFill>
                  <a:schemeClr val="tx1"/>
                </a:solidFill>
              </a:rPr>
              <a:t>稳定</a:t>
            </a:r>
            <a:r>
              <a:rPr lang="en-US" altLang="zh-CN" sz="2400" dirty="0">
                <a:solidFill>
                  <a:schemeClr val="tx1"/>
                </a:solidFill>
              </a:rPr>
              <a:t> + </a:t>
            </a:r>
            <a:r>
              <a:rPr sz="2400" dirty="0">
                <a:solidFill>
                  <a:schemeClr val="tx1"/>
                </a:solidFill>
              </a:rPr>
              <a:t>上进</a:t>
            </a:r>
            <a:r>
              <a:rPr lang="en-US" altLang="zh-CN" sz="2400" dirty="0">
                <a:solidFill>
                  <a:schemeClr val="tx1"/>
                </a:solidFill>
              </a:rPr>
              <a:t> + </a:t>
            </a:r>
            <a:r>
              <a:rPr sz="2400" dirty="0">
                <a:solidFill>
                  <a:schemeClr val="tx1"/>
                </a:solidFill>
              </a:rPr>
              <a:t>契合度高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87070" y="3460750"/>
            <a:ext cx="10968990" cy="5321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rgbClr val="FF0000"/>
                </a:solidFill>
              </a:rPr>
              <a:t>言行举止：</a:t>
            </a:r>
            <a:r>
              <a:rPr sz="2400" dirty="0">
                <a:solidFill>
                  <a:schemeClr val="tx1"/>
                </a:solidFill>
              </a:rPr>
              <a:t>表达从容，气质不卑不亢，性格开朗，人格健康，个性</a:t>
            </a:r>
            <a:r>
              <a:rPr sz="2400" dirty="0">
                <a:solidFill>
                  <a:schemeClr val="tx1"/>
                </a:solidFill>
              </a:rPr>
              <a:t>沉稳</a:t>
            </a:r>
            <a:endParaRPr sz="2400" dirty="0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>
                <a:latin typeface="+mj-ea"/>
                <a:ea typeface="+mj-ea"/>
              </a:rPr>
              <a:t>02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972935" y="2738755"/>
            <a:ext cx="2270125" cy="972820"/>
          </a:xfrm>
        </p:spPr>
        <p:txBody>
          <a:bodyPr>
            <a:normAutofit/>
          </a:bodyPr>
          <a:lstStyle/>
          <a:p>
            <a:r>
              <a:rPr sz="3600" dirty="0"/>
              <a:t>常见</a:t>
            </a:r>
            <a:r>
              <a:rPr sz="3600" dirty="0"/>
              <a:t>问题</a:t>
            </a:r>
            <a:endParaRPr sz="3600" dirty="0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常见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问题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410585" y="2639695"/>
            <a:ext cx="6018530" cy="7893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你最大的缺点是什么？</a:t>
            </a:r>
            <a:endParaRPr sz="4000" dirty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常见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问题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410585" y="2639695"/>
            <a:ext cx="6018530" cy="7893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你最大的缺点是什么？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850005" y="3618865"/>
            <a:ext cx="4330065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考察点：</a:t>
            </a:r>
            <a:r>
              <a:rPr sz="2000" dirty="0">
                <a:solidFill>
                  <a:schemeClr val="tx1"/>
                </a:solidFill>
              </a:rPr>
              <a:t>处理意料外状况的</a:t>
            </a:r>
            <a:r>
              <a:rPr sz="2000" dirty="0">
                <a:solidFill>
                  <a:schemeClr val="tx1"/>
                </a:solidFill>
              </a:rPr>
              <a:t>情商</a:t>
            </a:r>
            <a:endParaRPr sz="2000" dirty="0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常见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问题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410585" y="2639695"/>
            <a:ext cx="6018530" cy="7893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你最大的缺点是什么？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855595" y="4163695"/>
            <a:ext cx="5746750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思路一：</a:t>
            </a:r>
            <a:r>
              <a:rPr sz="2000" dirty="0">
                <a:solidFill>
                  <a:schemeClr val="tx1"/>
                </a:solidFill>
              </a:rPr>
              <a:t>缺点说</a:t>
            </a:r>
            <a:r>
              <a:rPr sz="2000" dirty="0">
                <a:solidFill>
                  <a:srgbClr val="FF0000"/>
                </a:solidFill>
              </a:rPr>
              <a:t>行动特征</a:t>
            </a:r>
            <a:r>
              <a:rPr sz="2000" dirty="0">
                <a:solidFill>
                  <a:schemeClr val="tx1"/>
                </a:solidFill>
              </a:rPr>
              <a:t>，优点说</a:t>
            </a:r>
            <a:r>
              <a:rPr sz="2000" dirty="0">
                <a:solidFill>
                  <a:srgbClr val="FF0000"/>
                </a:solidFill>
              </a:rPr>
              <a:t>价值取向</a:t>
            </a:r>
            <a:endParaRPr sz="2000" dirty="0">
              <a:solidFill>
                <a:srgbClr val="FF0000"/>
              </a:solidFill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850005" y="3618865"/>
            <a:ext cx="4330065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考察点：</a:t>
            </a:r>
            <a:r>
              <a:rPr sz="2000" dirty="0">
                <a:solidFill>
                  <a:schemeClr val="tx1"/>
                </a:solidFill>
              </a:rPr>
              <a:t>处理意料外状况的</a:t>
            </a:r>
            <a:r>
              <a:rPr sz="2000" dirty="0">
                <a:solidFill>
                  <a:schemeClr val="tx1"/>
                </a:solidFill>
              </a:rPr>
              <a:t>情商</a:t>
            </a:r>
            <a:endParaRPr sz="2000" dirty="0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常见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问题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410585" y="2639695"/>
            <a:ext cx="6018530" cy="7893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你最大的缺点是什么？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855595" y="4723130"/>
            <a:ext cx="7749540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思路二：</a:t>
            </a:r>
            <a:r>
              <a:rPr sz="2000" dirty="0">
                <a:solidFill>
                  <a:schemeClr val="tx1"/>
                </a:solidFill>
              </a:rPr>
              <a:t>与岗位无关的缺点</a:t>
            </a:r>
            <a:r>
              <a:rPr lang="en-US" altLang="zh-CN" sz="2000" dirty="0">
                <a:solidFill>
                  <a:schemeClr val="tx1"/>
                </a:solidFill>
              </a:rPr>
              <a:t>+</a:t>
            </a:r>
            <a:r>
              <a:rPr sz="2000" dirty="0">
                <a:solidFill>
                  <a:schemeClr val="tx1"/>
                </a:solidFill>
              </a:rPr>
              <a:t>正在尝试改进</a:t>
            </a:r>
            <a:r>
              <a:rPr lang="en-US" altLang="zh-CN" sz="2000" dirty="0">
                <a:solidFill>
                  <a:schemeClr val="tx1"/>
                </a:solidFill>
              </a:rPr>
              <a:t>+</a:t>
            </a:r>
            <a:r>
              <a:rPr sz="2000" dirty="0">
                <a:solidFill>
                  <a:schemeClr val="tx1"/>
                </a:solidFill>
              </a:rPr>
              <a:t>已有初步</a:t>
            </a:r>
            <a:r>
              <a:rPr sz="2000" dirty="0">
                <a:solidFill>
                  <a:schemeClr val="tx1"/>
                </a:solidFill>
              </a:rPr>
              <a:t>成效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855595" y="4163695"/>
            <a:ext cx="5746750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思路一：</a:t>
            </a:r>
            <a:r>
              <a:rPr sz="2000" dirty="0">
                <a:solidFill>
                  <a:schemeClr val="tx1"/>
                </a:solidFill>
              </a:rPr>
              <a:t>缺点说</a:t>
            </a:r>
            <a:r>
              <a:rPr sz="2000" dirty="0">
                <a:solidFill>
                  <a:srgbClr val="FF0000"/>
                </a:solidFill>
              </a:rPr>
              <a:t>行动特征</a:t>
            </a:r>
            <a:r>
              <a:rPr sz="2000" dirty="0">
                <a:solidFill>
                  <a:schemeClr val="tx1"/>
                </a:solidFill>
              </a:rPr>
              <a:t>，优点说</a:t>
            </a:r>
            <a:r>
              <a:rPr sz="2000" dirty="0">
                <a:solidFill>
                  <a:srgbClr val="FF0000"/>
                </a:solidFill>
              </a:rPr>
              <a:t>价值取向</a:t>
            </a:r>
            <a:endParaRPr sz="2000" dirty="0">
              <a:solidFill>
                <a:srgbClr val="FF0000"/>
              </a:solidFill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850005" y="3618865"/>
            <a:ext cx="4330065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考察点：</a:t>
            </a:r>
            <a:r>
              <a:rPr sz="2000" dirty="0">
                <a:solidFill>
                  <a:schemeClr val="tx1"/>
                </a:solidFill>
              </a:rPr>
              <a:t>处理意料外状况的</a:t>
            </a:r>
            <a:r>
              <a:rPr sz="2000" dirty="0">
                <a:solidFill>
                  <a:schemeClr val="tx1"/>
                </a:solidFill>
              </a:rPr>
              <a:t>情商</a:t>
            </a:r>
            <a:endParaRPr sz="2000" dirty="0">
              <a:solidFill>
                <a:schemeClr val="tx1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常见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问题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410585" y="2639695"/>
            <a:ext cx="6018530" cy="7893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你最大的缺点是什么？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855595" y="4723130"/>
            <a:ext cx="7749540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思路二：</a:t>
            </a:r>
            <a:r>
              <a:rPr sz="2000" dirty="0">
                <a:solidFill>
                  <a:schemeClr val="tx1"/>
                </a:solidFill>
              </a:rPr>
              <a:t>与岗位无关的缺点</a:t>
            </a:r>
            <a:r>
              <a:rPr lang="en-US" altLang="zh-CN" sz="2000" dirty="0">
                <a:solidFill>
                  <a:schemeClr val="tx1"/>
                </a:solidFill>
              </a:rPr>
              <a:t>+</a:t>
            </a:r>
            <a:r>
              <a:rPr sz="2000" dirty="0">
                <a:solidFill>
                  <a:schemeClr val="tx1"/>
                </a:solidFill>
              </a:rPr>
              <a:t>正在尝试改进</a:t>
            </a:r>
            <a:r>
              <a:rPr lang="en-US" altLang="zh-CN" sz="2000" dirty="0">
                <a:solidFill>
                  <a:schemeClr val="tx1"/>
                </a:solidFill>
              </a:rPr>
              <a:t>+</a:t>
            </a:r>
            <a:r>
              <a:rPr sz="2000" dirty="0">
                <a:solidFill>
                  <a:schemeClr val="tx1"/>
                </a:solidFill>
              </a:rPr>
              <a:t>已有初步</a:t>
            </a:r>
            <a:r>
              <a:rPr sz="2000" dirty="0">
                <a:solidFill>
                  <a:schemeClr val="tx1"/>
                </a:solidFill>
              </a:rPr>
              <a:t>成效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855595" y="4163695"/>
            <a:ext cx="5746750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思路一：</a:t>
            </a:r>
            <a:r>
              <a:rPr sz="2000" dirty="0">
                <a:solidFill>
                  <a:schemeClr val="tx1"/>
                </a:solidFill>
              </a:rPr>
              <a:t>缺点说</a:t>
            </a:r>
            <a:r>
              <a:rPr sz="2000" dirty="0">
                <a:solidFill>
                  <a:srgbClr val="FF0000"/>
                </a:solidFill>
              </a:rPr>
              <a:t>行动特征</a:t>
            </a:r>
            <a:r>
              <a:rPr sz="2000" dirty="0">
                <a:solidFill>
                  <a:schemeClr val="tx1"/>
                </a:solidFill>
              </a:rPr>
              <a:t>，优点说</a:t>
            </a:r>
            <a:r>
              <a:rPr sz="2000" dirty="0">
                <a:solidFill>
                  <a:srgbClr val="FF0000"/>
                </a:solidFill>
              </a:rPr>
              <a:t>价值取向</a:t>
            </a:r>
            <a:endParaRPr sz="2000" dirty="0">
              <a:solidFill>
                <a:srgbClr val="FF0000"/>
              </a:solidFill>
            </a:endParaRPr>
          </a:p>
        </p:txBody>
      </p:sp>
      <p:sp>
        <p:nvSpPr>
          <p:cNvPr id="6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855595" y="5282565"/>
            <a:ext cx="7749540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思路三：</a:t>
            </a:r>
            <a:r>
              <a:rPr sz="2000" dirty="0">
                <a:solidFill>
                  <a:schemeClr val="tx1"/>
                </a:solidFill>
              </a:rPr>
              <a:t>给出一个“大家都有的</a:t>
            </a:r>
            <a:r>
              <a:rPr sz="2000" dirty="0">
                <a:solidFill>
                  <a:schemeClr val="tx1"/>
                </a:solidFill>
              </a:rPr>
              <a:t>问题”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850005" y="3618865"/>
            <a:ext cx="4330065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考察点：</a:t>
            </a:r>
            <a:r>
              <a:rPr sz="2000" dirty="0">
                <a:solidFill>
                  <a:schemeClr val="tx1"/>
                </a:solidFill>
              </a:rPr>
              <a:t>处理意料外状况的</a:t>
            </a:r>
            <a:r>
              <a:rPr sz="2000" dirty="0">
                <a:solidFill>
                  <a:schemeClr val="tx1"/>
                </a:solidFill>
              </a:rPr>
              <a:t>情商</a:t>
            </a:r>
            <a:endParaRPr sz="2000" dirty="0">
              <a:solidFill>
                <a:schemeClr val="tx1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常见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问题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410585" y="2639695"/>
            <a:ext cx="6018530" cy="7893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为什么希望加入</a:t>
            </a:r>
            <a:r>
              <a:rPr sz="4000" dirty="0">
                <a:solidFill>
                  <a:schemeClr val="tx1"/>
                </a:solidFill>
              </a:rPr>
              <a:t>我们？</a:t>
            </a:r>
            <a:endParaRPr sz="4000" dirty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常见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问题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410585" y="2639695"/>
            <a:ext cx="6018530" cy="7893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为什么希望加入</a:t>
            </a:r>
            <a:r>
              <a:rPr sz="4000" dirty="0">
                <a:solidFill>
                  <a:schemeClr val="tx1"/>
                </a:solidFill>
              </a:rPr>
              <a:t>我们？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040890" y="3618865"/>
            <a:ext cx="9054465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考察点：</a:t>
            </a:r>
            <a:r>
              <a:rPr sz="2000" dirty="0">
                <a:solidFill>
                  <a:schemeClr val="tx1"/>
                </a:solidFill>
              </a:rPr>
              <a:t>加入的</a:t>
            </a:r>
            <a:r>
              <a:rPr sz="2000" dirty="0">
                <a:solidFill>
                  <a:srgbClr val="FF0000"/>
                </a:solidFill>
              </a:rPr>
              <a:t>动机</a:t>
            </a:r>
            <a:r>
              <a:rPr sz="2000" dirty="0">
                <a:solidFill>
                  <a:schemeClr val="tx1"/>
                </a:solidFill>
              </a:rPr>
              <a:t>、以及对公司的</a:t>
            </a:r>
            <a:r>
              <a:rPr sz="2000" dirty="0">
                <a:solidFill>
                  <a:srgbClr val="FF0000"/>
                </a:solidFill>
              </a:rPr>
              <a:t>业务、团队、文化</a:t>
            </a:r>
            <a:r>
              <a:rPr sz="2000" dirty="0">
                <a:solidFill>
                  <a:schemeClr val="tx1"/>
                </a:solidFill>
              </a:rPr>
              <a:t>了解程度</a:t>
            </a:r>
            <a:endParaRPr sz="2000" dirty="0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常见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问题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970405" y="2639695"/>
            <a:ext cx="8994140" cy="7893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如果有更好的公司你会选择那边</a:t>
            </a:r>
            <a:r>
              <a:rPr sz="4000" dirty="0">
                <a:solidFill>
                  <a:schemeClr val="tx1"/>
                </a:solidFill>
              </a:rPr>
              <a:t>吗？</a:t>
            </a:r>
            <a:endParaRPr sz="4000" dirty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CONTENTS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2" name="圆角矩形 1"/>
          <p:cNvSpPr/>
          <p:nvPr>
            <p:custDataLst>
              <p:tags r:id="rId3"/>
            </p:custDataLst>
          </p:nvPr>
        </p:nvSpPr>
        <p:spPr>
          <a:xfrm>
            <a:off x="4382770" y="2152650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序号"/>
          <p:cNvSpPr txBox="1"/>
          <p:nvPr>
            <p:custDataLst>
              <p:tags r:id="rId4"/>
            </p:custDataLst>
          </p:nvPr>
        </p:nvSpPr>
        <p:spPr>
          <a:xfrm>
            <a:off x="4382770" y="2157095"/>
            <a:ext cx="920115" cy="92329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01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16" name="标题"/>
          <p:cNvSpPr txBox="1"/>
          <p:nvPr>
            <p:custDataLst>
              <p:tags r:id="rId5"/>
            </p:custDataLst>
          </p:nvPr>
        </p:nvSpPr>
        <p:spPr>
          <a:xfrm>
            <a:off x="5624195" y="2157095"/>
            <a:ext cx="3827145" cy="934085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基本</a:t>
            </a:r>
            <a:r>
              <a:rPr lang="zh-CN" alt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原则</a:t>
            </a:r>
            <a:endParaRPr lang="zh-CN" altLang="en-US" sz="24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  <p:sp>
        <p:nvSpPr>
          <p:cNvPr id="8" name="圆角矩形 7"/>
          <p:cNvSpPr/>
          <p:nvPr>
            <p:custDataLst>
              <p:tags r:id="rId6"/>
            </p:custDataLst>
          </p:nvPr>
        </p:nvSpPr>
        <p:spPr>
          <a:xfrm>
            <a:off x="4382770" y="3402965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3" name="序号"/>
          <p:cNvSpPr txBox="1"/>
          <p:nvPr>
            <p:custDataLst>
              <p:tags r:id="rId7"/>
            </p:custDataLst>
          </p:nvPr>
        </p:nvSpPr>
        <p:spPr>
          <a:xfrm>
            <a:off x="4382770" y="3407410"/>
            <a:ext cx="920115" cy="923290"/>
          </a:xfrm>
          <a:prstGeom prst="ellipse">
            <a:avLst/>
          </a:prstGeom>
          <a:solidFill>
            <a:schemeClr val="accent2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02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14" name="标题"/>
          <p:cNvSpPr txBox="1"/>
          <p:nvPr>
            <p:custDataLst>
              <p:tags r:id="rId8"/>
            </p:custDataLst>
          </p:nvPr>
        </p:nvSpPr>
        <p:spPr>
          <a:xfrm>
            <a:off x="5624195" y="3411855"/>
            <a:ext cx="3827145" cy="927735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常见</a:t>
            </a:r>
            <a:r>
              <a:rPr lang="zh-CN" altLang="en-US" sz="24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问题</a:t>
            </a:r>
            <a:endParaRPr lang="zh-CN" altLang="en-US" sz="24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常见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问题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970405" y="2639695"/>
            <a:ext cx="8994140" cy="7893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如果有更好的公司你会选择那边</a:t>
            </a:r>
            <a:r>
              <a:rPr sz="4000" dirty="0">
                <a:solidFill>
                  <a:schemeClr val="tx1"/>
                </a:solidFill>
              </a:rPr>
              <a:t>吗？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771390" y="3618865"/>
            <a:ext cx="2448560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考察点：</a:t>
            </a:r>
            <a:r>
              <a:rPr sz="2000" dirty="0">
                <a:solidFill>
                  <a:schemeClr val="tx1"/>
                </a:solidFill>
              </a:rPr>
              <a:t>稳定性</a:t>
            </a:r>
            <a:endParaRPr sz="2000" dirty="0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常见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问题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794635" y="2639695"/>
            <a:ext cx="7566660" cy="7893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工作过程中遇到最大的</a:t>
            </a:r>
            <a:r>
              <a:rPr sz="4000" dirty="0">
                <a:solidFill>
                  <a:schemeClr val="tx1"/>
                </a:solidFill>
              </a:rPr>
              <a:t>困难？</a:t>
            </a:r>
            <a:endParaRPr sz="4000" dirty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常见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问题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794635" y="2639695"/>
            <a:ext cx="7566660" cy="7893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工作过程中遇到最大的</a:t>
            </a:r>
            <a:r>
              <a:rPr sz="4000" dirty="0">
                <a:solidFill>
                  <a:schemeClr val="tx1"/>
                </a:solidFill>
              </a:rPr>
              <a:t>困难？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273550" y="3558540"/>
            <a:ext cx="3796030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考察点：</a:t>
            </a:r>
            <a:r>
              <a:rPr sz="2000" dirty="0">
                <a:solidFill>
                  <a:schemeClr val="tx1"/>
                </a:solidFill>
              </a:rPr>
              <a:t>逆境时的思维</a:t>
            </a:r>
            <a:r>
              <a:rPr sz="2000" dirty="0">
                <a:solidFill>
                  <a:schemeClr val="tx1"/>
                </a:solidFill>
              </a:rPr>
              <a:t>模式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794635" y="4191000"/>
            <a:ext cx="7174230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回答思路：</a:t>
            </a:r>
            <a:r>
              <a:rPr sz="2000" dirty="0">
                <a:solidFill>
                  <a:schemeClr val="tx1"/>
                </a:solidFill>
              </a:rPr>
              <a:t>遇到问题</a:t>
            </a:r>
            <a:r>
              <a:rPr lang="en-US" altLang="zh-CN" sz="2000" dirty="0">
                <a:solidFill>
                  <a:schemeClr val="tx1"/>
                </a:solidFill>
              </a:rPr>
              <a:t>+</a:t>
            </a:r>
            <a:r>
              <a:rPr sz="2000" dirty="0">
                <a:solidFill>
                  <a:schemeClr val="tx1"/>
                </a:solidFill>
              </a:rPr>
              <a:t>业界方案</a:t>
            </a:r>
            <a:r>
              <a:rPr lang="en-US" altLang="zh-CN" sz="2000" dirty="0">
                <a:solidFill>
                  <a:schemeClr val="tx1"/>
                </a:solidFill>
              </a:rPr>
              <a:t>+</a:t>
            </a:r>
            <a:r>
              <a:rPr sz="2000" dirty="0">
                <a:solidFill>
                  <a:schemeClr val="tx1"/>
                </a:solidFill>
              </a:rPr>
              <a:t>我的方案</a:t>
            </a:r>
            <a:r>
              <a:rPr lang="en-US" altLang="zh-CN" sz="2000" dirty="0">
                <a:solidFill>
                  <a:schemeClr val="tx1"/>
                </a:solidFill>
              </a:rPr>
              <a:t>+</a:t>
            </a:r>
            <a:r>
              <a:rPr sz="2000" dirty="0">
                <a:solidFill>
                  <a:schemeClr val="tx1"/>
                </a:solidFill>
              </a:rPr>
              <a:t>落地效果</a:t>
            </a:r>
            <a:endParaRPr sz="2000" dirty="0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常见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问题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015740" y="2649220"/>
            <a:ext cx="4731385" cy="7893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你如何看待</a:t>
            </a:r>
            <a:r>
              <a:rPr sz="4000" dirty="0">
                <a:solidFill>
                  <a:schemeClr val="tx1"/>
                </a:solidFill>
              </a:rPr>
              <a:t>加班？</a:t>
            </a:r>
            <a:endParaRPr sz="4000" dirty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常见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问题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015740" y="2649220"/>
            <a:ext cx="4731385" cy="7893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你如何看待</a:t>
            </a:r>
            <a:r>
              <a:rPr sz="4000" dirty="0">
                <a:solidFill>
                  <a:schemeClr val="tx1"/>
                </a:solidFill>
              </a:rPr>
              <a:t>加班？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273550" y="3558540"/>
            <a:ext cx="3796030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考察点：</a:t>
            </a:r>
            <a:r>
              <a:rPr sz="2000" dirty="0">
                <a:solidFill>
                  <a:schemeClr val="tx1"/>
                </a:solidFill>
              </a:rPr>
              <a:t>团队文化</a:t>
            </a:r>
            <a:r>
              <a:rPr sz="2000" dirty="0">
                <a:solidFill>
                  <a:schemeClr val="tx1"/>
                </a:solidFill>
              </a:rPr>
              <a:t>契合度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237230" y="4191000"/>
            <a:ext cx="7174230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回答思路：</a:t>
            </a:r>
            <a:r>
              <a:rPr sz="2000" dirty="0">
                <a:solidFill>
                  <a:schemeClr val="tx1"/>
                </a:solidFill>
              </a:rPr>
              <a:t>紧急情况可以加班</a:t>
            </a:r>
            <a:r>
              <a:rPr lang="en-US" altLang="zh-CN" sz="2000" dirty="0">
                <a:solidFill>
                  <a:schemeClr val="tx1"/>
                </a:solidFill>
              </a:rPr>
              <a:t>+</a:t>
            </a:r>
            <a:r>
              <a:rPr sz="2000" dirty="0">
                <a:solidFill>
                  <a:schemeClr val="tx1"/>
                </a:solidFill>
              </a:rPr>
              <a:t>是否有优化</a:t>
            </a:r>
            <a:r>
              <a:rPr sz="2000" dirty="0">
                <a:solidFill>
                  <a:schemeClr val="tx1"/>
                </a:solidFill>
              </a:rPr>
              <a:t>方案</a:t>
            </a:r>
            <a:endParaRPr sz="2000" dirty="0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常见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问题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604260" y="2639060"/>
            <a:ext cx="6118860" cy="7893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上一家公司离职</a:t>
            </a:r>
            <a:r>
              <a:rPr sz="4000" dirty="0">
                <a:solidFill>
                  <a:schemeClr val="tx1"/>
                </a:solidFill>
              </a:rPr>
              <a:t>原因？</a:t>
            </a:r>
            <a:endParaRPr sz="4000" dirty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常见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问题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604260" y="2639060"/>
            <a:ext cx="6118860" cy="7893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上一家公司离职</a:t>
            </a:r>
            <a:r>
              <a:rPr sz="4000" dirty="0">
                <a:solidFill>
                  <a:schemeClr val="tx1"/>
                </a:solidFill>
              </a:rPr>
              <a:t>原因？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30090" y="3558540"/>
            <a:ext cx="3796030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考察点：</a:t>
            </a:r>
            <a:r>
              <a:rPr sz="2000" dirty="0">
                <a:solidFill>
                  <a:schemeClr val="tx1"/>
                </a:solidFill>
              </a:rPr>
              <a:t>探索你的</a:t>
            </a:r>
            <a:r>
              <a:rPr sz="2000" dirty="0">
                <a:solidFill>
                  <a:schemeClr val="tx1"/>
                </a:solidFill>
              </a:rPr>
              <a:t>问题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530090" y="4191000"/>
            <a:ext cx="3282950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回答思路：</a:t>
            </a:r>
            <a:r>
              <a:rPr sz="2000" dirty="0">
                <a:solidFill>
                  <a:schemeClr val="tx1"/>
                </a:solidFill>
              </a:rPr>
              <a:t>诉求即</a:t>
            </a:r>
            <a:r>
              <a:rPr sz="2000" dirty="0">
                <a:solidFill>
                  <a:schemeClr val="tx1"/>
                </a:solidFill>
              </a:rPr>
              <a:t>原因</a:t>
            </a:r>
            <a:endParaRPr sz="2000" dirty="0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常见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问题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298950" y="2628900"/>
            <a:ext cx="4027170" cy="7893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你的职业</a:t>
            </a:r>
            <a:r>
              <a:rPr sz="4000" dirty="0">
                <a:solidFill>
                  <a:schemeClr val="tx1"/>
                </a:solidFill>
              </a:rPr>
              <a:t>规划？</a:t>
            </a:r>
            <a:endParaRPr sz="4000" dirty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常见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问题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298950" y="2628900"/>
            <a:ext cx="4027170" cy="7893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你的职业</a:t>
            </a:r>
            <a:r>
              <a:rPr sz="4000" dirty="0">
                <a:solidFill>
                  <a:schemeClr val="tx1"/>
                </a:solidFill>
              </a:rPr>
              <a:t>规划？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087495" y="3558540"/>
            <a:ext cx="4661535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考察点：</a:t>
            </a:r>
            <a:r>
              <a:rPr sz="2000" dirty="0">
                <a:solidFill>
                  <a:schemeClr val="tx1"/>
                </a:solidFill>
              </a:rPr>
              <a:t>目标感、上进心、</a:t>
            </a:r>
            <a:r>
              <a:rPr sz="2000" dirty="0">
                <a:solidFill>
                  <a:schemeClr val="tx1"/>
                </a:solidFill>
              </a:rPr>
              <a:t>自驱力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241165" y="4191000"/>
            <a:ext cx="4027805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回答思路：</a:t>
            </a:r>
            <a:r>
              <a:rPr sz="2000" dirty="0">
                <a:solidFill>
                  <a:schemeClr val="tx1"/>
                </a:solidFill>
              </a:rPr>
              <a:t>好好制作</a:t>
            </a:r>
            <a:r>
              <a:rPr sz="2000" dirty="0">
                <a:solidFill>
                  <a:schemeClr val="tx1"/>
                </a:solidFill>
              </a:rPr>
              <a:t>职业规划</a:t>
            </a:r>
            <a:endParaRPr sz="2000" dirty="0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常见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问题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298950" y="2628900"/>
            <a:ext cx="4027170" cy="7893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你的</a:t>
            </a:r>
            <a:r>
              <a:rPr sz="4000" dirty="0">
                <a:solidFill>
                  <a:schemeClr val="tx1"/>
                </a:solidFill>
              </a:rPr>
              <a:t>期望薪资？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59300" y="3558540"/>
            <a:ext cx="3223895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考察点：</a:t>
            </a:r>
            <a:r>
              <a:rPr sz="2000" dirty="0">
                <a:solidFill>
                  <a:schemeClr val="tx1"/>
                </a:solidFill>
              </a:rPr>
              <a:t>为谈薪</a:t>
            </a:r>
            <a:r>
              <a:rPr sz="2000" dirty="0">
                <a:solidFill>
                  <a:schemeClr val="tx1"/>
                </a:solidFill>
              </a:rPr>
              <a:t>作准备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298950" y="4201160"/>
            <a:ext cx="4027805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回答思路：</a:t>
            </a:r>
            <a:r>
              <a:rPr sz="2000" dirty="0">
                <a:solidFill>
                  <a:schemeClr val="tx1"/>
                </a:solidFill>
              </a:rPr>
              <a:t>说底线不说</a:t>
            </a:r>
            <a:r>
              <a:rPr sz="2000" dirty="0">
                <a:solidFill>
                  <a:schemeClr val="tx1"/>
                </a:solidFill>
              </a:rPr>
              <a:t>范围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925570" y="4653915"/>
            <a:ext cx="4600575" cy="3924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1600" dirty="0">
                <a:solidFill>
                  <a:srgbClr val="FF0000"/>
                </a:solidFill>
              </a:rPr>
              <a:t>（当前</a:t>
            </a:r>
            <a:r>
              <a:rPr lang="en-US" altLang="zh-CN" sz="1600" dirty="0">
                <a:solidFill>
                  <a:srgbClr val="FF0000"/>
                </a:solidFill>
              </a:rPr>
              <a:t>+40%</a:t>
            </a:r>
            <a:r>
              <a:rPr sz="1600" dirty="0">
                <a:solidFill>
                  <a:schemeClr val="tx1"/>
                </a:solidFill>
              </a:rPr>
              <a:t>或者</a:t>
            </a:r>
            <a:r>
              <a:rPr lang="en-US" altLang="zh-CN" sz="1600" dirty="0">
                <a:solidFill>
                  <a:srgbClr val="FF0000"/>
                </a:solidFill>
              </a:rPr>
              <a:t>JD</a:t>
            </a:r>
            <a:r>
              <a:rPr sz="1600" dirty="0">
                <a:solidFill>
                  <a:srgbClr val="FF0000"/>
                </a:solidFill>
              </a:rPr>
              <a:t>最高价</a:t>
            </a:r>
            <a:r>
              <a:rPr lang="en-US" altLang="zh-CN" sz="1600" dirty="0">
                <a:solidFill>
                  <a:srgbClr val="FF0000"/>
                </a:solidFill>
              </a:rPr>
              <a:t>-</a:t>
            </a:r>
            <a:r>
              <a:rPr sz="1600" dirty="0">
                <a:solidFill>
                  <a:srgbClr val="FF0000"/>
                </a:solidFill>
              </a:rPr>
              <a:t>范围</a:t>
            </a:r>
            <a:r>
              <a:rPr lang="en-US" altLang="zh-CN" sz="1600" dirty="0">
                <a:solidFill>
                  <a:srgbClr val="FF0000"/>
                </a:solidFill>
              </a:rPr>
              <a:t>*20%</a:t>
            </a:r>
            <a:r>
              <a:rPr sz="1600" dirty="0">
                <a:solidFill>
                  <a:srgbClr val="FF0000"/>
                </a:solidFill>
              </a:rPr>
              <a:t>）</a:t>
            </a:r>
            <a:endParaRPr sz="1600" dirty="0">
              <a:solidFill>
                <a:srgbClr val="FF0000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01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807200" y="3004820"/>
            <a:ext cx="2649220" cy="771525"/>
          </a:xfrm>
        </p:spPr>
        <p:txBody>
          <a:bodyPr>
            <a:normAutofit/>
          </a:bodyPr>
          <a:lstStyle/>
          <a:p>
            <a:r>
              <a:rPr sz="3600" dirty="0">
                <a:sym typeface="+mn-ea"/>
              </a:rPr>
              <a:t>基本</a:t>
            </a:r>
            <a:r>
              <a:rPr sz="3600" dirty="0">
                <a:sym typeface="+mn-ea"/>
              </a:rPr>
              <a:t>原则</a:t>
            </a:r>
            <a:endParaRPr sz="3600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常见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问题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298950" y="2628900"/>
            <a:ext cx="4027170" cy="7893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你有什么</a:t>
            </a:r>
            <a:r>
              <a:rPr sz="4000" dirty="0">
                <a:solidFill>
                  <a:schemeClr val="tx1"/>
                </a:solidFill>
              </a:rPr>
              <a:t>问题？</a:t>
            </a:r>
            <a:endParaRPr sz="4000" dirty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常见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问题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298950" y="2628900"/>
            <a:ext cx="4027170" cy="7893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你有什么</a:t>
            </a:r>
            <a:r>
              <a:rPr sz="4000" dirty="0">
                <a:solidFill>
                  <a:schemeClr val="tx1"/>
                </a:solidFill>
              </a:rPr>
              <a:t>问题？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6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768090" y="3527425"/>
            <a:ext cx="5032375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问题一：</a:t>
            </a:r>
            <a:r>
              <a:rPr sz="2000" dirty="0">
                <a:solidFill>
                  <a:schemeClr val="tx1"/>
                </a:solidFill>
              </a:rPr>
              <a:t>公司未来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sz="2000" dirty="0">
                <a:solidFill>
                  <a:schemeClr val="tx1"/>
                </a:solidFill>
              </a:rPr>
              <a:t>年内的规划</a:t>
            </a:r>
            <a:endParaRPr sz="2000" dirty="0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常见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问题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298950" y="2628900"/>
            <a:ext cx="4027170" cy="7893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你有什么</a:t>
            </a:r>
            <a:r>
              <a:rPr sz="4000" dirty="0">
                <a:solidFill>
                  <a:schemeClr val="tx1"/>
                </a:solidFill>
              </a:rPr>
              <a:t>问题？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6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768090" y="3527425"/>
            <a:ext cx="5032375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问题一：</a:t>
            </a:r>
            <a:r>
              <a:rPr sz="2000" dirty="0">
                <a:solidFill>
                  <a:schemeClr val="tx1"/>
                </a:solidFill>
              </a:rPr>
              <a:t>公司未来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sz="2000" dirty="0">
                <a:solidFill>
                  <a:schemeClr val="tx1"/>
                </a:solidFill>
              </a:rPr>
              <a:t>年内的规划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765550" y="4089400"/>
            <a:ext cx="7284720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问题二：</a:t>
            </a:r>
            <a:r>
              <a:rPr sz="2000" dirty="0">
                <a:solidFill>
                  <a:schemeClr val="tx1"/>
                </a:solidFill>
              </a:rPr>
              <a:t>公司业务在业界的核心竞争力是什么？</a:t>
            </a:r>
            <a:endParaRPr sz="2000" dirty="0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常见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问题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298950" y="2628900"/>
            <a:ext cx="4027170" cy="7893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你有什么</a:t>
            </a:r>
            <a:r>
              <a:rPr sz="4000" dirty="0">
                <a:solidFill>
                  <a:schemeClr val="tx1"/>
                </a:solidFill>
              </a:rPr>
              <a:t>问题？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6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768090" y="3527425"/>
            <a:ext cx="5032375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问题一：</a:t>
            </a:r>
            <a:r>
              <a:rPr sz="2000" dirty="0">
                <a:solidFill>
                  <a:schemeClr val="tx1"/>
                </a:solidFill>
              </a:rPr>
              <a:t>公司未来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sz="2000" dirty="0">
                <a:solidFill>
                  <a:schemeClr val="tx1"/>
                </a:solidFill>
              </a:rPr>
              <a:t>年内的规划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765550" y="4089400"/>
            <a:ext cx="7284720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问题二：</a:t>
            </a:r>
            <a:r>
              <a:rPr sz="2000" dirty="0">
                <a:solidFill>
                  <a:schemeClr val="tx1"/>
                </a:solidFill>
              </a:rPr>
              <a:t>公司业务在业界的核心竞争力是什么？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7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768090" y="4651375"/>
            <a:ext cx="7284720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问题三：</a:t>
            </a:r>
            <a:r>
              <a:rPr sz="2000" dirty="0">
                <a:solidFill>
                  <a:schemeClr val="tx1"/>
                </a:solidFill>
              </a:rPr>
              <a:t>公司对我的岗位定位？能提供的资源？</a:t>
            </a:r>
            <a:endParaRPr sz="2000" dirty="0">
              <a:solidFill>
                <a:schemeClr val="tx1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常见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问题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454400" y="2628900"/>
            <a:ext cx="5695950" cy="7893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关注问题背后的</a:t>
            </a:r>
            <a:r>
              <a:rPr sz="4000" dirty="0">
                <a:solidFill>
                  <a:schemeClr val="tx1"/>
                </a:solidFill>
              </a:rPr>
              <a:t>考察点</a:t>
            </a:r>
            <a:endParaRPr sz="4000" dirty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常见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问题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454400" y="2628900"/>
            <a:ext cx="5695950" cy="7893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关注问题背后的</a:t>
            </a:r>
            <a:r>
              <a:rPr sz="4000" dirty="0">
                <a:solidFill>
                  <a:schemeClr val="tx1"/>
                </a:solidFill>
              </a:rPr>
              <a:t>考察点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6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208145" y="3527425"/>
            <a:ext cx="4318000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如何将一瓶矿泉水卖到</a:t>
            </a:r>
            <a:r>
              <a:rPr lang="en-US" altLang="zh-CN" sz="2000" dirty="0">
                <a:solidFill>
                  <a:srgbClr val="FF0000"/>
                </a:solidFill>
              </a:rPr>
              <a:t>300</a:t>
            </a:r>
            <a:r>
              <a:rPr sz="2000" dirty="0">
                <a:solidFill>
                  <a:srgbClr val="FF0000"/>
                </a:solidFill>
              </a:rPr>
              <a:t>元？</a:t>
            </a:r>
            <a:endParaRPr sz="2000" dirty="0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>
          <a:xfrm>
            <a:off x="7064375" y="3648075"/>
            <a:ext cx="2767330" cy="667385"/>
          </a:xfrm>
        </p:spPr>
        <p:txBody>
          <a:bodyPr>
            <a:normAutofit lnSpcReduction="20000"/>
          </a:bodyPr>
          <a:lstStyle/>
          <a:p>
            <a:r>
              <a:rPr dirty="0">
                <a:latin typeface="+mj-ea"/>
                <a:ea typeface="+mj-ea"/>
              </a:rPr>
              <a:t>渡一前端讲师：</a:t>
            </a:r>
            <a:r>
              <a:rPr dirty="0">
                <a:latin typeface="+mj-ea"/>
                <a:ea typeface="+mj-ea"/>
              </a:rPr>
              <a:t>谢杰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THANK  YOU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基本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原则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85440" y="2706370"/>
            <a:ext cx="7075170" cy="105473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5400" dirty="0"/>
              <a:t>HR</a:t>
            </a:r>
            <a:r>
              <a:rPr sz="5400" dirty="0"/>
              <a:t>面究竟在面</a:t>
            </a:r>
            <a:r>
              <a:rPr sz="5400" dirty="0"/>
              <a:t>什么？</a:t>
            </a:r>
            <a:endParaRPr sz="5400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基本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原则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1449070"/>
            <a:ext cx="10755630" cy="5321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rgbClr val="FF0000"/>
                </a:solidFill>
              </a:rPr>
              <a:t>基本面：</a:t>
            </a:r>
            <a:r>
              <a:rPr sz="2400" dirty="0"/>
              <a:t>表达、气质、性格，人格，</a:t>
            </a:r>
            <a:r>
              <a:rPr sz="2400" dirty="0"/>
              <a:t>个性</a:t>
            </a:r>
            <a:endParaRPr sz="2400" dirty="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基本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原则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1449070"/>
            <a:ext cx="10755630" cy="5321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rgbClr val="FF0000"/>
                </a:solidFill>
              </a:rPr>
              <a:t>基本面：</a:t>
            </a:r>
            <a:r>
              <a:rPr sz="2400" dirty="0"/>
              <a:t>表达、气质、性格，人格，</a:t>
            </a:r>
            <a:r>
              <a:rPr sz="2400" dirty="0"/>
              <a:t>个性</a:t>
            </a:r>
            <a:endParaRPr sz="24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96595" y="2473325"/>
            <a:ext cx="10755630" cy="5321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rgbClr val="FF0000"/>
                </a:solidFill>
              </a:rPr>
              <a:t>稳定性：</a:t>
            </a:r>
            <a:r>
              <a:rPr sz="2400" dirty="0">
                <a:solidFill>
                  <a:schemeClr val="tx1"/>
                </a:solidFill>
              </a:rPr>
              <a:t>职业定位</a:t>
            </a:r>
            <a:endParaRPr sz="2400" dirty="0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基本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原则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1449070"/>
            <a:ext cx="10755630" cy="5321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rgbClr val="FF0000"/>
                </a:solidFill>
              </a:rPr>
              <a:t>基本面：</a:t>
            </a:r>
            <a:r>
              <a:rPr sz="2400" dirty="0"/>
              <a:t>表达、气质、性格，人格，</a:t>
            </a:r>
            <a:r>
              <a:rPr sz="2400" dirty="0"/>
              <a:t>个性</a:t>
            </a:r>
            <a:endParaRPr sz="24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96595" y="2473325"/>
            <a:ext cx="10755630" cy="5321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rgbClr val="FF0000"/>
                </a:solidFill>
              </a:rPr>
              <a:t>稳定性：</a:t>
            </a:r>
            <a:r>
              <a:rPr sz="2400" dirty="0">
                <a:solidFill>
                  <a:schemeClr val="tx1"/>
                </a:solidFill>
              </a:rPr>
              <a:t>职业定位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87070" y="3460750"/>
            <a:ext cx="10755630" cy="5321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rgbClr val="FF0000"/>
                </a:solidFill>
              </a:rPr>
              <a:t>目标感：</a:t>
            </a:r>
            <a:r>
              <a:rPr sz="2400" dirty="0">
                <a:solidFill>
                  <a:schemeClr val="tx1"/>
                </a:solidFill>
              </a:rPr>
              <a:t>上进心，自驱力</a:t>
            </a:r>
            <a:endParaRPr sz="2400" dirty="0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基本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原则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7070" y="1449070"/>
            <a:ext cx="10755630" cy="5321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rgbClr val="FF0000"/>
                </a:solidFill>
              </a:rPr>
              <a:t>基本面：</a:t>
            </a:r>
            <a:r>
              <a:rPr sz="2400" dirty="0"/>
              <a:t>表达、气质、性格，人格，</a:t>
            </a:r>
            <a:r>
              <a:rPr sz="2400" dirty="0"/>
              <a:t>个性</a:t>
            </a:r>
            <a:endParaRPr sz="2400" dirty="0"/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96595" y="2473325"/>
            <a:ext cx="10755630" cy="5321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rgbClr val="FF0000"/>
                </a:solidFill>
              </a:rPr>
              <a:t>稳定性：</a:t>
            </a:r>
            <a:r>
              <a:rPr sz="2400" dirty="0">
                <a:solidFill>
                  <a:schemeClr val="tx1"/>
                </a:solidFill>
              </a:rPr>
              <a:t>职业定位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87070" y="3460750"/>
            <a:ext cx="10755630" cy="5321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rgbClr val="FF0000"/>
                </a:solidFill>
              </a:rPr>
              <a:t>目标感：</a:t>
            </a:r>
            <a:r>
              <a:rPr sz="2400" dirty="0">
                <a:solidFill>
                  <a:schemeClr val="tx1"/>
                </a:solidFill>
              </a:rPr>
              <a:t>上进心，自驱力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96595" y="4438650"/>
            <a:ext cx="10755630" cy="5321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rgbClr val="FF0000"/>
                </a:solidFill>
              </a:rPr>
              <a:t>契合度：</a:t>
            </a:r>
            <a:r>
              <a:rPr sz="2400" dirty="0">
                <a:solidFill>
                  <a:schemeClr val="tx1"/>
                </a:solidFill>
              </a:rPr>
              <a:t>团队文化</a:t>
            </a:r>
            <a:endParaRPr sz="2400" dirty="0">
              <a:solidFill>
                <a:schemeClr val="tx1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基本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原则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162425" y="2706370"/>
            <a:ext cx="4862830" cy="105473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5400" dirty="0"/>
              <a:t>具体</a:t>
            </a:r>
            <a:r>
              <a:rPr sz="5400" dirty="0"/>
              <a:t>怎么做？</a:t>
            </a:r>
            <a:endParaRPr sz="5400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1.0"/>
</p:tagLst>
</file>

<file path=ppt/tags/tag10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1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单击添加文档标题"/>
</p:tagLst>
</file>

<file path=ppt/tags/tag102.xml><?xml version="1.0" encoding="utf-8"?>
<p:tagLst xmlns:p="http://schemas.openxmlformats.org/presentationml/2006/main">
  <p:tag name="KSO_WM_SLIDE_ID" val="custom20230314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314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173.7&quot;,&quot;top&quot;:&quot;78.5&quot;,&quot;width&quot;:&quot;702.55&quot;,&quot;height&quot;:&quot;350.15&quot;}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314_4*b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DIAGRAM_GROUP_CODE" val="l1-1"/>
  <p:tag name="KSO_WM_UNIT_PRESET_TEXT" val="CONTENTS"/>
</p:tagLst>
</file>

<file path=ppt/tags/tag104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4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DIAGRAM_GROUP_CODE" val="l1-1"/>
  <p:tag name="KSO_WM_UNIT_PRESET_TEXT" val="目录"/>
</p:tagLst>
</file>

<file path=ppt/tags/tag10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1_1"/>
  <p:tag name="KSO_WM_TEMPLATE_CATEGORY" val="custom"/>
  <p:tag name="KSO_WM_TEMPLATE_INDEX" val="20230314"/>
  <p:tag name="KSO_WM_UNIT_LAYERLEVEL" val="1_1_1"/>
  <p:tag name="KSO_WM_TAG_VERSION" val="1.0"/>
  <p:tag name="KSO_WM_DIAGRAM_GROUP_CODE" val="l1-1"/>
  <p:tag name="KSO_WM_UNIT_TYPE" val="l_h_i"/>
  <p:tag name="KSO_WM_UNIT_INDEX" val="1_1_1"/>
  <p:tag name="KSO_WM_DIAGRAM_VERSION" val="3"/>
  <p:tag name="KSO_WM_DIAGRAM_MAX_ITEMCNT" val="6"/>
  <p:tag name="KSO_WM_DIAGRAM_MIN_ITEMCNT" val="2"/>
  <p:tag name="KSO_WM_DIAGRAM_VIRTUALLY_FRAME" val="{&quot;height&quot;:449.65000000000003,&quot;width&quot;:384.9}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314_4*l_h_i*1_1_2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1"/>
  <p:tag name="KSO_WM_DIAGRAM_MAX_ITEMCNT" val="6"/>
  <p:tag name="KSO_WM_DIAGRAM_MIN_ITEMCNT" val="2"/>
  <p:tag name="KSO_WM_DIAGRAM_VIRTUALLY_FRAME" val="{&quot;height&quot;:449.65000000000003,&quot;width&quot;:384.9}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14_4*l_h_a*1_1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449.65000000000003,&quot;width&quot;:384.9}"/>
</p:tagLst>
</file>

<file path=ppt/tags/tag10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2_1"/>
  <p:tag name="KSO_WM_TEMPLATE_CATEGORY" val="custom"/>
  <p:tag name="KSO_WM_TEMPLATE_INDEX" val="20230314"/>
  <p:tag name="KSO_WM_UNIT_LAYERLEVEL" val="1_1_1"/>
  <p:tag name="KSO_WM_TAG_VERSION" val="1.0"/>
  <p:tag name="KSO_WM_DIAGRAM_GROUP_CODE" val="l1-1"/>
  <p:tag name="KSO_WM_UNIT_TYPE" val="l_h_i"/>
  <p:tag name="KSO_WM_UNIT_INDEX" val="1_2_1"/>
  <p:tag name="KSO_WM_DIAGRAM_VERSION" val="3"/>
  <p:tag name="KSO_WM_DIAGRAM_MAX_ITEMCNT" val="6"/>
  <p:tag name="KSO_WM_DIAGRAM_MIN_ITEMCNT" val="2"/>
  <p:tag name="KSO_WM_DIAGRAM_VIRTUALLY_FRAME" val="{&quot;height&quot;:449.65000000000003,&quot;width&quot;:384.9}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2"/>
  <p:tag name="KSO_WM_UNIT_ID" val="custom20230314_4*l_h_i*1_2_2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2"/>
  <p:tag name="KSO_WM_DIAGRAM_MAX_ITEMCNT" val="6"/>
  <p:tag name="KSO_WM_DIAGRAM_MIN_ITEMCNT" val="2"/>
  <p:tag name="KSO_WM_DIAGRAM_VIRTUALLY_FRAME" val="{&quot;height&quot;:449.65000000000003,&quot;width&quot;:384.9}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1.0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14_4*l_h_a*1_2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449.65000000000003,&quot;width&quot;:384.9}"/>
</p:tagLst>
</file>

<file path=ppt/tags/tag111.xml><?xml version="1.0" encoding="utf-8"?>
<p:tagLst xmlns:p="http://schemas.openxmlformats.org/presentationml/2006/main">
  <p:tag name="KSO_WM_SLIDE_ID" val="custom20230314_4"/>
  <p:tag name="KSO_WM_TEMPLATE_SUBCATEGORY" val="29"/>
  <p:tag name="KSO_WM_TEMPLATE_MASTER_TYPE" val="0"/>
  <p:tag name="KSO_WM_TEMPLATE_COLOR_TYPE" val="0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30314"/>
  <p:tag name="KSO_WM_SLIDE_TYPE" val="contents"/>
  <p:tag name="KSO_WM_SLIDE_SUBTYPE" val="diag"/>
  <p:tag name="KSO_WM_SLIDE_LAYOUT" val="a_b_l"/>
  <p:tag name="KSO_WM_SLIDE_LAYOUT_CNT" val="1_1_1"/>
  <p:tag name="KSO_WM_SPECIAL_SOURCE" val="bdnull"/>
  <p:tag name="KSO_WM_DIAGRAM_GROUP_CODE" val="l1-1"/>
  <p:tag name="KSO_WM_SLIDE_DIAGTYPE" val="l"/>
</p:tagLst>
</file>

<file path=ppt/tags/tag112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01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114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17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1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2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20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24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29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35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38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43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44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01"/>
</p:tagLst>
</file>

<file path=ppt/tags/tag1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146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</p:tagLst>
</file>

<file path=ppt/tags/tag1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49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53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58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64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71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74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78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8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81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85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88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8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1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93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96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</p:tagLst>
</file>

<file path=ppt/tags/tag2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2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01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04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0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0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0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09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12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17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1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23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26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35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TYPE" val="i"/>
  <p:tag name="KSO_WM_UNIT_INDEX" val="1"/>
</p:tagLst>
</file>

<file path=ppt/tags/tag2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41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44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48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249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9*f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汇报人：WPS"/>
</p:tagLst>
</file>

<file path=ppt/tags/tag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UNIT_TYPE" val="i"/>
  <p:tag name="KSO_WM_UNIT_INDEX" val="3"/>
</p:tagLst>
</file>

<file path=ppt/tags/tag250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9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THANK  YOU"/>
</p:tagLst>
</file>

<file path=ppt/tags/tag251.xml><?xml version="1.0" encoding="utf-8"?>
<p:tagLst xmlns:p="http://schemas.openxmlformats.org/presentationml/2006/main">
  <p:tag name="KSO_WM_SLIDE_ID" val="custom20230314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314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73.7&quot;,&quot;top&quot;:&quot;78.5&quot;,&quot;width&quot;:&quot;702.55&quot;,&quot;height&quot;:&quot;350.15&quot;}"/>
</p:tagLst>
</file>

<file path=ppt/tags/tag252.xml><?xml version="1.0" encoding="utf-8"?>
<p:tagLst xmlns:p="http://schemas.openxmlformats.org/presentationml/2006/main">
  <p:tag name="COMMONDATA" val="eyJjb3VudCI6MzgsImhkaWQiOiJmNDJlMmZmMmZhNWUyZDkyZTk5MzIxMzQ3MTJiZWMxYyIsInVzZXJDb3VudCI6Mn0="/>
  <p:tag name="KSO_WPP_MARK_KEY" val="7023136d-9efa-45e3-91bf-b99ccddb9299"/>
</p:tagLst>
</file>

<file path=ppt/tags/tag26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36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1.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4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</p:tagLst>
</file>

<file path=ppt/tags/tag5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5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UNIT_TYPE" val="i"/>
  <p:tag name="KSO_WM_UNIT_INDEX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UNIT_TYPE" val="i"/>
  <p:tag name="KSO_WM_UNIT_INDEX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1.0"/>
</p:tagLst>
</file>

<file path=ppt/tags/tag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CONTENT_GROUP_TYPE" val="contentchip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CONTENT_GROUP_TYPE" val="contentchip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UNIT_CONTENT_GROUP_TYPE" val="contentchip"/>
  <p:tag name="KSO_WM_UNIT_TYPE" val="i"/>
  <p:tag name="KSO_WM_UNIT_INDEX" val="10"/>
</p:tagLst>
</file>

<file path=ppt/tags/tag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UNIT_TYPE" val="i"/>
  <p:tag name="KSO_WM_UNIT_INDEX" val="11"/>
</p:tagLst>
</file>

<file path=ppt/tags/tag88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1.0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99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heme/theme1.xml><?xml version="1.0" encoding="utf-8"?>
<a:theme xmlns:a="http://schemas.openxmlformats.org/drawingml/2006/main" name="Office 主题">
  <a:themeElements>
    <a:clrScheme name="自定义 102">
      <a:dk1>
        <a:srgbClr val="000000"/>
      </a:dk1>
      <a:lt1>
        <a:srgbClr val="FFFFFF"/>
      </a:lt1>
      <a:dk2>
        <a:srgbClr val="011163"/>
      </a:dk2>
      <a:lt2>
        <a:srgbClr val="F3F5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Sans Normal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MiSans Normal"/>
        <a:font script="Hebr" typeface="MiSans Norm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iSans Norm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Sans Normal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MiSans Normal"/>
        <a:font script="Hebr" typeface="MiSans Norm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iSans Norm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1109</Words>
  <Application>WPS Presentation</Application>
  <PresentationFormat>宽屏</PresentationFormat>
  <Paragraphs>226</Paragraphs>
  <Slides>36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0" baseType="lpstr">
      <vt:lpstr>Arial</vt:lpstr>
      <vt:lpstr>宋体</vt:lpstr>
      <vt:lpstr>Wingdings</vt:lpstr>
      <vt:lpstr>MiSans Normal</vt:lpstr>
      <vt:lpstr>苹方-简</vt:lpstr>
      <vt:lpstr>Wingdings</vt:lpstr>
      <vt:lpstr>MiSans Heavy</vt:lpstr>
      <vt:lpstr>微软雅黑</vt:lpstr>
      <vt:lpstr>汉仪旗黑</vt:lpstr>
      <vt:lpstr>宋体</vt:lpstr>
      <vt:lpstr>Arial Unicode MS</vt:lpstr>
      <vt:lpstr>MiSans Heavy</vt:lpstr>
      <vt:lpstr>汉仪书宋二KW</vt:lpstr>
      <vt:lpstr>Office 主题</vt:lpstr>
      <vt:lpstr>HR面</vt:lpstr>
      <vt:lpstr>目录</vt:lpstr>
      <vt:lpstr>基本原则</vt:lpstr>
      <vt:lpstr>基本原则</vt:lpstr>
      <vt:lpstr>基本原则</vt:lpstr>
      <vt:lpstr>基本原则</vt:lpstr>
      <vt:lpstr>基本原则</vt:lpstr>
      <vt:lpstr>基本原则</vt:lpstr>
      <vt:lpstr>基本原则</vt:lpstr>
      <vt:lpstr>基本原则</vt:lpstr>
      <vt:lpstr>常见问题</vt:lpstr>
      <vt:lpstr>常见问题</vt:lpstr>
      <vt:lpstr>常见问题</vt:lpstr>
      <vt:lpstr>常见问题</vt:lpstr>
      <vt:lpstr>常见问题</vt:lpstr>
      <vt:lpstr>常见问题</vt:lpstr>
      <vt:lpstr>常见问题</vt:lpstr>
      <vt:lpstr>常见问题</vt:lpstr>
      <vt:lpstr>常见问题</vt:lpstr>
      <vt:lpstr>常见问题</vt:lpstr>
      <vt:lpstr>常见问题</vt:lpstr>
      <vt:lpstr>常见问题</vt:lpstr>
      <vt:lpstr>常见问题</vt:lpstr>
      <vt:lpstr>常见问题</vt:lpstr>
      <vt:lpstr>常见问题</vt:lpstr>
      <vt:lpstr>常见问题</vt:lpstr>
      <vt:lpstr>常见问题</vt:lpstr>
      <vt:lpstr>常见问题</vt:lpstr>
      <vt:lpstr>常见问题</vt:lpstr>
      <vt:lpstr>常见问题</vt:lpstr>
      <vt:lpstr>常见问题</vt:lpstr>
      <vt:lpstr>常见问题</vt:lpstr>
      <vt:lpstr>常见问题</vt:lpstr>
      <vt:lpstr>常见问题</vt:lpstr>
      <vt:lpstr>常见问题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谢杰</cp:lastModifiedBy>
  <cp:revision>265</cp:revision>
  <dcterms:created xsi:type="dcterms:W3CDTF">2024-03-17T15:53:30Z</dcterms:created>
  <dcterms:modified xsi:type="dcterms:W3CDTF">2024-03-17T15:53:30Z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1033-6.5.2.8766</vt:lpwstr>
  </property>
  <property fmtid="{D5CDD505-2E9C-101B-9397-08002B2CF9AE}" pid="3" name="ICV">
    <vt:lpwstr>9F555CF350F8D710F2982C65846E66C9_41</vt:lpwstr>
  </property>
  <property fmtid="{D5CDD505-2E9C-101B-9397-08002B2CF9AE}" pid="4" name="KSOTemplateUUID">
    <vt:lpwstr>v1.0_mb_WWKVAA3calnmZWOTug9OwQ==</vt:lpwstr>
  </property>
</Properties>
</file>