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339" r:id="rId3"/>
    <p:sldId id="340" r:id="rId5"/>
    <p:sldId id="371" r:id="rId6"/>
    <p:sldId id="588" r:id="rId7"/>
    <p:sldId id="590" r:id="rId8"/>
    <p:sldId id="352" r:id="rId9"/>
    <p:sldId id="538" r:id="rId10"/>
    <p:sldId id="581" r:id="rId11"/>
    <p:sldId id="600" r:id="rId12"/>
    <p:sldId id="553" r:id="rId13"/>
    <p:sldId id="549" r:id="rId14"/>
    <p:sldId id="559" r:id="rId15"/>
    <p:sldId id="560" r:id="rId16"/>
    <p:sldId id="551" r:id="rId17"/>
    <p:sldId id="351" r:id="rId18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熊仪_aYju7RJj" initials="熊" lastIdx="0" clrIdx="0"/>
  <p:cmAuthor id="1" name="哒哒 熊猫" initials="哒哒" lastIdx="1" clrIdx="0"/>
  <p:cmAuthor id="8" name="yifei" initials="y" lastIdx="1" clrIdx="7"/>
  <p:cmAuthor id="2" name="kingsoft" initials="k" lastIdx="1" clrIdx="1"/>
  <p:cmAuthor id="9" name="ADMIN" initials="A" lastIdx="1" clrIdx="8"/>
  <p:cmAuthor id="3" name="zhouzean" initials="z" lastIdx="1" clrIdx="2"/>
  <p:cmAuthor id="4" name="李鹏飞_6bQfzI3a" initials="李" lastIdx="0" clrIdx="0"/>
  <p:cmAuthor id="5" name="李晓菲_MZFnUzi6" initials="李" lastIdx="0" clrIdx="0"/>
  <p:cmAuthor id="6" name="小珞_QjMfU7FR" initials="小" lastIdx="0" clrIdx="0"/>
  <p:cmAuthor id="2001" name="骆倩怡_Znauj26B" initials="authorId_38281410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" d="100"/>
          <a:sy n="10" d="100"/>
        </p:scale>
        <p:origin x="-197" y="2280"/>
      </p:cViewPr>
      <p:guideLst>
        <p:guide orient="horz" pos="216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56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rPr>
            </a:fld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rPr>
            </a:fld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7" Type="http://schemas.openxmlformats.org/officeDocument/2006/relationships/tags" Target="../tags/tag92.xml"/><Relationship Id="rId16" Type="http://schemas.openxmlformats.org/officeDocument/2006/relationships/tags" Target="../tags/tag91.xml"/><Relationship Id="rId15" Type="http://schemas.openxmlformats.org/officeDocument/2006/relationships/tags" Target="../tags/tag90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5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1197590" y="300291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7"/>
            </p:custDataLst>
          </p:nvPr>
        </p:nvCxnSpPr>
        <p:spPr>
          <a:xfrm>
            <a:off x="11305540" y="193421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>
            <a:off x="11305540" y="347662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10027285" y="4343400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>
            <a:off x="10133965" y="4450080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1"/>
            </p:custDataLst>
          </p:nvPr>
        </p:nvSpPr>
        <p:spPr>
          <a:xfrm>
            <a:off x="10238105" y="4542790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3"/>
            </p:custDataLst>
          </p:nvPr>
        </p:nvSpPr>
        <p:spPr>
          <a:xfrm>
            <a:off x="2273300" y="4438650"/>
            <a:ext cx="7589520" cy="6616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单击编辑文本</a:t>
            </a:r>
            <a:endParaRPr dirty="0"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4"/>
            </p:custDataLst>
          </p:nvPr>
        </p:nvSpPr>
        <p:spPr>
          <a:xfrm>
            <a:off x="2273935" y="1953895"/>
            <a:ext cx="8413115" cy="556260"/>
          </a:xfrm>
          <a:prstGeom prst="rect">
            <a:avLst/>
          </a:prstGeom>
          <a:noFill/>
        </p:spPr>
        <p:txBody>
          <a:bodyPr wrap="square" lIns="91440" tIns="45720" rIns="144145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0" i="0" u="none" strike="noStrike" kern="1200" cap="none" spc="0" normalizeH="0" baseline="0" noProof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2273300" y="2510155"/>
            <a:ext cx="8413750" cy="17094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330" y="1075690"/>
            <a:ext cx="10968990" cy="47180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4" name="任意多边形 23"/>
          <p:cNvSpPr/>
          <p:nvPr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6" name="任意多边形 25"/>
          <p:cNvSpPr/>
          <p:nvPr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0" name="圆角矩形 29"/>
          <p:cNvSpPr/>
          <p:nvPr>
            <p:custDataLst>
              <p:tags r:id="rId5"/>
            </p:custDataLst>
          </p:nvPr>
        </p:nvSpPr>
        <p:spPr>
          <a:xfrm rot="10800000">
            <a:off x="5155565" y="3089275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32" name="直接连接符 31"/>
          <p:cNvCxnSpPr/>
          <p:nvPr>
            <p:custDataLst>
              <p:tags r:id="rId6"/>
            </p:custDataLst>
          </p:nvPr>
        </p:nvCxnSpPr>
        <p:spPr>
          <a:xfrm>
            <a:off x="11197590" y="298132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7"/>
            </p:custDataLst>
          </p:nvPr>
        </p:nvCxnSpPr>
        <p:spPr>
          <a:xfrm>
            <a:off x="11305540" y="191262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8"/>
            </p:custDataLst>
          </p:nvPr>
        </p:nvCxnSpPr>
        <p:spPr>
          <a:xfrm>
            <a:off x="11305540" y="345503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>
            <p:custDataLst>
              <p:tags r:id="rId9"/>
            </p:custDataLst>
          </p:nvPr>
        </p:nvSpPr>
        <p:spPr>
          <a:xfrm>
            <a:off x="10016490" y="3576955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8" name="椭圆 37"/>
          <p:cNvSpPr/>
          <p:nvPr>
            <p:custDataLst>
              <p:tags r:id="rId10"/>
            </p:custDataLst>
          </p:nvPr>
        </p:nvSpPr>
        <p:spPr>
          <a:xfrm>
            <a:off x="10123170" y="3683635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9" name="向下箭头"/>
          <p:cNvSpPr/>
          <p:nvPr>
            <p:custDataLst>
              <p:tags r:id="rId11"/>
            </p:custDataLst>
          </p:nvPr>
        </p:nvSpPr>
        <p:spPr>
          <a:xfrm>
            <a:off x="10227310" y="3776345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4" name="任意多边形 4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13"/>
            </p:custDataLst>
          </p:nvPr>
        </p:nvSpPr>
        <p:spPr>
          <a:xfrm>
            <a:off x="7466330" y="3648075"/>
            <a:ext cx="2365375" cy="6673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4"/>
            </p:custDataLst>
          </p:nvPr>
        </p:nvSpPr>
        <p:spPr>
          <a:xfrm>
            <a:off x="2418715" y="1275715"/>
            <a:ext cx="8250555" cy="1705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2"/>
            </p:custDataLst>
          </p:nvPr>
        </p:nvCxnSpPr>
        <p:spPr>
          <a:xfrm>
            <a:off x="3509010" y="1475105"/>
            <a:ext cx="0" cy="4572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3"/>
            </p:custDataLst>
          </p:nvPr>
        </p:nvSpPr>
        <p:spPr>
          <a:xfrm>
            <a:off x="-18415" y="0"/>
            <a:ext cx="2251075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1165860" y="4138930"/>
            <a:ext cx="1375408" cy="195199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>
            <a:normAutofit/>
          </a:bodyPr>
          <a:lstStyle>
            <a:lvl1pPr marL="0" marR="0" lvl="0" algn="just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2000" b="0" i="0" u="none" strike="noStrike" kern="1200" cap="none" spc="0" normalizeH="0" baseline="0" noProof="1">
                <a:solidFill>
                  <a:schemeClr val="bg1">
                    <a:lumMod val="8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just">
              <a:buClrTx/>
              <a:buSzTx/>
              <a:buFontTx/>
            </a:pPr>
            <a:r>
              <a:rPr dirty="0" err="1">
                <a:sym typeface="+mn-ea"/>
              </a:rPr>
              <a:t>单击编辑副标题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1166495" y="1793240"/>
            <a:ext cx="1375410" cy="212221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 rot="16200000">
            <a:off x="977900" y="1336040"/>
            <a:ext cx="4351020" cy="43510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 rot="16200000">
            <a:off x="1828800" y="2186940"/>
            <a:ext cx="2649220" cy="26492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弧形 8"/>
          <p:cNvSpPr/>
          <p:nvPr>
            <p:custDataLst>
              <p:tags r:id="rId4"/>
            </p:custDataLst>
          </p:nvPr>
        </p:nvSpPr>
        <p:spPr>
          <a:xfrm>
            <a:off x="301625" y="659765"/>
            <a:ext cx="5703570" cy="5703570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 rot="10800000">
            <a:off x="6876415" y="3851910"/>
            <a:ext cx="2408555" cy="1593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6"/>
            </p:custDataLst>
          </p:nvPr>
        </p:nvSpPr>
        <p:spPr>
          <a:xfrm flipV="1">
            <a:off x="8945880" y="0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7"/>
            </p:custDataLst>
          </p:nvPr>
        </p:nvSpPr>
        <p:spPr>
          <a:xfrm>
            <a:off x="1828800" y="3004185"/>
            <a:ext cx="2649220" cy="120840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8"/>
            </p:custDataLst>
          </p:nvPr>
        </p:nvSpPr>
        <p:spPr>
          <a:xfrm>
            <a:off x="6732905" y="2092325"/>
            <a:ext cx="5005070" cy="16840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2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4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2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3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5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1" name="任意多边形 10"/>
          <p:cNvSpPr/>
          <p:nvPr>
            <p:custDataLst>
              <p:tags r:id="rId6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2"/>
            </p:custDataLst>
          </p:nvPr>
        </p:nvSpPr>
        <p:spPr>
          <a:xfrm>
            <a:off x="608330" y="397510"/>
            <a:ext cx="10968990" cy="585914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00.xml"/><Relationship Id="rId18" Type="http://schemas.openxmlformats.org/officeDocument/2006/relationships/tags" Target="../tags/tag99.xml"/><Relationship Id="rId17" Type="http://schemas.openxmlformats.org/officeDocument/2006/relationships/tags" Target="../tags/tag98.xml"/><Relationship Id="rId16" Type="http://schemas.openxmlformats.org/officeDocument/2006/relationships/tags" Target="../tags/tag97.xml"/><Relationship Id="rId15" Type="http://schemas.openxmlformats.org/officeDocument/2006/relationships/tags" Target="../tags/tag96.xml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1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838200" y="365126"/>
            <a:ext cx="10515600" cy="62261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838200" y="1237129"/>
            <a:ext cx="10515600" cy="49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lt"/>
          <a:cs typeface="MiSans Normal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2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3841750" y="2317115"/>
            <a:ext cx="6828155" cy="1303655"/>
          </a:xfrm>
        </p:spPr>
        <p:txBody>
          <a:bodyPr>
            <a:normAutofit/>
          </a:bodyPr>
          <a:lstStyle/>
          <a:p>
            <a:r>
              <a:rPr sz="6000" dirty="0"/>
              <a:t>谈薪与试用期</a:t>
            </a:r>
            <a:r>
              <a:rPr sz="6000" dirty="0"/>
              <a:t>生存</a:t>
            </a:r>
            <a:endParaRPr sz="6000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试用期生存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001770" y="3034030"/>
            <a:ext cx="4339590" cy="7893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4000" dirty="0">
                <a:solidFill>
                  <a:schemeClr val="tx1"/>
                </a:solidFill>
              </a:rPr>
              <a:t>文化</a:t>
            </a:r>
            <a:r>
              <a:rPr lang="en-US" altLang="zh-CN" sz="4000" dirty="0">
                <a:solidFill>
                  <a:schemeClr val="tx1"/>
                </a:solidFill>
              </a:rPr>
              <a:t>+</a:t>
            </a:r>
            <a:r>
              <a:rPr sz="4000" dirty="0">
                <a:solidFill>
                  <a:schemeClr val="tx1"/>
                </a:solidFill>
              </a:rPr>
              <a:t>工作</a:t>
            </a:r>
            <a:r>
              <a:rPr lang="en-US" altLang="zh-CN" sz="4000" dirty="0">
                <a:solidFill>
                  <a:schemeClr val="tx1"/>
                </a:solidFill>
              </a:rPr>
              <a:t>+</a:t>
            </a:r>
            <a:r>
              <a:rPr sz="4000" dirty="0">
                <a:solidFill>
                  <a:schemeClr val="tx1"/>
                </a:solidFill>
              </a:rPr>
              <a:t>人际</a:t>
            </a:r>
            <a:endParaRPr sz="4000" dirty="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试用期生存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162300" y="2639695"/>
            <a:ext cx="6018530" cy="7893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4000" dirty="0">
                <a:solidFill>
                  <a:schemeClr val="tx1"/>
                </a:solidFill>
              </a:rPr>
              <a:t>企业文化：理念</a:t>
            </a:r>
            <a:r>
              <a:rPr lang="en-US" altLang="zh-CN" sz="4000" dirty="0">
                <a:solidFill>
                  <a:schemeClr val="tx1"/>
                </a:solidFill>
              </a:rPr>
              <a:t>+</a:t>
            </a:r>
            <a:r>
              <a:rPr sz="4000" dirty="0">
                <a:solidFill>
                  <a:schemeClr val="tx1"/>
                </a:solidFill>
              </a:rPr>
              <a:t>价值观</a:t>
            </a:r>
            <a:endParaRPr sz="4000" dirty="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试用期生存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785870" y="2649220"/>
            <a:ext cx="4620895" cy="7893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4000" dirty="0">
                <a:solidFill>
                  <a:schemeClr val="tx1"/>
                </a:solidFill>
              </a:rPr>
              <a:t>工作上更快的</a:t>
            </a:r>
            <a:r>
              <a:rPr sz="4000" dirty="0">
                <a:solidFill>
                  <a:schemeClr val="tx1"/>
                </a:solidFill>
              </a:rPr>
              <a:t>融入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613025" y="3569970"/>
            <a:ext cx="7749540" cy="4527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000" dirty="0">
                <a:solidFill>
                  <a:srgbClr val="FF0000"/>
                </a:solidFill>
              </a:rPr>
              <a:t>业务：</a:t>
            </a:r>
            <a:r>
              <a:rPr sz="2000" dirty="0">
                <a:solidFill>
                  <a:schemeClr val="tx1"/>
                </a:solidFill>
              </a:rPr>
              <a:t>阅读公司资料、学习业务知识、参加培训</a:t>
            </a:r>
            <a:r>
              <a:rPr sz="2000" dirty="0">
                <a:solidFill>
                  <a:schemeClr val="tx1"/>
                </a:solidFill>
              </a:rPr>
              <a:t>会议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6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613025" y="4111625"/>
            <a:ext cx="7749540" cy="4527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000" dirty="0">
                <a:solidFill>
                  <a:srgbClr val="FF0000"/>
                </a:solidFill>
              </a:rPr>
              <a:t>代码：</a:t>
            </a:r>
            <a:r>
              <a:rPr sz="2000" dirty="0">
                <a:solidFill>
                  <a:schemeClr val="tx1"/>
                </a:solidFill>
              </a:rPr>
              <a:t>运行起来，多</a:t>
            </a:r>
            <a:r>
              <a:rPr sz="2000" dirty="0">
                <a:solidFill>
                  <a:schemeClr val="tx1"/>
                </a:solidFill>
              </a:rPr>
              <a:t>交流，了解代码架构，演化</a:t>
            </a:r>
            <a:r>
              <a:rPr sz="2000" dirty="0">
                <a:solidFill>
                  <a:schemeClr val="tx1"/>
                </a:solidFill>
              </a:rPr>
              <a:t>历史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7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613025" y="4653280"/>
            <a:ext cx="7749540" cy="4527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000" dirty="0">
                <a:solidFill>
                  <a:srgbClr val="FF0000"/>
                </a:solidFill>
              </a:rPr>
              <a:t>团队协作模式：</a:t>
            </a:r>
            <a:r>
              <a:rPr sz="2000" dirty="0">
                <a:solidFill>
                  <a:schemeClr val="tx1"/>
                </a:solidFill>
              </a:rPr>
              <a:t>分支管理策略、研发流程</a:t>
            </a:r>
            <a:endParaRPr sz="2000" dirty="0">
              <a:solidFill>
                <a:schemeClr val="tx1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试用期生存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754880" y="2649855"/>
            <a:ext cx="2519680" cy="7893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4000" dirty="0">
                <a:solidFill>
                  <a:schemeClr val="tx1"/>
                </a:solidFill>
              </a:rPr>
              <a:t>人际</a:t>
            </a:r>
            <a:r>
              <a:rPr sz="4000" dirty="0">
                <a:solidFill>
                  <a:schemeClr val="tx1"/>
                </a:solidFill>
              </a:rPr>
              <a:t>关系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166995" y="4723130"/>
            <a:ext cx="1757045" cy="4527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000" dirty="0">
                <a:solidFill>
                  <a:srgbClr val="FF0000"/>
                </a:solidFill>
              </a:rPr>
              <a:t>与下级</a:t>
            </a:r>
            <a:r>
              <a:rPr sz="2000" dirty="0">
                <a:solidFill>
                  <a:srgbClr val="FF0000"/>
                </a:solidFill>
              </a:rPr>
              <a:t>关系</a:t>
            </a:r>
            <a:endParaRPr sz="2000" dirty="0">
              <a:solidFill>
                <a:srgbClr val="FF0000"/>
              </a:solidFill>
            </a:endParaRPr>
          </a:p>
        </p:txBody>
      </p:sp>
      <p:sp>
        <p:nvSpPr>
          <p:cNvPr id="5" name="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166995" y="4163695"/>
            <a:ext cx="1694815" cy="4527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000" dirty="0">
                <a:solidFill>
                  <a:srgbClr val="FF0000"/>
                </a:solidFill>
              </a:rPr>
              <a:t>与上级</a:t>
            </a:r>
            <a:r>
              <a:rPr sz="2000" dirty="0">
                <a:solidFill>
                  <a:srgbClr val="FF0000"/>
                </a:solidFill>
              </a:rPr>
              <a:t>关系</a:t>
            </a:r>
            <a:endParaRPr sz="2000" dirty="0">
              <a:solidFill>
                <a:srgbClr val="FF0000"/>
              </a:solidFill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166995" y="3604260"/>
            <a:ext cx="1695450" cy="4527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000" dirty="0">
                <a:solidFill>
                  <a:srgbClr val="FF0000"/>
                </a:solidFill>
              </a:rPr>
              <a:t>与同事</a:t>
            </a:r>
            <a:r>
              <a:rPr sz="2000" dirty="0">
                <a:solidFill>
                  <a:srgbClr val="FF0000"/>
                </a:solidFill>
              </a:rPr>
              <a:t>关系</a:t>
            </a:r>
            <a:endParaRPr sz="2000" dirty="0">
              <a:solidFill>
                <a:srgbClr val="FF0000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试用期生存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830320" y="2639695"/>
            <a:ext cx="4681855" cy="7893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4000" dirty="0">
                <a:solidFill>
                  <a:schemeClr val="tx1"/>
                </a:solidFill>
              </a:rPr>
              <a:t>入职只是刚刚</a:t>
            </a:r>
            <a:r>
              <a:rPr sz="4000" dirty="0">
                <a:solidFill>
                  <a:schemeClr val="tx1"/>
                </a:solidFill>
              </a:rPr>
              <a:t>开始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006850" y="3534410"/>
            <a:ext cx="4330065" cy="4527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000" dirty="0">
                <a:solidFill>
                  <a:srgbClr val="FF0000"/>
                </a:solidFill>
              </a:rPr>
              <a:t>保持学习积极性，对新技术</a:t>
            </a:r>
            <a:r>
              <a:rPr sz="2000" dirty="0">
                <a:solidFill>
                  <a:srgbClr val="FF0000"/>
                </a:solidFill>
              </a:rPr>
              <a:t>敏感</a:t>
            </a:r>
            <a:endParaRPr sz="2000" dirty="0">
              <a:solidFill>
                <a:srgbClr val="FF000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>
          <a:xfrm>
            <a:off x="7064375" y="3648075"/>
            <a:ext cx="2767330" cy="667385"/>
          </a:xfrm>
        </p:spPr>
        <p:txBody>
          <a:bodyPr>
            <a:normAutofit lnSpcReduction="20000"/>
          </a:bodyPr>
          <a:lstStyle/>
          <a:p>
            <a:r>
              <a:rPr dirty="0">
                <a:latin typeface="+mj-ea"/>
                <a:ea typeface="+mj-ea"/>
              </a:rPr>
              <a:t>渡一前端讲师：</a:t>
            </a:r>
            <a:r>
              <a:rPr dirty="0">
                <a:latin typeface="+mj-ea"/>
                <a:ea typeface="+mj-ea"/>
              </a:rPr>
              <a:t>谢杰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THANK  YOU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01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807200" y="3004820"/>
            <a:ext cx="2649220" cy="771525"/>
          </a:xfrm>
        </p:spPr>
        <p:txBody>
          <a:bodyPr>
            <a:normAutofit/>
          </a:bodyPr>
          <a:lstStyle/>
          <a:p>
            <a:r>
              <a:rPr sz="3600" dirty="0">
                <a:sym typeface="+mn-ea"/>
              </a:rPr>
              <a:t>如何谈</a:t>
            </a:r>
            <a:r>
              <a:rPr sz="3600" dirty="0">
                <a:sym typeface="+mn-ea"/>
              </a:rPr>
              <a:t>薪</a:t>
            </a:r>
            <a:endParaRPr sz="3600" dirty="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如何谈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薪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081780" y="2374265"/>
            <a:ext cx="4199890" cy="105473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lang="en-US" altLang="zh-CN" sz="5400" dirty="0"/>
              <a:t>offer</a:t>
            </a:r>
            <a:r>
              <a:rPr sz="5400" dirty="0"/>
              <a:t>的</a:t>
            </a:r>
            <a:r>
              <a:rPr sz="5400" dirty="0"/>
              <a:t>组成</a:t>
            </a:r>
            <a:endParaRPr sz="5400" dirty="0"/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272915" y="3489325"/>
            <a:ext cx="3767455" cy="4718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000" dirty="0">
                <a:solidFill>
                  <a:srgbClr val="FF0000"/>
                </a:solidFill>
              </a:rPr>
              <a:t>薪酬</a:t>
            </a:r>
            <a:r>
              <a:rPr lang="en-US" altLang="zh-CN" sz="2000" dirty="0">
                <a:solidFill>
                  <a:srgbClr val="FF0000"/>
                </a:solidFill>
              </a:rPr>
              <a:t>+</a:t>
            </a:r>
            <a:r>
              <a:rPr sz="2000" dirty="0">
                <a:solidFill>
                  <a:srgbClr val="FF0000"/>
                </a:solidFill>
              </a:rPr>
              <a:t>级别</a:t>
            </a:r>
            <a:r>
              <a:rPr lang="en-US" altLang="zh-CN" sz="2000" dirty="0">
                <a:solidFill>
                  <a:srgbClr val="FF0000"/>
                </a:solidFill>
              </a:rPr>
              <a:t>+</a:t>
            </a:r>
            <a:r>
              <a:rPr sz="2000" dirty="0">
                <a:solidFill>
                  <a:srgbClr val="FF0000"/>
                </a:solidFill>
              </a:rPr>
              <a:t>编制</a:t>
            </a:r>
            <a:r>
              <a:rPr lang="en-US" altLang="zh-CN" sz="2000" dirty="0">
                <a:solidFill>
                  <a:srgbClr val="FF0000"/>
                </a:solidFill>
              </a:rPr>
              <a:t>+</a:t>
            </a:r>
            <a:r>
              <a:rPr sz="2000" dirty="0">
                <a:solidFill>
                  <a:srgbClr val="FF0000"/>
                </a:solidFill>
              </a:rPr>
              <a:t>其他条件</a:t>
            </a:r>
            <a:endParaRPr sz="2000" dirty="0">
              <a:solidFill>
                <a:srgbClr val="FF000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如何谈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薪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171950" y="2374265"/>
            <a:ext cx="3999230" cy="105473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5400" dirty="0"/>
              <a:t>谈判的</a:t>
            </a:r>
            <a:r>
              <a:rPr sz="5400" dirty="0"/>
              <a:t>要素</a:t>
            </a:r>
            <a:endParaRPr sz="5400" dirty="0"/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89705" y="3429000"/>
            <a:ext cx="4401820" cy="5321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400" dirty="0">
                <a:solidFill>
                  <a:srgbClr val="FF0000"/>
                </a:solidFill>
              </a:rPr>
              <a:t>利益</a:t>
            </a:r>
            <a:r>
              <a:rPr lang="en-US" altLang="zh-CN" sz="2400" dirty="0">
                <a:solidFill>
                  <a:srgbClr val="FF0000"/>
                </a:solidFill>
              </a:rPr>
              <a:t>+</a:t>
            </a:r>
            <a:r>
              <a:rPr sz="2400" dirty="0">
                <a:solidFill>
                  <a:srgbClr val="FF0000"/>
                </a:solidFill>
              </a:rPr>
              <a:t>标准</a:t>
            </a:r>
            <a:r>
              <a:rPr lang="en-US" altLang="zh-CN" sz="2400" dirty="0">
                <a:solidFill>
                  <a:srgbClr val="FF0000"/>
                </a:solidFill>
              </a:rPr>
              <a:t>+</a:t>
            </a:r>
            <a:r>
              <a:rPr sz="2400" dirty="0">
                <a:solidFill>
                  <a:srgbClr val="FF0000"/>
                </a:solidFill>
              </a:rPr>
              <a:t>方案</a:t>
            </a:r>
            <a:r>
              <a:rPr lang="en-US" altLang="zh-CN" sz="2400" dirty="0">
                <a:solidFill>
                  <a:srgbClr val="FF0000"/>
                </a:solidFill>
              </a:rPr>
              <a:t>+</a:t>
            </a:r>
            <a:r>
              <a:rPr sz="2400" dirty="0">
                <a:solidFill>
                  <a:srgbClr val="FF0000"/>
                </a:solidFill>
              </a:rPr>
              <a:t>替代方案</a:t>
            </a:r>
            <a:endParaRPr sz="2400" dirty="0">
              <a:solidFill>
                <a:srgbClr val="FF000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如何谈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薪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956810" y="2374265"/>
            <a:ext cx="2468245" cy="105473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5400" dirty="0"/>
              <a:t>如何</a:t>
            </a:r>
            <a:r>
              <a:rPr sz="5400" dirty="0"/>
              <a:t>谈</a:t>
            </a:r>
            <a:endParaRPr sz="5400" dirty="0"/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63315" y="3499485"/>
            <a:ext cx="5176520" cy="46164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000" dirty="0">
                <a:solidFill>
                  <a:srgbClr val="FF0000"/>
                </a:solidFill>
              </a:rPr>
              <a:t>原则：</a:t>
            </a:r>
            <a:r>
              <a:rPr sz="2000" dirty="0">
                <a:solidFill>
                  <a:schemeClr val="tx1"/>
                </a:solidFill>
              </a:rPr>
              <a:t>不卑不亢，直言诉求，确定方案</a:t>
            </a:r>
            <a:endParaRPr sz="2000" dirty="0">
              <a:solidFill>
                <a:schemeClr val="tx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>
                <a:latin typeface="+mj-ea"/>
                <a:ea typeface="+mj-ea"/>
              </a:rPr>
              <a:t>02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872605" y="2738755"/>
            <a:ext cx="2973070" cy="972820"/>
          </a:xfrm>
        </p:spPr>
        <p:txBody>
          <a:bodyPr>
            <a:normAutofit/>
          </a:bodyPr>
          <a:lstStyle/>
          <a:p>
            <a:r>
              <a:rPr sz="3600" dirty="0"/>
              <a:t>试用期</a:t>
            </a:r>
            <a:r>
              <a:rPr sz="3600" dirty="0"/>
              <a:t>生存</a:t>
            </a:r>
            <a:endParaRPr sz="3600" dirty="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试用期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生存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702050" y="3034665"/>
            <a:ext cx="5426075" cy="7893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4000" dirty="0">
                <a:solidFill>
                  <a:schemeClr val="tx1"/>
                </a:solidFill>
              </a:rPr>
              <a:t>对试用期的正确</a:t>
            </a:r>
            <a:r>
              <a:rPr sz="4000" dirty="0">
                <a:solidFill>
                  <a:schemeClr val="tx1"/>
                </a:solidFill>
              </a:rPr>
              <a:t>认知</a:t>
            </a:r>
            <a:endParaRPr sz="4000" dirty="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试用期生存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705225" y="3034665"/>
            <a:ext cx="5133975" cy="7893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4000" dirty="0">
                <a:solidFill>
                  <a:schemeClr val="tx1"/>
                </a:solidFill>
              </a:rPr>
              <a:t>塑造良好的</a:t>
            </a:r>
            <a:r>
              <a:rPr sz="4000" dirty="0">
                <a:solidFill>
                  <a:schemeClr val="tx1"/>
                </a:solidFill>
              </a:rPr>
              <a:t>第一印象</a:t>
            </a:r>
            <a:endParaRPr sz="4000" dirty="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687070" y="205105"/>
            <a:ext cx="10968990" cy="678815"/>
          </a:xfrm>
        </p:spPr>
        <p:txBody>
          <a:bodyPr/>
          <a:lstStyle/>
          <a:p>
            <a:r>
              <a:rPr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sym typeface="+mn-ea"/>
              </a:rPr>
              <a:t>试用期生存</a:t>
            </a:r>
            <a:endParaRPr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705225" y="3034665"/>
            <a:ext cx="5133975" cy="7893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4000" dirty="0">
                <a:solidFill>
                  <a:schemeClr val="tx1"/>
                </a:solidFill>
              </a:rPr>
              <a:t>塑造良好的</a:t>
            </a:r>
            <a:r>
              <a:rPr sz="4000" dirty="0">
                <a:solidFill>
                  <a:schemeClr val="tx1"/>
                </a:solidFill>
              </a:rPr>
              <a:t>第一印象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3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275455" y="3778885"/>
            <a:ext cx="3912235" cy="46164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r>
              <a:rPr sz="2000" dirty="0">
                <a:solidFill>
                  <a:srgbClr val="FF0000"/>
                </a:solidFill>
              </a:rPr>
              <a:t>分内事</a:t>
            </a:r>
            <a:r>
              <a:rPr sz="2000" dirty="0">
                <a:solidFill>
                  <a:schemeClr val="tx1"/>
                </a:solidFill>
              </a:rPr>
              <a:t>有担当</a:t>
            </a:r>
            <a:r>
              <a:rPr lang="en-US" altLang="zh-CN" sz="2000" dirty="0">
                <a:solidFill>
                  <a:schemeClr val="tx1"/>
                </a:solidFill>
              </a:rPr>
              <a:t>+</a:t>
            </a:r>
            <a:r>
              <a:rPr sz="2000" dirty="0">
                <a:solidFill>
                  <a:srgbClr val="FF0000"/>
                </a:solidFill>
              </a:rPr>
              <a:t>分外事</a:t>
            </a:r>
            <a:r>
              <a:rPr sz="2000" dirty="0">
                <a:solidFill>
                  <a:schemeClr val="tx1"/>
                </a:solidFill>
              </a:rPr>
              <a:t>有期待</a:t>
            </a:r>
            <a:endParaRPr sz="2000" dirty="0">
              <a:solidFill>
                <a:schemeClr val="tx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</p:tagLst>
</file>

<file path=ppt/tags/tag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1.0"/>
</p:tagLst>
</file>

<file path=ppt/tags/tag10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1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单击添加文档标题"/>
</p:tagLst>
</file>

<file path=ppt/tags/tag102.xml><?xml version="1.0" encoding="utf-8"?>
<p:tagLst xmlns:p="http://schemas.openxmlformats.org/presentationml/2006/main">
  <p:tag name="KSO_WM_SLIDE_ID" val="custom20230314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314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173.7&quot;,&quot;top&quot;:&quot;78.5&quot;,&quot;width&quot;:&quot;702.55&quot;,&quot;height&quot;:&quot;350.15&quot;}"/>
</p:tagLst>
</file>

<file path=ppt/tags/tag103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4_7*e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01"/>
</p:tagLst>
</file>

<file path=ppt/tags/tag10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7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105.xml><?xml version="1.0" encoding="utf-8"?>
<p:tagLst xmlns:p="http://schemas.openxmlformats.org/presentationml/2006/main">
  <p:tag name="KSO_WM_SLIDE_ID" val="custom2023031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314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</p:tagLst>
</file>

<file path=ppt/tags/tag10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0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0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09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1.0"/>
</p:tagLst>
</file>

<file path=ppt/tags/tag1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13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1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17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18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4_7*e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01"/>
</p:tagLst>
</file>

<file path=ppt/tags/tag11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7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12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20.xml><?xml version="1.0" encoding="utf-8"?>
<p:tagLst xmlns:p="http://schemas.openxmlformats.org/presentationml/2006/main">
  <p:tag name="KSO_WM_SLIDE_ID" val="custom2023031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314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</p:tagLst>
</file>

<file path=ppt/tags/tag1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23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2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26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2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3.xml><?xml version="1.0" encoding="utf-8"?>
<p:tagLst xmlns:p="http://schemas.openxmlformats.org/presentationml/2006/main">
  <p:tag name="KSO_WM_UNIT_ISCONTENTSTITLE" val="0"/>
  <p:tag name="KSO_WM_UNIT_ISNUMDGMTITLE" val="0"/>
  <p:tag name="KSO_WM_UNIT_PRESET_TEXT" val="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30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3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33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3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36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3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4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4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42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4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4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4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48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8*a*1"/>
  <p:tag name="KSO_WM_TEMPLATE_CATEGORY" val="custom"/>
  <p:tag name="KSO_WM_TEMPLATE_INDEX" val="20230314"/>
  <p:tag name="KSO_WM_UNIT_LAYERLEVEL" val="1"/>
  <p:tag name="KSO_WM_TAG_VERSION" val="1.0"/>
  <p:tag name="KSO_WM_BEAUTIFY_FLAG" val=""/>
  <p:tag name="KSO_WM_UNIT_CONTENT_GROUP_TYPE" val="titlestyle"/>
  <p:tag name="KSO_WM_UNIT_PRESET_TEXT" val="单击此处添加标题"/>
</p:tagLst>
</file>

<file path=ppt/tags/tag152.xml><?xml version="1.0" encoding="utf-8"?>
<p:tagLst xmlns:p="http://schemas.openxmlformats.org/presentationml/2006/main">
  <p:tag name="KSO_WM_SLIDE_ID" val="custom20230314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314"/>
  <p:tag name="KSO_WM_SLIDE_TYPE" val="text"/>
  <p:tag name="KSO_WM_SLIDE_SUBTYPE" val="pureTxt"/>
  <p:tag name="KSO_WM_SLIDE_SIZE" val="863*460"/>
  <p:tag name="KSO_WM_SLIDE_POSITION" val="47*31"/>
  <p:tag name="KSO_WM_SLIDE_LAYOUT" val="a_f"/>
  <p:tag name="KSO_WM_SLIDE_LAYOUT_CNT" val="1_1"/>
  <p:tag name="KSO_WM_SPECIAL_SOURCE" val="bdnull"/>
  <p:tag name="KSO_WM_SLIDE_LAYOUT_NAME" val="标题和内容"/>
</p:tagLst>
</file>

<file path=ppt/tags/tag153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9*f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汇报人：WPS"/>
</p:tagLst>
</file>

<file path=ppt/tags/tag154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9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THANK  YOU"/>
</p:tagLst>
</file>

<file path=ppt/tags/tag155.xml><?xml version="1.0" encoding="utf-8"?>
<p:tagLst xmlns:p="http://schemas.openxmlformats.org/presentationml/2006/main">
  <p:tag name="KSO_WM_SLIDE_ID" val="custom20230314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314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173.7&quot;,&quot;top&quot;:&quot;78.5&quot;,&quot;width&quot;:&quot;702.55&quot;,&quot;height&quot;:&quot;350.15&quot;}"/>
</p:tagLst>
</file>

<file path=ppt/tags/tag156.xml><?xml version="1.0" encoding="utf-8"?>
<p:tagLst xmlns:p="http://schemas.openxmlformats.org/presentationml/2006/main">
  <p:tag name="COMMONDATA" val="eyJjb3VudCI6MzgsImhkaWQiOiJmNDJlMmZmMmZhNWUyZDkyZTk5MzIxMzQ3MTJiZWMxYyIsInVzZXJDb3VudCI6Mn0="/>
  <p:tag name="KSO_WPP_MARK_KEY" val="7023136d-9efa-45e3-91bf-b99ccddb9299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</p:tagLst>
</file>

<file path=ppt/tags/tag2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UNIT_TYPE" val="i"/>
  <p:tag name="KSO_WM_UNIT_INDEX" val="1"/>
</p:tagLst>
</file>

<file path=ppt/tags/tag2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UNIT_TYPE" val="i"/>
  <p:tag name="KSO_WM_UNIT_INDEX" val="3"/>
</p:tagLst>
</file>

<file path=ppt/tags/tag26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3*b*1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36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1.0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44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</p:tagLst>
</file>

<file path=ppt/tags/tag5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53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58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UNIT_TYPE" val="i"/>
  <p:tag name="KSO_WM_UNIT_INDEX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UNIT_TYPE" val="i"/>
  <p:tag name="KSO_WM_UNIT_INDEX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1.0"/>
</p:tagLst>
</file>

<file path=ppt/tags/tag8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UNIT_CONTENT_GROUP_TYPE" val="contentchip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UNIT_CONTENT_GROUP_TYPE" val="contentchip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1.0"/>
  <p:tag name="KSO_WM_UNIT_CONTENT_GROUP_TYPE" val="contentchip"/>
  <p:tag name="KSO_WM_UNIT_TYPE" val="i"/>
  <p:tag name="KSO_WM_UNIT_INDEX" val="10"/>
</p:tagLst>
</file>

<file path=ppt/tags/tag8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1.0"/>
  <p:tag name="KSO_WM_UNIT_TYPE" val="i"/>
  <p:tag name="KSO_WM_UNIT_INDEX" val="11"/>
</p:tagLst>
</file>

<file path=ppt/tags/tag88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1.0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4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4"/>
</p:tagLst>
</file>

<file path=ppt/tags/tag99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heme/theme1.xml><?xml version="1.0" encoding="utf-8"?>
<a:theme xmlns:a="http://schemas.openxmlformats.org/drawingml/2006/main" name="Office 主题">
  <a:themeElements>
    <a:clrScheme name="自定义 102">
      <a:dk1>
        <a:srgbClr val="000000"/>
      </a:dk1>
      <a:lt1>
        <a:srgbClr val="FFFFFF"/>
      </a:lt1>
      <a:dk2>
        <a:srgbClr val="011163"/>
      </a:dk2>
      <a:lt2>
        <a:srgbClr val="F3F5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Sans Normal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MiSans Normal"/>
        <a:font script="Hebr" typeface="MiSans Norm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iSans Norm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Sans Normal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MiSans Normal"/>
        <a:font script="Hebr" typeface="MiSans Norm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iSans Norm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323</Words>
  <Application>WPS Presentation</Application>
  <PresentationFormat>宽屏</PresentationFormat>
  <Paragraphs>80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MiSans Normal</vt:lpstr>
      <vt:lpstr>苹方-简</vt:lpstr>
      <vt:lpstr>Wingdings</vt:lpstr>
      <vt:lpstr>MiSans Heavy</vt:lpstr>
      <vt:lpstr>微软雅黑</vt:lpstr>
      <vt:lpstr>汉仪旗黑</vt:lpstr>
      <vt:lpstr>宋体</vt:lpstr>
      <vt:lpstr>Arial Unicode MS</vt:lpstr>
      <vt:lpstr>汉仪书宋二KW</vt:lpstr>
      <vt:lpstr>MiSans Heavy</vt:lpstr>
      <vt:lpstr>Office 主题</vt:lpstr>
      <vt:lpstr>谈薪与试用期生存</vt:lpstr>
      <vt:lpstr>如何谈薪</vt:lpstr>
      <vt:lpstr>如何谈薪</vt:lpstr>
      <vt:lpstr>如何谈薪</vt:lpstr>
      <vt:lpstr>如何谈薪</vt:lpstr>
      <vt:lpstr>试用期生存</vt:lpstr>
      <vt:lpstr>试用期生存</vt:lpstr>
      <vt:lpstr>试用期生存</vt:lpstr>
      <vt:lpstr>试用期生存</vt:lpstr>
      <vt:lpstr>试用期生存</vt:lpstr>
      <vt:lpstr>试用期生存</vt:lpstr>
      <vt:lpstr>试用期生存</vt:lpstr>
      <vt:lpstr>试用期生存</vt:lpstr>
      <vt:lpstr>试用期生存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谢杰</cp:lastModifiedBy>
  <cp:revision>270</cp:revision>
  <dcterms:created xsi:type="dcterms:W3CDTF">2024-03-19T02:05:26Z</dcterms:created>
  <dcterms:modified xsi:type="dcterms:W3CDTF">2024-03-19T02:05:26Z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1033-6.5.2.8766</vt:lpwstr>
  </property>
  <property fmtid="{D5CDD505-2E9C-101B-9397-08002B2CF9AE}" pid="3" name="ICV">
    <vt:lpwstr>9F555CF350F8D710F2982C65846E66C9_41</vt:lpwstr>
  </property>
  <property fmtid="{D5CDD505-2E9C-101B-9397-08002B2CF9AE}" pid="4" name="KSOTemplateUUID">
    <vt:lpwstr>v1.0_mb_WWKVAA3calnmZWOTug9OwQ==</vt:lpwstr>
  </property>
</Properties>
</file>