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77" r:id="rId8"/>
    <p:sldId id="261" r:id="rId9"/>
    <p:sldId id="262" r:id="rId10"/>
    <p:sldId id="264" r:id="rId11"/>
    <p:sldId id="273" r:id="rId12"/>
    <p:sldId id="265" r:id="rId13"/>
    <p:sldId id="27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20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BCBA-AE6E-49D3-823A-0A5BE021EE79}" type="datetimeFigureOut">
              <a:rPr lang="zh-CN" altLang="en-US" smtClean="0"/>
              <a:t>2017-03-06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BD1EB-072C-4E87-A9D4-E00CBB979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BD1EB-072C-4E87-A9D4-E00CBB9793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Y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/>
          <a:lstStyle>
            <a:lvl1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u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buClr>
                <a:srgbClr val="C00000"/>
              </a:buCl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buClr>
                <a:srgbClr val="C00000"/>
              </a:buCl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buClr>
                <a:srgbClr val="C000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buClr>
                <a:srgbClr val="C00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16632"/>
            <a:ext cx="882047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2017-03-06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7" descr="图片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116632"/>
            <a:ext cx="914400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2522538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+mj-ea"/>
              </a:rPr>
              <a:t>起点学院竞争分析</a:t>
            </a:r>
            <a:br>
              <a:rPr lang="zh-CN" altLang="en-US" b="1" dirty="0">
                <a:latin typeface="+mj-ea"/>
              </a:rPr>
            </a:br>
            <a:br>
              <a:rPr lang="en-US" altLang="zh-CN" sz="1800" b="1" dirty="0">
                <a:latin typeface="+mj-ea"/>
              </a:rPr>
            </a:br>
            <a:br>
              <a:rPr lang="en-US" altLang="zh-CN" sz="1800" b="1" dirty="0">
                <a:latin typeface="+mj-ea"/>
              </a:rPr>
            </a:br>
            <a:r>
              <a:rPr lang="zh-CN" altLang="en-US" sz="2400" b="1" dirty="0">
                <a:latin typeface="+mj-ea"/>
              </a:rPr>
              <a:t>产品部 周鸿祎</a:t>
            </a:r>
            <a:endParaRPr lang="en-US" altLang="zh-CN" sz="2400" b="1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432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VI. C</a:t>
            </a:r>
            <a:r>
              <a:rPr lang="zh-CN" altLang="en-US" sz="2400" b="1" dirty="0">
                <a:latin typeface="+mj-ea"/>
                <a:ea typeface="+mj-ea"/>
              </a:rPr>
              <a:t>类功能介绍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8596" y="1324261"/>
            <a:ext cx="2571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VII. D</a:t>
            </a:r>
            <a:r>
              <a:rPr lang="zh-CN" altLang="en-US" sz="2400" b="1" dirty="0">
                <a:latin typeface="+mj-ea"/>
                <a:ea typeface="+mj-ea"/>
              </a:rPr>
              <a:t>类功能介绍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88" y="428625"/>
            <a:ext cx="47148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625" y="1357298"/>
            <a:ext cx="2455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VIII.</a:t>
            </a:r>
            <a:r>
              <a:rPr lang="zh-CN" altLang="en-US" sz="2400" b="1" dirty="0">
                <a:latin typeface="+mj-ea"/>
                <a:ea typeface="+mj-ea"/>
              </a:rPr>
              <a:t> 产品</a:t>
            </a:r>
            <a:r>
              <a:rPr lang="en-US" altLang="zh-CN" sz="2400" b="1" dirty="0">
                <a:latin typeface="+mj-ea"/>
                <a:ea typeface="+mj-ea"/>
              </a:rPr>
              <a:t>SWOT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828675" y="4149725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427538" y="1989138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55650" y="1916113"/>
            <a:ext cx="36718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微软雅黑" pitchFamily="34" charset="-122"/>
              </a:rPr>
              <a:t>优势：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XXXX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00563" y="1916113"/>
            <a:ext cx="36718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微软雅黑" pitchFamily="34" charset="-122"/>
              </a:rPr>
              <a:t>劣势：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XXXXX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55650" y="4238625"/>
            <a:ext cx="36718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微软雅黑" pitchFamily="34" charset="-122"/>
              </a:rPr>
              <a:t>机会：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>
                <a:ea typeface="微软雅黑" pitchFamily="34" charset="-122"/>
              </a:rPr>
              <a:t>XXXX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500563" y="4238625"/>
            <a:ext cx="36718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微软雅黑" pitchFamily="34" charset="-122"/>
              </a:rPr>
              <a:t>威胁：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>
                <a:ea typeface="微软雅黑" pitchFamily="34" charset="-122"/>
              </a:rPr>
              <a:t> </a:t>
            </a:r>
            <a:r>
              <a:rPr lang="en-US" altLang="zh-CN" sz="1600" dirty="0">
                <a:ea typeface="微软雅黑" pitchFamily="34" charset="-122"/>
              </a:rPr>
              <a:t>XXXX</a:t>
            </a:r>
            <a:endParaRPr lang="zh-CN" altLang="en-US" sz="1600" dirty="0"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四、运营及推广分析</a:t>
            </a:r>
            <a:endParaRPr lang="en-US" altLang="zh-CN" sz="2800" b="1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五、盈利状况分析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736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0000CC"/>
                </a:solidFill>
              </a:rPr>
              <a:t>对该产品的当前盈利状况的分析，以广告、会员、电子商务、游戏、增值服务、无线收</a:t>
            </a:r>
            <a:endParaRPr lang="en-US" altLang="zh-CN" i="1" dirty="0">
              <a:solidFill>
                <a:srgbClr val="0000CC"/>
              </a:solidFill>
            </a:endParaRPr>
          </a:p>
          <a:p>
            <a:r>
              <a:rPr lang="zh-CN" altLang="en-US" i="1" dirty="0">
                <a:solidFill>
                  <a:srgbClr val="0000CC"/>
                </a:solidFill>
              </a:rPr>
              <a:t>入、其他等方面进行分析。尽量以数据表示为主此表格分析过程中，可以添加子项目，</a:t>
            </a:r>
            <a:endParaRPr lang="en-US" altLang="zh-CN" i="1" dirty="0">
              <a:solidFill>
                <a:srgbClr val="0000CC"/>
              </a:solidFill>
            </a:endParaRPr>
          </a:p>
          <a:p>
            <a:r>
              <a:rPr lang="zh-CN" altLang="en-US" i="1" dirty="0">
                <a:solidFill>
                  <a:srgbClr val="FF0000"/>
                </a:solidFill>
              </a:rPr>
              <a:t>可以分页进行详细概述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58" y="2500306"/>
          <a:ext cx="8501122" cy="39219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3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介绍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广告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会员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电子商务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游戏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增值服务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无线收入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其他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另外添加的项目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六、借鉴和规避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21018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可借鉴：</a:t>
            </a:r>
            <a:endParaRPr lang="en-US" altLang="zh-CN" sz="2400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      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             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XXXX</a:t>
            </a:r>
          </a:p>
          <a:p>
            <a:r>
              <a:rPr lang="zh-CN" altLang="en-US" b="1" dirty="0">
                <a:latin typeface="+mj-ea"/>
                <a:ea typeface="+mj-ea"/>
              </a:rPr>
              <a:t>             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XXXX</a:t>
            </a:r>
          </a:p>
          <a:p>
            <a:r>
              <a:rPr lang="zh-CN" altLang="en-US" b="1" dirty="0">
                <a:latin typeface="+mj-ea"/>
                <a:ea typeface="+mj-ea"/>
              </a:rPr>
              <a:t>             </a:t>
            </a:r>
            <a:r>
              <a:rPr lang="en-US" altLang="zh-CN" b="1" dirty="0">
                <a:latin typeface="+mj-ea"/>
                <a:ea typeface="+mj-ea"/>
              </a:rPr>
              <a:t>3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XXXX</a:t>
            </a:r>
          </a:p>
          <a:p>
            <a:endParaRPr lang="en-US" altLang="zh-CN" b="1" dirty="0">
              <a:latin typeface="+mj-ea"/>
              <a:ea typeface="+mj-ea"/>
            </a:endParaRPr>
          </a:p>
          <a:p>
            <a:pPr lvl="0"/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可规避：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            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             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XXX</a:t>
            </a:r>
          </a:p>
          <a:p>
            <a:r>
              <a:rPr lang="zh-CN" altLang="en-US" b="1" dirty="0">
                <a:latin typeface="+mj-ea"/>
                <a:ea typeface="+mj-ea"/>
              </a:rPr>
              <a:t>             </a:t>
            </a:r>
            <a:r>
              <a:rPr lang="en-US" altLang="zh-CN" b="1" dirty="0">
                <a:latin typeface="+mj-ea"/>
                <a:ea typeface="+mj-ea"/>
              </a:rPr>
              <a:t>2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XXXX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分析目录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297151"/>
            <a:ext cx="74295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一、产品分析目的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二、竞争产品介绍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三、产品功能介绍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zh-CN" altLang="en-US" sz="2000" b="1" dirty="0">
                <a:latin typeface="+mj-ea"/>
                <a:ea typeface="+mj-ea"/>
              </a:rPr>
              <a:t>功能树形结构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zh-CN" altLang="en-US" sz="2000" b="1" dirty="0">
                <a:latin typeface="+mj-ea"/>
                <a:ea typeface="+mj-ea"/>
              </a:rPr>
              <a:t>矩阵类型说明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zh-CN" altLang="en-US" sz="2000" b="1" dirty="0">
                <a:latin typeface="+mj-ea"/>
                <a:ea typeface="+mj-ea"/>
              </a:rPr>
              <a:t>功能矩阵图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en-US" altLang="zh-CN" sz="2000" b="1" dirty="0">
                <a:latin typeface="+mj-ea"/>
                <a:ea typeface="+mj-ea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类功能介绍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en-US" altLang="zh-CN" sz="2000" b="1" dirty="0">
                <a:latin typeface="+mj-ea"/>
                <a:ea typeface="+mj-ea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类功能介绍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en-US" altLang="zh-CN" sz="2000" b="1" dirty="0">
                <a:latin typeface="+mj-ea"/>
                <a:ea typeface="+mj-ea"/>
              </a:rPr>
              <a:t>C</a:t>
            </a:r>
            <a:r>
              <a:rPr lang="zh-CN" altLang="en-US" sz="2000" b="1" dirty="0">
                <a:latin typeface="+mj-ea"/>
                <a:ea typeface="+mj-ea"/>
              </a:rPr>
              <a:t>类功能介绍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en-US" altLang="zh-CN" sz="2000" b="1" dirty="0">
                <a:latin typeface="+mj-ea"/>
                <a:ea typeface="+mj-ea"/>
              </a:rPr>
              <a:t>D</a:t>
            </a:r>
            <a:r>
              <a:rPr lang="zh-CN" altLang="en-US" sz="2000" b="1" dirty="0">
                <a:latin typeface="+mj-ea"/>
                <a:ea typeface="+mj-ea"/>
              </a:rPr>
              <a:t>类功能介绍</a:t>
            </a:r>
            <a:endParaRPr lang="en-US" altLang="zh-CN" sz="2000" b="1" dirty="0">
              <a:latin typeface="+mj-ea"/>
              <a:ea typeface="+mj-ea"/>
            </a:endParaRPr>
          </a:p>
          <a:p>
            <a:pPr marL="971550" lvl="1" indent="-514350">
              <a:spcAft>
                <a:spcPts val="600"/>
              </a:spcAft>
              <a:buFont typeface="+mj-lt"/>
              <a:buAutoNum type="romanUcPeriod"/>
            </a:pPr>
            <a:r>
              <a:rPr lang="zh-CN" altLang="en-US" sz="2000" b="1" dirty="0">
                <a:latin typeface="+mj-ea"/>
                <a:ea typeface="+mj-ea"/>
              </a:rPr>
              <a:t>产品</a:t>
            </a:r>
            <a:r>
              <a:rPr lang="en-US" altLang="zh-CN" sz="2000" b="1" dirty="0">
                <a:latin typeface="+mj-ea"/>
                <a:ea typeface="+mj-ea"/>
              </a:rPr>
              <a:t>SWOT</a:t>
            </a: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四、运营及推广分析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五、盈利状况分析</a:t>
            </a:r>
            <a:endParaRPr lang="en-US" altLang="zh-CN" sz="2000" b="1" dirty="0">
              <a:latin typeface="+mj-ea"/>
              <a:ea typeface="+mj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latin typeface="+mj-ea"/>
                <a:ea typeface="+mj-ea"/>
              </a:rPr>
              <a:t>六、借鉴和规避</a:t>
            </a:r>
            <a:endParaRPr lang="en-US" altLang="zh-CN" sz="2000" b="1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一、产品分析目的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0000CC"/>
                </a:solidFill>
              </a:rPr>
              <a:t>描述希望通过该产品的分析达到什么目的，尽量使调研内容分析详细化</a:t>
            </a:r>
            <a:endParaRPr lang="en-US" altLang="zh-CN" i="1" dirty="0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二、竞争产品介绍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000240"/>
          <a:ext cx="8286808" cy="4357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7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介绍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上线时间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公司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公司名称或地址、网站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受众定位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地域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年龄层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职业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收入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学历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是什么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解释产品是什么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产品类型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产品类型，如商务社区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推广运营策略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描述推广和运营中使用的方法和策略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当前产品数据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产品当前注册用户数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活跃用户数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/PV/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付费用户数等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当前盈利情况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盈利状况和收入构成</a:t>
                      </a:r>
                      <a:r>
                        <a:rPr lang="en-US" altLang="zh-CN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比例</a:t>
                      </a:r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i="1" dirty="0">
                          <a:solidFill>
                            <a:srgbClr val="0000CC"/>
                          </a:solidFill>
                          <a:latin typeface="+mj-ea"/>
                          <a:ea typeface="+mj-ea"/>
                        </a:rPr>
                        <a:t>另外添加的项目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1" dirty="0">
                        <a:solidFill>
                          <a:srgbClr val="0000CC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28596" y="1285860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0000CC"/>
                </a:solidFill>
                <a:latin typeface="+mj-ea"/>
                <a:ea typeface="+mj-ea"/>
              </a:rPr>
              <a:t>在分析过程中尽量详细和数据为主，此表格分析过程中，可以添加子项目，</a:t>
            </a:r>
            <a:r>
              <a:rPr lang="zh-CN" altLang="en-US" i="1" dirty="0">
                <a:solidFill>
                  <a:srgbClr val="FF0000"/>
                </a:solidFill>
                <a:latin typeface="+mj-ea"/>
                <a:ea typeface="+mj-ea"/>
              </a:rPr>
              <a:t>可以分页进行详细概述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323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>
                <a:latin typeface="+mj-ea"/>
                <a:ea typeface="+mj-ea"/>
              </a:rPr>
              <a:t>I. </a:t>
            </a:r>
            <a:r>
              <a:rPr lang="zh-CN" altLang="en-US" sz="2400" b="1" dirty="0">
                <a:latin typeface="+mj-ea"/>
                <a:ea typeface="+mj-ea"/>
              </a:rPr>
              <a:t>功能树形结构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826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>
                <a:latin typeface="+mj-ea"/>
                <a:ea typeface="+mj-ea"/>
              </a:rPr>
              <a:t>II. </a:t>
            </a:r>
            <a:r>
              <a:rPr lang="zh-CN" altLang="en-US" sz="2400" b="1" dirty="0">
                <a:latin typeface="+mj-ea"/>
                <a:ea typeface="+mj-ea"/>
              </a:rPr>
              <a:t>矩阵图类型说明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197610"/>
            <a:ext cx="826219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类功能：</a:t>
            </a:r>
            <a:r>
              <a:rPr lang="zh-CN" altLang="en-US" dirty="0">
                <a:latin typeface="+mj-ea"/>
                <a:ea typeface="+mj-ea"/>
              </a:rPr>
              <a:t>属于明星功能，核心产品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B</a:t>
            </a:r>
            <a:r>
              <a:rPr lang="zh-CN" altLang="en-US" sz="2400" b="1" dirty="0">
                <a:latin typeface="+mj-ea"/>
                <a:ea typeface="+mj-ea"/>
              </a:rPr>
              <a:t>类功能：</a:t>
            </a:r>
            <a:r>
              <a:rPr lang="zh-CN" altLang="en-US" dirty="0">
                <a:latin typeface="+mj-ea"/>
                <a:ea typeface="+mj-ea"/>
              </a:rPr>
              <a:t>用户喜欢，市场竞争力不强，需要继续完善，有机会变成</a:t>
            </a:r>
            <a:r>
              <a:rPr lang="en-US" altLang="zh-CN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类功能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C</a:t>
            </a:r>
            <a:r>
              <a:rPr lang="zh-CN" altLang="en-US" sz="2400" b="1" dirty="0">
                <a:latin typeface="+mj-ea"/>
                <a:ea typeface="+mj-ea"/>
              </a:rPr>
              <a:t>类功能：</a:t>
            </a:r>
            <a:r>
              <a:rPr lang="zh-CN" altLang="en-US" dirty="0">
                <a:latin typeface="+mj-ea"/>
                <a:ea typeface="+mj-ea"/>
              </a:rPr>
              <a:t>市场竞争力强，对用户吸引力不够高，需要加强推广和运营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sz="2400" b="1" dirty="0">
                <a:latin typeface="+mj-ea"/>
                <a:ea typeface="+mj-ea"/>
              </a:rPr>
              <a:t>D</a:t>
            </a:r>
            <a:r>
              <a:rPr lang="zh-CN" altLang="en-US" sz="2400" b="1" dirty="0">
                <a:latin typeface="+mj-ea"/>
                <a:ea typeface="+mj-ea"/>
              </a:rPr>
              <a:t>类功能：</a:t>
            </a:r>
            <a:r>
              <a:rPr lang="zh-CN" altLang="en-US" dirty="0">
                <a:latin typeface="+mj-ea"/>
                <a:ea typeface="+mj-ea"/>
              </a:rPr>
              <a:t>既没竞争力也没吸引力，需要进行重大修改或者舍弃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88640"/>
            <a:ext cx="2096703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2108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>
                <a:latin typeface="+mj-ea"/>
                <a:ea typeface="+mj-ea"/>
              </a:rPr>
              <a:t>III. </a:t>
            </a:r>
            <a:r>
              <a:rPr lang="zh-CN" altLang="en-US" sz="2400" b="1" dirty="0">
                <a:latin typeface="+mj-ea"/>
                <a:ea typeface="+mj-ea"/>
              </a:rPr>
              <a:t>功能矩阵图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-464379" y="4321975"/>
            <a:ext cx="392909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30" idx="1"/>
          </p:cNvCxnSpPr>
          <p:nvPr/>
        </p:nvCxnSpPr>
        <p:spPr>
          <a:xfrm>
            <a:off x="1500166" y="6296044"/>
            <a:ext cx="6082708" cy="201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5718" y="19288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用户吸引度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82874" y="613150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市场竞争力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643042" y="2428868"/>
          <a:ext cx="5715040" cy="3714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32352" y="250030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</a:rPr>
              <a:t>B</a:t>
            </a:r>
            <a:endParaRPr lang="zh-CN" altLang="en-US" i="1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6052" y="25003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</a:rPr>
              <a:t>A</a:t>
            </a:r>
            <a:endParaRPr lang="zh-CN" altLang="en-US" i="1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4336" y="43576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</a:rPr>
              <a:t>D</a:t>
            </a:r>
            <a:endParaRPr lang="zh-CN" altLang="en-US" i="1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2846" y="4357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</a:rPr>
              <a:t>C</a:t>
            </a:r>
            <a:endParaRPr lang="zh-CN" altLang="en-US" i="1" dirty="0">
              <a:solidFill>
                <a:srgbClr val="00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2976" y="60007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低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96068" y="63051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强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25422" y="63579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2976" y="22859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高</a:t>
            </a:r>
          </a:p>
        </p:txBody>
      </p:sp>
      <p:sp>
        <p:nvSpPr>
          <p:cNvPr id="17" name="Oval 37"/>
          <p:cNvSpPr>
            <a:spLocks noChangeArrowheads="1"/>
          </p:cNvSpPr>
          <p:nvPr/>
        </p:nvSpPr>
        <p:spPr bwMode="auto">
          <a:xfrm>
            <a:off x="5000628" y="2643182"/>
            <a:ext cx="1079500" cy="503238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Franklin Gothic Book" pitchFamily="34" charset="0"/>
                <a:ea typeface="微软雅黑" pitchFamily="34" charset="-122"/>
              </a:rPr>
              <a:t>XX</a:t>
            </a:r>
            <a:r>
              <a:rPr lang="zh-CN" altLang="en-US" dirty="0">
                <a:latin typeface="Franklin Gothic Book" pitchFamily="34" charset="0"/>
                <a:ea typeface="微软雅黑" pitchFamily="34" charset="-122"/>
              </a:rPr>
              <a:t>功能</a:t>
            </a: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2500298" y="3500438"/>
            <a:ext cx="1079500" cy="503238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Franklin Gothic Book" pitchFamily="34" charset="0"/>
                <a:ea typeface="微软雅黑" pitchFamily="34" charset="-122"/>
              </a:rPr>
              <a:t>XX</a:t>
            </a:r>
            <a:r>
              <a:rPr lang="zh-CN" altLang="en-US" dirty="0">
                <a:latin typeface="Franklin Gothic Book" pitchFamily="34" charset="0"/>
                <a:ea typeface="微软雅黑" pitchFamily="34" charset="-122"/>
              </a:rPr>
              <a:t>功能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2000232" y="2571744"/>
            <a:ext cx="1079500" cy="503238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Franklin Gothic Book" pitchFamily="34" charset="0"/>
                <a:ea typeface="微软雅黑" pitchFamily="34" charset="-122"/>
              </a:rPr>
              <a:t>XX</a:t>
            </a:r>
            <a:r>
              <a:rPr lang="zh-CN" altLang="en-US" dirty="0">
                <a:latin typeface="Franklin Gothic Book" pitchFamily="34" charset="0"/>
                <a:ea typeface="微软雅黑" pitchFamily="34" charset="-122"/>
              </a:rPr>
              <a:t>功能</a:t>
            </a: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5286380" y="5286388"/>
            <a:ext cx="1079500" cy="503238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Franklin Gothic Book" pitchFamily="34" charset="0"/>
                <a:ea typeface="微软雅黑" pitchFamily="34" charset="-122"/>
              </a:rPr>
              <a:t>XX</a:t>
            </a:r>
            <a:r>
              <a:rPr lang="zh-CN" altLang="en-US" dirty="0">
                <a:latin typeface="Franklin Gothic Book" pitchFamily="34" charset="0"/>
                <a:ea typeface="微软雅黑" pitchFamily="34" charset="-122"/>
              </a:rPr>
              <a:t>功能</a:t>
            </a: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2714612" y="5214950"/>
            <a:ext cx="1079500" cy="503238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latin typeface="Franklin Gothic Book" pitchFamily="34" charset="0"/>
                <a:ea typeface="微软雅黑" pitchFamily="34" charset="-122"/>
              </a:rPr>
              <a:t>XX</a:t>
            </a:r>
            <a:r>
              <a:rPr lang="zh-CN" altLang="en-US" dirty="0">
                <a:latin typeface="Franklin Gothic Book" pitchFamily="34" charset="0"/>
                <a:ea typeface="微软雅黑" pitchFamily="34" charset="-122"/>
              </a:rPr>
              <a:t>功能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422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IV. A</a:t>
            </a:r>
            <a:r>
              <a:rPr lang="zh-CN" altLang="en-US" sz="2400" b="1" dirty="0">
                <a:latin typeface="+mj-ea"/>
                <a:ea typeface="+mj-ea"/>
              </a:rPr>
              <a:t>类功能介绍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三、产品功能介绍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1357298"/>
            <a:ext cx="2299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V. B</a:t>
            </a:r>
            <a:r>
              <a:rPr lang="zh-CN" altLang="en-US" sz="2400" b="1" dirty="0">
                <a:latin typeface="+mj-ea"/>
                <a:ea typeface="+mj-ea"/>
              </a:rPr>
              <a:t>类功能介绍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71406"/>
            <a:ext cx="2096703" cy="482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YO-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竞争产品分析模板_V100304</Template>
  <TotalTime>8</TotalTime>
  <Words>507</Words>
  <Application>Microsoft Office PowerPoint</Application>
  <PresentationFormat>全屏显示(4:3)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Wingdings</vt:lpstr>
      <vt:lpstr>Office 主题</vt:lpstr>
      <vt:lpstr>WOYO-PPT模板</vt:lpstr>
      <vt:lpstr>起点学院竞争分析   产品部 周鸿祎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竞品分析模板</dc:title>
  <dc:subject>起点学院内部资料</dc:subject>
  <dc:creator>起点学院</dc:creator>
  <cp:lastModifiedBy>laocao</cp:lastModifiedBy>
  <cp:revision>6</cp:revision>
  <dcterms:created xsi:type="dcterms:W3CDTF">2017-03-06T03:12:26Z</dcterms:created>
  <dcterms:modified xsi:type="dcterms:W3CDTF">2017-03-06T03:47:04Z</dcterms:modified>
</cp:coreProperties>
</file>