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57" r:id="rId2"/>
    <p:sldId id="258" r:id="rId3"/>
    <p:sldId id="260" r:id="rId4"/>
    <p:sldId id="261" r:id="rId5"/>
    <p:sldId id="263" r:id="rId6"/>
    <p:sldId id="264" r:id="rId7"/>
    <p:sldId id="270" r:id="rId8"/>
    <p:sldId id="262" r:id="rId9"/>
    <p:sldId id="266" r:id="rId10"/>
    <p:sldId id="265" r:id="rId11"/>
    <p:sldId id="267" r:id="rId12"/>
    <p:sldId id="268" r:id="rId13"/>
    <p:sldId id="269" r:id="rId14"/>
    <p:sldId id="271" r:id="rId15"/>
    <p:sldId id="259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68554" autoAdjust="0"/>
  </p:normalViewPr>
  <p:slideViewPr>
    <p:cSldViewPr>
      <p:cViewPr varScale="1">
        <p:scale>
          <a:sx n="60" d="100"/>
          <a:sy n="60" d="100"/>
        </p:scale>
        <p:origin x="-184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AFBD9E-6B2F-4020-8679-B62729E68172}" type="datetimeFigureOut">
              <a:rPr lang="zh-CN" altLang="en-US" smtClean="0"/>
              <a:pPr/>
              <a:t>2014/11/24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0629B-5C7B-404E-93AF-6E6AD907B6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AbstractGalleryActvity</a:t>
            </a:r>
            <a:r>
              <a:rPr lang="zh-CN" altLang="en-US" dirty="0" smtClean="0"/>
              <a:t>抽象了通用方法：状态检测（</a:t>
            </a:r>
            <a:r>
              <a:rPr lang="en-US" altLang="zh-CN" dirty="0" smtClean="0"/>
              <a:t>USB</a:t>
            </a:r>
            <a:r>
              <a:rPr lang="zh-CN" altLang="en-US" dirty="0" smtClean="0"/>
              <a:t>模式</a:t>
            </a:r>
            <a:r>
              <a:rPr lang="en-US" altLang="zh-CN" dirty="0" smtClean="0"/>
              <a:t>|</a:t>
            </a:r>
            <a:r>
              <a:rPr lang="zh-CN" altLang="en-US" dirty="0" smtClean="0"/>
              <a:t>内存不足）、通用按钮初始化、广播接收（如</a:t>
            </a:r>
            <a:r>
              <a:rPr lang="en-US" altLang="zh-CN" dirty="0" smtClean="0"/>
              <a:t>ACTION_MEDIA_EJECT</a:t>
            </a:r>
            <a:r>
              <a:rPr lang="zh-CN" altLang="en-US" dirty="0" smtClean="0"/>
              <a:t>）等。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 smtClean="0"/>
              <a:t>StateManager</a:t>
            </a:r>
            <a:r>
              <a:rPr lang="zh-CN" altLang="en-US" dirty="0" smtClean="0"/>
              <a:t>管理所有</a:t>
            </a:r>
            <a:r>
              <a:rPr lang="en-US" altLang="zh-CN" dirty="0" smtClean="0"/>
              <a:t>ActivityState</a:t>
            </a:r>
            <a:r>
              <a:rPr lang="zh-CN" altLang="en-US" dirty="0" smtClean="0"/>
              <a:t>的派生类</a:t>
            </a:r>
            <a:endParaRPr lang="en-US" altLang="zh-CN" dirty="0" smtClean="0"/>
          </a:p>
          <a:p>
            <a:r>
              <a:rPr lang="en-US" altLang="zh-CN" dirty="0" smtClean="0"/>
              <a:t>Stack&lt;StateEntry&gt;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mStack</a:t>
            </a:r>
            <a:r>
              <a:rPr lang="zh-CN" altLang="en-US" dirty="0" smtClean="0"/>
              <a:t>：以栈的形式管理界面</a:t>
            </a:r>
            <a:endParaRPr lang="en-US" altLang="zh-CN" dirty="0" smtClean="0"/>
          </a:p>
          <a:p>
            <a:r>
              <a:rPr lang="en-US" altLang="zh-CN" dirty="0" smtClean="0"/>
              <a:t>StateEntry</a:t>
            </a:r>
            <a:r>
              <a:rPr lang="zh-CN" altLang="en-US" dirty="0" smtClean="0"/>
              <a:t>：</a:t>
            </a:r>
            <a:r>
              <a:rPr lang="en-US" altLang="zh-CN" dirty="0" smtClean="0"/>
              <a:t>data | activityState</a:t>
            </a:r>
            <a:endParaRPr lang="zh-CN" altLang="en-US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界面切换过程：新页面的初始化</a:t>
            </a:r>
            <a:r>
              <a:rPr lang="en-US" altLang="zh-CN" dirty="0" smtClean="0"/>
              <a:t>startState</a:t>
            </a:r>
            <a:r>
              <a:rPr lang="zh-CN" altLang="en-US" dirty="0" smtClean="0"/>
              <a:t> 与 页面结束</a:t>
            </a:r>
            <a:r>
              <a:rPr lang="en-US" altLang="zh-CN" baseline="0" dirty="0" smtClean="0"/>
              <a:t>finishState</a:t>
            </a:r>
          </a:p>
          <a:p>
            <a:r>
              <a:rPr lang="en-US" altLang="zh-CN" baseline="0" dirty="0" smtClean="0"/>
              <a:t>Eg: onCreate---getStateManager().startState(</a:t>
            </a:r>
            <a:r>
              <a:rPr lang="en-US" altLang="zh-CN" baseline="0" dirty="0" err="1" smtClean="0"/>
              <a:t>VivoAlbumSetPage.class</a:t>
            </a:r>
            <a:r>
              <a:rPr lang="en-US" altLang="zh-CN" baseline="0" dirty="0" smtClean="0"/>
              <a:t>, data);</a:t>
            </a:r>
          </a:p>
          <a:p>
            <a:r>
              <a:rPr lang="en-US" altLang="zh-CN" baseline="0" dirty="0" smtClean="0"/>
              <a:t>    onBackPressed---</a:t>
            </a:r>
            <a:r>
              <a:rPr lang="en-US" altLang="zh-CN" b="0" baseline="0" dirty="0" smtClean="0"/>
              <a:t>mActivity.getStateManager</a:t>
            </a:r>
            <a:r>
              <a:rPr lang="en-US" altLang="zh-CN" baseline="0" dirty="0" smtClean="0"/>
              <a:t>().finishState(this);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0629B-5C7B-404E-93AF-6E6AD907B67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0629B-5C7B-404E-93AF-6E6AD907B67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打开电子表格 </a:t>
            </a:r>
            <a:r>
              <a:rPr lang="en-US" altLang="zh-CN" dirty="0" smtClean="0"/>
              <a:t>DataManager</a:t>
            </a:r>
            <a:r>
              <a:rPr lang="zh-CN" altLang="en-US" dirty="0" smtClean="0"/>
              <a:t>获取对应的</a:t>
            </a:r>
            <a:r>
              <a:rPr lang="en-US" altLang="zh-CN" dirty="0" smtClean="0"/>
              <a:t>MediaObject</a:t>
            </a:r>
            <a:r>
              <a:rPr lang="zh-CN" altLang="en-US" dirty="0" smtClean="0"/>
              <a:t>子类过程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0629B-5C7B-404E-93AF-6E6AD907B67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打开电子表格 </a:t>
            </a:r>
            <a:r>
              <a:rPr lang="en-US" altLang="zh-CN" dirty="0" smtClean="0"/>
              <a:t>DataManager</a:t>
            </a:r>
            <a:r>
              <a:rPr lang="zh-CN" altLang="en-US" dirty="0" smtClean="0"/>
              <a:t>获取对应的</a:t>
            </a:r>
            <a:r>
              <a:rPr lang="en-US" altLang="zh-CN" dirty="0" smtClean="0"/>
              <a:t>MediaObject</a:t>
            </a:r>
            <a:r>
              <a:rPr lang="zh-CN" altLang="en-US" dirty="0" smtClean="0"/>
              <a:t>子类过程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0629B-5C7B-404E-93AF-6E6AD907B67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数据更新：</a:t>
            </a:r>
            <a:r>
              <a:rPr lang="en-US" altLang="zh-CN" dirty="0" smtClean="0"/>
              <a:t>AlbumSetDataLoade--ReloadTask--run()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0629B-5C7B-404E-93AF-6E6AD907B67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0629B-5C7B-404E-93AF-6E6AD907B67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30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8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8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42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PPT-02.jp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PPT-0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7200" dirty="0" smtClean="0">
                <a:latin typeface="黑体" pitchFamily="49" charset="-122"/>
                <a:ea typeface="黑体" pitchFamily="49" charset="-122"/>
              </a:rPr>
              <a:t>答辩</a:t>
            </a:r>
            <a:endParaRPr lang="zh-CN" altLang="en-US" sz="72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642918"/>
            <a:ext cx="6615130" cy="582594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l"/>
            </a:pPr>
            <a:r>
              <a:rPr lang="zh-CN" altLang="en-US" sz="2400" dirty="0" smtClean="0"/>
              <a:t>按钮状态改变与选择管理</a:t>
            </a:r>
            <a:endParaRPr lang="zh-CN" altLang="en-US" sz="2400" dirty="0"/>
          </a:p>
        </p:txBody>
      </p:sp>
      <p:pic>
        <p:nvPicPr>
          <p:cNvPr id="5122" name="Picture 2" descr="D:\我的文档\桌面\SelectionManage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214422"/>
            <a:ext cx="7786742" cy="50279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214291"/>
            <a:ext cx="6615130" cy="654032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l"/>
            </a:pPr>
            <a:r>
              <a:rPr lang="zh-CN" altLang="en-US" sz="2400" dirty="0" smtClean="0"/>
              <a:t>图片数据库结构</a:t>
            </a:r>
            <a:endParaRPr lang="zh-CN" altLang="en-US" sz="2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28662" y="928671"/>
          <a:ext cx="7143800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900"/>
                <a:gridCol w="35719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 smtClean="0"/>
                        <a:t>字段名</a:t>
                      </a:r>
                      <a:endParaRPr lang="zh-CN" alt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90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 smtClean="0"/>
                        <a:t>_id</a:t>
                      </a:r>
                      <a:endParaRPr lang="zh-CN" alt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90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 smtClean="0"/>
                        <a:t>_data</a:t>
                      </a:r>
                      <a:endParaRPr lang="zh-CN" alt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 smtClean="0"/>
                        <a:t>路径</a:t>
                      </a:r>
                      <a:endParaRPr lang="zh-CN" altLang="en-US" sz="19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 smtClean="0"/>
                        <a:t>_size</a:t>
                      </a:r>
                      <a:endParaRPr lang="zh-CN" alt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9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 smtClean="0"/>
                        <a:t>_</a:t>
                      </a:r>
                      <a:r>
                        <a:rPr lang="en-US" altLang="zh-CN" sz="1900" dirty="0" err="1" smtClean="0"/>
                        <a:t>display_name</a:t>
                      </a:r>
                      <a:endParaRPr lang="zh-CN" alt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 smtClean="0"/>
                        <a:t>Eg : IMG_25570701_073407.jpg</a:t>
                      </a:r>
                      <a:endParaRPr lang="zh-CN" altLang="en-US" sz="19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 err="1" smtClean="0"/>
                        <a:t>mime_type</a:t>
                      </a:r>
                      <a:endParaRPr lang="zh-CN" alt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 smtClean="0"/>
                        <a:t>图片类型</a:t>
                      </a:r>
                      <a:endParaRPr lang="zh-CN" altLang="en-US" sz="19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 smtClean="0"/>
                        <a:t>title</a:t>
                      </a:r>
                      <a:endParaRPr lang="zh-CN" alt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 smtClean="0"/>
                        <a:t>Eg : IMG_25570701_073407</a:t>
                      </a:r>
                      <a:endParaRPr lang="zh-CN" altLang="en-US" sz="19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 smtClean="0"/>
                        <a:t>date_added/date_modified</a:t>
                      </a:r>
                      <a:endParaRPr lang="zh-CN" alt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 smtClean="0"/>
                        <a:t>用于排序</a:t>
                      </a:r>
                      <a:endParaRPr lang="zh-CN" altLang="en-US" sz="19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 err="1" smtClean="0"/>
                        <a:t>datetaken</a:t>
                      </a:r>
                      <a:endParaRPr lang="zh-CN" alt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 smtClean="0"/>
                        <a:t>时间检索</a:t>
                      </a:r>
                      <a:endParaRPr lang="zh-CN" altLang="en-US" sz="19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 err="1" smtClean="0"/>
                        <a:t>bucket_id</a:t>
                      </a:r>
                      <a:endParaRPr lang="zh-CN" alt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 smtClean="0"/>
                        <a:t>所在相册</a:t>
                      </a:r>
                      <a:r>
                        <a:rPr lang="en-US" altLang="zh-CN" sz="1900" dirty="0" smtClean="0"/>
                        <a:t>ID</a:t>
                      </a:r>
                      <a:endParaRPr lang="zh-CN" altLang="en-US" sz="19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 err="1" smtClean="0"/>
                        <a:t>bucket_display_name</a:t>
                      </a:r>
                      <a:endParaRPr lang="zh-CN" alt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 smtClean="0"/>
                        <a:t>相册</a:t>
                      </a:r>
                      <a:endParaRPr lang="zh-CN" altLang="en-US" sz="19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 smtClean="0"/>
                        <a:t>width/height</a:t>
                      </a:r>
                      <a:endParaRPr lang="zh-CN" alt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9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 err="1" smtClean="0"/>
                        <a:t>group_index</a:t>
                      </a:r>
                      <a:endParaRPr lang="zh-CN" alt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 smtClean="0"/>
                        <a:t>连拍排序</a:t>
                      </a:r>
                      <a:endParaRPr lang="zh-CN" altLang="en-US" sz="19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 err="1" smtClean="0"/>
                        <a:t>group_id</a:t>
                      </a:r>
                      <a:endParaRPr lang="zh-CN" alt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 smtClean="0"/>
                        <a:t>非连拍照片的值为</a:t>
                      </a:r>
                      <a:r>
                        <a:rPr lang="en-US" altLang="zh-CN" sz="1900" dirty="0" smtClean="0"/>
                        <a:t>0</a:t>
                      </a:r>
                      <a:endParaRPr lang="zh-CN" altLang="en-US" sz="19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642918"/>
            <a:ext cx="6615130" cy="582594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l"/>
            </a:pPr>
            <a:r>
              <a:rPr lang="zh-CN" altLang="en-US" sz="2400" dirty="0" smtClean="0"/>
              <a:t>图片数据库结构</a:t>
            </a:r>
            <a:endParaRPr lang="zh-CN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4" y="1571613"/>
            <a:ext cx="7916425" cy="4086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642918"/>
            <a:ext cx="6615130" cy="582594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l"/>
            </a:pPr>
            <a:r>
              <a:rPr lang="zh-CN" altLang="en-US" sz="2400" dirty="0" smtClean="0"/>
              <a:t>照片</a:t>
            </a:r>
            <a:r>
              <a:rPr lang="zh-CN" altLang="en-US" sz="2400" dirty="0" smtClean="0"/>
              <a:t>编辑</a:t>
            </a:r>
            <a:endParaRPr lang="zh-CN" altLang="en-US" sz="2400" dirty="0"/>
          </a:p>
        </p:txBody>
      </p:sp>
      <p:pic>
        <p:nvPicPr>
          <p:cNvPr id="2054" name="Picture 6" descr="D:\我的文档\桌面\{A72A7646-A39D-4054-BF7E-ED43B6853089}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357298"/>
            <a:ext cx="8496557" cy="40719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642918"/>
            <a:ext cx="6615130" cy="582594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l"/>
            </a:pPr>
            <a:r>
              <a:rPr lang="zh-CN" altLang="en-US" sz="2400" dirty="0" smtClean="0"/>
              <a:t>手势操作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其他工作</a:t>
            </a:r>
            <a:endParaRPr lang="zh-CN" altLang="en-US" sz="4000" b="1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029" name="Picture 5" descr="http://www.portableappc.com/wp-content/uploads/2011/09/appicon_128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72330" y="1142984"/>
            <a:ext cx="1219200" cy="1219201"/>
          </a:xfrm>
          <a:prstGeom prst="rect">
            <a:avLst/>
          </a:prstGeom>
          <a:noFill/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28596" y="1785926"/>
            <a:ext cx="8229600" cy="3757625"/>
          </a:xfrm>
        </p:spPr>
        <p:txBody>
          <a:bodyPr/>
          <a:lstStyle/>
          <a:p>
            <a:r>
              <a:rPr lang="zh-CN" altLang="en-US" dirty="0" smtClean="0"/>
              <a:t>日常：</a:t>
            </a:r>
            <a:r>
              <a:rPr lang="en-US" altLang="zh-CN" dirty="0" smtClean="0"/>
              <a:t>patch/BUG</a:t>
            </a:r>
            <a:r>
              <a:rPr lang="zh-CN" altLang="en-US" dirty="0" smtClean="0"/>
              <a:t>处理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       </a:t>
            </a:r>
            <a:r>
              <a:rPr lang="zh-CN" altLang="en-US" dirty="0" smtClean="0"/>
              <a:t>缅甸文超长字符串处理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       </a:t>
            </a:r>
            <a:r>
              <a:rPr lang="zh-CN" altLang="en-US" dirty="0" smtClean="0"/>
              <a:t>源码阅读与文档整理</a:t>
            </a:r>
            <a:endParaRPr lang="en-US" altLang="zh-CN" dirty="0" smtClean="0"/>
          </a:p>
          <a:p>
            <a:r>
              <a:rPr lang="zh-CN" altLang="en-US" dirty="0" smtClean="0"/>
              <a:t>学习：</a:t>
            </a:r>
            <a:r>
              <a:rPr lang="en-US" altLang="zh-CN" dirty="0" smtClean="0"/>
              <a:t>Android&amp;Java / OpenGL / Git</a:t>
            </a:r>
          </a:p>
          <a:p>
            <a:r>
              <a:rPr lang="zh-CN" altLang="en-US" dirty="0" smtClean="0"/>
              <a:t>专利：文档书写、想法记录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大纲</a:t>
            </a:r>
            <a:endParaRPr lang="zh-CN" altLang="en-US" sz="40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2071678"/>
            <a:ext cx="8229600" cy="1828799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+mn-ea"/>
              </a:rPr>
              <a:t>模块学习（主要）</a:t>
            </a:r>
            <a:endParaRPr lang="en-US" altLang="zh-CN" sz="3600" dirty="0" smtClean="0">
              <a:latin typeface="+mn-ea"/>
            </a:endParaRPr>
          </a:p>
          <a:p>
            <a:r>
              <a:rPr lang="zh-CN" altLang="en-US" sz="3600" dirty="0" smtClean="0">
                <a:latin typeface="+mn-ea"/>
              </a:rPr>
              <a:t>其他工作</a:t>
            </a:r>
            <a:endParaRPr lang="zh-CN" altLang="en-US" sz="36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模块学习</a:t>
            </a:r>
            <a:endParaRPr lang="zh-CN" altLang="en-US" sz="40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785926"/>
            <a:ext cx="8229600" cy="3757625"/>
          </a:xfrm>
        </p:spPr>
        <p:txBody>
          <a:bodyPr/>
          <a:lstStyle/>
          <a:p>
            <a:r>
              <a:rPr lang="zh-CN" altLang="en-US" dirty="0" smtClean="0"/>
              <a:t>主体结构与界面管理</a:t>
            </a:r>
            <a:endParaRPr lang="en-US" altLang="zh-CN" dirty="0" smtClean="0"/>
          </a:p>
          <a:p>
            <a:r>
              <a:rPr lang="zh-CN" altLang="en-US" dirty="0" smtClean="0"/>
              <a:t>数据获取（以</a:t>
            </a:r>
            <a:r>
              <a:rPr lang="en-US" altLang="zh-CN" dirty="0" smtClean="0"/>
              <a:t>VivoAlbumSetPage</a:t>
            </a:r>
            <a:r>
              <a:rPr lang="zh-CN" altLang="en-US" dirty="0" smtClean="0"/>
              <a:t>为例）</a:t>
            </a:r>
            <a:endParaRPr lang="en-US" altLang="zh-CN" dirty="0" smtClean="0"/>
          </a:p>
          <a:p>
            <a:r>
              <a:rPr lang="zh-CN" altLang="en-US" dirty="0" smtClean="0"/>
              <a:t>按钮状态改变与选择管理</a:t>
            </a:r>
            <a:endParaRPr lang="en-US" altLang="zh-CN" dirty="0" smtClean="0"/>
          </a:p>
          <a:p>
            <a:r>
              <a:rPr lang="zh-CN" altLang="en-US" dirty="0" smtClean="0"/>
              <a:t>图片数据库结构（连拍与时间检索）</a:t>
            </a:r>
            <a:endParaRPr lang="en-US" altLang="zh-CN" dirty="0" smtClean="0"/>
          </a:p>
          <a:p>
            <a:r>
              <a:rPr lang="zh-CN" altLang="en-US" dirty="0" smtClean="0"/>
              <a:t>照片编辑与手势操作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642918"/>
            <a:ext cx="6615130" cy="571504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l"/>
            </a:pPr>
            <a:r>
              <a:rPr lang="zh-CN" altLang="en-US" sz="2400" dirty="0" smtClean="0"/>
              <a:t>主体结构与界面管理</a:t>
            </a:r>
            <a:endParaRPr lang="zh-CN" altLang="en-US" sz="2400" dirty="0"/>
          </a:p>
        </p:txBody>
      </p:sp>
      <p:pic>
        <p:nvPicPr>
          <p:cNvPr id="1026" name="Picture 2" descr="D:\我的文档\桌面\Actvity&amp;State继承调用关系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1142984"/>
            <a:ext cx="7572428" cy="50552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642918"/>
            <a:ext cx="6615130" cy="582594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l"/>
            </a:pPr>
            <a:r>
              <a:rPr lang="zh-CN" altLang="en-US" sz="2400" dirty="0" smtClean="0"/>
              <a:t>数据获取</a:t>
            </a:r>
            <a:r>
              <a:rPr lang="en-US" altLang="zh-CN" sz="2400" dirty="0" smtClean="0"/>
              <a:t>: DataManager</a:t>
            </a:r>
            <a:endParaRPr lang="zh-CN" altLang="en-US" sz="2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28662" y="1214422"/>
          <a:ext cx="6929486" cy="4000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4743"/>
                <a:gridCol w="3464743"/>
              </a:tblGrid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 smtClean="0"/>
                        <a:t>Key</a:t>
                      </a:r>
                      <a:endParaRPr lang="zh-CN" alt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 smtClean="0"/>
                        <a:t>data</a:t>
                      </a:r>
                      <a:endParaRPr lang="zh-CN" altLang="en-US" sz="1900" dirty="0"/>
                    </a:p>
                  </a:txBody>
                  <a:tcPr/>
                </a:tc>
              </a:tr>
              <a:tr h="5000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local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LocalSource </a:t>
                      </a:r>
                    </a:p>
                  </a:txBody>
                  <a:tcPr marL="9525" marR="9525" marT="9525" marB="0" anchor="ctr"/>
                </a:tc>
              </a:tr>
              <a:tr h="5000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mtp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MtpSource </a:t>
                      </a:r>
                    </a:p>
                  </a:txBody>
                  <a:tcPr marL="9525" marR="9525" marT="9525" marB="0" anchor="ctr"/>
                </a:tc>
              </a:tr>
              <a:tr h="5000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combo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ComboSource </a:t>
                      </a:r>
                    </a:p>
                  </a:txBody>
                  <a:tcPr marL="9525" marR="9525" marT="9525" marB="0" anchor="ctr"/>
                </a:tc>
              </a:tr>
              <a:tr h="5000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cluster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ClusterSource </a:t>
                      </a:r>
                    </a:p>
                  </a:txBody>
                  <a:tcPr marL="9525" marR="9525" marT="9525" marB="0" anchor="ctr"/>
                </a:tc>
              </a:tr>
              <a:tr h="5000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filter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FilterSource </a:t>
                      </a:r>
                    </a:p>
                  </a:txBody>
                  <a:tcPr marL="9525" marR="9525" marT="9525" marB="0" anchor="ctr"/>
                </a:tc>
              </a:tr>
              <a:tr h="5000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uri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UriSource </a:t>
                      </a:r>
                    </a:p>
                  </a:txBody>
                  <a:tcPr marL="9525" marR="9525" marT="9525" marB="0" anchor="ctr"/>
                </a:tc>
              </a:tr>
              <a:tr h="5000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theme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VivoThemeSource 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642918"/>
            <a:ext cx="6615130" cy="571504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l"/>
            </a:pPr>
            <a:r>
              <a:rPr lang="zh-CN" altLang="en-US" sz="2400" dirty="0" smtClean="0"/>
              <a:t>数据获取</a:t>
            </a:r>
            <a:r>
              <a:rPr lang="en-US" altLang="zh-CN" sz="2400" dirty="0" smtClean="0"/>
              <a:t>: PathMatcher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000100" y="1285860"/>
            <a:ext cx="4929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add(String pattern, int kind)</a:t>
            </a:r>
            <a:endParaRPr lang="zh-CN" altLang="en-US" sz="2400" dirty="0"/>
          </a:p>
        </p:txBody>
      </p:sp>
      <p:sp>
        <p:nvSpPr>
          <p:cNvPr id="5" name="椭圆 4"/>
          <p:cNvSpPr/>
          <p:nvPr/>
        </p:nvSpPr>
        <p:spPr>
          <a:xfrm>
            <a:off x="1500166" y="1857364"/>
            <a:ext cx="1285884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mRoot</a:t>
            </a:r>
            <a:endParaRPr lang="zh-CN" altLang="en-US" dirty="0"/>
          </a:p>
        </p:txBody>
      </p:sp>
      <p:cxnSp>
        <p:nvCxnSpPr>
          <p:cNvPr id="7" name="直接连接符 6"/>
          <p:cNvCxnSpPr>
            <a:stCxn id="5" idx="4"/>
            <a:endCxn id="11" idx="0"/>
          </p:cNvCxnSpPr>
          <p:nvPr/>
        </p:nvCxnSpPr>
        <p:spPr>
          <a:xfrm rot="5400000">
            <a:off x="2035951" y="2821777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43240" y="1714488"/>
            <a:ext cx="5786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mMatcher.add</a:t>
            </a:r>
            <a:r>
              <a:rPr lang="en-US" altLang="zh-CN" sz="2000" dirty="0" smtClean="0"/>
              <a:t>("/combo/*", COMBO_ALBUMSET);</a:t>
            </a:r>
          </a:p>
          <a:p>
            <a:r>
              <a:rPr lang="en-US" altLang="zh-CN" sz="2000" dirty="0" err="1" smtClean="0"/>
              <a:t>mMatcher.add</a:t>
            </a:r>
            <a:r>
              <a:rPr lang="en-US" altLang="zh-CN" sz="2000" dirty="0" smtClean="0"/>
              <a:t>("/combo/*/*", COMBO_ALBUM);</a:t>
            </a:r>
            <a:endParaRPr lang="zh-CN" altLang="en-US" sz="2000" dirty="0"/>
          </a:p>
        </p:txBody>
      </p:sp>
      <p:sp>
        <p:nvSpPr>
          <p:cNvPr id="11" name="椭圆 10"/>
          <p:cNvSpPr/>
          <p:nvPr/>
        </p:nvSpPr>
        <p:spPr>
          <a:xfrm>
            <a:off x="1428728" y="2928934"/>
            <a:ext cx="1428760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combo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1428728" y="4286256"/>
            <a:ext cx="1428760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1428728" y="5429264"/>
            <a:ext cx="1428760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cxnSp>
        <p:nvCxnSpPr>
          <p:cNvPr id="19" name="直接连接符 18"/>
          <p:cNvCxnSpPr>
            <a:stCxn id="11" idx="4"/>
            <a:endCxn id="16" idx="0"/>
          </p:cNvCxnSpPr>
          <p:nvPr/>
        </p:nvCxnSpPr>
        <p:spPr>
          <a:xfrm rot="5400000">
            <a:off x="1893075" y="4036223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6" idx="4"/>
            <a:endCxn id="17" idx="0"/>
          </p:cNvCxnSpPr>
          <p:nvPr/>
        </p:nvCxnSpPr>
        <p:spPr>
          <a:xfrm rot="5400000">
            <a:off x="2000232" y="5286388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3071802" y="4429132"/>
            <a:ext cx="235745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COMBO_ALBUMSET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071802" y="5572140"/>
            <a:ext cx="235745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COMBO_ALBUM</a:t>
            </a:r>
            <a:endParaRPr lang="zh-CN" altLang="en-US" dirty="0"/>
          </a:p>
        </p:txBody>
      </p:sp>
      <p:cxnSp>
        <p:nvCxnSpPr>
          <p:cNvPr id="25" name="直接连接符 24"/>
          <p:cNvCxnSpPr>
            <a:stCxn id="16" idx="6"/>
            <a:endCxn id="22" idx="1"/>
          </p:cNvCxnSpPr>
          <p:nvPr/>
        </p:nvCxnSpPr>
        <p:spPr>
          <a:xfrm>
            <a:off x="2857488" y="4714886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7" idx="6"/>
            <a:endCxn id="23" idx="1"/>
          </p:cNvCxnSpPr>
          <p:nvPr/>
        </p:nvCxnSpPr>
        <p:spPr>
          <a:xfrm>
            <a:off x="2857488" y="5857892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14678" y="2428868"/>
            <a:ext cx="46434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switch (</a:t>
            </a:r>
            <a:r>
              <a:rPr lang="en-US" altLang="zh-CN" sz="2000" dirty="0" err="1" smtClean="0"/>
              <a:t>mMatcher.match</a:t>
            </a:r>
            <a:r>
              <a:rPr lang="en-US" altLang="zh-CN" sz="2000" dirty="0" smtClean="0"/>
              <a:t>(path)) {</a:t>
            </a:r>
          </a:p>
          <a:p>
            <a:r>
              <a:rPr lang="en-US" altLang="zh-CN" sz="2000" dirty="0" smtClean="0"/>
              <a:t>	case COMBO_ALBUMSET:</a:t>
            </a:r>
          </a:p>
          <a:p>
            <a:r>
              <a:rPr lang="en-US" altLang="zh-CN" sz="2000" dirty="0" smtClean="0"/>
              <a:t>		…</a:t>
            </a:r>
          </a:p>
          <a:p>
            <a:r>
              <a:rPr lang="en-US" altLang="zh-CN" sz="2000" dirty="0" smtClean="0"/>
              <a:t>	 case COMBO_ALBUM:</a:t>
            </a:r>
          </a:p>
          <a:p>
            <a:r>
              <a:rPr lang="en-US" altLang="zh-CN" sz="2000" dirty="0" smtClean="0"/>
              <a:t>		…</a:t>
            </a:r>
          </a:p>
          <a:p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5715008" y="5072074"/>
          <a:ext cx="3183080" cy="684578"/>
        </p:xfrm>
        <a:graphic>
          <a:graphicData uri="http://schemas.openxmlformats.org/drawingml/2006/table">
            <a:tbl>
              <a:tblPr/>
              <a:tblGrid>
                <a:gridCol w="1259210"/>
                <a:gridCol w="1923870"/>
              </a:tblGrid>
              <a:tr h="3422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/combo/*</a:t>
                      </a:r>
                    </a:p>
                  </a:txBody>
                  <a:tcPr marL="8150" marR="8150" marT="81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ComboAlbumSet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50" marR="8150" marT="81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</a:tr>
              <a:tr h="3422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/combo/*/*</a:t>
                      </a:r>
                    </a:p>
                  </a:txBody>
                  <a:tcPr marL="8150" marR="8150" marT="81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ComboAlbum</a:t>
                      </a:r>
                    </a:p>
                  </a:txBody>
                  <a:tcPr marL="8150" marR="8150" marT="81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642918"/>
            <a:ext cx="6615130" cy="571504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l"/>
            </a:pPr>
            <a:r>
              <a:rPr lang="zh-CN" altLang="en-US" sz="2400" dirty="0" smtClean="0"/>
              <a:t>数据获取</a:t>
            </a:r>
            <a:r>
              <a:rPr lang="en-US" altLang="zh-CN" sz="2400" dirty="0" smtClean="0"/>
              <a:t>: PathMatcher</a:t>
            </a:r>
            <a:endParaRPr lang="zh-CN" altLang="en-US" sz="2400" dirty="0"/>
          </a:p>
        </p:txBody>
      </p:sp>
      <p:sp>
        <p:nvSpPr>
          <p:cNvPr id="5" name="椭圆 4"/>
          <p:cNvSpPr/>
          <p:nvPr/>
        </p:nvSpPr>
        <p:spPr>
          <a:xfrm>
            <a:off x="1500166" y="1857364"/>
            <a:ext cx="1285884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mRoot</a:t>
            </a:r>
            <a:endParaRPr lang="zh-CN" altLang="en-US" dirty="0"/>
          </a:p>
        </p:txBody>
      </p:sp>
      <p:cxnSp>
        <p:nvCxnSpPr>
          <p:cNvPr id="7" name="直接连接符 6"/>
          <p:cNvCxnSpPr>
            <a:stCxn id="5" idx="4"/>
            <a:endCxn id="11" idx="0"/>
          </p:cNvCxnSpPr>
          <p:nvPr/>
        </p:nvCxnSpPr>
        <p:spPr>
          <a:xfrm rot="5400000">
            <a:off x="2035951" y="2821777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71604" y="1285860"/>
            <a:ext cx="6357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时间检索：</a:t>
            </a:r>
            <a:r>
              <a:rPr lang="en-US" sz="2000" i="1" dirty="0" smtClean="0"/>
              <a:t>"/cluster/{/local/camera}/time_byday"</a:t>
            </a:r>
            <a:r>
              <a:rPr lang="en-US" sz="2000" dirty="0" smtClean="0"/>
              <a:t> </a:t>
            </a:r>
          </a:p>
        </p:txBody>
      </p:sp>
      <p:sp>
        <p:nvSpPr>
          <p:cNvPr id="11" name="椭圆 10"/>
          <p:cNvSpPr/>
          <p:nvPr/>
        </p:nvSpPr>
        <p:spPr>
          <a:xfrm>
            <a:off x="1428728" y="2928934"/>
            <a:ext cx="1428760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cluster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1428728" y="4071942"/>
            <a:ext cx="1428760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3500430" y="3500438"/>
            <a:ext cx="1428760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time_byday</a:t>
            </a:r>
            <a:endParaRPr lang="zh-CN" altLang="en-US" dirty="0"/>
          </a:p>
        </p:txBody>
      </p:sp>
      <p:cxnSp>
        <p:nvCxnSpPr>
          <p:cNvPr id="19" name="直接连接符 18"/>
          <p:cNvCxnSpPr>
            <a:stCxn id="11" idx="4"/>
            <a:endCxn id="16" idx="0"/>
          </p:cNvCxnSpPr>
          <p:nvPr/>
        </p:nvCxnSpPr>
        <p:spPr>
          <a:xfrm rot="5400000">
            <a:off x="2000232" y="3929066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6" idx="6"/>
            <a:endCxn id="17" idx="2"/>
          </p:cNvCxnSpPr>
          <p:nvPr/>
        </p:nvCxnSpPr>
        <p:spPr>
          <a:xfrm flipV="1">
            <a:off x="2857488" y="3929066"/>
            <a:ext cx="642942" cy="571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357818" y="3643314"/>
            <a:ext cx="342902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CLUSTER_ALBUMSET_TIME_BYDAY</a:t>
            </a:r>
            <a:endParaRPr lang="zh-CN" altLang="en-US" dirty="0"/>
          </a:p>
        </p:txBody>
      </p:sp>
      <p:cxnSp>
        <p:nvCxnSpPr>
          <p:cNvPr id="29" name="直接连接符 28"/>
          <p:cNvCxnSpPr>
            <a:stCxn id="17" idx="6"/>
            <a:endCxn id="23" idx="1"/>
          </p:cNvCxnSpPr>
          <p:nvPr/>
        </p:nvCxnSpPr>
        <p:spPr>
          <a:xfrm>
            <a:off x="4929190" y="3929066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3500430" y="4643446"/>
            <a:ext cx="1428760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time_bymonth</a:t>
            </a:r>
            <a:endParaRPr lang="zh-CN" altLang="en-US" dirty="0"/>
          </a:p>
        </p:txBody>
      </p:sp>
      <p:cxnSp>
        <p:nvCxnSpPr>
          <p:cNvPr id="38" name="直接连接符 37"/>
          <p:cNvCxnSpPr>
            <a:stCxn id="16" idx="6"/>
            <a:endCxn id="37" idx="2"/>
          </p:cNvCxnSpPr>
          <p:nvPr/>
        </p:nvCxnSpPr>
        <p:spPr>
          <a:xfrm>
            <a:off x="2857488" y="4500570"/>
            <a:ext cx="642942" cy="571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5072066" y="4786322"/>
            <a:ext cx="385765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CLUSTER_ALBUMSET_TIME_BYMONTH</a:t>
            </a:r>
            <a:endParaRPr lang="zh-CN" altLang="en-US" dirty="0"/>
          </a:p>
        </p:txBody>
      </p:sp>
      <p:cxnSp>
        <p:nvCxnSpPr>
          <p:cNvPr id="43" name="直接连接符 42"/>
          <p:cNvCxnSpPr>
            <a:stCxn id="37" idx="6"/>
            <a:endCxn id="42" idx="1"/>
          </p:cNvCxnSpPr>
          <p:nvPr/>
        </p:nvCxnSpPr>
        <p:spPr>
          <a:xfrm>
            <a:off x="4929190" y="5072074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3500430" y="2285992"/>
          <a:ext cx="5429288" cy="684578"/>
        </p:xfrm>
        <a:graphic>
          <a:graphicData uri="http://schemas.openxmlformats.org/drawingml/2006/table">
            <a:tbl>
              <a:tblPr/>
              <a:tblGrid>
                <a:gridCol w="2357454"/>
                <a:gridCol w="3071834"/>
              </a:tblGrid>
              <a:tr h="3422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/cluster/*/time_byday</a:t>
                      </a:r>
                    </a:p>
                  </a:txBody>
                  <a:tcPr marL="8150" marR="8150" marT="81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VivoCameraSortAlbum</a:t>
                      </a:r>
                    </a:p>
                  </a:txBody>
                  <a:tcPr marL="8150" marR="8150" marT="81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</a:tr>
              <a:tr h="3422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/cluster/*/time_bymonth</a:t>
                      </a:r>
                    </a:p>
                  </a:txBody>
                  <a:tcPr marL="8150" marR="8150" marT="81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642918"/>
            <a:ext cx="6615130" cy="582594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l"/>
            </a:pPr>
            <a:r>
              <a:rPr lang="zh-CN" altLang="en-US" sz="2400" dirty="0" smtClean="0"/>
              <a:t>数据获取</a:t>
            </a:r>
            <a:endParaRPr lang="zh-CN" altLang="en-US" sz="2400" dirty="0"/>
          </a:p>
        </p:txBody>
      </p:sp>
      <p:pic>
        <p:nvPicPr>
          <p:cNvPr id="2051" name="Picture 3" descr="D:\我的文档\桌面\Path--MediaObjec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1214422"/>
            <a:ext cx="6715172" cy="50069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642918"/>
            <a:ext cx="6615130" cy="582594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l"/>
            </a:pPr>
            <a:r>
              <a:rPr lang="zh-CN" altLang="en-US" sz="2400" dirty="0" smtClean="0"/>
              <a:t>按钮状态改变与选择管理</a:t>
            </a:r>
            <a:endParaRPr lang="zh-CN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357299"/>
            <a:ext cx="8429652" cy="3328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428860" y="5500701"/>
            <a:ext cx="421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AllItemPage</a:t>
            </a:r>
            <a:r>
              <a:rPr lang="zh-CN" altLang="en-US" sz="2000" dirty="0" smtClean="0"/>
              <a:t>按钮菜单的初始化过程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568</TotalTime>
  <Words>334</Words>
  <PresentationFormat>全屏显示(4:3)</PresentationFormat>
  <Paragraphs>116</Paragraphs>
  <Slides>15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主题1</vt:lpstr>
      <vt:lpstr>答辩</vt:lpstr>
      <vt:lpstr>大纲</vt:lpstr>
      <vt:lpstr>模块学习</vt:lpstr>
      <vt:lpstr>主体结构与界面管理</vt:lpstr>
      <vt:lpstr>数据获取: DataManager</vt:lpstr>
      <vt:lpstr>数据获取: PathMatcher</vt:lpstr>
      <vt:lpstr>数据获取: PathMatcher</vt:lpstr>
      <vt:lpstr>数据获取</vt:lpstr>
      <vt:lpstr>按钮状态改变与选择管理</vt:lpstr>
      <vt:lpstr>按钮状态改变与选择管理</vt:lpstr>
      <vt:lpstr>图片数据库结构</vt:lpstr>
      <vt:lpstr>图片数据库结构</vt:lpstr>
      <vt:lpstr>照片编辑</vt:lpstr>
      <vt:lpstr>手势操作</vt:lpstr>
      <vt:lpstr>其他工作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答辩</dc:title>
  <dc:creator>zhangzhenan</dc:creator>
  <cp:lastModifiedBy>Administrator</cp:lastModifiedBy>
  <cp:revision>49</cp:revision>
  <dcterms:created xsi:type="dcterms:W3CDTF">2014-11-05T08:48:48Z</dcterms:created>
  <dcterms:modified xsi:type="dcterms:W3CDTF">2014-11-24T10:52:15Z</dcterms:modified>
</cp:coreProperties>
</file>