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38"/>
  </p:notesMasterIdLst>
  <p:handoutMasterIdLst>
    <p:handoutMasterId r:id="rId39"/>
  </p:handoutMasterIdLst>
  <p:sldIdLst>
    <p:sldId id="616" r:id="rId2"/>
    <p:sldId id="646" r:id="rId3"/>
    <p:sldId id="647" r:id="rId4"/>
    <p:sldId id="648" r:id="rId5"/>
    <p:sldId id="661" r:id="rId6"/>
    <p:sldId id="675" r:id="rId7"/>
    <p:sldId id="678" r:id="rId8"/>
    <p:sldId id="679" r:id="rId9"/>
    <p:sldId id="680" r:id="rId10"/>
    <p:sldId id="672" r:id="rId11"/>
    <p:sldId id="649" r:id="rId12"/>
    <p:sldId id="650" r:id="rId13"/>
    <p:sldId id="651" r:id="rId14"/>
    <p:sldId id="659" r:id="rId15"/>
    <p:sldId id="660" r:id="rId16"/>
    <p:sldId id="662" r:id="rId17"/>
    <p:sldId id="663" r:id="rId18"/>
    <p:sldId id="664" r:id="rId19"/>
    <p:sldId id="652" r:id="rId20"/>
    <p:sldId id="665" r:id="rId21"/>
    <p:sldId id="653" r:id="rId22"/>
    <p:sldId id="654" r:id="rId23"/>
    <p:sldId id="655" r:id="rId24"/>
    <p:sldId id="656" r:id="rId25"/>
    <p:sldId id="628" r:id="rId26"/>
    <p:sldId id="638" r:id="rId27"/>
    <p:sldId id="640" r:id="rId28"/>
    <p:sldId id="641" r:id="rId29"/>
    <p:sldId id="668" r:id="rId30"/>
    <p:sldId id="633" r:id="rId31"/>
    <p:sldId id="634" r:id="rId32"/>
    <p:sldId id="670" r:id="rId33"/>
    <p:sldId id="671" r:id="rId34"/>
    <p:sldId id="644" r:id="rId35"/>
    <p:sldId id="676" r:id="rId36"/>
    <p:sldId id="677" r:id="rId37"/>
  </p:sldIdLst>
  <p:sldSz cx="9144000" cy="6858000" type="screen4x3"/>
  <p:notesSz cx="6858000" cy="9144000"/>
  <p:custDataLst>
    <p:tags r:id="rId40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821"/>
    <a:srgbClr val="000000"/>
    <a:srgbClr val="004893"/>
    <a:srgbClr val="004563"/>
    <a:srgbClr val="99C5C8"/>
    <a:srgbClr val="C3C4C5"/>
    <a:srgbClr val="103184"/>
    <a:srgbClr val="4977B6"/>
    <a:srgbClr val="B2C7D0"/>
    <a:srgbClr val="AA7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5367" autoAdjust="0"/>
  </p:normalViewPr>
  <p:slideViewPr>
    <p:cSldViewPr snapToGrid="0" showGuides="1">
      <p:cViewPr>
        <p:scale>
          <a:sx n="96" d="100"/>
          <a:sy n="96" d="100"/>
        </p:scale>
        <p:origin x="-606" y="-72"/>
      </p:cViewPr>
      <p:guideLst>
        <p:guide orient="horz" pos="2158"/>
        <p:guide orient="horz" pos="4226"/>
        <p:guide orient="horz" pos="386"/>
        <p:guide orient="horz" pos="989"/>
        <p:guide orient="horz" pos="4082"/>
        <p:guide orient="horz" pos="4246"/>
        <p:guide orient="horz" pos="2326"/>
        <p:guide orient="horz" pos="3805"/>
        <p:guide orient="horz" pos="3648"/>
        <p:guide orient="horz" pos="629"/>
        <p:guide orient="horz" pos="4119"/>
        <p:guide orient="horz" pos="4177"/>
        <p:guide orient="horz" pos="1301"/>
        <p:guide orient="horz" pos="2800"/>
        <p:guide pos="2880"/>
        <p:guide pos="5602"/>
        <p:guide pos="228"/>
        <p:guide pos="5544"/>
        <p:guide pos="464"/>
        <p:guide pos="155"/>
        <p:guide pos="3001"/>
        <p:guide pos="5297"/>
        <p:guide pos="378"/>
        <p:guide pos="27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-382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>
              <a:latin typeface="Century Gothic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97110-58D1-4B08-BE59-907D76DEA1EA}" type="datetimeFigureOut">
              <a:rPr lang="fr-FR" smtClean="0">
                <a:latin typeface="Century Gothic" pitchFamily="34" charset="0"/>
              </a:rPr>
              <a:pPr/>
              <a:t>02/11/2015</a:t>
            </a:fld>
            <a:endParaRPr lang="fr-FR" dirty="0">
              <a:latin typeface="Century Gothic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Century Gothic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20653-8663-42A7-A389-D0316F5AB622}" type="slidenum">
              <a:rPr lang="fr-FR" smtClean="0">
                <a:latin typeface="Century Gothic" pitchFamily="34" charset="0"/>
              </a:rPr>
              <a:pPr/>
              <a:t>‹#›</a:t>
            </a:fld>
            <a:endParaRPr lang="fr-FR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5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FDCDEFE6-5B54-4838-86E6-97123BEF1300}" type="datetimeFigureOut">
              <a:rPr lang="fr-FR" smtClean="0"/>
              <a:pPr/>
              <a:t>02/11/2015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903BB967-652B-44E3-AC85-B50B589029DD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907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 change the logo in the </a:t>
            </a:r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footer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, go to the </a:t>
            </a:r>
            <a:r>
              <a:rPr lang="en-US" sz="1000" b="1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VIEW menu &gt; Master &gt; Slide Master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, and replace the existing logo by your entity's logo.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 edit the confidentiality level, go to the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INSERT</a:t>
            </a:r>
            <a:r>
              <a:rPr lang="en-US" sz="1000" b="1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menu</a:t>
            </a:r>
            <a:r>
              <a:rPr lang="en-US" sz="1000" b="1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&gt; Header and footer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, and fill in the desired level.</a:t>
            </a:r>
            <a:endParaRPr lang="en-US" sz="1000" kern="1200" dirty="0">
              <a:solidFill>
                <a:schemeClr val="tx1"/>
              </a:solidFill>
              <a:effectLst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 smtClean="0">
                <a:latin typeface="+mj-lt"/>
                <a:cs typeface="Arial" pitchFamily="34" charset="0"/>
              </a:rPr>
              <a:t>The background color can be</a:t>
            </a:r>
            <a:r>
              <a:rPr lang="en-US" sz="1000" baseline="0" noProof="0" dirty="0" smtClean="0">
                <a:latin typeface="+mj-lt"/>
                <a:cs typeface="Arial" pitchFamily="34" charset="0"/>
              </a:rPr>
              <a:t> changed using the color commands of the slide background (preferably selecting from among the colors of the predefined palette).</a:t>
            </a:r>
            <a:endParaRPr lang="en-US" sz="1000" noProof="0" dirty="0" smtClean="0">
              <a:latin typeface="+mj-lt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 smtClean="0">
                <a:latin typeface="+mj-lt"/>
                <a:cs typeface="Arial" pitchFamily="34" charset="0"/>
              </a:rPr>
              <a:t>(right click on the slide’s background + “Format background”)</a:t>
            </a:r>
            <a:r>
              <a:rPr lang="en-US" sz="1000" b="1" noProof="0" dirty="0" smtClean="0">
                <a:solidFill>
                  <a:prstClr val="white"/>
                </a:solidFill>
                <a:latin typeface="+mj-lt"/>
                <a:cs typeface="Arial" pitchFamily="34" charset="0"/>
              </a:rPr>
              <a:t>.</a:t>
            </a:r>
            <a:endParaRPr lang="en-US" sz="1000" b="1" noProof="0" dirty="0" smtClean="0">
              <a:latin typeface="+mj-lt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32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000" noProof="0" dirty="0" smtClean="0">
                <a:latin typeface="+mj-lt"/>
                <a:cs typeface="Arial" pitchFamily="34" charset="0"/>
              </a:rPr>
              <a:t>Page numbers are flushed right using the tab</a:t>
            </a:r>
            <a:r>
              <a:rPr lang="en-US" sz="1000" baseline="0" noProof="0" dirty="0" smtClean="0">
                <a:latin typeface="+mj-lt"/>
                <a:cs typeface="Arial" pitchFamily="34" charset="0"/>
              </a:rPr>
              <a:t> function </a:t>
            </a:r>
            <a:r>
              <a:rPr lang="en-US" sz="1000" b="1" baseline="0" noProof="0" dirty="0" smtClean="0">
                <a:latin typeface="+mj-lt"/>
                <a:cs typeface="Arial" pitchFamily="34" charset="0"/>
              </a:rPr>
              <a:t>(</a:t>
            </a:r>
            <a:r>
              <a:rPr lang="en-US" sz="1000" b="1" noProof="0" dirty="0" smtClean="0">
                <a:latin typeface="+mj-lt"/>
                <a:cs typeface="Arial" pitchFamily="34" charset="0"/>
              </a:rPr>
              <a:t>"-&gt;” key or "TAB"  key)</a:t>
            </a:r>
            <a:r>
              <a:rPr lang="en-US" sz="1000" noProof="0" dirty="0" smtClean="0">
                <a:latin typeface="+mj-lt"/>
                <a:cs typeface="Arial" pitchFamily="34" charset="0"/>
              </a:rPr>
              <a:t>, and are formatted manually (Century 12 pt., dark blue).</a:t>
            </a:r>
          </a:p>
          <a:p>
            <a:pPr algn="l"/>
            <a:r>
              <a:rPr lang="en-US" sz="1000" b="0" noProof="0" dirty="0" smtClean="0">
                <a:latin typeface="+mj-lt"/>
                <a:cs typeface="Arial" pitchFamily="34" charset="0"/>
              </a:rPr>
              <a:t>Chapters</a:t>
            </a:r>
            <a:r>
              <a:rPr lang="en-US" sz="1000" b="0" baseline="0" noProof="0" dirty="0" smtClean="0">
                <a:latin typeface="+mj-lt"/>
                <a:cs typeface="Arial" pitchFamily="34" charset="0"/>
              </a:rPr>
              <a:t> are numbered automatically.</a:t>
            </a:r>
            <a:endParaRPr lang="en-US" sz="1000" b="0" noProof="0" dirty="0" smtClean="0">
              <a:latin typeface="+mj-lt"/>
              <a:cs typeface="Arial" pitchFamily="34" charset="0"/>
            </a:endParaRP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To edit the footer for the entire document, go to </a:t>
            </a:r>
            <a:r>
              <a:rPr lang="en-US" sz="1000" b="1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INSERT &gt; Header and footer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, and fill in the desired titles and dates.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The vertical line should be adjusted manually.</a:t>
            </a:r>
          </a:p>
          <a:p>
            <a:pPr algn="l"/>
            <a:endParaRPr lang="en-US" sz="1000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 smtClean="0">
                <a:latin typeface="+mj-lt"/>
                <a:cs typeface="Arial" pitchFamily="34" charset="0"/>
              </a:rPr>
              <a:t>The background color can be changed using the slide’s background color</a:t>
            </a:r>
            <a:r>
              <a:rPr lang="en-US" sz="1000" baseline="0" noProof="0" dirty="0" smtClean="0">
                <a:latin typeface="+mj-lt"/>
                <a:cs typeface="Arial" pitchFamily="34" charset="0"/>
              </a:rPr>
              <a:t> commands (preferably using the color palette).</a:t>
            </a:r>
            <a:r>
              <a:rPr lang="en-US" sz="1000" b="0" noProof="0" dirty="0" smtClean="0">
                <a:latin typeface="+mj-lt"/>
              </a:rPr>
              <a:t> Note</a:t>
            </a:r>
            <a:r>
              <a:rPr lang="en-US" sz="1000" b="0" baseline="0" noProof="0" dirty="0" smtClean="0">
                <a:latin typeface="+mj-lt"/>
              </a:rPr>
              <a:t> that we recommend using either this color or that of the following slide (10th color of the predefined palette).</a:t>
            </a:r>
            <a:endParaRPr lang="en-US" sz="1000" b="0" noProof="0" dirty="0" smtClean="0">
              <a:latin typeface="+mj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baseline="0" noProof="0" dirty="0" smtClean="0">
                <a:latin typeface="+mj-lt"/>
                <a:cs typeface="Arial" pitchFamily="34" charset="0"/>
              </a:rPr>
              <a:t>(right click on the slide + “</a:t>
            </a:r>
            <a:r>
              <a:rPr lang="en-US" sz="1000" b="1" noProof="0" dirty="0" smtClean="0">
                <a:latin typeface="+mj-lt"/>
                <a:cs typeface="Arial" pitchFamily="34" charset="0"/>
              </a:rPr>
              <a:t>Format background”)</a:t>
            </a:r>
            <a:r>
              <a:rPr lang="en-US" sz="1000" b="1" baseline="0" noProof="0" dirty="0" smtClean="0">
                <a:latin typeface="+mj-lt"/>
                <a:cs typeface="Arial" pitchFamily="34" charset="0"/>
              </a:rPr>
              <a:t>. Here, the 4th color of the predefined palette was chosen.</a:t>
            </a:r>
            <a:endParaRPr lang="en-US" sz="1000" b="1" noProof="0" dirty="0" smtClean="0">
              <a:latin typeface="+mj-lt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1" baseline="0" noProof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3</a:t>
            </a:fld>
            <a:endParaRPr lang="fr-F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 smtClean="0">
                <a:latin typeface="+mj-lt"/>
                <a:cs typeface="Arial" pitchFamily="34" charset="0"/>
              </a:rPr>
              <a:t>The background color can be changed using the slide’s background color</a:t>
            </a:r>
            <a:r>
              <a:rPr lang="en-US" sz="1000" baseline="0" noProof="0" dirty="0" smtClean="0">
                <a:latin typeface="+mj-lt"/>
                <a:cs typeface="Arial" pitchFamily="34" charset="0"/>
              </a:rPr>
              <a:t> commands (preferably using the color palette).</a:t>
            </a:r>
            <a:r>
              <a:rPr lang="en-US" sz="1000" b="0" noProof="0" dirty="0" smtClean="0">
                <a:latin typeface="+mj-lt"/>
              </a:rPr>
              <a:t> Note</a:t>
            </a:r>
            <a:r>
              <a:rPr lang="en-US" sz="1000" b="0" baseline="0" noProof="0" dirty="0" smtClean="0">
                <a:latin typeface="+mj-lt"/>
              </a:rPr>
              <a:t> that we recommend using either this color or that of the following slide (10th color of the predefined palette).</a:t>
            </a:r>
            <a:endParaRPr lang="en-US" sz="1000" b="0" noProof="0" dirty="0" smtClean="0">
              <a:latin typeface="+mj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baseline="0" noProof="0" dirty="0" smtClean="0">
                <a:latin typeface="+mj-lt"/>
                <a:cs typeface="Arial" pitchFamily="34" charset="0"/>
              </a:rPr>
              <a:t>(right click on the slide + “</a:t>
            </a:r>
            <a:r>
              <a:rPr lang="en-US" sz="1000" b="1" noProof="0" dirty="0" smtClean="0">
                <a:latin typeface="+mj-lt"/>
                <a:cs typeface="Arial" pitchFamily="34" charset="0"/>
              </a:rPr>
              <a:t>Format background”)</a:t>
            </a:r>
            <a:r>
              <a:rPr lang="en-US" sz="1000" b="1" baseline="0" noProof="0" dirty="0" smtClean="0">
                <a:latin typeface="+mj-lt"/>
                <a:cs typeface="Arial" pitchFamily="34" charset="0"/>
              </a:rPr>
              <a:t>. Here, the 4th color of the predefined palette was chosen.</a:t>
            </a:r>
            <a:endParaRPr lang="en-US" sz="1000" b="1" noProof="0" dirty="0" smtClean="0">
              <a:latin typeface="+mj-lt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1" baseline="0" noProof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6</a:t>
            </a:fld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 smtClean="0">
                <a:latin typeface="+mj-lt"/>
                <a:cs typeface="Arial" pitchFamily="34" charset="0"/>
              </a:rPr>
              <a:t>The background color can be</a:t>
            </a:r>
            <a:r>
              <a:rPr lang="en-US" sz="1000" baseline="0" noProof="0" dirty="0" smtClean="0">
                <a:latin typeface="+mj-lt"/>
                <a:cs typeface="Arial" pitchFamily="34" charset="0"/>
              </a:rPr>
              <a:t> changed using the color commands of the slide background (preferably selecting from among the colors of the predefined palette).</a:t>
            </a:r>
            <a:endParaRPr lang="en-US" sz="1000" noProof="0" dirty="0" smtClean="0">
              <a:latin typeface="+mj-lt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 smtClean="0">
                <a:latin typeface="+mj-lt"/>
                <a:cs typeface="Arial" pitchFamily="34" charset="0"/>
              </a:rPr>
              <a:t>(right click on the slide’s background + “Format background”)</a:t>
            </a:r>
            <a:r>
              <a:rPr lang="en-US" sz="1000" b="1" noProof="0" dirty="0" smtClean="0">
                <a:solidFill>
                  <a:prstClr val="white"/>
                </a:solidFill>
                <a:latin typeface="+mj-lt"/>
                <a:cs typeface="Arial" pitchFamily="34" charset="0"/>
              </a:rPr>
              <a:t>.</a:t>
            </a:r>
            <a:endParaRPr lang="en-US" sz="1000" b="1" noProof="0" dirty="0" smtClean="0">
              <a:latin typeface="+mj-lt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10</a:t>
            </a:fld>
            <a:endParaRPr lang="fr-F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659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 smtClean="0">
                <a:latin typeface="+mj-lt"/>
                <a:cs typeface="Arial" pitchFamily="34" charset="0"/>
              </a:rPr>
              <a:t>The background color can be changed using the slide’s background color</a:t>
            </a:r>
            <a:r>
              <a:rPr lang="en-US" sz="1000" baseline="0" noProof="0" dirty="0" smtClean="0">
                <a:latin typeface="+mj-lt"/>
                <a:cs typeface="Arial" pitchFamily="34" charset="0"/>
              </a:rPr>
              <a:t> commands (preferably using the color palette).</a:t>
            </a:r>
            <a:r>
              <a:rPr lang="en-US" sz="1000" b="0" noProof="0" dirty="0" smtClean="0">
                <a:latin typeface="+mj-lt"/>
              </a:rPr>
              <a:t> Note</a:t>
            </a:r>
            <a:r>
              <a:rPr lang="en-US" sz="1000" b="0" baseline="0" noProof="0" dirty="0" smtClean="0">
                <a:latin typeface="+mj-lt"/>
              </a:rPr>
              <a:t> that we recommend using either this color or that of the following slide (10th color of the predefined palette).</a:t>
            </a:r>
            <a:endParaRPr lang="en-US" sz="1000" b="0" noProof="0" dirty="0" smtClean="0">
              <a:latin typeface="+mj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baseline="0" noProof="0" dirty="0" smtClean="0">
                <a:latin typeface="+mj-lt"/>
                <a:cs typeface="Arial" pitchFamily="34" charset="0"/>
              </a:rPr>
              <a:t>(right click on the slide + “</a:t>
            </a:r>
            <a:r>
              <a:rPr lang="en-US" sz="1000" b="1" noProof="0" dirty="0" smtClean="0">
                <a:latin typeface="+mj-lt"/>
                <a:cs typeface="Arial" pitchFamily="34" charset="0"/>
              </a:rPr>
              <a:t>Format background”)</a:t>
            </a:r>
            <a:r>
              <a:rPr lang="en-US" sz="1000" b="1" baseline="0" noProof="0" dirty="0" smtClean="0">
                <a:latin typeface="+mj-lt"/>
                <a:cs typeface="Arial" pitchFamily="34" charset="0"/>
              </a:rPr>
              <a:t>. Here, the 4th color of the predefined palette was chosen.</a:t>
            </a:r>
            <a:endParaRPr lang="en-US" sz="1000" b="1" noProof="0" dirty="0" smtClean="0">
              <a:latin typeface="+mj-lt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1" baseline="0" noProof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12</a:t>
            </a:fld>
            <a:endParaRPr lang="fr-F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 smtClean="0">
                <a:latin typeface="+mj-lt"/>
                <a:cs typeface="Arial" pitchFamily="34" charset="0"/>
              </a:rPr>
              <a:t>The background color can be changed using the slide’s background color</a:t>
            </a:r>
            <a:r>
              <a:rPr lang="en-US" sz="1000" baseline="0" noProof="0" dirty="0" smtClean="0">
                <a:latin typeface="+mj-lt"/>
                <a:cs typeface="Arial" pitchFamily="34" charset="0"/>
              </a:rPr>
              <a:t> commands (preferably using the color palette).</a:t>
            </a:r>
            <a:r>
              <a:rPr lang="en-US" sz="1000" b="0" noProof="0" dirty="0" smtClean="0">
                <a:latin typeface="+mj-lt"/>
              </a:rPr>
              <a:t> Note</a:t>
            </a:r>
            <a:r>
              <a:rPr lang="en-US" sz="1000" b="0" baseline="0" noProof="0" dirty="0" smtClean="0">
                <a:latin typeface="+mj-lt"/>
              </a:rPr>
              <a:t> that we recommend using either this color or that of the following slide (10th color of the predefined palette).</a:t>
            </a:r>
            <a:endParaRPr lang="en-US" sz="1000" b="0" noProof="0" dirty="0" smtClean="0">
              <a:latin typeface="+mj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baseline="0" noProof="0" dirty="0" smtClean="0">
                <a:latin typeface="+mj-lt"/>
                <a:cs typeface="Arial" pitchFamily="34" charset="0"/>
              </a:rPr>
              <a:t>(right click on the slide + “</a:t>
            </a:r>
            <a:r>
              <a:rPr lang="en-US" sz="1000" b="1" noProof="0" dirty="0" smtClean="0">
                <a:latin typeface="+mj-lt"/>
                <a:cs typeface="Arial" pitchFamily="34" charset="0"/>
              </a:rPr>
              <a:t>Format background”)</a:t>
            </a:r>
            <a:r>
              <a:rPr lang="en-US" sz="1000" b="1" baseline="0" noProof="0" dirty="0" smtClean="0">
                <a:latin typeface="+mj-lt"/>
                <a:cs typeface="Arial" pitchFamily="34" charset="0"/>
              </a:rPr>
              <a:t>. Here, the 4th color of the predefined palette was chosen.</a:t>
            </a:r>
            <a:endParaRPr lang="en-US" sz="1000" b="1" noProof="0" dirty="0" smtClean="0">
              <a:latin typeface="+mj-lt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1" baseline="0" noProof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21</a:t>
            </a:fld>
            <a:endParaRPr lang="fr-F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 smtClean="0">
                <a:latin typeface="+mj-lt"/>
                <a:cs typeface="Arial" pitchFamily="34" charset="0"/>
              </a:rPr>
              <a:t>The background color can be changed using the slide’s background color</a:t>
            </a:r>
            <a:r>
              <a:rPr lang="en-US" sz="1000" baseline="0" noProof="0" dirty="0" smtClean="0">
                <a:latin typeface="+mj-lt"/>
                <a:cs typeface="Arial" pitchFamily="34" charset="0"/>
              </a:rPr>
              <a:t> commands (preferably using the color palette).</a:t>
            </a:r>
            <a:r>
              <a:rPr lang="en-US" sz="1000" b="0" noProof="0" dirty="0" smtClean="0">
                <a:latin typeface="+mj-lt"/>
              </a:rPr>
              <a:t> Note</a:t>
            </a:r>
            <a:r>
              <a:rPr lang="en-US" sz="1000" b="0" baseline="0" noProof="0" dirty="0" smtClean="0">
                <a:latin typeface="+mj-lt"/>
              </a:rPr>
              <a:t> that we recommend using either this color or that of the following slide (10th color of the predefined palette).</a:t>
            </a:r>
            <a:endParaRPr lang="en-US" sz="1000" b="0" noProof="0" dirty="0" smtClean="0">
              <a:latin typeface="+mj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baseline="0" noProof="0" dirty="0" smtClean="0">
                <a:latin typeface="+mj-lt"/>
                <a:cs typeface="Arial" pitchFamily="34" charset="0"/>
              </a:rPr>
              <a:t>(right click on the slide + “</a:t>
            </a:r>
            <a:r>
              <a:rPr lang="en-US" sz="1000" b="1" noProof="0" dirty="0" smtClean="0">
                <a:latin typeface="+mj-lt"/>
                <a:cs typeface="Arial" pitchFamily="34" charset="0"/>
              </a:rPr>
              <a:t>Format background”)</a:t>
            </a:r>
            <a:r>
              <a:rPr lang="en-US" sz="1000" b="1" baseline="0" noProof="0" dirty="0" smtClean="0">
                <a:latin typeface="+mj-lt"/>
                <a:cs typeface="Arial" pitchFamily="34" charset="0"/>
              </a:rPr>
              <a:t>. Here, the 4th color of the predefined palette was chosen.</a:t>
            </a:r>
            <a:endParaRPr lang="en-US" sz="1000" b="1" noProof="0" dirty="0" smtClean="0">
              <a:latin typeface="+mj-lt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1" baseline="0" noProof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29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355600" y="1940022"/>
            <a:ext cx="8432800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9144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entury Gothic" pitchFamily="34" charset="0"/>
            </a:endParaRPr>
          </a:p>
        </p:txBody>
      </p:sp>
      <p:pic>
        <p:nvPicPr>
          <p:cNvPr id="13" name="Picture 3" descr="C:\Users\S598493\Pictures\Logo\Logo AXA\AXA CS\axa_corp_rv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636" y="6340399"/>
            <a:ext cx="114108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5194" y="6504495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pPr algn="l"/>
            <a:r>
              <a:rPr lang="fr-FR" dirty="0" smtClean="0"/>
              <a:t>MENTION DE CONFIDENTIALITÉ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 I  30 Septembre 2014 </a:t>
            </a:r>
            <a:endParaRPr lang="fr-FR" dirty="0"/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600074" y="2216286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4663764" y="2216286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4763256" y="1509657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  <p:sp>
        <p:nvSpPr>
          <p:cNvPr id="14" name="Espace réservé du graphique 8"/>
          <p:cNvSpPr>
            <a:spLocks noGrp="1"/>
          </p:cNvSpPr>
          <p:nvPr>
            <p:ph type="chart" sz="quarter" idx="17"/>
          </p:nvPr>
        </p:nvSpPr>
        <p:spPr>
          <a:xfrm>
            <a:off x="593450" y="4589223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 dirty="0"/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8"/>
          </p:nvPr>
        </p:nvSpPr>
        <p:spPr>
          <a:xfrm>
            <a:off x="4657140" y="4589223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 dirty="0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2938" y="3902472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4756632" y="3902472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52362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EMB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4817934" y="1570038"/>
            <a:ext cx="3591053" cy="4470400"/>
          </a:xfrm>
          <a:prstGeom prst="rect">
            <a:avLst/>
          </a:prstGeom>
        </p:spPr>
        <p:txBody>
          <a:bodyPr vert="horz" anchor="ctr" anchorCtr="0"/>
          <a:lstStyle>
            <a:lvl1pPr marL="285750" indent="-285750">
              <a:spcBef>
                <a:spcPts val="1500"/>
              </a:spcBef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1500"/>
              </a:spcBef>
              <a:buClr>
                <a:schemeClr val="accent2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spcBef>
                <a:spcPts val="15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Titre de la présentation  I  30 Septembre 2014 </a:t>
            </a:r>
            <a:endParaRPr lang="fr-FR" dirty="0"/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3"/>
          </p:nvPr>
        </p:nvSpPr>
        <p:spPr>
          <a:xfrm>
            <a:off x="1108075" y="2917203"/>
            <a:ext cx="2732088" cy="243998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 dirty="0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03704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738188" y="1570038"/>
            <a:ext cx="2340000" cy="1617662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3397210" y="1570038"/>
            <a:ext cx="2340000" cy="161766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6068988" y="1570038"/>
            <a:ext cx="2340000" cy="161766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732120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2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4"/>
          </p:nvPr>
        </p:nvSpPr>
        <p:spPr>
          <a:xfrm>
            <a:off x="3410965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4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6067865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5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30" name="Espace réservé du pied de page 2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dirty="0" smtClean="0"/>
              <a:t>Titre de la présentation  I  30 Septembre 2014 </a:t>
            </a:r>
            <a:endParaRPr lang="fr-FR" dirty="0"/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088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1 BL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5857336" y="1570038"/>
            <a:ext cx="2551652" cy="44704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288000" tIns="252000" rIns="288000" bIns="252000" anchor="ctr" anchorCtr="1">
            <a:normAutofit/>
          </a:bodyPr>
          <a:lstStyle>
            <a:lvl1pPr marL="0" indent="0" algn="ctr">
              <a:buNone/>
              <a:defRPr sz="1400" b="1" i="0" cap="all" normalizeH="0" baseline="0">
                <a:ln>
                  <a:noFill/>
                </a:ln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737726" y="1570038"/>
            <a:ext cx="4283537" cy="4470400"/>
          </a:xfrm>
          <a:prstGeom prst="rect">
            <a:avLst/>
          </a:prstGeom>
        </p:spPr>
        <p:txBody>
          <a:bodyPr vert="horz" anchor="ctr" anchorCtr="0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200000"/>
              <a:buFontTx/>
              <a:buBlip>
                <a:blip r:embed="rId3"/>
              </a:buBlip>
              <a:defRPr sz="16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 typeface="Lucida Grande"/>
              <a:buChar char="&gt;"/>
              <a:defRPr sz="1400" i="1">
                <a:solidFill>
                  <a:schemeClr val="tx1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32" name="Espace réservé du pied de page 3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dirty="0" smtClean="0"/>
              <a:t>Titre de la présentation  I  30 Septembre 2014 </a:t>
            </a:r>
            <a:endParaRPr lang="fr-FR" dirty="0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45335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 I  30 Septembre 2014 </a:t>
            </a:r>
            <a:endParaRPr lang="fr-FR" dirty="0"/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6971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630B-F12F-4C40-82B7-229428F8C462}" type="datetimeFigureOut">
              <a:rPr lang="fr-FR" smtClean="0"/>
              <a:t>02/11/2015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1D57-F4FE-4E6F-92C2-4F461D7976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615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mmair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2838450" y="1104900"/>
            <a:ext cx="5962650" cy="4916387"/>
          </a:xfrm>
        </p:spPr>
        <p:txBody>
          <a:bodyPr anchor="ctr" anchorCtr="0"/>
          <a:lstStyle>
            <a:lvl1pPr marL="534988" indent="-534988">
              <a:spcBef>
                <a:spcPts val="1000"/>
              </a:spcBef>
              <a:buClr>
                <a:srgbClr val="004563"/>
              </a:buClr>
              <a:buFont typeface="+mj-lt"/>
              <a:buAutoNum type="arabicPeriod"/>
              <a:tabLst>
                <a:tab pos="4667250" algn="l"/>
              </a:tabLst>
              <a:defRPr>
                <a:latin typeface="Century Gothic" pitchFamily="34" charset="0"/>
              </a:defRPr>
            </a:lvl1pPr>
            <a:lvl2pPr marL="534988" indent="0">
              <a:spcBef>
                <a:spcPts val="0"/>
              </a:spcBef>
              <a:tabLst>
                <a:tab pos="4667250" algn="l"/>
              </a:tabLst>
              <a:defRPr sz="1100" b="1">
                <a:solidFill>
                  <a:srgbClr val="004563"/>
                </a:solidFill>
                <a:latin typeface="Century Gothic" pitchFamily="34" charset="0"/>
              </a:defRPr>
            </a:lvl2pPr>
            <a:lvl3pPr marL="801688" indent="-266700">
              <a:buClr>
                <a:srgbClr val="004563"/>
              </a:buClr>
              <a:tabLst>
                <a:tab pos="4667250" algn="l"/>
              </a:tabLst>
              <a:defRPr sz="1100" b="1">
                <a:latin typeface="Century Gothic" pitchFamily="34" charset="0"/>
              </a:defRPr>
            </a:lvl3pPr>
            <a:lvl4pPr marL="801688" indent="0">
              <a:tabLst>
                <a:tab pos="4667250" algn="l"/>
              </a:tabLst>
              <a:defRPr sz="1100">
                <a:latin typeface="Century Gothic" pitchFamily="34" charset="0"/>
              </a:defRPr>
            </a:lvl4pPr>
            <a:lvl5pPr marL="896938" indent="-95250">
              <a:tabLst/>
              <a:defRPr sz="1100">
                <a:latin typeface="Century Gothic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dirty="0" smtClean="0"/>
              <a:t>Titre de la présentation  I  30 Septembre 2014 </a:t>
            </a:r>
            <a:endParaRPr lang="fr-FR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370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71600" y="2692170"/>
            <a:ext cx="7200849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1233572" y="4742396"/>
            <a:ext cx="614674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75398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 AL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279900" y="692696"/>
            <a:ext cx="4521200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5686425" y="2276872"/>
            <a:ext cx="3114675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75398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clai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9144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entury Gothic" pitchFamily="34" charset="0"/>
            </a:endParaRPr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4384862" y="6459545"/>
            <a:ext cx="2834637" cy="3984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100" b="1">
                <a:solidFill>
                  <a:srgbClr val="004893"/>
                </a:solidFill>
                <a:latin typeface="Arial" pitchFamily="34" charset="0"/>
                <a:cs typeface="Arial" pitchFamily="34" charset="0"/>
              </a:defRPr>
            </a:lvl1pPr>
            <a:lvl2pPr marL="0" indent="0" algn="r">
              <a:buFontTx/>
              <a:buNone/>
              <a:defRPr sz="12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2pPr>
            <a:lvl3pPr marL="0" indent="0" algn="r">
              <a:buFontTx/>
              <a:buNone/>
              <a:defRPr sz="10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3pPr>
            <a:lvl4pPr marL="0" indent="0" algn="r">
              <a:buFontTx/>
              <a:buNone/>
              <a:defRPr sz="8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4pPr>
            <a:lvl5pPr marL="0" indent="0" algn="r">
              <a:buFontTx/>
              <a:buNone/>
              <a:defRPr sz="8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0" y="1548166"/>
            <a:ext cx="8432799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tx2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  <a:endParaRPr lang="fr-FR"/>
          </a:p>
        </p:txBody>
      </p:sp>
      <p:sp>
        <p:nvSpPr>
          <p:cNvPr id="13" name="Parallélogramme 12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entury Gothic" pitchFamily="34" charset="0"/>
            </a:endParaRPr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305050" y="6533737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  <p:pic>
        <p:nvPicPr>
          <p:cNvPr id="10" name="Picture 3" descr="C:\Users\S598493\Pictures\Logo\Logo AXA\AXA CS\axa_corp_rv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636" y="6340399"/>
            <a:ext cx="114108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sombre">
    <p:bg>
      <p:bgPr>
        <a:solidFill>
          <a:srgbClr val="004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9144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entury Gothic" pitchFamily="34" charset="0"/>
            </a:endParaRPr>
          </a:p>
        </p:txBody>
      </p:sp>
      <p:sp>
        <p:nvSpPr>
          <p:cNvPr id="13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0" y="1548166"/>
            <a:ext cx="8432799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  <a:endParaRPr lang="fr-FR"/>
          </a:p>
        </p:txBody>
      </p:sp>
      <p:sp>
        <p:nvSpPr>
          <p:cNvPr id="19" name="Parallélogramme 18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entury Gothic" pitchFamily="34" charset="0"/>
            </a:endParaRP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4495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  <p:pic>
        <p:nvPicPr>
          <p:cNvPr id="9" name="Picture 3" descr="C:\Users\S598493\Pictures\Logo\Logo AXA\AXA CS\axa_corp_rv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636" y="6340399"/>
            <a:ext cx="114108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2838450" y="1104900"/>
            <a:ext cx="4223393" cy="4916387"/>
          </a:xfrm>
        </p:spPr>
        <p:txBody>
          <a:bodyPr anchor="ctr" anchorCtr="0"/>
          <a:lstStyle>
            <a:lvl1pPr marL="534988" indent="-534988">
              <a:spcBef>
                <a:spcPts val="2000"/>
              </a:spcBef>
              <a:buClr>
                <a:srgbClr val="004563"/>
              </a:buClr>
              <a:buFontTx/>
              <a:buNone/>
              <a:defRPr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200" b="0">
                <a:solidFill>
                  <a:srgbClr val="004563"/>
                </a:solidFill>
                <a:latin typeface="Century Gothic" pitchFamily="34" charset="0"/>
              </a:defRPr>
            </a:lvl2pPr>
            <a:lvl3pPr marL="180975" indent="-180975">
              <a:buClr>
                <a:srgbClr val="004563"/>
              </a:buClr>
              <a:defRPr sz="1200" b="1">
                <a:latin typeface="Century Gothic" pitchFamily="34" charset="0"/>
              </a:defRPr>
            </a:lvl3pPr>
            <a:lvl4pPr marL="180975" indent="0">
              <a:defRPr sz="1200">
                <a:latin typeface="Century Gothic" pitchFamily="34" charset="0"/>
              </a:defRPr>
            </a:lvl4pPr>
            <a:lvl5pPr marL="361950" indent="-180975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Espace réservé du contenu 9"/>
          <p:cNvSpPr>
            <a:spLocks noGrp="1"/>
          </p:cNvSpPr>
          <p:nvPr>
            <p:ph sz="quarter" idx="15" hasCustomPrompt="1"/>
          </p:nvPr>
        </p:nvSpPr>
        <p:spPr>
          <a:xfrm>
            <a:off x="7061843" y="1100205"/>
            <a:ext cx="571997" cy="4916387"/>
          </a:xfrm>
        </p:spPr>
        <p:txBody>
          <a:bodyPr anchor="ctr" anchorCtr="0"/>
          <a:lstStyle>
            <a:lvl1pPr marL="534988" indent="-534988" algn="r">
              <a:spcBef>
                <a:spcPts val="2000"/>
              </a:spcBef>
              <a:buClr>
                <a:srgbClr val="004563"/>
              </a:buClr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r">
              <a:spcBef>
                <a:spcPts val="0"/>
              </a:spcBef>
              <a:buFontTx/>
              <a:buNone/>
              <a:defRPr sz="1200" b="0">
                <a:solidFill>
                  <a:schemeClr val="tx2"/>
                </a:solidFill>
                <a:latin typeface="Century Gothic" pitchFamily="34" charset="0"/>
              </a:defRPr>
            </a:lvl2pPr>
            <a:lvl3pPr marL="180975" indent="-180975" algn="r">
              <a:buClr>
                <a:schemeClr val="tx2"/>
              </a:buClr>
              <a:defRPr sz="1200" b="1">
                <a:latin typeface="Century Gothic" pitchFamily="34" charset="0"/>
              </a:defRPr>
            </a:lvl3pPr>
            <a:lvl4pPr marL="180975" indent="0" algn="r">
              <a:defRPr sz="1200">
                <a:latin typeface="Century Gothic" pitchFamily="34" charset="0"/>
              </a:defRPr>
            </a:lvl4pPr>
            <a:lvl5pPr marL="361950" indent="-180975" algn="r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dirty="0" smtClean="0"/>
              <a:t>Titre de la présentation  I  30 Septembre 2014 </a:t>
            </a:r>
            <a:endParaRPr lang="fr-FR" dirty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5292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738188" y="1570037"/>
            <a:ext cx="7670799" cy="447040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Titre de la présentation  I  30 Septembre 2014 </a:t>
            </a:r>
            <a:endParaRPr lang="fr-FR" dirty="0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Titre de la présentation  I  30 Septembre 2014 </a:t>
            </a:r>
            <a:endParaRPr lang="fr-FR" dirty="0"/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3"/>
          </p:nvPr>
        </p:nvSpPr>
        <p:spPr>
          <a:xfrm>
            <a:off x="736600" y="2224088"/>
            <a:ext cx="7672388" cy="3816350"/>
          </a:xfrm>
        </p:spPr>
        <p:txBody>
          <a:bodyPr>
            <a:normAutofit/>
          </a:bodyPr>
          <a:lstStyle>
            <a:lvl1pPr>
              <a:buFontTx/>
              <a:buNone/>
              <a:defRPr sz="1400"/>
            </a:lvl1pPr>
          </a:lstStyle>
          <a:p>
            <a:r>
              <a:rPr lang="fr-FR" smtClean="0"/>
              <a:t>Cliquez sur l'icône pour ajouter un tableau</a:t>
            </a: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 I  30 Septembre 2014 </a:t>
            </a:r>
            <a:endParaRPr lang="fr-FR" dirty="0"/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600074" y="2220426"/>
            <a:ext cx="3757613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4663764" y="2220426"/>
            <a:ext cx="3757613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4763256" y="1509657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2362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27695" y="331681"/>
            <a:ext cx="7681293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1868" y="1562999"/>
            <a:ext cx="7667119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pic>
        <p:nvPicPr>
          <p:cNvPr id="1027" name="Picture 3" descr="C:\Users\S598493\Pictures\Logo\Logo AXA\AXA CS\axa_corp_rvb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856" y="6423404"/>
            <a:ext cx="750440" cy="26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4390" y="6511776"/>
            <a:ext cx="2858550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2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Titre de la présentation  I  30 Septembre 2014 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266700" y="6478376"/>
            <a:ext cx="7992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14"/>
          <p:cNvSpPr>
            <a:spLocks noChangeAspect="1"/>
          </p:cNvSpPr>
          <p:nvPr/>
        </p:nvSpPr>
        <p:spPr>
          <a:xfrm>
            <a:off x="233889" y="-15349"/>
            <a:ext cx="694268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727695" y="735475"/>
            <a:ext cx="7681293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54421" y="6508750"/>
            <a:ext cx="487090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dirty="0" smtClean="0"/>
              <a:t>MENTION DE CONFIDENTIALITÉ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051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49" r:id="rId2"/>
    <p:sldLayoutId id="2147483766" r:id="rId3"/>
    <p:sldLayoutId id="2147483767" r:id="rId4"/>
    <p:sldLayoutId id="2147483768" r:id="rId5"/>
    <p:sldLayoutId id="2147483770" r:id="rId6"/>
    <p:sldLayoutId id="2147483754" r:id="rId7"/>
    <p:sldLayoutId id="2147483771" r:id="rId8"/>
    <p:sldLayoutId id="2147483753" r:id="rId9"/>
    <p:sldLayoutId id="2147483773" r:id="rId10"/>
    <p:sldLayoutId id="2147483763" r:id="rId11"/>
    <p:sldLayoutId id="2147483755" r:id="rId12"/>
    <p:sldLayoutId id="2147483756" r:id="rId13"/>
    <p:sldLayoutId id="2147483762" r:id="rId14"/>
    <p:sldLayoutId id="2147483774" r:id="rId15"/>
    <p:sldLayoutId id="2147483775" r:id="rId16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Blip>
          <a:blip r:embed="rId19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0" algn="l" defTabSz="457200" rtl="0" eaLnBrk="1" latinLnBrk="0" hangingPunct="1">
        <a:spcBef>
          <a:spcPct val="20000"/>
        </a:spcBef>
        <a:buFont typeface="Arial"/>
        <a:buNone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238" indent="-268288" algn="l" defTabSz="4572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0238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01688" indent="-171450" algn="l" defTabSz="4572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0.png"/><Relationship Id="rId7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11.png"/><Relationship Id="rId5" Type="http://schemas.openxmlformats.org/officeDocument/2006/relationships/image" Target="../media/image10.png"/><Relationship Id="rId10" Type="http://schemas.openxmlformats.org/officeDocument/2006/relationships/image" Target="../media/image26.png"/><Relationship Id="rId4" Type="http://schemas.openxmlformats.org/officeDocument/2006/relationships/image" Target="../media/image290.png"/><Relationship Id="rId9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7" Type="http://schemas.openxmlformats.org/officeDocument/2006/relationships/image" Target="../media/image3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8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7" Type="http://schemas.openxmlformats.org/officeDocument/2006/relationships/image" Target="../media/image360.png"/><Relationship Id="rId12" Type="http://schemas.openxmlformats.org/officeDocument/2006/relationships/image" Target="../media/image4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png"/><Relationship Id="rId11" Type="http://schemas.openxmlformats.org/officeDocument/2006/relationships/image" Target="../media/image400.png"/><Relationship Id="rId5" Type="http://schemas.openxmlformats.org/officeDocument/2006/relationships/image" Target="../media/image280.png"/><Relationship Id="rId10" Type="http://schemas.openxmlformats.org/officeDocument/2006/relationships/image" Target="../media/image390.png"/><Relationship Id="rId9" Type="http://schemas.openxmlformats.org/officeDocument/2006/relationships/image" Target="../media/image38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4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30.png"/><Relationship Id="rId5" Type="http://schemas.openxmlformats.org/officeDocument/2006/relationships/image" Target="../media/image280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Major </a:t>
            </a:r>
            <a:r>
              <a:rPr lang="fr-FR" dirty="0" err="1" smtClean="0"/>
              <a:t>Losses</a:t>
            </a:r>
            <a:r>
              <a:rPr lang="fr-FR" dirty="0" smtClean="0"/>
              <a:t> </a:t>
            </a:r>
            <a:r>
              <a:rPr lang="fr-FR" dirty="0" err="1" smtClean="0"/>
              <a:t>Reserving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Duc </a:t>
            </a:r>
            <a:r>
              <a:rPr lang="fr-FR" dirty="0" err="1" smtClean="0"/>
              <a:t>Hien</a:t>
            </a:r>
            <a:r>
              <a:rPr lang="fr-FR" dirty="0" smtClean="0"/>
              <a:t> Vu</a:t>
            </a:r>
          </a:p>
          <a:p>
            <a:r>
              <a:rPr lang="fr-FR" dirty="0" err="1" smtClean="0"/>
              <a:t>November</a:t>
            </a:r>
            <a:r>
              <a:rPr lang="fr-FR" dirty="0" smtClean="0"/>
              <a:t> / </a:t>
            </a:r>
            <a:r>
              <a:rPr lang="en-US" dirty="0" smtClean="0"/>
              <a:t>Paris</a:t>
            </a:r>
            <a:endParaRPr lang="en-US" dirty="0"/>
          </a:p>
        </p:txBody>
      </p:sp>
      <p:pic>
        <p:nvPicPr>
          <p:cNvPr id="1026" name="Picture 2" descr="C:\Users\DucHien\Documents\etudes\stage mission AXA Global P&amp;C\semestre 2\rapport\logo-ensa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6" y="6245284"/>
            <a:ext cx="1060450" cy="59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</p:spPr>
        <p:txBody>
          <a:bodyPr/>
          <a:lstStyle/>
          <a:p>
            <a:r>
              <a:rPr lang="fr-FR" dirty="0"/>
              <a:t>CONFIDENTIAL PRESENTATION </a:t>
            </a:r>
          </a:p>
        </p:txBody>
      </p:sp>
    </p:spTree>
    <p:extLst>
      <p:ext uri="{BB962C8B-B14F-4D97-AF65-F5344CB8AC3E}">
        <p14:creationId xmlns:p14="http://schemas.microsoft.com/office/powerpoint/2010/main" val="38966332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487679" y="1882140"/>
            <a:ext cx="8068733" cy="3065550"/>
          </a:xfrm>
        </p:spPr>
        <p:txBody>
          <a:bodyPr/>
          <a:lstStyle/>
          <a:p>
            <a:pPr algn="ctr"/>
            <a:r>
              <a:rPr lang="en-US" sz="4000" i="1" dirty="0" smtClean="0"/>
              <a:t/>
            </a:r>
            <a:br>
              <a:rPr lang="en-US" sz="4000" i="1" dirty="0" smtClean="0"/>
            </a:br>
            <a:r>
              <a:rPr lang="en-US" sz="4000" i="1" dirty="0" smtClean="0"/>
              <a:t>Individual Chain-ladder for </a:t>
            </a:r>
            <a:r>
              <a:rPr lang="en-US" sz="4000" i="1" dirty="0" err="1" smtClean="0"/>
              <a:t>IBNeR</a:t>
            </a:r>
            <a:r>
              <a:rPr lang="en-US" sz="4000" i="1" dirty="0" smtClean="0"/>
              <a:t> projection </a:t>
            </a:r>
            <a:br>
              <a:rPr lang="en-US" sz="4000" i="1" dirty="0" smtClean="0"/>
            </a:br>
            <a:r>
              <a:rPr lang="en-US" sz="4000" i="1" dirty="0" smtClean="0"/>
              <a:t>&amp;</a:t>
            </a:r>
            <a:r>
              <a:rPr lang="en-US" sz="4000" i="1" dirty="0"/>
              <a:t> </a:t>
            </a:r>
            <a:r>
              <a:rPr lang="en-US" sz="4000" i="1" dirty="0" smtClean="0"/>
              <a:t/>
            </a:r>
            <a:br>
              <a:rPr lang="en-US" sz="4000" i="1" dirty="0" smtClean="0"/>
            </a:br>
            <a:r>
              <a:rPr lang="en-US" sz="4000" i="1" dirty="0" smtClean="0"/>
              <a:t>Mixed </a:t>
            </a:r>
            <a:r>
              <a:rPr lang="en-US" sz="4000" i="1" dirty="0" err="1" smtClean="0"/>
              <a:t>Bornhuetter</a:t>
            </a:r>
            <a:r>
              <a:rPr lang="en-US" sz="4000" i="1" dirty="0" smtClean="0"/>
              <a:t>-Ferguson</a:t>
            </a:r>
            <a:br>
              <a:rPr lang="en-US" sz="4000" i="1" dirty="0" smtClean="0"/>
            </a:br>
            <a:r>
              <a:rPr lang="en-US" sz="4000" i="1" dirty="0" smtClean="0"/>
              <a:t>for </a:t>
            </a:r>
            <a:r>
              <a:rPr lang="en-US" sz="4000" i="1" dirty="0" err="1" smtClean="0"/>
              <a:t>IBNyR</a:t>
            </a:r>
            <a:r>
              <a:rPr lang="en-US" sz="4000" i="1" dirty="0"/>
              <a:t> </a:t>
            </a:r>
            <a:r>
              <a:rPr lang="en-US" sz="4000" i="1" dirty="0" smtClean="0"/>
              <a:t>projection</a:t>
            </a:r>
            <a:endParaRPr lang="en-US" sz="4000" i="1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2288540" y="701358"/>
            <a:ext cx="4495800" cy="1236662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Retained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31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738187" y="1570038"/>
            <a:ext cx="3408299" cy="1617662"/>
          </a:xfrm>
        </p:spPr>
        <p:txBody>
          <a:bodyPr/>
          <a:lstStyle/>
          <a:p>
            <a:r>
              <a:rPr lang="en-US" dirty="0" err="1" smtClean="0"/>
              <a:t>IBNeR</a:t>
            </a:r>
            <a:r>
              <a:rPr lang="en-US" dirty="0" smtClean="0"/>
              <a:t> projection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4644428" y="1551931"/>
            <a:ext cx="3582485" cy="1617662"/>
          </a:xfrm>
        </p:spPr>
        <p:txBody>
          <a:bodyPr/>
          <a:lstStyle/>
          <a:p>
            <a:r>
              <a:rPr lang="en-US" dirty="0" err="1" smtClean="0"/>
              <a:t>Ibnyr</a:t>
            </a:r>
            <a:r>
              <a:rPr lang="en-US" dirty="0" smtClean="0"/>
              <a:t> projection</a:t>
            </a:r>
            <a:endParaRPr lang="en-US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732120" y="3505201"/>
            <a:ext cx="3441528" cy="2535238"/>
          </a:xfrm>
        </p:spPr>
        <p:txBody>
          <a:bodyPr>
            <a:normAutofit/>
          </a:bodyPr>
          <a:lstStyle/>
          <a:p>
            <a:r>
              <a:rPr lang="en-US" dirty="0" smtClean="0"/>
              <a:t>Individual Chain-ladder</a:t>
            </a:r>
          </a:p>
          <a:p>
            <a:endParaRPr lang="en-US" dirty="0" smtClean="0"/>
          </a:p>
          <a:p>
            <a:r>
              <a:rPr lang="en-US" dirty="0" smtClean="0"/>
              <a:t>To be developed: active claims that have reached the ML threshold </a:t>
            </a:r>
          </a:p>
          <a:p>
            <a:endParaRPr lang="en-US" dirty="0" smtClean="0"/>
          </a:p>
          <a:p>
            <a:r>
              <a:rPr lang="en-US" dirty="0" smtClean="0"/>
              <a:t>link-ratio: weighted mean of individual development factors. The weight is based on </a:t>
            </a:r>
            <a:r>
              <a:rPr lang="en-US" b="1" dirty="0" smtClean="0">
                <a:solidFill>
                  <a:srgbClr val="FF0000"/>
                </a:solidFill>
              </a:rPr>
              <a:t>proximity </a:t>
            </a:r>
            <a:r>
              <a:rPr lang="en-US" dirty="0" smtClean="0"/>
              <a:t>between claim to be developed and referential claims.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texte 6"/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4653481" y="3505201"/>
                <a:ext cx="3585172" cy="25352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Aggregated (by year of occurrence) Method</a:t>
                </a:r>
              </a:p>
              <a:p>
                <a:endParaRPr lang="en-US" dirty="0" smtClean="0"/>
              </a:p>
              <a:p>
                <a:r>
                  <a:rPr lang="en-US" dirty="0"/>
                  <a:t>2 </a:t>
                </a:r>
                <a:r>
                  <a:rPr lang="en-US" dirty="0" smtClean="0"/>
                  <a:t>cases: </a:t>
                </a:r>
                <a:endParaRPr lang="en-US" dirty="0"/>
              </a:p>
              <a:p>
                <a:pPr lvl="1"/>
                <a:r>
                  <a:rPr lang="en-US" dirty="0"/>
                  <a:t>Ultimate </a:t>
                </a:r>
                <a14:m>
                  <m:oMath xmlns:m="http://schemas.openxmlformats.org/officeDocument/2006/math">
                    <m:r>
                      <a:rPr lang="en-US" b="0">
                        <a:latin typeface="Cambria Math"/>
                      </a:rPr>
                      <m:t>≥</m:t>
                    </m:r>
                  </m:oMath>
                </a14:m>
                <a:r>
                  <a:rPr lang="en-US" dirty="0"/>
                  <a:t> ML threshold</a:t>
                </a:r>
              </a:p>
              <a:p>
                <a:pPr lvl="1"/>
                <a:r>
                  <a:rPr lang="en-US" dirty="0"/>
                  <a:t>Ultimate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&lt;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ML </a:t>
                </a:r>
                <a:r>
                  <a:rPr lang="en-US" dirty="0" smtClean="0"/>
                  <a:t>threshold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Frequency-Severity approach</a:t>
                </a:r>
              </a:p>
              <a:p>
                <a:pPr lvl="1"/>
                <a:r>
                  <a:rPr lang="en-US" dirty="0" smtClean="0"/>
                  <a:t>Triangle of </a:t>
                </a:r>
                <a:r>
                  <a:rPr lang="en-US" dirty="0" err="1" smtClean="0"/>
                  <a:t>IBNyR</a:t>
                </a:r>
                <a:r>
                  <a:rPr lang="en-US" dirty="0" smtClean="0"/>
                  <a:t> numbers</a:t>
                </a:r>
              </a:p>
              <a:p>
                <a:pPr lvl="1"/>
                <a:r>
                  <a:rPr lang="en-US" dirty="0" smtClean="0"/>
                  <a:t>Fitted Severity following the </a:t>
                </a:r>
                <a:r>
                  <a:rPr lang="en-US" dirty="0" err="1" smtClean="0"/>
                  <a:t>IBNeR</a:t>
                </a:r>
                <a:r>
                  <a:rPr lang="en-US" dirty="0" smtClean="0"/>
                  <a:t> Projection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7" name="Espace réservé du text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4653481" y="3505201"/>
                <a:ext cx="3585172" cy="2535238"/>
              </a:xfrm>
              <a:blipFill rotWithShape="1">
                <a:blip r:embed="rId3"/>
                <a:stretch>
                  <a:fillRect t="-2644" b="-100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Reserving Framework</a:t>
            </a:r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ML Reserving Process</a:t>
            </a:r>
            <a:endParaRPr lang="en-US" dirty="0"/>
          </a:p>
        </p:txBody>
      </p:sp>
      <p:sp>
        <p:nvSpPr>
          <p:cNvPr id="23" name="Espace réservé de la date 2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/>
              <a:t>CONFIDENTIAL PRESENTATION </a:t>
            </a:r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en-US" smtClean="0"/>
              <a:pPr/>
              <a:t>11</a:t>
            </a:fld>
            <a:r>
              <a:rPr lang="en-US" smtClean="0"/>
              <a:t>   |  </a:t>
            </a:r>
            <a:endParaRPr lang="en-US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Major Losses Reserving I  </a:t>
            </a:r>
            <a:r>
              <a:rPr lang="en-US" dirty="0" smtClean="0"/>
              <a:t>November </a:t>
            </a:r>
            <a:r>
              <a:rPr lang="en-US" dirty="0"/>
              <a:t>2015 </a:t>
            </a:r>
          </a:p>
        </p:txBody>
      </p:sp>
      <p:cxnSp>
        <p:nvCxnSpPr>
          <p:cNvPr id="18" name="Connecteur droit 17"/>
          <p:cNvCxnSpPr/>
          <p:nvPr/>
        </p:nvCxnSpPr>
        <p:spPr>
          <a:xfrm flipH="1" flipV="1">
            <a:off x="4381934" y="1077362"/>
            <a:ext cx="13626" cy="4906979"/>
          </a:xfrm>
          <a:prstGeom prst="line">
            <a:avLst/>
          </a:prstGeom>
          <a:ln w="3175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/>
          <p:cNvGrpSpPr>
            <a:grpSpLocks noChangeAspect="1"/>
          </p:cNvGrpSpPr>
          <p:nvPr/>
        </p:nvGrpSpPr>
        <p:grpSpPr>
          <a:xfrm>
            <a:off x="4067640" y="2053759"/>
            <a:ext cx="646684" cy="640652"/>
            <a:chOff x="6007100" y="1841500"/>
            <a:chExt cx="850900" cy="842963"/>
          </a:xfrm>
        </p:grpSpPr>
        <p:sp>
          <p:nvSpPr>
            <p:cNvPr id="20" name="Oval 60"/>
            <p:cNvSpPr>
              <a:spLocks noChangeArrowheads="1"/>
            </p:cNvSpPr>
            <p:nvPr/>
          </p:nvSpPr>
          <p:spPr bwMode="auto">
            <a:xfrm>
              <a:off x="6007100" y="1841500"/>
              <a:ext cx="850900" cy="8429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99C5C8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1"/>
            <p:cNvSpPr>
              <a:spLocks/>
            </p:cNvSpPr>
            <p:nvPr/>
          </p:nvSpPr>
          <p:spPr bwMode="auto">
            <a:xfrm>
              <a:off x="6189663" y="2055813"/>
              <a:ext cx="461963" cy="414338"/>
            </a:xfrm>
            <a:custGeom>
              <a:avLst/>
              <a:gdLst/>
              <a:ahLst/>
              <a:cxnLst>
                <a:cxn ang="0">
                  <a:pos x="161" y="261"/>
                </a:cxn>
                <a:cxn ang="0">
                  <a:pos x="115" y="261"/>
                </a:cxn>
                <a:cxn ang="0">
                  <a:pos x="226" y="146"/>
                </a:cxn>
                <a:cxn ang="0">
                  <a:pos x="0" y="146"/>
                </a:cxn>
                <a:cxn ang="0">
                  <a:pos x="0" y="115"/>
                </a:cxn>
                <a:cxn ang="0">
                  <a:pos x="226" y="115"/>
                </a:cxn>
                <a:cxn ang="0">
                  <a:pos x="115" y="0"/>
                </a:cxn>
                <a:cxn ang="0">
                  <a:pos x="161" y="0"/>
                </a:cxn>
                <a:cxn ang="0">
                  <a:pos x="291" y="131"/>
                </a:cxn>
                <a:cxn ang="0">
                  <a:pos x="161" y="261"/>
                </a:cxn>
              </a:cxnLst>
              <a:rect l="0" t="0" r="r" b="b"/>
              <a:pathLst>
                <a:path w="291" h="261">
                  <a:moveTo>
                    <a:pt x="161" y="261"/>
                  </a:moveTo>
                  <a:lnTo>
                    <a:pt x="115" y="261"/>
                  </a:lnTo>
                  <a:lnTo>
                    <a:pt x="226" y="146"/>
                  </a:lnTo>
                  <a:lnTo>
                    <a:pt x="0" y="146"/>
                  </a:lnTo>
                  <a:lnTo>
                    <a:pt x="0" y="115"/>
                  </a:lnTo>
                  <a:lnTo>
                    <a:pt x="226" y="115"/>
                  </a:lnTo>
                  <a:lnTo>
                    <a:pt x="115" y="0"/>
                  </a:lnTo>
                  <a:lnTo>
                    <a:pt x="161" y="0"/>
                  </a:lnTo>
                  <a:lnTo>
                    <a:pt x="291" y="131"/>
                  </a:lnTo>
                  <a:lnTo>
                    <a:pt x="161" y="26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99C5C8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1856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Individual Chain-ladder</a:t>
            </a:r>
            <a:endParaRPr lang="en-US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US" dirty="0" smtClean="0"/>
          </a:p>
          <a:p>
            <a:pPr lvl="1"/>
            <a:r>
              <a:rPr lang="en-US" dirty="0" err="1" smtClean="0"/>
              <a:t>IBNeR</a:t>
            </a:r>
            <a:r>
              <a:rPr lang="en-US" dirty="0" smtClean="0"/>
              <a:t> Projection</a:t>
            </a:r>
            <a:endParaRPr lang="en-US" dirty="0"/>
          </a:p>
        </p:txBody>
      </p:sp>
      <p:pic>
        <p:nvPicPr>
          <p:cNvPr id="5" name="Picture 2" descr="C:\Users\DucHien\Documents\etudes\stage mission AXA Global P&amp;C\semestre 2\rapport\logo-ensa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6" y="6245284"/>
            <a:ext cx="1060450" cy="59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</p:spPr>
        <p:txBody>
          <a:bodyPr/>
          <a:lstStyle/>
          <a:p>
            <a:r>
              <a:rPr lang="fr-FR" dirty="0"/>
              <a:t>CONFIDENTIAL PRESENTATION </a:t>
            </a:r>
          </a:p>
        </p:txBody>
      </p:sp>
    </p:spTree>
    <p:extLst>
      <p:ext uri="{BB962C8B-B14F-4D97-AF65-F5344CB8AC3E}">
        <p14:creationId xmlns:p14="http://schemas.microsoft.com/office/powerpoint/2010/main" val="2678605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738188" y="1432561"/>
            <a:ext cx="7670799" cy="4607878"/>
          </a:xfrm>
        </p:spPr>
        <p:txBody>
          <a:bodyPr>
            <a:normAutofit/>
          </a:bodyPr>
          <a:lstStyle/>
          <a:p>
            <a:r>
              <a:rPr lang="fr-FR" dirty="0" smtClean="0"/>
              <a:t>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developed</a:t>
            </a:r>
            <a:r>
              <a:rPr lang="fr-FR" dirty="0" smtClean="0"/>
              <a:t>: </a:t>
            </a:r>
            <a:r>
              <a:rPr lang="fr-FR" dirty="0" err="1" smtClean="0"/>
              <a:t>opened</a:t>
            </a:r>
            <a:r>
              <a:rPr lang="fr-FR" dirty="0" smtClean="0"/>
              <a:t> claims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 smtClean="0"/>
              <a:t>Incurred</a:t>
            </a:r>
            <a:r>
              <a:rPr lang="fr-FR" dirty="0" smtClean="0"/>
              <a:t> has </a:t>
            </a:r>
            <a:r>
              <a:rPr lang="fr-FR" dirty="0" err="1"/>
              <a:t>reached</a:t>
            </a:r>
            <a:r>
              <a:rPr lang="fr-FR" dirty="0"/>
              <a:t> ML </a:t>
            </a:r>
            <a:r>
              <a:rPr lang="fr-FR" dirty="0" err="1" smtClean="0"/>
              <a:t>threshold</a:t>
            </a: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IBNeR</a:t>
            </a:r>
            <a:r>
              <a:rPr lang="en-US" dirty="0"/>
              <a:t> projection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13</a:t>
            </a:fld>
            <a:r>
              <a:rPr lang="fr-FR" smtClean="0"/>
              <a:t>   |  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Major Losses Reserving I  </a:t>
            </a:r>
            <a:r>
              <a:rPr lang="en-US" dirty="0" smtClean="0"/>
              <a:t>November </a:t>
            </a:r>
            <a:r>
              <a:rPr lang="en-US" dirty="0"/>
              <a:t>2015 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/>
              <a:t>CONFIDENTIAL PRESENTATION </a:t>
            </a:r>
          </a:p>
        </p:txBody>
      </p:sp>
      <p:sp>
        <p:nvSpPr>
          <p:cNvPr id="9" name="Espace réservé du texte 5"/>
          <p:cNvSpPr txBox="1">
            <a:spLocks/>
          </p:cNvSpPr>
          <p:nvPr/>
        </p:nvSpPr>
        <p:spPr>
          <a:xfrm>
            <a:off x="743672" y="835230"/>
            <a:ext cx="7670799" cy="3817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buSzPct val="120000"/>
              <a:buFontTx/>
              <a:buNone/>
              <a:defRPr sz="1400" b="1" kern="1200">
                <a:solidFill>
                  <a:schemeClr val="tx2"/>
                </a:solidFill>
                <a:latin typeface="Century Gothic" pitchFamily="34" charset="0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727A"/>
              </a:buClr>
              <a:buSzPct val="100000"/>
              <a:buFontTx/>
              <a:buNone/>
              <a:defRPr sz="1600" b="1" kern="1200" baseline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2pPr>
            <a:lvl3pPr marL="1077913" indent="-163513" algn="l" defTabSz="457200" rtl="0" eaLnBrk="1" latinLnBrk="0" hangingPunct="1">
              <a:spcBef>
                <a:spcPct val="20000"/>
              </a:spcBef>
              <a:buClr>
                <a:srgbClr val="004563"/>
              </a:buClr>
              <a:buSzPct val="100000"/>
              <a:buFontTx/>
              <a:buNone/>
              <a:defRPr sz="1400" i="1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3pPr>
            <a:lvl4pPr marL="630238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01688" indent="-1714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Individual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endParaRPr lang="fr-FR" dirty="0"/>
          </a:p>
        </p:txBody>
      </p:sp>
      <p:pic>
        <p:nvPicPr>
          <p:cNvPr id="10" name="Picture 8" descr="J:\Actuariat\Stage\Duc Hien\04.mes notes\copier d'ecran de l'outil\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56" y="2100951"/>
            <a:ext cx="7304603" cy="3991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5608320" y="3810000"/>
            <a:ext cx="24460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      ?       ?       ?       ?       ?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962400" y="4251960"/>
            <a:ext cx="4091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      ?       ?      ?       ?      ?      ?      ?       ?       ?</a:t>
            </a:r>
          </a:p>
        </p:txBody>
      </p:sp>
      <p:sp>
        <p:nvSpPr>
          <p:cNvPr id="14" name="Ellipse 13"/>
          <p:cNvSpPr/>
          <p:nvPr/>
        </p:nvSpPr>
        <p:spPr>
          <a:xfrm>
            <a:off x="7187983" y="2545080"/>
            <a:ext cx="386297" cy="167640"/>
          </a:xfrm>
          <a:prstGeom prst="ellipse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7629943" y="2552700"/>
            <a:ext cx="386297" cy="167640"/>
          </a:xfrm>
          <a:prstGeom prst="ellipse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7629943" y="2339340"/>
            <a:ext cx="386297" cy="167640"/>
          </a:xfrm>
          <a:prstGeom prst="ellipse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7053797" y="1723552"/>
            <a:ext cx="17930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Closed</a:t>
            </a:r>
            <a:r>
              <a:rPr lang="fr-F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claims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7010068" y="3502223"/>
            <a:ext cx="17930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Active claims</a:t>
            </a:r>
          </a:p>
        </p:txBody>
      </p:sp>
    </p:spTree>
    <p:extLst>
      <p:ext uri="{BB962C8B-B14F-4D97-AF65-F5344CB8AC3E}">
        <p14:creationId xmlns:p14="http://schemas.microsoft.com/office/powerpoint/2010/main" val="34524080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4" grpId="0" animBg="1"/>
      <p:bldP spid="16" grpId="0" animBg="1"/>
      <p:bldP spid="17" grpId="0" animBg="1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texte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38188" y="1203961"/>
                <a:ext cx="7670799" cy="4836478"/>
              </a:xfrm>
            </p:spPr>
            <p:txBody>
              <a:bodyPr/>
              <a:lstStyle/>
              <a:p>
                <a:r>
                  <a:rPr lang="en-US" dirty="0" smtClean="0"/>
                  <a:t>in an individual projection, we better apply </a:t>
                </a:r>
                <a:r>
                  <a:rPr lang="en-US" dirty="0"/>
                  <a:t>specific link-ratios to each claim, according to its characteristics.</a:t>
                </a:r>
              </a:p>
              <a:p>
                <a:r>
                  <a:rPr lang="fr-FR" dirty="0"/>
                  <a:t>Intuition: claims </a:t>
                </a:r>
                <a:r>
                  <a:rPr lang="fr-FR" dirty="0" err="1"/>
                  <a:t>with</a:t>
                </a:r>
                <a:r>
                  <a:rPr lang="fr-FR" dirty="0"/>
                  <a:t> </a:t>
                </a:r>
                <a:r>
                  <a:rPr lang="fr-FR" dirty="0" err="1"/>
                  <a:t>relatively</a:t>
                </a:r>
                <a:r>
                  <a:rPr lang="fr-FR" dirty="0"/>
                  <a:t> close </a:t>
                </a:r>
                <a:r>
                  <a:rPr lang="fr-FR" dirty="0" err="1"/>
                  <a:t>Incurred</a:t>
                </a:r>
                <a:r>
                  <a:rPr lang="fr-FR" dirty="0"/>
                  <a:t> </a:t>
                </a:r>
                <a:r>
                  <a:rPr lang="fr-FR" dirty="0" err="1"/>
                  <a:t>amounts</a:t>
                </a:r>
                <a:r>
                  <a:rPr lang="fr-FR" dirty="0"/>
                  <a:t> tend to </a:t>
                </a:r>
                <a:r>
                  <a:rPr lang="fr-FR" dirty="0" err="1"/>
                  <a:t>develop</a:t>
                </a:r>
                <a:r>
                  <a:rPr lang="fr-FR" dirty="0"/>
                  <a:t> in a </a:t>
                </a:r>
                <a:r>
                  <a:rPr lang="fr-FR" dirty="0" err="1"/>
                  <a:t>similar</a:t>
                </a:r>
                <a:r>
                  <a:rPr lang="fr-FR" dirty="0"/>
                  <a:t> </a:t>
                </a:r>
                <a:r>
                  <a:rPr lang="fr-FR" dirty="0" err="1"/>
                  <a:t>way</a:t>
                </a:r>
                <a:r>
                  <a:rPr lang="fr-FR" dirty="0"/>
                  <a:t>.</a:t>
                </a:r>
              </a:p>
              <a:p>
                <a:pPr lvl="1"/>
                <a:r>
                  <a:rPr lang="fr-FR" dirty="0" err="1">
                    <a:sym typeface="Wingdings" panose="05000000000000000000" pitchFamily="2" charset="2"/>
                  </a:rPr>
                  <a:t>Incurred</a:t>
                </a:r>
                <a:r>
                  <a:rPr lang="fr-FR" dirty="0">
                    <a:sym typeface="Wingdings" panose="05000000000000000000" pitchFamily="2" charset="2"/>
                  </a:rPr>
                  <a:t> </a:t>
                </a:r>
                <a:r>
                  <a:rPr lang="fr-FR" dirty="0" err="1">
                    <a:sym typeface="Wingdings" panose="05000000000000000000" pitchFamily="2" charset="2"/>
                  </a:rPr>
                  <a:t>proximity</a:t>
                </a:r>
                <a:r>
                  <a:rPr lang="fr-FR" dirty="0">
                    <a:sym typeface="Wingdings" panose="05000000000000000000" pitchFamily="2" charset="2"/>
                  </a:rPr>
                  <a:t> </a:t>
                </a:r>
                <a:r>
                  <a:rPr lang="fr-FR" dirty="0" err="1">
                    <a:sym typeface="Wingdings" panose="05000000000000000000" pitchFamily="2" charset="2"/>
                  </a:rPr>
                  <a:t>can</a:t>
                </a:r>
                <a:r>
                  <a:rPr lang="fr-FR" dirty="0">
                    <a:sym typeface="Wingdings" panose="05000000000000000000" pitchFamily="2" charset="2"/>
                  </a:rPr>
                  <a:t> </a:t>
                </a:r>
                <a:r>
                  <a:rPr lang="fr-FR" dirty="0" err="1">
                    <a:sym typeface="Wingdings" panose="05000000000000000000" pitchFamily="2" charset="2"/>
                  </a:rPr>
                  <a:t>be</a:t>
                </a:r>
                <a:r>
                  <a:rPr lang="fr-FR" dirty="0">
                    <a:sym typeface="Wingdings" panose="05000000000000000000" pitchFamily="2" charset="2"/>
                  </a:rPr>
                  <a:t> </a:t>
                </a:r>
                <a:r>
                  <a:rPr lang="fr-FR" dirty="0" err="1">
                    <a:sym typeface="Wingdings" panose="05000000000000000000" pitchFamily="2" charset="2"/>
                  </a:rPr>
                  <a:t>used</a:t>
                </a:r>
                <a:r>
                  <a:rPr lang="fr-FR" dirty="0">
                    <a:sym typeface="Wingdings" panose="05000000000000000000" pitchFamily="2" charset="2"/>
                  </a:rPr>
                  <a:t> as </a:t>
                </a:r>
                <a:r>
                  <a:rPr lang="fr-FR" dirty="0" err="1">
                    <a:sym typeface="Wingdings" panose="05000000000000000000" pitchFamily="2" charset="2"/>
                  </a:rPr>
                  <a:t>weight</a:t>
                </a:r>
                <a:r>
                  <a:rPr lang="fr-FR" dirty="0">
                    <a:sym typeface="Wingdings" panose="05000000000000000000" pitchFamily="2" charset="2"/>
                  </a:rPr>
                  <a:t> in the estimation of </a:t>
                </a:r>
                <a:r>
                  <a:rPr lang="fr-FR" dirty="0" err="1">
                    <a:sym typeface="Wingdings" panose="05000000000000000000" pitchFamily="2" charset="2"/>
                  </a:rPr>
                  <a:t>link</a:t>
                </a:r>
                <a:r>
                  <a:rPr lang="fr-FR" dirty="0">
                    <a:sym typeface="Wingdings" panose="05000000000000000000" pitchFamily="2" charset="2"/>
                  </a:rPr>
                  <a:t>-ratio. </a:t>
                </a:r>
              </a:p>
              <a:p>
                <a:r>
                  <a:rPr lang="fr-FR" dirty="0">
                    <a:sym typeface="Wingdings" panose="05000000000000000000" pitchFamily="2" charset="2"/>
                  </a:rPr>
                  <a:t>Suppose </a:t>
                </a:r>
                <a:r>
                  <a:rPr lang="fr-FR" dirty="0" err="1">
                    <a:sym typeface="Wingdings" panose="05000000000000000000" pitchFamily="2" charset="2"/>
                  </a:rPr>
                  <a:t>that</a:t>
                </a:r>
                <a:r>
                  <a:rPr lang="fr-FR" dirty="0">
                    <a:sym typeface="Wingdings" panose="05000000000000000000" pitchFamily="2" charset="2"/>
                  </a:rPr>
                  <a:t> </a:t>
                </a:r>
                <a:r>
                  <a:rPr lang="fr-FR" dirty="0" err="1">
                    <a:sym typeface="Wingdings" panose="05000000000000000000" pitchFamily="2" charset="2"/>
                  </a:rPr>
                  <a:t>we</a:t>
                </a:r>
                <a:r>
                  <a:rPr lang="fr-FR" dirty="0">
                    <a:sym typeface="Wingdings" panose="05000000000000000000" pitchFamily="2" charset="2"/>
                  </a:rPr>
                  <a:t> </a:t>
                </a:r>
                <a:r>
                  <a:rPr lang="fr-FR" dirty="0" err="1">
                    <a:sym typeface="Wingdings" panose="05000000000000000000" pitchFamily="2" charset="2"/>
                  </a:rPr>
                  <a:t>only</a:t>
                </a:r>
                <a:r>
                  <a:rPr lang="fr-FR" dirty="0">
                    <a:sym typeface="Wingdings" panose="05000000000000000000" pitchFamily="2" charset="2"/>
                  </a:rPr>
                  <a:t> have in </a:t>
                </a:r>
                <a:r>
                  <a:rPr lang="fr-FR" dirty="0" err="1">
                    <a:sym typeface="Wingdings" panose="05000000000000000000" pitchFamily="2" charset="2"/>
                  </a:rPr>
                  <a:t>our</a:t>
                </a:r>
                <a:r>
                  <a:rPr lang="fr-FR" dirty="0">
                    <a:sym typeface="Wingdings" panose="05000000000000000000" pitchFamily="2" charset="2"/>
                  </a:rPr>
                  <a:t> </a:t>
                </a:r>
                <a:r>
                  <a:rPr lang="fr-FR" dirty="0" err="1">
                    <a:sym typeface="Wingdings" panose="05000000000000000000" pitchFamily="2" charset="2"/>
                  </a:rPr>
                  <a:t>historical</a:t>
                </a:r>
                <a:r>
                  <a:rPr lang="fr-FR" dirty="0">
                    <a:sym typeface="Wingdings" panose="05000000000000000000" pitchFamily="2" charset="2"/>
                  </a:rPr>
                  <a:t> </a:t>
                </a:r>
                <a:r>
                  <a:rPr lang="fr-FR" dirty="0" err="1">
                    <a:sym typeface="Wingdings" panose="05000000000000000000" pitchFamily="2" charset="2"/>
                  </a:rPr>
                  <a:t>database</a:t>
                </a:r>
                <a:r>
                  <a:rPr lang="fr-FR" dirty="0">
                    <a:sym typeface="Wingdings" panose="05000000000000000000" pitchFamily="2" charset="2"/>
                  </a:rPr>
                  <a:t> 3 </a:t>
                </a:r>
                <a:r>
                  <a:rPr lang="fr-FR" dirty="0" smtClean="0">
                    <a:sym typeface="Wingdings" panose="05000000000000000000" pitchFamily="2" charset="2"/>
                  </a:rPr>
                  <a:t>claims:</a:t>
                </a:r>
                <a:endParaRPr lang="fr-FR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/>
                            <a:sym typeface="Wingdings" panose="05000000000000000000" pitchFamily="2" charset="2"/>
                          </a:rPr>
                          <m:t>𝑪</m:t>
                        </m:r>
                      </m:e>
                      <m:sub>
                        <m:r>
                          <a:rPr lang="fr-FR" b="1" i="1" smtClean="0">
                            <a:latin typeface="Cambria Math"/>
                            <a:sym typeface="Wingdings" panose="05000000000000000000" pitchFamily="2" charset="2"/>
                          </a:rPr>
                          <m:t>𝟏</m:t>
                        </m:r>
                        <m:r>
                          <a:rPr lang="fr-FR" b="1" i="1" smtClean="0">
                            <a:latin typeface="Cambria Math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fr-FR" b="1" i="1" smtClean="0">
                            <a:latin typeface="Cambria Math"/>
                            <a:sym typeface="Wingdings" panose="05000000000000000000" pitchFamily="2" charset="2"/>
                          </a:rPr>
                          <m:t>𝟏</m:t>
                        </m:r>
                      </m:sub>
                    </m:sSub>
                    <m:r>
                      <a:rPr lang="fr-FR" b="1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fr-FR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fr-FR" b="1" i="0" smtClean="0">
                        <a:latin typeface="Cambria Math"/>
                        <a:sym typeface="Wingdings" panose="05000000000000000000" pitchFamily="2" charset="2"/>
                      </a:rPr>
                      <m:t>   </m:t>
                    </m:r>
                    <m:r>
                      <a:rPr lang="fr-FR" b="1" i="1" smtClean="0">
                        <a:latin typeface="Cambria Math"/>
                        <a:sym typeface="Wingdings" panose="05000000000000000000" pitchFamily="2" charset="2"/>
                      </a:rPr>
                      <m:t>𝟑</m:t>
                    </m:r>
                    <m:r>
                      <a:rPr lang="fr-FR" b="1" i="1" smtClean="0">
                        <a:latin typeface="Cambria Math"/>
                        <a:sym typeface="Wingdings" panose="05000000000000000000" pitchFamily="2" charset="2"/>
                      </a:rPr>
                      <m:t>𝑴</m:t>
                    </m:r>
                  </m:oMath>
                </a14:m>
                <a:r>
                  <a:rPr lang="fr-FR" dirty="0" smtClean="0">
                    <a:sym typeface="Wingdings" panose="05000000000000000000" pitchFamily="2" charset="2"/>
                  </a:rPr>
                  <a:t>  </a:t>
                </a:r>
                <a:r>
                  <a:rPr lang="fr-F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sym typeface="Wingdings" panose="05000000000000000000" pitchFamily="2" charset="2"/>
                          </a:rPr>
                          <m:t>𝑪</m:t>
                        </m:r>
                      </m:e>
                      <m:sub>
                        <m:r>
                          <a:rPr lang="fr-FR" i="1">
                            <a:latin typeface="Cambria Math"/>
                            <a:sym typeface="Wingdings" panose="05000000000000000000" pitchFamily="2" charset="2"/>
                          </a:rPr>
                          <m:t>𝟏</m:t>
                        </m:r>
                        <m:r>
                          <a:rPr lang="fr-FR" i="1">
                            <a:latin typeface="Cambria Math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fr-FR" b="1" i="1" smtClean="0">
                            <a:latin typeface="Cambria Math"/>
                            <a:sym typeface="Wingdings" panose="05000000000000000000" pitchFamily="2" charset="2"/>
                          </a:rPr>
                          <m:t>𝟐</m:t>
                        </m:r>
                      </m:sub>
                    </m:sSub>
                    <m:r>
                      <a:rPr lang="fr-FR" i="1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fr-FR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  <a:sym typeface="Wingdings" panose="05000000000000000000" pitchFamily="2" charset="2"/>
                      </a:rPr>
                      <m:t>𝟑</m:t>
                    </m:r>
                    <m:r>
                      <a:rPr lang="fr-FR" b="1" i="1" smtClean="0">
                        <a:latin typeface="Cambria Math"/>
                        <a:sym typeface="Wingdings" panose="05000000000000000000" pitchFamily="2" charset="2"/>
                      </a:rPr>
                      <m:t>𝟎</m:t>
                    </m:r>
                    <m:r>
                      <a:rPr lang="fr-FR" i="1">
                        <a:latin typeface="Cambria Math"/>
                        <a:sym typeface="Wingdings" panose="05000000000000000000" pitchFamily="2" charset="2"/>
                      </a:rPr>
                      <m:t>𝑴</m:t>
                    </m:r>
                  </m:oMath>
                </a14:m>
                <a:r>
                  <a:rPr lang="fr-FR" dirty="0">
                    <a:sym typeface="Wingdings" panose="05000000000000000000" pitchFamily="2" charset="2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/>
                            <a:sym typeface="Wingdings" panose="05000000000000000000" pitchFamily="2" charset="2"/>
                          </a:rPr>
                          <m:t>𝑭</m:t>
                        </m:r>
                      </m:e>
                      <m:sub>
                        <m:r>
                          <a:rPr lang="fr-FR" b="1" i="1" smtClean="0">
                            <a:latin typeface="Cambria Math"/>
                            <a:sym typeface="Wingdings" panose="05000000000000000000" pitchFamily="2" charset="2"/>
                          </a:rPr>
                          <m:t>𝟏</m:t>
                        </m:r>
                        <m:r>
                          <a:rPr lang="fr-FR" b="1" i="1" smtClean="0">
                            <a:latin typeface="Cambria Math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fr-FR" b="1" i="1" smtClean="0">
                            <a:latin typeface="Cambria Math"/>
                            <a:sym typeface="Wingdings" panose="05000000000000000000" pitchFamily="2" charset="2"/>
                          </a:rPr>
                          <m:t>𝟏</m:t>
                        </m:r>
                      </m:sub>
                    </m:sSub>
                    <m:r>
                      <a:rPr lang="fr-FR" i="1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fr-FR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fr-FR" b="1" i="1" dirty="0" smtClean="0">
                        <a:latin typeface="Cambria Math"/>
                        <a:sym typeface="Wingdings" panose="05000000000000000000" pitchFamily="2" charset="2"/>
                      </a:rPr>
                      <m:t>𝟏𝟎</m:t>
                    </m:r>
                  </m:oMath>
                </a14:m>
                <a:r>
                  <a:rPr lang="fr-FR" dirty="0">
                    <a:sym typeface="Wingdings" panose="05000000000000000000" pitchFamily="2" charset="2"/>
                  </a:rPr>
                  <a:t>)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sym typeface="Wingdings" panose="05000000000000000000" pitchFamily="2" charset="2"/>
                          </a:rPr>
                          <m:t>𝑪</m:t>
                        </m:r>
                      </m:e>
                      <m:sub>
                        <m:r>
                          <a:rPr lang="fr-FR" b="1" i="1" smtClean="0">
                            <a:latin typeface="Cambria Math"/>
                            <a:sym typeface="Wingdings" panose="05000000000000000000" pitchFamily="2" charset="2"/>
                          </a:rPr>
                          <m:t>𝟐</m:t>
                        </m:r>
                        <m:r>
                          <a:rPr lang="fr-FR" i="1">
                            <a:latin typeface="Cambria Math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fr-FR" i="1">
                            <a:latin typeface="Cambria Math"/>
                            <a:sym typeface="Wingdings" panose="05000000000000000000" pitchFamily="2" charset="2"/>
                          </a:rPr>
                          <m:t>𝟏</m:t>
                        </m:r>
                      </m:sub>
                    </m:sSub>
                    <m:r>
                      <a:rPr lang="fr-FR" i="1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fr-FR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  <a:sym typeface="Wingdings" panose="05000000000000000000" pitchFamily="2" charset="2"/>
                      </a:rPr>
                      <m:t>𝟑</m:t>
                    </m:r>
                    <m:r>
                      <a:rPr lang="fr-FR" b="1" i="1" smtClean="0">
                        <a:latin typeface="Cambria Math"/>
                        <a:sym typeface="Wingdings" panose="05000000000000000000" pitchFamily="2" charset="2"/>
                      </a:rPr>
                      <m:t>𝟎</m:t>
                    </m:r>
                    <m:r>
                      <a:rPr lang="fr-FR" i="1">
                        <a:latin typeface="Cambria Math"/>
                        <a:sym typeface="Wingdings" panose="05000000000000000000" pitchFamily="2" charset="2"/>
                      </a:rPr>
                      <m:t>𝑴</m:t>
                    </m:r>
                  </m:oMath>
                </a14:m>
                <a:r>
                  <a:rPr lang="fr-FR" dirty="0" smtClean="0">
                    <a:sym typeface="Wingdings" panose="05000000000000000000" pitchFamily="2" charset="2"/>
                  </a:rPr>
                  <a:t>  </a:t>
                </a:r>
                <a:r>
                  <a:rPr lang="fr-F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sym typeface="Wingdings" panose="05000000000000000000" pitchFamily="2" charset="2"/>
                          </a:rPr>
                          <m:t>𝑪</m:t>
                        </m:r>
                      </m:e>
                      <m:sub>
                        <m:r>
                          <a:rPr lang="fr-FR" b="1" i="1" smtClean="0">
                            <a:latin typeface="Cambria Math"/>
                            <a:sym typeface="Wingdings" panose="05000000000000000000" pitchFamily="2" charset="2"/>
                          </a:rPr>
                          <m:t>𝟐</m:t>
                        </m:r>
                        <m:r>
                          <a:rPr lang="fr-FR" i="1">
                            <a:latin typeface="Cambria Math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fr-FR" b="1" i="1" smtClean="0">
                            <a:latin typeface="Cambria Math"/>
                            <a:sym typeface="Wingdings" panose="05000000000000000000" pitchFamily="2" charset="2"/>
                          </a:rPr>
                          <m:t>𝟐</m:t>
                        </m:r>
                      </m:sub>
                    </m:sSub>
                    <m:r>
                      <a:rPr lang="fr-FR" i="1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fr-FR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fr-FR" b="1" i="0" smtClean="0">
                        <a:latin typeface="Cambria Math"/>
                        <a:sym typeface="Wingdings" panose="05000000000000000000" pitchFamily="2" charset="2"/>
                      </a:rPr>
                      <m:t>𝟔𝟎</m:t>
                    </m:r>
                    <m:r>
                      <a:rPr lang="fr-FR" i="1">
                        <a:latin typeface="Cambria Math"/>
                        <a:sym typeface="Wingdings" panose="05000000000000000000" pitchFamily="2" charset="2"/>
                      </a:rPr>
                      <m:t>𝑴</m:t>
                    </m:r>
                  </m:oMath>
                </a14:m>
                <a:r>
                  <a:rPr lang="fr-FR" dirty="0">
                    <a:sym typeface="Wingdings" panose="05000000000000000000" pitchFamily="2" charset="2"/>
                  </a:rPr>
                  <a:t> </a:t>
                </a:r>
                <a:r>
                  <a:rPr lang="fr-FR" dirty="0" smtClean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/>
                            <a:sym typeface="Wingdings" panose="05000000000000000000" pitchFamily="2" charset="2"/>
                          </a:rPr>
                          <m:t>𝑭</m:t>
                        </m:r>
                      </m:e>
                      <m:sub>
                        <m:r>
                          <a:rPr lang="fr-FR" b="1" i="1" smtClean="0">
                            <a:latin typeface="Cambria Math"/>
                            <a:sym typeface="Wingdings" panose="05000000000000000000" pitchFamily="2" charset="2"/>
                          </a:rPr>
                          <m:t>𝟐</m:t>
                        </m:r>
                        <m:r>
                          <a:rPr lang="fr-FR" i="1">
                            <a:latin typeface="Cambria Math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fr-FR" i="1">
                            <a:latin typeface="Cambria Math"/>
                            <a:sym typeface="Wingdings" panose="05000000000000000000" pitchFamily="2" charset="2"/>
                          </a:rPr>
                          <m:t>𝟏</m:t>
                        </m:r>
                      </m:sub>
                    </m:sSub>
                    <m:r>
                      <a:rPr lang="fr-FR" i="1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fr-FR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fr-FR" b="1" i="0" dirty="0" smtClean="0">
                        <a:latin typeface="Cambria Math"/>
                        <a:sym typeface="Wingdings" panose="05000000000000000000" pitchFamily="2" charset="2"/>
                      </a:rPr>
                      <m:t>   </m:t>
                    </m:r>
                    <m:r>
                      <a:rPr lang="fr-FR" b="1" i="1" dirty="0" smtClean="0">
                        <a:latin typeface="Cambria Math"/>
                        <a:sym typeface="Wingdings" panose="05000000000000000000" pitchFamily="2" charset="2"/>
                      </a:rPr>
                      <m:t>𝟐</m:t>
                    </m:r>
                  </m:oMath>
                </a14:m>
                <a:r>
                  <a:rPr lang="fr-FR" dirty="0" smtClean="0">
                    <a:sym typeface="Wingdings" panose="05000000000000000000" pitchFamily="2" charset="2"/>
                  </a:rPr>
                  <a:t>)</a:t>
                </a:r>
                <a:endParaRPr lang="fr-FR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sym typeface="Wingdings" panose="05000000000000000000" pitchFamily="2" charset="2"/>
                          </a:rPr>
                          <m:t>𝑪</m:t>
                        </m:r>
                      </m:e>
                      <m:sub>
                        <m:r>
                          <a:rPr lang="fr-FR" b="1" i="1" smtClean="0">
                            <a:latin typeface="Cambria Math"/>
                            <a:sym typeface="Wingdings" panose="05000000000000000000" pitchFamily="2" charset="2"/>
                          </a:rPr>
                          <m:t>𝟑</m:t>
                        </m:r>
                        <m:r>
                          <a:rPr lang="fr-FR" i="1">
                            <a:latin typeface="Cambria Math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fr-FR" i="1">
                            <a:latin typeface="Cambria Math"/>
                            <a:sym typeface="Wingdings" panose="05000000000000000000" pitchFamily="2" charset="2"/>
                          </a:rPr>
                          <m:t>𝟏</m:t>
                        </m:r>
                      </m:sub>
                    </m:sSub>
                    <m:r>
                      <a:rPr lang="fr-FR" i="1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fr-FR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  <a:sym typeface="Wingdings" panose="05000000000000000000" pitchFamily="2" charset="2"/>
                      </a:rPr>
                      <m:t>𝟑</m:t>
                    </m:r>
                    <m:r>
                      <a:rPr lang="fr-FR" b="1" i="1" smtClean="0">
                        <a:latin typeface="Cambria Math"/>
                        <a:sym typeface="Wingdings" panose="05000000000000000000" pitchFamily="2" charset="2"/>
                      </a:rPr>
                      <m:t>𝟓</m:t>
                    </m:r>
                    <m:r>
                      <a:rPr lang="fr-FR" i="1">
                        <a:latin typeface="Cambria Math"/>
                        <a:sym typeface="Wingdings" panose="05000000000000000000" pitchFamily="2" charset="2"/>
                      </a:rPr>
                      <m:t>𝑴</m:t>
                    </m:r>
                  </m:oMath>
                </a14:m>
                <a:r>
                  <a:rPr lang="fr-FR" dirty="0" smtClean="0">
                    <a:sym typeface="Wingdings" panose="05000000000000000000" pitchFamily="2" charset="2"/>
                  </a:rPr>
                  <a:t>  </a:t>
                </a:r>
                <a:r>
                  <a:rPr lang="fr-F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1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𝑪</m:t>
                            </m:r>
                          </m:e>
                          <m:sub>
                            <m:r>
                              <a:rPr lang="fr-FR" b="1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𝟑</m:t>
                            </m:r>
                            <m:r>
                              <a:rPr lang="fr-FR" b="1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fr-FR" b="1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𝟐</m:t>
                            </m:r>
                          </m:sub>
                        </m:sSub>
                      </m:e>
                    </m:acc>
                    <m:r>
                      <a:rPr lang="fr-FR" b="1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fr-FR" dirty="0" smtClean="0">
                    <a:sym typeface="Wingdings" panose="05000000000000000000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fr-FR" b="1" i="0" dirty="0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fr-FR" b="1" i="1" dirty="0" smtClean="0">
                        <a:solidFill>
                          <a:srgbClr val="FF0000"/>
                        </a:solidFill>
                        <a:latin typeface="Cambria Math"/>
                        <a:sym typeface="Wingdings" panose="05000000000000000000" pitchFamily="2" charset="2"/>
                      </a:rPr>
                      <m:t>?</m:t>
                    </m:r>
                    <m:r>
                      <a:rPr lang="fr-FR" b="1" i="1" dirty="0" smtClean="0">
                        <a:solidFill>
                          <a:srgbClr val="FF0000"/>
                        </a:solidFill>
                        <a:latin typeface="Cambria Math"/>
                        <a:sym typeface="Wingdings" panose="05000000000000000000" pitchFamily="2" charset="2"/>
                      </a:rPr>
                      <m:t>𝑴</m:t>
                    </m:r>
                  </m:oMath>
                </a14:m>
                <a:r>
                  <a:rPr lang="fr-FR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 </a:t>
                </a:r>
                <a:r>
                  <a:rPr lang="fr-FR" dirty="0" smtClean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i="1" dirty="0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1" i="1" dirty="0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fr-FR" b="1" i="1" dirty="0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𝑭</m:t>
                            </m:r>
                          </m:e>
                          <m:sub>
                            <m:r>
                              <a:rPr lang="fr-FR" b="1" i="1" dirty="0" smtClean="0">
                                <a:latin typeface="Cambria Math"/>
                                <a:sym typeface="Wingdings" panose="05000000000000000000" pitchFamily="2" charset="2"/>
                              </a:rPr>
                              <m:t>𝟑</m:t>
                            </m:r>
                            <m:r>
                              <a:rPr lang="fr-FR" b="1" i="1" dirty="0" smtClean="0">
                                <a:latin typeface="Cambria Math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fr-FR" b="1" i="1" dirty="0" smtClean="0">
                                <a:latin typeface="Cambria Math"/>
                                <a:sym typeface="Wingdings" panose="05000000000000000000" pitchFamily="2" charset="2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fr-FR" b="1" i="1" dirty="0" smtClean="0">
                        <a:latin typeface="Cambria Math"/>
                        <a:sym typeface="Wingdings" panose="05000000000000000000" pitchFamily="2" charset="2"/>
                      </a:rPr>
                      <m:t>=    </m:t>
                    </m:r>
                    <m:r>
                      <a:rPr lang="fr-FR" b="1" i="1" dirty="0" smtClean="0">
                        <a:solidFill>
                          <a:srgbClr val="FF0000"/>
                        </a:solidFill>
                        <a:latin typeface="Cambria Math"/>
                        <a:sym typeface="Wingdings" panose="05000000000000000000" pitchFamily="2" charset="2"/>
                      </a:rPr>
                      <m:t>?</m:t>
                    </m:r>
                  </m:oMath>
                </a14:m>
                <a:r>
                  <a:rPr lang="fr-FR" dirty="0" smtClean="0">
                    <a:sym typeface="Wingdings" panose="05000000000000000000" pitchFamily="2" charset="2"/>
                  </a:rPr>
                  <a:t>)</a:t>
                </a:r>
                <a:endParaRPr lang="fr-FR" dirty="0"/>
              </a:p>
              <a:p>
                <a:r>
                  <a:rPr lang="fr-FR" dirty="0" err="1" smtClean="0"/>
                  <a:t>Ideas</a:t>
                </a:r>
                <a:r>
                  <a:rPr lang="fr-FR" dirty="0" smtClean="0"/>
                  <a:t>:</a:t>
                </a:r>
              </a:p>
              <a:p>
                <a:pPr lvl="1"/>
                <a:r>
                  <a:rPr lang="en-US" dirty="0"/>
                  <a:t>Simplest idea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fr-FR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box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fr-FR" b="1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fr-FR" b="1" i="1" smtClean="0">
                        <a:latin typeface="Cambria Math"/>
                        <a:ea typeface="Cambria Math"/>
                      </a:rPr>
                      <m:t>𝟏𝟎</m:t>
                    </m:r>
                    <m:r>
                      <a:rPr lang="fr-FR" b="1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fr-FR" b="1" i="1" smtClean="0">
                        <a:latin typeface="Cambria Math"/>
                        <a:ea typeface="Cambria Math"/>
                      </a:rPr>
                      <m:t>𝟐</m:t>
                    </m:r>
                    <m:r>
                      <a:rPr lang="fr-FR" b="1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Classic </a:t>
                </a:r>
                <a:r>
                  <a:rPr lang="en-US" dirty="0" smtClean="0"/>
                  <a:t>Chain-ladder: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fr-FR" b="1" i="1" smtClean="0">
                            <a:latin typeface="Cambria Math"/>
                          </a:rPr>
                          <m:t>𝟑</m:t>
                        </m:r>
                        <m:r>
                          <a:rPr lang="fr-FR" b="1" i="1" smtClean="0">
                            <a:latin typeface="Cambria Math"/>
                          </a:rPr>
                          <m:t>𝑴</m:t>
                        </m:r>
                        <m:r>
                          <a:rPr lang="fr-FR" b="1" i="1" smtClean="0">
                            <a:latin typeface="Cambria Math"/>
                          </a:rPr>
                          <m:t>+</m:t>
                        </m:r>
                        <m:r>
                          <a:rPr lang="fr-FR" b="1" i="1" smtClean="0">
                            <a:latin typeface="Cambria Math"/>
                          </a:rPr>
                          <m:t>𝟑𝟎</m:t>
                        </m:r>
                        <m:r>
                          <a:rPr lang="fr-FR" b="1" i="1" smtClean="0">
                            <a:latin typeface="Cambria Math"/>
                          </a:rPr>
                          <m:t>𝑴</m:t>
                        </m:r>
                      </m:den>
                    </m:f>
                    <m:r>
                      <a:rPr lang="fr-FR" b="1" i="1" smtClean="0">
                        <a:latin typeface="Cambria Math"/>
                      </a:rPr>
                      <m:t> </m:t>
                    </m:r>
                    <m:r>
                      <a:rPr lang="fr-FR" b="1" i="1" smtClean="0">
                        <a:latin typeface="Cambria Math"/>
                        <a:ea typeface="Cambria Math"/>
                      </a:rPr>
                      <m:t>×(</m:t>
                    </m:r>
                    <m:r>
                      <a:rPr lang="fr-FR" b="1" i="1" smtClean="0">
                        <a:latin typeface="Cambria Math"/>
                        <a:ea typeface="Cambria Math"/>
                      </a:rPr>
                      <m:t>𝟑</m:t>
                    </m:r>
                    <m:r>
                      <a:rPr lang="fr-FR" b="1" i="1" smtClean="0">
                        <a:latin typeface="Cambria Math"/>
                        <a:ea typeface="Cambria Math"/>
                      </a:rPr>
                      <m:t>𝑴</m:t>
                    </m:r>
                    <m:r>
                      <a:rPr lang="fr-FR" b="1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fr-FR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/>
                            <a:ea typeface="Cambria Math"/>
                          </a:rPr>
                          <m:t>𝑭</m:t>
                        </m:r>
                      </m:e>
                      <m:sub>
                        <m:r>
                          <a:rPr lang="fr-FR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fr-FR" b="1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fr-FR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fr-FR" b="1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fr-FR" b="1" i="1" smtClean="0">
                        <a:latin typeface="Cambria Math"/>
                        <a:ea typeface="Cambria Math"/>
                      </a:rPr>
                      <m:t>𝟑𝟎</m:t>
                    </m:r>
                    <m:r>
                      <a:rPr lang="fr-FR" b="1" i="1" smtClean="0">
                        <a:latin typeface="Cambria Math"/>
                        <a:ea typeface="Cambria Math"/>
                      </a:rPr>
                      <m:t>𝑴</m:t>
                    </m:r>
                    <m:r>
                      <a:rPr lang="fr-FR" b="1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fr-FR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/>
                            <a:ea typeface="Cambria Math"/>
                          </a:rPr>
                          <m:t>𝑭</m:t>
                        </m:r>
                      </m:e>
                      <m:sub>
                        <m:r>
                          <a:rPr lang="fr-FR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  <m:r>
                          <a:rPr lang="fr-FR" b="1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fr-FR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fr-FR" b="1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: </a:t>
                </a:r>
                <a:r>
                  <a:rPr lang="en-US" dirty="0"/>
                  <a:t>Probably not a good </a:t>
                </a:r>
                <a:r>
                  <a:rPr lang="en-US" dirty="0" smtClean="0"/>
                  <a:t>idea</a:t>
                </a:r>
              </a:p>
              <a:p>
                <a:pPr lvl="1"/>
                <a:r>
                  <a:rPr lang="en-US" dirty="0"/>
                  <a:t>More realistic idea: since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/>
                      </a:rPr>
                      <m:t>𝟑𝟓</m:t>
                    </m:r>
                    <m:r>
                      <a:rPr lang="fr-FR" b="1" i="1" smtClean="0">
                        <a:latin typeface="Cambria Math"/>
                      </a:rPr>
                      <m:t>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closer to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/>
                      </a:rPr>
                      <m:t>𝟑𝟎</m:t>
                    </m:r>
                    <m:r>
                      <a:rPr lang="fr-FR" b="1" i="1" smtClean="0">
                        <a:latin typeface="Cambria Math"/>
                      </a:rPr>
                      <m:t>𝑴</m:t>
                    </m:r>
                  </m:oMath>
                </a14:m>
                <a:r>
                  <a:rPr lang="en-US" dirty="0" smtClean="0"/>
                  <a:t> than to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/>
                      </a:rPr>
                      <m:t>𝟑</m:t>
                    </m:r>
                    <m:r>
                      <a:rPr lang="fr-FR" b="1" i="1" smtClean="0">
                        <a:latin typeface="Cambria Math"/>
                      </a:rPr>
                      <m:t>𝑴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fr-FR" b="1" i="1" smtClean="0">
                            <a:latin typeface="Cambria Math"/>
                          </a:rPr>
                          <m:t>𝟑</m:t>
                        </m:r>
                        <m:r>
                          <a:rPr lang="fr-FR" b="1" i="1" smtClean="0">
                            <a:latin typeface="Cambria Math"/>
                          </a:rPr>
                          <m:t>,</m:t>
                        </m:r>
                        <m:r>
                          <a:rPr lang="fr-FR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more likely to be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fr-FR" b="1" i="1" smtClean="0">
                            <a:latin typeface="Cambria Math"/>
                          </a:rPr>
                          <m:t>𝟐</m:t>
                        </m:r>
                        <m:r>
                          <a:rPr lang="fr-FR" b="1" i="1" smtClean="0">
                            <a:latin typeface="Cambria Math"/>
                          </a:rPr>
                          <m:t>,</m:t>
                        </m:r>
                        <m:r>
                          <a:rPr lang="fr-FR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fr-FR" b="1" i="0" smtClean="0">
                        <a:latin typeface="Cambria Math"/>
                      </a:rPr>
                      <m:t>.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Espace réservé du text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38188" y="1203961"/>
                <a:ext cx="7670799" cy="4836478"/>
              </a:xfrm>
              <a:blipFill rotWithShape="1">
                <a:blip r:embed="rId2"/>
                <a:stretch>
                  <a:fillRect t="-1639" r="-27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IBNeR</a:t>
            </a:r>
            <a:r>
              <a:rPr lang="en-US" dirty="0"/>
              <a:t> projection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14</a:t>
            </a:fld>
            <a:r>
              <a:rPr lang="fr-FR" smtClean="0"/>
              <a:t>   |  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Link-ratios</a:t>
            </a:r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2"/>
          </p:nvPr>
        </p:nvSpPr>
        <p:spPr>
          <a:xfrm>
            <a:off x="624390" y="6511776"/>
            <a:ext cx="2858550" cy="214797"/>
          </a:xfrm>
        </p:spPr>
        <p:txBody>
          <a:bodyPr/>
          <a:lstStyle/>
          <a:p>
            <a:r>
              <a:rPr lang="en-US" dirty="0"/>
              <a:t>Major Losses Reserving I  </a:t>
            </a:r>
            <a:r>
              <a:rPr lang="en-US" dirty="0" smtClean="0"/>
              <a:t>November </a:t>
            </a:r>
            <a:r>
              <a:rPr lang="en-US" dirty="0"/>
              <a:t>2015 </a:t>
            </a:r>
          </a:p>
        </p:txBody>
      </p:sp>
      <p:sp>
        <p:nvSpPr>
          <p:cNvPr id="9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</p:spPr>
        <p:txBody>
          <a:bodyPr/>
          <a:lstStyle/>
          <a:p>
            <a:r>
              <a:rPr lang="fr-FR" dirty="0"/>
              <a:t>CONFIDENTIAL PRESENTATION </a:t>
            </a:r>
          </a:p>
        </p:txBody>
      </p:sp>
    </p:spTree>
    <p:extLst>
      <p:ext uri="{BB962C8B-B14F-4D97-AF65-F5344CB8AC3E}">
        <p14:creationId xmlns:p14="http://schemas.microsoft.com/office/powerpoint/2010/main" val="70604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texte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fr-FR" dirty="0" smtClean="0"/>
                  <a:t>Esimated </a:t>
                </a:r>
                <a:r>
                  <a:rPr lang="fr-FR" dirty="0" err="1" smtClean="0"/>
                  <a:t>link</a:t>
                </a:r>
                <a:r>
                  <a:rPr lang="fr-FR" dirty="0" smtClean="0"/>
                  <a:t>-ratio for claim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fr-FR" dirty="0" smtClean="0"/>
                  <a:t>, </a:t>
                </a:r>
                <a:r>
                  <a:rPr lang="fr-FR" dirty="0" err="1" smtClean="0"/>
                  <a:t>using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reference</a:t>
                </a:r>
                <a:r>
                  <a:rPr lang="fr-FR" dirty="0" smtClean="0"/>
                  <a:t> claims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fr-FR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FR" dirty="0" smtClean="0"/>
                  <a:t>:</a:t>
                </a:r>
                <a:endParaRPr lang="fr-FR" dirty="0"/>
              </a:p>
            </p:txBody>
          </p:sp>
        </mc:Choice>
        <mc:Fallback xmlns="">
          <p:sp>
            <p:nvSpPr>
              <p:cNvPr id="2" name="Espace réservé du text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t="-17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IBNeR</a:t>
            </a:r>
            <a:r>
              <a:rPr lang="en-US" dirty="0"/>
              <a:t> projection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15</a:t>
            </a:fld>
            <a:r>
              <a:rPr lang="fr-FR" smtClean="0"/>
              <a:t>   |  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Link-ratios</a:t>
            </a:r>
          </a:p>
          <a:p>
            <a:endParaRPr lang="fr-FR" dirty="0"/>
          </a:p>
        </p:txBody>
      </p:sp>
      <p:pic>
        <p:nvPicPr>
          <p:cNvPr id="2050" name="Picture 2" descr="J:\Actuariat\Stage\Duc Hien\04.mes notes\formules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2037891"/>
            <a:ext cx="7075488" cy="127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lipse 7"/>
          <p:cNvSpPr/>
          <p:nvPr/>
        </p:nvSpPr>
        <p:spPr>
          <a:xfrm>
            <a:off x="1219200" y="2482882"/>
            <a:ext cx="214392" cy="328897"/>
          </a:xfrm>
          <a:prstGeom prst="ellipse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1326396" y="2811779"/>
            <a:ext cx="0" cy="800101"/>
          </a:xfrm>
          <a:prstGeom prst="straightConnector1">
            <a:avLst/>
          </a:prstGeom>
          <a:ln w="12700">
            <a:solidFill>
              <a:srgbClr val="FF182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876300" y="3718560"/>
            <a:ext cx="365067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specific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link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-ratio for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each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claim k</a:t>
            </a:r>
          </a:p>
          <a:p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different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classic</a:t>
            </a:r>
            <a:r>
              <a:rPr lang="fr-F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Chain-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ladder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2" name="Accolade fermante 11"/>
          <p:cNvSpPr/>
          <p:nvPr/>
        </p:nvSpPr>
        <p:spPr>
          <a:xfrm rot="5400000">
            <a:off x="4780542" y="608592"/>
            <a:ext cx="375395" cy="5654040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2038699" y="3733800"/>
            <a:ext cx="62325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weighted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mean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of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reference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individual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development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factors</a:t>
            </a:r>
            <a:endParaRPr lang="fr-FR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7094220" y="2272712"/>
            <a:ext cx="849948" cy="600028"/>
          </a:xfrm>
          <a:prstGeom prst="ellipse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7519194" y="2872740"/>
            <a:ext cx="0" cy="800101"/>
          </a:xfrm>
          <a:prstGeom prst="straightConnector1">
            <a:avLst/>
          </a:prstGeom>
          <a:ln w="12700">
            <a:solidFill>
              <a:srgbClr val="FF182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873339" y="3741420"/>
            <a:ext cx="414216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reference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individual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development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factors</a:t>
            </a:r>
            <a:endParaRPr lang="fr-FR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5212080" y="2857499"/>
            <a:ext cx="1150620" cy="440007"/>
          </a:xfrm>
          <a:prstGeom prst="ellipse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5787390" y="3288030"/>
            <a:ext cx="13494" cy="999768"/>
          </a:xfrm>
          <a:prstGeom prst="straightConnector1">
            <a:avLst/>
          </a:prstGeom>
          <a:ln w="12700">
            <a:solidFill>
              <a:srgbClr val="FF182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2038700" y="4434840"/>
            <a:ext cx="6976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Subset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of claims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whose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Incurred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are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known</a:t>
            </a:r>
            <a:r>
              <a:rPr lang="fr-F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development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year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j+1</a:t>
            </a:r>
          </a:p>
        </p:txBody>
      </p:sp>
      <p:sp>
        <p:nvSpPr>
          <p:cNvPr id="22" name="Ellipse 21"/>
          <p:cNvSpPr/>
          <p:nvPr/>
        </p:nvSpPr>
        <p:spPr>
          <a:xfrm>
            <a:off x="6246870" y="2211750"/>
            <a:ext cx="847349" cy="714329"/>
          </a:xfrm>
          <a:prstGeom prst="ellipse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6670544" y="2926079"/>
            <a:ext cx="0" cy="800101"/>
          </a:xfrm>
          <a:prstGeom prst="straightConnector1">
            <a:avLst/>
          </a:prstGeom>
          <a:ln w="12700">
            <a:solidFill>
              <a:srgbClr val="FF182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817087" y="3718560"/>
            <a:ext cx="819841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Weight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given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reference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claim k’,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based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on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Incurred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proximity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between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k and k’</a:t>
            </a:r>
          </a:p>
        </p:txBody>
      </p:sp>
      <p:sp>
        <p:nvSpPr>
          <p:cNvPr id="25" name="Espace réservé du pied de page 4"/>
          <p:cNvSpPr>
            <a:spLocks noGrp="1"/>
          </p:cNvSpPr>
          <p:nvPr>
            <p:ph type="ftr" sz="quarter" idx="12"/>
          </p:nvPr>
        </p:nvSpPr>
        <p:spPr>
          <a:xfrm>
            <a:off x="624390" y="6511776"/>
            <a:ext cx="2858550" cy="214797"/>
          </a:xfrm>
        </p:spPr>
        <p:txBody>
          <a:bodyPr/>
          <a:lstStyle/>
          <a:p>
            <a:r>
              <a:rPr lang="en-US" dirty="0"/>
              <a:t>Major Losses Reserving I  </a:t>
            </a:r>
            <a:r>
              <a:rPr lang="en-US" dirty="0" smtClean="0"/>
              <a:t>November </a:t>
            </a:r>
            <a:r>
              <a:rPr lang="en-US" dirty="0"/>
              <a:t>2015 </a:t>
            </a:r>
          </a:p>
        </p:txBody>
      </p:sp>
      <p:sp>
        <p:nvSpPr>
          <p:cNvPr id="26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</p:spPr>
        <p:txBody>
          <a:bodyPr/>
          <a:lstStyle/>
          <a:p>
            <a:r>
              <a:rPr lang="fr-FR" dirty="0"/>
              <a:t>CONFIDENTIAL PRESENTATION </a:t>
            </a:r>
          </a:p>
        </p:txBody>
      </p:sp>
    </p:spTree>
    <p:extLst>
      <p:ext uri="{BB962C8B-B14F-4D97-AF65-F5344CB8AC3E}">
        <p14:creationId xmlns:p14="http://schemas.microsoft.com/office/powerpoint/2010/main" val="12083152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/>
      <p:bldP spid="11" grpId="1"/>
      <p:bldP spid="12" grpId="0" animBg="1"/>
      <p:bldP spid="12" grpId="1" animBg="1"/>
      <p:bldP spid="14" grpId="0"/>
      <p:bldP spid="14" grpId="1"/>
      <p:bldP spid="15" grpId="0" animBg="1"/>
      <p:bldP spid="15" grpId="1" animBg="1"/>
      <p:bldP spid="17" grpId="0"/>
      <p:bldP spid="17" grpId="1"/>
      <p:bldP spid="18" grpId="0" animBg="1"/>
      <p:bldP spid="18" grpId="1" animBg="1"/>
      <p:bldP spid="21" grpId="0"/>
      <p:bldP spid="21" grpId="1"/>
      <p:bldP spid="22" grpId="0" animBg="1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weight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IBNeR</a:t>
            </a:r>
            <a:r>
              <a:rPr lang="en-US" dirty="0"/>
              <a:t> projection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16</a:t>
            </a:fld>
            <a:r>
              <a:rPr lang="fr-FR" smtClean="0"/>
              <a:t>   |  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Link-ratios</a:t>
            </a:r>
          </a:p>
          <a:p>
            <a:endParaRPr lang="fr-FR" dirty="0"/>
          </a:p>
        </p:txBody>
      </p:sp>
      <p:pic>
        <p:nvPicPr>
          <p:cNvPr id="1026" name="Picture 2" descr="J:\Actuariat\Stage\Duc Hien\04.mes notes\formules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79" y="2113916"/>
            <a:ext cx="7467601" cy="147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ccolade fermante 10"/>
          <p:cNvSpPr/>
          <p:nvPr/>
        </p:nvSpPr>
        <p:spPr>
          <a:xfrm rot="5400000">
            <a:off x="5756033" y="2393820"/>
            <a:ext cx="352273" cy="2735581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729740" y="4046220"/>
            <a:ext cx="71181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Distance (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measured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development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year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j)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between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2 claims k and k’</a:t>
            </a:r>
          </a:p>
        </p:txBody>
      </p:sp>
      <p:sp>
        <p:nvSpPr>
          <p:cNvPr id="13" name="Ellipse 12"/>
          <p:cNvSpPr/>
          <p:nvPr/>
        </p:nvSpPr>
        <p:spPr>
          <a:xfrm>
            <a:off x="4015740" y="2685245"/>
            <a:ext cx="320040" cy="423715"/>
          </a:xfrm>
          <a:prstGeom prst="ellipse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4175760" y="3108960"/>
            <a:ext cx="0" cy="800101"/>
          </a:xfrm>
          <a:prstGeom prst="straightConnector1">
            <a:avLst/>
          </a:prstGeom>
          <a:ln w="12700">
            <a:solidFill>
              <a:srgbClr val="FF182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493520" y="4030980"/>
            <a:ext cx="71181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Tolerance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parameter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introduced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to not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overweight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claims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that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are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too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close to the claim to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be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developed</a:t>
            </a:r>
            <a:endParaRPr lang="fr-FR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7909560" y="2136776"/>
            <a:ext cx="320040" cy="533229"/>
          </a:xfrm>
          <a:prstGeom prst="ellipse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8069580" y="2670005"/>
            <a:ext cx="0" cy="1267742"/>
          </a:xfrm>
          <a:prstGeom prst="straightConnector1">
            <a:avLst/>
          </a:prstGeom>
          <a:ln w="12700">
            <a:solidFill>
              <a:srgbClr val="FF182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99159" y="4046220"/>
            <a:ext cx="76515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Parameter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measuring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the impact of claims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proximity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on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their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development</a:t>
            </a:r>
            <a:endParaRPr lang="fr-FR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12"/>
          </p:nvPr>
        </p:nvSpPr>
        <p:spPr>
          <a:xfrm>
            <a:off x="624390" y="6511776"/>
            <a:ext cx="2858550" cy="214797"/>
          </a:xfrm>
        </p:spPr>
        <p:txBody>
          <a:bodyPr/>
          <a:lstStyle/>
          <a:p>
            <a:r>
              <a:rPr lang="en-US" dirty="0"/>
              <a:t>Major Losses Reserving I  </a:t>
            </a:r>
            <a:r>
              <a:rPr lang="en-US" dirty="0" smtClean="0"/>
              <a:t>November </a:t>
            </a:r>
            <a:r>
              <a:rPr lang="en-US" dirty="0"/>
              <a:t>2015 </a:t>
            </a:r>
          </a:p>
        </p:txBody>
      </p:sp>
      <p:sp>
        <p:nvSpPr>
          <p:cNvPr id="20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</p:spPr>
        <p:txBody>
          <a:bodyPr/>
          <a:lstStyle/>
          <a:p>
            <a:r>
              <a:rPr lang="fr-FR" dirty="0"/>
              <a:t>CONFIDENTIAL PRESENTATION </a:t>
            </a:r>
          </a:p>
        </p:txBody>
      </p:sp>
    </p:spTree>
    <p:extLst>
      <p:ext uri="{BB962C8B-B14F-4D97-AF65-F5344CB8AC3E}">
        <p14:creationId xmlns:p14="http://schemas.microsoft.com/office/powerpoint/2010/main" val="33675881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  <p:bldP spid="13" grpId="0" animBg="1"/>
      <p:bldP spid="13" grpId="1" animBg="1"/>
      <p:bldP spid="15" grpId="0"/>
      <p:bldP spid="15" grpId="1"/>
      <p:bldP spid="16" grpId="0" animBg="1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Tolerance</a:t>
            </a:r>
            <a:r>
              <a:rPr lang="fr-FR" dirty="0" smtClean="0"/>
              <a:t> </a:t>
            </a:r>
            <a:r>
              <a:rPr lang="fr-FR" dirty="0" err="1" smtClean="0"/>
              <a:t>parameter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IBNeR</a:t>
            </a:r>
            <a:r>
              <a:rPr lang="en-US" dirty="0"/>
              <a:t> projection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17</a:t>
            </a:fld>
            <a:r>
              <a:rPr lang="fr-FR" smtClean="0"/>
              <a:t>   |  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Link-ratios</a:t>
            </a:r>
          </a:p>
          <a:p>
            <a:endParaRPr lang="fr-FR" dirty="0"/>
          </a:p>
        </p:txBody>
      </p:sp>
      <p:pic>
        <p:nvPicPr>
          <p:cNvPr id="2050" name="Picture 2" descr="J:\Actuariat\Stage\Duc Hien\04.mes notes\images\Proxim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0" y="2256473"/>
            <a:ext cx="4943475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eur droit avec flèche 8"/>
          <p:cNvCxnSpPr/>
          <p:nvPr/>
        </p:nvCxnSpPr>
        <p:spPr>
          <a:xfrm>
            <a:off x="4442777" y="2317433"/>
            <a:ext cx="0" cy="800101"/>
          </a:xfrm>
          <a:prstGeom prst="straightConnector1">
            <a:avLst/>
          </a:prstGeom>
          <a:ln w="12700">
            <a:solidFill>
              <a:srgbClr val="FF182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711680" y="1979474"/>
            <a:ext cx="38034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Neighborhood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of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fr-FR" baseline="-25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k,j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= 30 000 000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63157" y="4251960"/>
            <a:ext cx="3803420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Inside of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neighborhood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reference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claims are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equally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weighted</a:t>
            </a:r>
            <a:r>
              <a:rPr lang="fr-F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 a claim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with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atypical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development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and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Incurred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too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close to 30 000 000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will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not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seriously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affect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our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estimation of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link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-ratio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56477" y="4807387"/>
            <a:ext cx="380342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Outside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of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neighborhood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reference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claims impact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penalized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by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their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distance to 30 000 000</a:t>
            </a:r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2"/>
          </p:nvPr>
        </p:nvSpPr>
        <p:spPr>
          <a:xfrm>
            <a:off x="624390" y="6511776"/>
            <a:ext cx="2858550" cy="214797"/>
          </a:xfrm>
        </p:spPr>
        <p:txBody>
          <a:bodyPr/>
          <a:lstStyle/>
          <a:p>
            <a:r>
              <a:rPr lang="en-US" dirty="0"/>
              <a:t>Major Losses Reserving I  </a:t>
            </a:r>
            <a:r>
              <a:rPr lang="en-US" dirty="0" smtClean="0"/>
              <a:t>November </a:t>
            </a:r>
            <a:r>
              <a:rPr lang="en-US" dirty="0"/>
              <a:t>2015 </a:t>
            </a:r>
          </a:p>
        </p:txBody>
      </p:sp>
      <p:sp>
        <p:nvSpPr>
          <p:cNvPr id="14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</p:spPr>
        <p:txBody>
          <a:bodyPr/>
          <a:lstStyle/>
          <a:p>
            <a:r>
              <a:rPr lang="fr-FR" dirty="0"/>
              <a:t>CONFIDENTIAL PRESENTATION </a:t>
            </a:r>
          </a:p>
        </p:txBody>
      </p:sp>
    </p:spTree>
    <p:extLst>
      <p:ext uri="{BB962C8B-B14F-4D97-AF65-F5344CB8AC3E}">
        <p14:creationId xmlns:p14="http://schemas.microsoft.com/office/powerpoint/2010/main" val="41407134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Tolerance</a:t>
            </a:r>
            <a:r>
              <a:rPr lang="fr-FR" dirty="0" smtClean="0"/>
              <a:t> </a:t>
            </a:r>
            <a:r>
              <a:rPr lang="fr-FR" dirty="0" err="1" smtClean="0"/>
              <a:t>parameter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IBNeR</a:t>
            </a:r>
            <a:r>
              <a:rPr lang="en-US" dirty="0"/>
              <a:t> projection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18</a:t>
            </a:fld>
            <a:r>
              <a:rPr lang="fr-FR" smtClean="0"/>
              <a:t>   |  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Link-ratios</a:t>
            </a:r>
          </a:p>
          <a:p>
            <a:endParaRPr lang="fr-FR" dirty="0"/>
          </a:p>
        </p:txBody>
      </p:sp>
      <p:pic>
        <p:nvPicPr>
          <p:cNvPr id="3074" name="Picture 2" descr="J:\Actuariat\Stage\Duc Hien\04.mes notes\images\Proximit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778" y="2066608"/>
            <a:ext cx="6202362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692539" y="2066608"/>
            <a:ext cx="38034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Why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normalize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claims distance ? </a:t>
            </a:r>
          </a:p>
        </p:txBody>
      </p:sp>
      <p:pic>
        <p:nvPicPr>
          <p:cNvPr id="3075" name="Picture 3" descr="J:\Actuariat\Stage\Duc Hien\04.mes notes\formules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085" y="1643042"/>
            <a:ext cx="2882555" cy="150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692539" y="3709283"/>
            <a:ext cx="300316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form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neirghborhood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3077" name="Picture 5" descr="J:\Actuariat\Stage\Duc Hien\04.mes notes\formules\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7" y="4257730"/>
            <a:ext cx="6420803" cy="74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543180" y="1928108"/>
            <a:ext cx="49889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bigger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fr-FR" baseline="-25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k,j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the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wider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its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neighborhood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is</a:t>
            </a:r>
            <a:endParaRPr lang="fr-FR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43180" y="5729866"/>
            <a:ext cx="78312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Very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large claims are rare,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want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extend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their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neighborhood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to have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enough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« 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neigbour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 » points</a:t>
            </a:r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2"/>
          </p:nvPr>
        </p:nvSpPr>
        <p:spPr>
          <a:xfrm>
            <a:off x="624390" y="6511776"/>
            <a:ext cx="2858550" cy="214797"/>
          </a:xfrm>
        </p:spPr>
        <p:txBody>
          <a:bodyPr/>
          <a:lstStyle/>
          <a:p>
            <a:r>
              <a:rPr lang="en-US" dirty="0"/>
              <a:t>Major Losses Reserving I  </a:t>
            </a:r>
            <a:r>
              <a:rPr lang="en-US" dirty="0" smtClean="0"/>
              <a:t>November </a:t>
            </a:r>
            <a:r>
              <a:rPr lang="en-US" dirty="0"/>
              <a:t>2015 </a:t>
            </a:r>
          </a:p>
        </p:txBody>
      </p:sp>
      <p:sp>
        <p:nvSpPr>
          <p:cNvPr id="18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</p:spPr>
        <p:txBody>
          <a:bodyPr/>
          <a:lstStyle/>
          <a:p>
            <a:r>
              <a:rPr lang="fr-FR" dirty="0"/>
              <a:t>CONFIDENTIAL PRESENTATION </a:t>
            </a:r>
          </a:p>
        </p:txBody>
      </p:sp>
    </p:spTree>
    <p:extLst>
      <p:ext uri="{BB962C8B-B14F-4D97-AF65-F5344CB8AC3E}">
        <p14:creationId xmlns:p14="http://schemas.microsoft.com/office/powerpoint/2010/main" val="11348223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2" grpId="0"/>
      <p:bldP spid="12" grpId="1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texte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38188" y="1303867"/>
                <a:ext cx="7670799" cy="4736572"/>
              </a:xfrm>
            </p:spPr>
            <p:txBody>
              <a:bodyPr>
                <a:noAutofit/>
              </a:bodyPr>
              <a:lstStyle/>
              <a:p>
                <a:r>
                  <a:rPr lang="fr-FR" dirty="0" smtClean="0"/>
                  <a:t>How </a:t>
                </a:r>
                <a:r>
                  <a:rPr lang="fr-FR" dirty="0" err="1" smtClean="0"/>
                  <a:t>can</a:t>
                </a:r>
                <a:r>
                  <a:rPr lang="fr-FR" dirty="0" smtClean="0"/>
                  <a:t> I </a:t>
                </a:r>
                <a:r>
                  <a:rPr lang="fr-FR" dirty="0" err="1" smtClean="0"/>
                  <a:t>justify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my</a:t>
                </a:r>
                <a:r>
                  <a:rPr lang="fr-FR" dirty="0" smtClean="0"/>
                  <a:t> intuition?</a:t>
                </a:r>
              </a:p>
              <a:p>
                <a:pPr marL="0" indent="0">
                  <a:buNone/>
                </a:pPr>
                <a:endParaRPr lang="fr-FR" dirty="0" smtClean="0"/>
              </a:p>
              <a:p>
                <a:r>
                  <a:rPr lang="fr-FR" dirty="0" smtClean="0"/>
                  <a:t>The estimation of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  <a:ea typeface="Cambria Math"/>
                      </a:rPr>
                      <m:t>𝜷</m:t>
                    </m:r>
                  </m:oMath>
                </a14:m>
                <a:r>
                  <a:rPr lang="fr-FR" dirty="0" smtClean="0"/>
                  <a:t> </a:t>
                </a:r>
                <a:r>
                  <a:rPr lang="fr-FR" dirty="0" err="1" smtClean="0"/>
                  <a:t>will</a:t>
                </a:r>
                <a:r>
                  <a:rPr lang="fr-FR" dirty="0" smtClean="0"/>
                  <a:t> do </a:t>
                </a:r>
                <a:r>
                  <a:rPr lang="fr-FR" dirty="0" err="1" smtClean="0"/>
                  <a:t>it</a:t>
                </a:r>
                <a:r>
                  <a:rPr lang="fr-FR" dirty="0" smtClean="0"/>
                  <a:t>.</a:t>
                </a:r>
              </a:p>
              <a:p>
                <a:pPr marL="0" indent="0">
                  <a:buNone/>
                </a:pPr>
                <a:endParaRPr lang="fr-FR" dirty="0" smtClean="0"/>
              </a:p>
              <a:p>
                <a:r>
                  <a:rPr lang="fr-FR" dirty="0" smtClean="0"/>
                  <a:t>Control </a:t>
                </a:r>
                <a:r>
                  <a:rPr lang="fr-FR" dirty="0" err="1" smtClean="0"/>
                  <a:t>parameter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  <a:ea typeface="Cambria Math"/>
                      </a:rPr>
                      <m:t>𝜷</m:t>
                    </m:r>
                    <m:r>
                      <a:rPr lang="fr-FR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fr-FR" dirty="0" smtClean="0"/>
                  <a:t>to </a:t>
                </a:r>
                <a:r>
                  <a:rPr lang="fr-FR" dirty="0" err="1" smtClean="0"/>
                  <a:t>measure</a:t>
                </a:r>
                <a:r>
                  <a:rPr lang="fr-FR" dirty="0" smtClean="0"/>
                  <a:t> how </a:t>
                </a:r>
                <a:r>
                  <a:rPr lang="fr-FR" dirty="0" err="1" smtClean="0"/>
                  <a:t>strong</a:t>
                </a:r>
                <a:r>
                  <a:rPr lang="fr-FR" dirty="0" smtClean="0"/>
                  <a:t> claims </a:t>
                </a:r>
                <a:r>
                  <a:rPr lang="fr-FR" dirty="0" err="1" smtClean="0"/>
                  <a:t>proximity</a:t>
                </a:r>
                <a:r>
                  <a:rPr lang="fr-FR" dirty="0" smtClean="0"/>
                  <a:t> impacts the </a:t>
                </a:r>
                <a:r>
                  <a:rPr lang="fr-FR" dirty="0" err="1" smtClean="0"/>
                  <a:t>development</a:t>
                </a:r>
                <a:r>
                  <a:rPr lang="fr-FR" dirty="0" smtClean="0"/>
                  <a:t>. </a:t>
                </a:r>
              </a:p>
              <a:p>
                <a:pPr lvl="1"/>
                <a:r>
                  <a:rPr lang="fr-FR" sz="1800" dirty="0" smtClean="0"/>
                  <a:t>This </a:t>
                </a:r>
                <a:r>
                  <a:rPr lang="fr-FR" sz="1800" dirty="0" err="1" smtClean="0"/>
                  <a:t>parameter</a:t>
                </a:r>
                <a:r>
                  <a:rPr lang="fr-FR" sz="1800" dirty="0" smtClean="0"/>
                  <a:t> </a:t>
                </a:r>
                <a:r>
                  <a:rPr lang="fr-FR" sz="1800" dirty="0" err="1" smtClean="0"/>
                  <a:t>is</a:t>
                </a:r>
                <a:r>
                  <a:rPr lang="fr-FR" sz="1800" dirty="0" smtClean="0"/>
                  <a:t> </a:t>
                </a:r>
                <a:r>
                  <a:rPr lang="fr-FR" sz="1800" dirty="0" err="1" smtClean="0"/>
                  <a:t>calibrated</a:t>
                </a:r>
                <a:r>
                  <a:rPr lang="fr-FR" sz="1800" dirty="0"/>
                  <a:t> </a:t>
                </a:r>
                <a:r>
                  <a:rPr lang="fr-FR" sz="1800" dirty="0" smtClean="0"/>
                  <a:t>on </a:t>
                </a:r>
                <a:r>
                  <a:rPr lang="fr-FR" sz="1800" dirty="0" err="1" smtClean="0"/>
                  <a:t>historical</a:t>
                </a:r>
                <a:r>
                  <a:rPr lang="fr-FR" sz="1800" dirty="0" smtClean="0"/>
                  <a:t> claims </a:t>
                </a:r>
                <a:r>
                  <a:rPr lang="fr-FR" sz="1800" dirty="0" err="1" smtClean="0"/>
                  <a:t>development</a:t>
                </a:r>
                <a:r>
                  <a:rPr lang="fr-FR" sz="1800" dirty="0" smtClean="0"/>
                  <a:t>. </a:t>
                </a:r>
              </a:p>
              <a:p>
                <a:pPr lvl="1"/>
                <a:r>
                  <a:rPr lang="fr-FR" sz="1800" dirty="0" smtClean="0"/>
                  <a:t>If </a:t>
                </a:r>
                <a14:m>
                  <m:oMath xmlns:m="http://schemas.openxmlformats.org/officeDocument/2006/math">
                    <m:r>
                      <a:rPr lang="fr-FR" sz="1800" i="1" smtClean="0">
                        <a:latin typeface="Cambria Math"/>
                        <a:ea typeface="Cambria Math"/>
                      </a:rPr>
                      <m:t>𝜷</m:t>
                    </m:r>
                    <m:r>
                      <a:rPr lang="fr-FR" sz="18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fr-FR" sz="1800" b="1" i="1" smtClean="0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fr-FR" sz="1800" dirty="0" smtClean="0"/>
                  <a:t>, claims </a:t>
                </a:r>
                <a:r>
                  <a:rPr lang="fr-FR" sz="1800" dirty="0" err="1" smtClean="0"/>
                  <a:t>proximity</a:t>
                </a:r>
                <a:r>
                  <a:rPr lang="fr-FR" sz="1800" dirty="0" smtClean="0"/>
                  <a:t> has no impact.</a:t>
                </a:r>
              </a:p>
              <a:p>
                <a:pPr lvl="1"/>
                <a:r>
                  <a:rPr lang="fr-FR" sz="1800" dirty="0" smtClean="0"/>
                  <a:t>The </a:t>
                </a:r>
                <a:r>
                  <a:rPr lang="fr-FR" sz="1800" dirty="0" err="1" smtClean="0"/>
                  <a:t>bigger</a:t>
                </a:r>
                <a:r>
                  <a:rPr lang="fr-FR" sz="1800" dirty="0" smtClean="0"/>
                  <a:t> </a:t>
                </a:r>
                <a14:m>
                  <m:oMath xmlns:m="http://schemas.openxmlformats.org/officeDocument/2006/math">
                    <m:r>
                      <a:rPr lang="fr-FR" sz="1800" i="1" smtClean="0">
                        <a:latin typeface="Cambria Math"/>
                        <a:ea typeface="Cambria Math"/>
                      </a:rPr>
                      <m:t>𝜷</m:t>
                    </m:r>
                  </m:oMath>
                </a14:m>
                <a:r>
                  <a:rPr lang="fr-FR" sz="1800" dirty="0" smtClean="0"/>
                  <a:t> </a:t>
                </a:r>
                <a:r>
                  <a:rPr lang="fr-FR" sz="1800" dirty="0" err="1" smtClean="0"/>
                  <a:t>is</a:t>
                </a:r>
                <a:r>
                  <a:rPr lang="fr-FR" sz="1800" dirty="0" smtClean="0"/>
                  <a:t>, the </a:t>
                </a:r>
                <a:r>
                  <a:rPr lang="fr-FR" sz="1800" dirty="0" err="1" smtClean="0"/>
                  <a:t>stronger</a:t>
                </a:r>
                <a:r>
                  <a:rPr lang="fr-FR" sz="1800" dirty="0" smtClean="0"/>
                  <a:t> claims </a:t>
                </a:r>
                <a:r>
                  <a:rPr lang="fr-FR" sz="1800" dirty="0" err="1" smtClean="0"/>
                  <a:t>proximity</a:t>
                </a:r>
                <a:r>
                  <a:rPr lang="fr-FR" sz="1800" dirty="0" smtClean="0"/>
                  <a:t> impacts </a:t>
                </a:r>
                <a:r>
                  <a:rPr lang="fr-FR" sz="1800" dirty="0" err="1" smtClean="0"/>
                  <a:t>their</a:t>
                </a:r>
                <a:r>
                  <a:rPr lang="fr-FR" sz="1800" dirty="0" smtClean="0"/>
                  <a:t> </a:t>
                </a:r>
                <a:r>
                  <a:rPr lang="fr-FR" sz="1800" dirty="0" err="1" smtClean="0"/>
                  <a:t>development</a:t>
                </a:r>
                <a:r>
                  <a:rPr lang="fr-FR" sz="1800" dirty="0" smtClean="0"/>
                  <a:t>.</a:t>
                </a:r>
              </a:p>
              <a:p>
                <a:pPr marL="0" indent="0">
                  <a:buNone/>
                </a:pPr>
                <a:endParaRPr lang="fr-FR" dirty="0" smtClean="0"/>
              </a:p>
            </p:txBody>
          </p:sp>
        </mc:Choice>
        <mc:Fallback xmlns="">
          <p:sp>
            <p:nvSpPr>
              <p:cNvPr id="2" name="Espace réservé du text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38188" y="1303867"/>
                <a:ext cx="7670799" cy="4736572"/>
              </a:xfrm>
              <a:blipFill rotWithShape="1">
                <a:blip r:embed="rId2"/>
                <a:stretch>
                  <a:fillRect l="-1828" t="-1673" r="-23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IBNeR</a:t>
            </a:r>
            <a:r>
              <a:rPr lang="en-US" dirty="0"/>
              <a:t> projection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19</a:t>
            </a:fld>
            <a:r>
              <a:rPr lang="fr-FR" smtClean="0"/>
              <a:t>   |  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Individual</a:t>
            </a:r>
            <a:r>
              <a:rPr lang="fr-FR" dirty="0"/>
              <a:t> Chain-</a:t>
            </a:r>
            <a:r>
              <a:rPr lang="fr-FR" dirty="0" err="1"/>
              <a:t>ladder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/>
              <a:t>CONFIDENTIAL PRESENTATION </a:t>
            </a:r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2"/>
          </p:nvPr>
        </p:nvSpPr>
        <p:spPr>
          <a:xfrm>
            <a:off x="624390" y="6511776"/>
            <a:ext cx="2858550" cy="214797"/>
          </a:xfrm>
        </p:spPr>
        <p:txBody>
          <a:bodyPr/>
          <a:lstStyle/>
          <a:p>
            <a:r>
              <a:rPr lang="en-US" dirty="0"/>
              <a:t>Major Losses Reserving I  </a:t>
            </a:r>
            <a:r>
              <a:rPr lang="en-US" dirty="0" smtClean="0"/>
              <a:t>November </a:t>
            </a:r>
            <a:r>
              <a:rPr lang="en-US" dirty="0"/>
              <a:t>2015 </a:t>
            </a:r>
          </a:p>
        </p:txBody>
      </p:sp>
    </p:spTree>
    <p:extLst>
      <p:ext uri="{BB962C8B-B14F-4D97-AF65-F5344CB8AC3E}">
        <p14:creationId xmlns:p14="http://schemas.microsoft.com/office/powerpoint/2010/main" val="30067893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CONTENTS</a:t>
            </a:r>
            <a:endParaRPr lang="fr-FR" b="1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2000"/>
              </a:spcBef>
            </a:pPr>
            <a:r>
              <a:rPr lang="en-US" dirty="0" smtClean="0"/>
              <a:t>ML Reserving Framework 	</a:t>
            </a:r>
            <a:r>
              <a:rPr lang="en-US" b="1" dirty="0" smtClean="0">
                <a:solidFill>
                  <a:srgbClr val="004563"/>
                </a:solidFill>
              </a:rPr>
              <a:t>P.3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Research approaches                          </a:t>
            </a:r>
            <a:r>
              <a:rPr lang="en-US" b="1" dirty="0" smtClean="0">
                <a:solidFill>
                  <a:srgbClr val="004563"/>
                </a:solidFill>
              </a:rPr>
              <a:t>P.6</a:t>
            </a:r>
            <a:endParaRPr lang="en-US" b="1" dirty="0" smtClean="0">
              <a:solidFill>
                <a:srgbClr val="004563"/>
              </a:solidFill>
            </a:endParaRPr>
          </a:p>
          <a:p>
            <a:pPr>
              <a:spcBef>
                <a:spcPts val="2000"/>
              </a:spcBef>
            </a:pPr>
            <a:r>
              <a:rPr lang="en-US" dirty="0" err="1" smtClean="0"/>
              <a:t>IBNeR</a:t>
            </a:r>
            <a:r>
              <a:rPr lang="en-US" dirty="0" smtClean="0"/>
              <a:t> Projection	</a:t>
            </a:r>
            <a:r>
              <a:rPr lang="en-US" b="1" dirty="0" smtClean="0">
                <a:solidFill>
                  <a:srgbClr val="004563"/>
                </a:solidFill>
              </a:rPr>
              <a:t>P.12</a:t>
            </a:r>
            <a:endParaRPr lang="en-US" b="1" dirty="0" smtClean="0">
              <a:solidFill>
                <a:srgbClr val="004563"/>
              </a:solidFill>
            </a:endParaRPr>
          </a:p>
          <a:p>
            <a:pPr>
              <a:spcBef>
                <a:spcPts val="2000"/>
              </a:spcBef>
            </a:pPr>
            <a:r>
              <a:rPr lang="en-US" dirty="0" err="1" smtClean="0"/>
              <a:t>IBNyR</a:t>
            </a:r>
            <a:r>
              <a:rPr lang="en-US" dirty="0" smtClean="0"/>
              <a:t> Projection                                     </a:t>
            </a:r>
            <a:r>
              <a:rPr lang="en-US" b="1" dirty="0" smtClean="0">
                <a:solidFill>
                  <a:srgbClr val="004563"/>
                </a:solidFill>
              </a:rPr>
              <a:t>P.21</a:t>
            </a:r>
            <a:r>
              <a:rPr lang="en-US" dirty="0" smtClean="0"/>
              <a:t>      </a:t>
            </a:r>
            <a:endParaRPr lang="en-US" dirty="0" smtClean="0"/>
          </a:p>
          <a:p>
            <a:pPr>
              <a:spcBef>
                <a:spcPts val="2000"/>
              </a:spcBef>
            </a:pPr>
            <a:r>
              <a:rPr lang="en-US" dirty="0" smtClean="0"/>
              <a:t>Economic Allocation	</a:t>
            </a:r>
            <a:r>
              <a:rPr lang="en-US" b="1" dirty="0" smtClean="0">
                <a:solidFill>
                  <a:srgbClr val="004563"/>
                </a:solidFill>
              </a:rPr>
              <a:t>P.29</a:t>
            </a:r>
            <a:endParaRPr lang="en-US" b="1" dirty="0" smtClean="0">
              <a:solidFill>
                <a:srgbClr val="004563"/>
              </a:solidFill>
            </a:endParaRPr>
          </a:p>
          <a:p>
            <a:pPr marL="0" indent="0">
              <a:spcBef>
                <a:spcPts val="2000"/>
              </a:spcBef>
              <a:buNone/>
            </a:pPr>
            <a:r>
              <a:rPr lang="en-US" dirty="0" smtClean="0"/>
              <a:t>	</a:t>
            </a:r>
            <a:endParaRPr lang="en-US" b="1" dirty="0">
              <a:solidFill>
                <a:srgbClr val="004563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2475345" y="2156793"/>
            <a:ext cx="0" cy="2335694"/>
          </a:xfrm>
          <a:prstGeom prst="line">
            <a:avLst/>
          </a:prstGeom>
          <a:ln w="3175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/>
              <a:t>CONFIDENTIAL PRESENTATION 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2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Major Losses Reserving I  November 2015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7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J:\Actuariat\Stage\Duc Hien\04.mes notes\copier d'ecran de l'outil\05.pn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"/>
            <a:ext cx="9144000" cy="71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 droit 2"/>
          <p:cNvCxnSpPr/>
          <p:nvPr/>
        </p:nvCxnSpPr>
        <p:spPr>
          <a:xfrm>
            <a:off x="5097780" y="3155160"/>
            <a:ext cx="0" cy="1668300"/>
          </a:xfrm>
          <a:prstGeom prst="line">
            <a:avLst/>
          </a:prstGeom>
          <a:ln w="12700">
            <a:solidFill>
              <a:srgbClr val="FF182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1D57-F4FE-4E6F-92C2-4F461D797620}" type="slidenum">
              <a:rPr lang="fr-FR" smtClean="0"/>
              <a:t>20</a:t>
            </a:fld>
            <a:endParaRPr lang="fr-FR"/>
          </a:p>
        </p:txBody>
      </p:sp>
      <p:pic>
        <p:nvPicPr>
          <p:cNvPr id="5123" name="Picture 3" descr="J:\Actuariat\Stage\Duc Hien\Major Losses Reserving Tool\Shiny\www\loading_circl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854" y="1869504"/>
            <a:ext cx="845820" cy="84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53047" y="3374967"/>
            <a:ext cx="77586" cy="15627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5359006" y="2846715"/>
            <a:ext cx="1921688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sz="700" b="1" dirty="0" smtClean="0">
                <a:latin typeface="Arial" pitchFamily="34" charset="0"/>
                <a:cs typeface="Arial" pitchFamily="34" charset="0"/>
              </a:rPr>
              <a:t>Optimal beta = 1.5 – </a:t>
            </a:r>
            <a:r>
              <a:rPr lang="fr-FR" sz="700" b="1" dirty="0" err="1" smtClean="0">
                <a:latin typeface="Arial" pitchFamily="34" charset="0"/>
                <a:cs typeface="Arial" pitchFamily="34" charset="0"/>
              </a:rPr>
              <a:t>Prediction</a:t>
            </a:r>
            <a:r>
              <a:rPr lang="fr-FR" sz="7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700" b="1" dirty="0" err="1" smtClean="0">
                <a:latin typeface="Arial" pitchFamily="34" charset="0"/>
                <a:cs typeface="Arial" pitchFamily="34" charset="0"/>
              </a:rPr>
              <a:t>error</a:t>
            </a:r>
            <a:r>
              <a:rPr lang="fr-FR" sz="700" b="1" dirty="0" smtClean="0">
                <a:latin typeface="Arial" pitchFamily="34" charset="0"/>
                <a:cs typeface="Arial" pitchFamily="34" charset="0"/>
              </a:rPr>
              <a:t> = 0.29</a:t>
            </a:r>
            <a:endParaRPr lang="fr-FR" sz="16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72744" y="2725951"/>
            <a:ext cx="5897880" cy="2514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5365764" y="2590800"/>
            <a:ext cx="3456503" cy="1253067"/>
          </a:xfrm>
          <a:prstGeom prst="rect">
            <a:avLst/>
          </a:prstGeom>
          <a:noFill/>
          <a:ln w="12700">
            <a:solidFill>
              <a:srgbClr val="FF18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/>
          <p:nvPr/>
        </p:nvCxnSpPr>
        <p:spPr>
          <a:xfrm flipH="1" flipV="1">
            <a:off x="4317800" y="2590800"/>
            <a:ext cx="1047964" cy="61481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 flipV="1">
            <a:off x="3383280" y="2225040"/>
            <a:ext cx="1982485" cy="98056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5438782" y="2652686"/>
            <a:ext cx="3310466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parameter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beta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measures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how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strong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claims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proximity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influences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their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development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. It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calibrated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on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historical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claims data by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using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« 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Leave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-one-out »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Statistical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Learning Method.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604933" y="2667000"/>
            <a:ext cx="3056467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Tolerance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the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smallest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claims distance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allowed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. If a distance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between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2 claims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smaller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than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tolerance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it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will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be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automatically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set at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tolerance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18" name="Picture 4" descr="J:\Actuariat\Stage\Duc Hien\04.mes notes\copier d'ecran de l'outil\curso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236" y="6931364"/>
            <a:ext cx="263525" cy="26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56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11111E-6 L -0.121 -0.6386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-3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4" grpId="1" animBg="1"/>
      <p:bldP spid="14" grpId="2" animBg="1"/>
      <p:bldP spid="14" grpId="3" animBg="1"/>
      <p:bldP spid="19" grpId="0"/>
      <p:bldP spid="19" grpId="1"/>
      <p:bldP spid="12" grpId="0"/>
      <p:bldP spid="12" grpId="1"/>
      <p:bldP spid="12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Frequency-Severity approach</a:t>
            </a:r>
            <a:endParaRPr lang="en-US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en-US" dirty="0" smtClean="0"/>
          </a:p>
          <a:p>
            <a:pPr lvl="1"/>
            <a:r>
              <a:rPr lang="en-US" dirty="0" err="1" smtClean="0"/>
              <a:t>IBNyR</a:t>
            </a:r>
            <a:r>
              <a:rPr lang="en-US" dirty="0" smtClean="0"/>
              <a:t> Projection</a:t>
            </a:r>
            <a:endParaRPr lang="en-US" dirty="0"/>
          </a:p>
        </p:txBody>
      </p:sp>
      <p:sp>
        <p:nvSpPr>
          <p:cNvPr id="5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</p:spPr>
        <p:txBody>
          <a:bodyPr/>
          <a:lstStyle/>
          <a:p>
            <a:r>
              <a:rPr lang="fr-FR" dirty="0"/>
              <a:t>CONFIDENTIAL PRESENTATION </a:t>
            </a:r>
          </a:p>
        </p:txBody>
      </p:sp>
      <p:pic>
        <p:nvPicPr>
          <p:cNvPr id="8" name="Picture 2" descr="C:\Users\DucHien\Documents\etudes\stage mission AXA Global P&amp;C\semestre 2\rapport\logo-ensa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6" y="6245284"/>
            <a:ext cx="1060450" cy="59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428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texte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 smtClean="0"/>
                  <a:t>In </a:t>
                </a:r>
                <a:r>
                  <a:rPr lang="fr-FR" dirty="0" err="1" smtClean="0"/>
                  <a:t>both</a:t>
                </a:r>
                <a:r>
                  <a:rPr lang="fr-FR" dirty="0" smtClean="0"/>
                  <a:t> cases, </a:t>
                </a:r>
                <a:r>
                  <a:rPr lang="fr-FR" dirty="0" err="1" smtClean="0"/>
                  <a:t>we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estimate</a:t>
                </a:r>
                <a:r>
                  <a:rPr lang="fr-FR" dirty="0" smtClean="0"/>
                  <a:t> a </a:t>
                </a:r>
                <a:r>
                  <a:rPr lang="fr-FR" dirty="0" err="1" smtClean="0"/>
                  <a:t>mean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severity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based</a:t>
                </a:r>
                <a:r>
                  <a:rPr lang="fr-FR" dirty="0" smtClean="0"/>
                  <a:t> on claims data </a:t>
                </a:r>
                <a:r>
                  <a:rPr lang="fr-FR" dirty="0" err="1" smtClean="0"/>
                  <a:t>following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IBNeR</a:t>
                </a:r>
                <a:r>
                  <a:rPr lang="fr-FR" dirty="0" smtClean="0"/>
                  <a:t> projection. </a:t>
                </a:r>
              </a:p>
              <a:p>
                <a:pPr marL="0" indent="0">
                  <a:buNone/>
                </a:pPr>
                <a:endParaRPr lang="fr-FR" dirty="0" smtClean="0"/>
              </a:p>
              <a:p>
                <a:r>
                  <a:rPr lang="fr-FR" dirty="0">
                    <a:latin typeface="+mn-lt"/>
                  </a:rPr>
                  <a:t>Case </a:t>
                </a:r>
                <a:r>
                  <a:rPr lang="fr-FR" dirty="0" smtClean="0">
                    <a:latin typeface="+mn-lt"/>
                  </a:rPr>
                  <a:t>1: </a:t>
                </a:r>
                <a:r>
                  <a:rPr lang="fr-FR" dirty="0" err="1">
                    <a:latin typeface="+mn-lt"/>
                  </a:rPr>
                  <a:t>Ultimate</a:t>
                </a:r>
                <a:r>
                  <a:rPr lang="fr-FR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fr-FR" b="0" i="1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fr-FR" dirty="0">
                    <a:latin typeface="+mn-lt"/>
                  </a:rPr>
                  <a:t> ML </a:t>
                </a:r>
                <a:r>
                  <a:rPr lang="fr-FR" dirty="0" err="1" smtClean="0">
                    <a:latin typeface="+mn-lt"/>
                  </a:rPr>
                  <a:t>threshold</a:t>
                </a:r>
                <a:r>
                  <a:rPr lang="fr-FR" dirty="0" smtClean="0">
                    <a:latin typeface="+mn-lt"/>
                  </a:rPr>
                  <a:t>: </a:t>
                </a:r>
                <a:endParaRPr lang="fr-FR" dirty="0">
                  <a:latin typeface="+mn-lt"/>
                </a:endParaRPr>
              </a:p>
              <a:p>
                <a:pPr lvl="1"/>
                <a:r>
                  <a:rPr lang="fr-FR" dirty="0" err="1" smtClean="0"/>
                  <a:t>severity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fitted</a:t>
                </a:r>
                <a:r>
                  <a:rPr lang="fr-FR" dirty="0" smtClean="0"/>
                  <a:t> by a GEV distribution</a:t>
                </a:r>
              </a:p>
              <a:p>
                <a:pPr marL="0" indent="0">
                  <a:buNone/>
                </a:pPr>
                <a:endParaRPr lang="fr-FR" b="1" dirty="0" smtClean="0"/>
              </a:p>
              <a:p>
                <a:r>
                  <a:rPr lang="fr-FR" dirty="0">
                    <a:latin typeface="+mn-lt"/>
                  </a:rPr>
                  <a:t>Case </a:t>
                </a:r>
                <a:r>
                  <a:rPr lang="fr-FR" dirty="0" smtClean="0">
                    <a:latin typeface="+mn-lt"/>
                  </a:rPr>
                  <a:t>2: </a:t>
                </a:r>
                <a:r>
                  <a:rPr lang="fr-FR" dirty="0" err="1">
                    <a:latin typeface="+mn-lt"/>
                  </a:rPr>
                  <a:t>Ultimate</a:t>
                </a:r>
                <a:r>
                  <a:rPr lang="fr-FR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fr-FR" b="0" i="1">
                        <a:latin typeface="Cambria Math"/>
                      </a:rPr>
                      <m:t>&lt;</m:t>
                    </m:r>
                  </m:oMath>
                </a14:m>
                <a:r>
                  <a:rPr lang="fr-FR" dirty="0">
                    <a:latin typeface="+mn-lt"/>
                  </a:rPr>
                  <a:t> ML </a:t>
                </a:r>
                <a:r>
                  <a:rPr lang="fr-FR" dirty="0" err="1" smtClean="0">
                    <a:latin typeface="+mn-lt"/>
                  </a:rPr>
                  <a:t>threshold</a:t>
                </a:r>
                <a:r>
                  <a:rPr lang="fr-FR" dirty="0" smtClean="0">
                    <a:latin typeface="+mn-lt"/>
                  </a:rPr>
                  <a:t>: </a:t>
                </a:r>
              </a:p>
              <a:p>
                <a:pPr lvl="1"/>
                <a:r>
                  <a:rPr lang="fr-FR" dirty="0" err="1" smtClean="0"/>
                  <a:t>Empirical</a:t>
                </a:r>
                <a:r>
                  <a:rPr lang="fr-FR" dirty="0" smtClean="0"/>
                  <a:t> </a:t>
                </a:r>
                <a:r>
                  <a:rPr lang="fr-FR" dirty="0" err="1"/>
                  <a:t>Mean</a:t>
                </a:r>
                <a:r>
                  <a:rPr lang="fr-FR" dirty="0"/>
                  <a:t> of </a:t>
                </a:r>
                <a:r>
                  <a:rPr lang="fr-FR" dirty="0" err="1"/>
                  <a:t>Ultimates</a:t>
                </a:r>
                <a:r>
                  <a:rPr lang="fr-FR" dirty="0"/>
                  <a:t> (</a:t>
                </a:r>
                <a:r>
                  <a:rPr lang="fr-FR" dirty="0" err="1"/>
                  <a:t>known</a:t>
                </a:r>
                <a:r>
                  <a:rPr lang="fr-FR" dirty="0"/>
                  <a:t> or </a:t>
                </a:r>
                <a:r>
                  <a:rPr lang="fr-FR" dirty="0" err="1"/>
                  <a:t>estimated</a:t>
                </a:r>
                <a:r>
                  <a:rPr lang="fr-FR" dirty="0"/>
                  <a:t> in the first stage: </a:t>
                </a:r>
                <a:r>
                  <a:rPr lang="fr-FR" dirty="0" err="1"/>
                  <a:t>IBNeR</a:t>
                </a:r>
                <a:r>
                  <a:rPr lang="fr-FR" dirty="0"/>
                  <a:t> Projection) </a:t>
                </a:r>
                <a:r>
                  <a:rPr lang="fr-FR" dirty="0" err="1"/>
                  <a:t>that</a:t>
                </a:r>
                <a:r>
                  <a:rPr lang="fr-FR" dirty="0"/>
                  <a:t> are </a:t>
                </a:r>
                <a:r>
                  <a:rPr lang="fr-FR" dirty="0" err="1"/>
                  <a:t>below</a:t>
                </a:r>
                <a:r>
                  <a:rPr lang="fr-FR" dirty="0"/>
                  <a:t> ML </a:t>
                </a:r>
                <a:r>
                  <a:rPr lang="fr-FR" dirty="0" err="1"/>
                  <a:t>threshold</a:t>
                </a:r>
                <a:endParaRPr lang="fr-FR" dirty="0"/>
              </a:p>
              <a:p>
                <a:pPr marL="457200" lvl="1" indent="0">
                  <a:buNone/>
                </a:pPr>
                <a:endParaRPr lang="fr-FR" dirty="0"/>
              </a:p>
              <a:p>
                <a:endParaRPr lang="fr-FR" dirty="0" smtClean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2" name="Espace réservé du text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t="-17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IBNyR</a:t>
            </a:r>
            <a:r>
              <a:rPr lang="en-US" dirty="0" smtClean="0"/>
              <a:t> </a:t>
            </a:r>
            <a:r>
              <a:rPr lang="en-US" dirty="0"/>
              <a:t>projection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22</a:t>
            </a:fld>
            <a:r>
              <a:rPr lang="fr-FR" smtClean="0"/>
              <a:t>   |  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 smtClean="0"/>
              <a:t>Severities</a:t>
            </a:r>
            <a:r>
              <a:rPr lang="fr-FR" dirty="0" smtClean="0"/>
              <a:t> Estimation (</a:t>
            </a:r>
            <a:r>
              <a:rPr lang="fr-FR" dirty="0" err="1"/>
              <a:t>O</a:t>
            </a:r>
            <a:r>
              <a:rPr lang="fr-FR" dirty="0" err="1" smtClean="0"/>
              <a:t>verview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/>
              <a:t>CONFIDENTIAL PRESENTATION </a:t>
            </a:r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2"/>
          </p:nvPr>
        </p:nvSpPr>
        <p:spPr>
          <a:xfrm>
            <a:off x="624390" y="6511776"/>
            <a:ext cx="2858550" cy="214797"/>
          </a:xfrm>
        </p:spPr>
        <p:txBody>
          <a:bodyPr/>
          <a:lstStyle/>
          <a:p>
            <a:r>
              <a:rPr lang="en-US" dirty="0"/>
              <a:t>Major Losses Reserving I  </a:t>
            </a:r>
            <a:r>
              <a:rPr lang="en-US" dirty="0" smtClean="0"/>
              <a:t>November </a:t>
            </a:r>
            <a:r>
              <a:rPr lang="en-US" dirty="0"/>
              <a:t>2015 </a:t>
            </a:r>
          </a:p>
        </p:txBody>
      </p:sp>
    </p:spTree>
    <p:extLst>
      <p:ext uri="{BB962C8B-B14F-4D97-AF65-F5344CB8AC3E}">
        <p14:creationId xmlns:p14="http://schemas.microsoft.com/office/powerpoint/2010/main" val="812760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texte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 smtClean="0"/>
                  <a:t>2 triangles of </a:t>
                </a:r>
                <a:r>
                  <a:rPr lang="fr-FR" dirty="0" err="1" smtClean="0"/>
                  <a:t>numbers</a:t>
                </a:r>
                <a:r>
                  <a:rPr lang="fr-FR" dirty="0" smtClean="0"/>
                  <a:t> for 2 cases: </a:t>
                </a:r>
              </a:p>
              <a:p>
                <a:pPr lvl="1"/>
                <a:r>
                  <a:rPr lang="fr-FR" dirty="0" err="1" smtClean="0"/>
                  <a:t>Ultimate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fr-FR" dirty="0" smtClean="0"/>
                  <a:t> ML </a:t>
                </a:r>
                <a:r>
                  <a:rPr lang="fr-FR" dirty="0" err="1" smtClean="0"/>
                  <a:t>threshold</a:t>
                </a:r>
                <a:r>
                  <a:rPr lang="fr-FR" dirty="0" smtClean="0"/>
                  <a:t> </a:t>
                </a:r>
                <a:endParaRPr lang="fr-FR" dirty="0"/>
              </a:p>
              <a:p>
                <a:pPr lvl="1"/>
                <a:r>
                  <a:rPr lang="fr-FR" dirty="0" err="1" smtClean="0"/>
                  <a:t>Ultimate</a:t>
                </a:r>
                <a:r>
                  <a:rPr lang="fr-FR" dirty="0" smtClean="0"/>
                  <a:t> &lt; ML </a:t>
                </a:r>
                <a:r>
                  <a:rPr lang="fr-FR" dirty="0" err="1" smtClean="0"/>
                  <a:t>threshold</a:t>
                </a:r>
                <a:endParaRPr lang="fr-FR" dirty="0" smtClean="0"/>
              </a:p>
              <a:p>
                <a:pPr marL="457200" lvl="1" indent="0">
                  <a:buNone/>
                </a:pPr>
                <a:endParaRPr lang="fr-FR" dirty="0" smtClean="0"/>
              </a:p>
              <a:p>
                <a:r>
                  <a:rPr lang="fr-FR" dirty="0" smtClean="0"/>
                  <a:t>How to </a:t>
                </a:r>
                <a:r>
                  <a:rPr lang="fr-FR" dirty="0" err="1" smtClean="0"/>
                  <a:t>construct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these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two</a:t>
                </a:r>
                <a:r>
                  <a:rPr lang="fr-FR" dirty="0" smtClean="0"/>
                  <a:t> triangles ? </a:t>
                </a:r>
              </a:p>
              <a:p>
                <a:pPr lvl="1"/>
                <a:r>
                  <a:rPr lang="fr-FR" dirty="0" err="1" smtClean="0"/>
                  <a:t>We</a:t>
                </a:r>
                <a:r>
                  <a:rPr lang="fr-FR" dirty="0" smtClean="0"/>
                  <a:t> use claims data in </a:t>
                </a:r>
                <a:r>
                  <a:rPr lang="fr-FR" dirty="0" err="1" smtClean="0"/>
                  <a:t>IBNeR</a:t>
                </a:r>
                <a:r>
                  <a:rPr lang="fr-FR" dirty="0" smtClean="0"/>
                  <a:t> projection, </a:t>
                </a:r>
                <a:r>
                  <a:rPr lang="fr-FR" dirty="0" err="1" smtClean="0"/>
                  <a:t>after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estimating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their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ultimate</a:t>
                </a:r>
                <a:r>
                  <a:rPr lang="fr-FR" dirty="0" smtClean="0"/>
                  <a:t>.</a:t>
                </a:r>
              </a:p>
              <a:p>
                <a:pPr lvl="1"/>
                <a:r>
                  <a:rPr lang="fr-FR" dirty="0" err="1" smtClean="0"/>
                  <a:t>Based</a:t>
                </a:r>
                <a:r>
                  <a:rPr lang="fr-FR" dirty="0" smtClean="0"/>
                  <a:t> on </a:t>
                </a:r>
                <a:r>
                  <a:rPr lang="fr-FR" dirty="0" err="1" smtClean="0"/>
                  <a:t>Ultimate</a:t>
                </a:r>
                <a:r>
                  <a:rPr lang="fr-FR" dirty="0" smtClean="0"/>
                  <a:t>, a </a:t>
                </a:r>
                <a:r>
                  <a:rPr lang="fr-FR" dirty="0" err="1" smtClean="0"/>
                  <a:t>given</a:t>
                </a:r>
                <a:r>
                  <a:rPr lang="fr-FR" dirty="0" smtClean="0"/>
                  <a:t> claim </a:t>
                </a:r>
                <a:r>
                  <a:rPr lang="fr-FR" dirty="0" err="1" smtClean="0"/>
                  <a:t>will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be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counted</a:t>
                </a:r>
                <a:r>
                  <a:rPr lang="fr-FR" dirty="0" smtClean="0"/>
                  <a:t> in the first or the second triangle,</a:t>
                </a:r>
              </a:p>
              <a:p>
                <a:pPr lvl="1"/>
                <a:r>
                  <a:rPr lang="fr-FR" dirty="0" smtClean="0"/>
                  <a:t>in a </a:t>
                </a:r>
                <a:r>
                  <a:rPr lang="fr-FR" dirty="0" err="1" smtClean="0"/>
                  <a:t>specific</a:t>
                </a:r>
                <a:r>
                  <a:rPr lang="fr-FR" dirty="0" smtClean="0"/>
                  <a:t> position </a:t>
                </a:r>
                <a:r>
                  <a:rPr lang="fr-FR" dirty="0" err="1" smtClean="0"/>
                  <a:t>depending</a:t>
                </a:r>
                <a:r>
                  <a:rPr lang="fr-FR" dirty="0" smtClean="0"/>
                  <a:t> on </a:t>
                </a:r>
                <a:r>
                  <a:rPr lang="fr-FR" dirty="0" err="1" smtClean="0"/>
                  <a:t>its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year</a:t>
                </a:r>
                <a:r>
                  <a:rPr lang="fr-FR" dirty="0" smtClean="0"/>
                  <a:t> of occurrence and the first </a:t>
                </a:r>
                <a:r>
                  <a:rPr lang="fr-FR" dirty="0" err="1" smtClean="0"/>
                  <a:t>year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when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becomes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atypical</a:t>
                </a:r>
                <a:r>
                  <a:rPr lang="fr-FR" dirty="0" smtClean="0"/>
                  <a:t>.</a:t>
                </a:r>
              </a:p>
              <a:p>
                <a:pPr marL="457200" lvl="1" indent="0">
                  <a:buNone/>
                </a:pPr>
                <a:endParaRPr lang="fr-FR" dirty="0" smtClean="0"/>
              </a:p>
              <a:p>
                <a:r>
                  <a:rPr lang="fr-FR" dirty="0" smtClean="0"/>
                  <a:t>Triangle of </a:t>
                </a:r>
                <a:r>
                  <a:rPr lang="fr-FR" dirty="0" err="1" smtClean="0"/>
                  <a:t>numbers</a:t>
                </a:r>
                <a:r>
                  <a:rPr lang="fr-FR" dirty="0" smtClean="0"/>
                  <a:t> = Triangle of new </a:t>
                </a:r>
                <a:r>
                  <a:rPr lang="fr-FR" dirty="0" err="1" smtClean="0"/>
                  <a:t>atypical</a:t>
                </a:r>
                <a:r>
                  <a:rPr lang="fr-FR" dirty="0" smtClean="0"/>
                  <a:t> claims </a:t>
                </a:r>
                <a:r>
                  <a:rPr lang="fr-FR" dirty="0" err="1" smtClean="0"/>
                  <a:t>numbers</a:t>
                </a:r>
                <a:r>
                  <a:rPr lang="fr-FR" dirty="0" smtClean="0"/>
                  <a:t>. </a:t>
                </a:r>
              </a:p>
              <a:p>
                <a:pPr lvl="1"/>
                <a:r>
                  <a:rPr lang="fr-FR" dirty="0" smtClean="0"/>
                  <a:t>A claim </a:t>
                </a:r>
                <a:r>
                  <a:rPr lang="fr-FR" dirty="0" err="1" smtClean="0"/>
                  <a:t>can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only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be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counted</a:t>
                </a:r>
                <a:r>
                  <a:rPr lang="fr-FR" dirty="0" smtClean="0"/>
                  <a:t> 1 time in the construction of 2 triangles. </a:t>
                </a:r>
              </a:p>
              <a:p>
                <a:pPr lvl="1"/>
                <a:r>
                  <a:rPr lang="fr-FR" dirty="0" smtClean="0"/>
                  <a:t>It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counted</a:t>
                </a:r>
                <a:r>
                  <a:rPr lang="fr-FR" dirty="0" smtClean="0"/>
                  <a:t> the first time </a:t>
                </a:r>
                <a:r>
                  <a:rPr lang="fr-FR" dirty="0" err="1" smtClean="0"/>
                  <a:t>Incurred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fr-FR" dirty="0" smtClean="0"/>
                  <a:t> ML </a:t>
                </a:r>
                <a:r>
                  <a:rPr lang="fr-FR" dirty="0" err="1" smtClean="0"/>
                  <a:t>threshold</a:t>
                </a:r>
                <a:r>
                  <a:rPr lang="fr-FR" dirty="0" smtClean="0"/>
                  <a:t>. </a:t>
                </a:r>
                <a:endParaRPr lang="fr-FR" dirty="0"/>
              </a:p>
              <a:p>
                <a:endParaRPr lang="fr-FR" dirty="0" smtClean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2" name="Espace réservé du text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t="-1774" r="-7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IBNyR</a:t>
            </a:r>
            <a:r>
              <a:rPr lang="en-US" dirty="0" smtClean="0"/>
              <a:t> </a:t>
            </a:r>
            <a:r>
              <a:rPr lang="en-US" dirty="0"/>
              <a:t>projection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23</a:t>
            </a:fld>
            <a:r>
              <a:rPr lang="fr-FR" smtClean="0"/>
              <a:t>   |  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727075" y="861736"/>
            <a:ext cx="7670799" cy="381794"/>
          </a:xfrm>
        </p:spPr>
        <p:txBody>
          <a:bodyPr/>
          <a:lstStyle/>
          <a:p>
            <a:r>
              <a:rPr lang="fr-FR" dirty="0" err="1" smtClean="0"/>
              <a:t>Frequency</a:t>
            </a:r>
            <a:r>
              <a:rPr lang="fr-FR" dirty="0" smtClean="0"/>
              <a:t> Estimation (</a:t>
            </a:r>
            <a:r>
              <a:rPr lang="fr-FR" dirty="0" err="1" smtClean="0"/>
              <a:t>Overview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/>
              <a:t>CONFIDENTIAL PRESENTATION </a:t>
            </a:r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2"/>
          </p:nvPr>
        </p:nvSpPr>
        <p:spPr>
          <a:xfrm>
            <a:off x="624390" y="6511776"/>
            <a:ext cx="2858550" cy="214797"/>
          </a:xfrm>
        </p:spPr>
        <p:txBody>
          <a:bodyPr/>
          <a:lstStyle/>
          <a:p>
            <a:r>
              <a:rPr lang="en-US" dirty="0"/>
              <a:t>Major Losses Reserving I  </a:t>
            </a:r>
            <a:r>
              <a:rPr lang="en-US" dirty="0" smtClean="0"/>
              <a:t>November </a:t>
            </a:r>
            <a:r>
              <a:rPr lang="en-US" dirty="0"/>
              <a:t>2015 </a:t>
            </a:r>
          </a:p>
        </p:txBody>
      </p:sp>
    </p:spTree>
    <p:extLst>
      <p:ext uri="{BB962C8B-B14F-4D97-AF65-F5344CB8AC3E}">
        <p14:creationId xmlns:p14="http://schemas.microsoft.com/office/powerpoint/2010/main" val="36315994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IBNyR</a:t>
            </a:r>
            <a:r>
              <a:rPr lang="en-US" dirty="0"/>
              <a:t> projection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24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Frequency</a:t>
            </a:r>
            <a:r>
              <a:rPr lang="fr-FR" dirty="0"/>
              <a:t> </a:t>
            </a:r>
            <a:r>
              <a:rPr lang="fr-FR" dirty="0" smtClean="0"/>
              <a:t>Estimation (</a:t>
            </a:r>
            <a:r>
              <a:rPr lang="fr-FR" dirty="0" err="1" smtClean="0"/>
              <a:t>Overview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/>
              <a:t>CONFIDENTIAL PRESENTATION </a:t>
            </a:r>
          </a:p>
        </p:txBody>
      </p:sp>
      <p:sp>
        <p:nvSpPr>
          <p:cNvPr id="22" name="Espace réservé du contenu 2"/>
          <p:cNvSpPr txBox="1">
            <a:spLocks/>
          </p:cNvSpPr>
          <p:nvPr/>
        </p:nvSpPr>
        <p:spPr>
          <a:xfrm>
            <a:off x="457200" y="1628800"/>
            <a:ext cx="8229600" cy="43726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0238" indent="-268288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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30238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01688" indent="-1714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fr-FR" dirty="0" err="1" smtClean="0"/>
              <a:t>Example</a:t>
            </a:r>
            <a:r>
              <a:rPr lang="fr-FR" dirty="0" smtClean="0"/>
              <a:t>: 1 claim </a:t>
            </a:r>
            <a:r>
              <a:rPr lang="fr-FR" dirty="0" err="1" smtClean="0"/>
              <a:t>occurred</a:t>
            </a:r>
            <a:r>
              <a:rPr lang="fr-FR" dirty="0" smtClean="0"/>
              <a:t> in 2010, </a:t>
            </a:r>
            <a:r>
              <a:rPr lang="fr-FR" dirty="0" err="1" smtClean="0"/>
              <a:t>went</a:t>
            </a:r>
            <a:r>
              <a:rPr lang="fr-FR" dirty="0" smtClean="0"/>
              <a:t> </a:t>
            </a:r>
            <a:r>
              <a:rPr lang="fr-FR" dirty="0" err="1" smtClean="0"/>
              <a:t>atypical</a:t>
            </a:r>
            <a:r>
              <a:rPr lang="fr-FR" dirty="0" smtClean="0"/>
              <a:t> in 2012 (N+2).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estimate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Ultimate</a:t>
            </a:r>
            <a:r>
              <a:rPr lang="fr-FR" dirty="0" smtClean="0"/>
              <a:t> via the </a:t>
            </a:r>
            <a:r>
              <a:rPr lang="fr-FR" dirty="0" err="1" smtClean="0"/>
              <a:t>IBNeR</a:t>
            </a:r>
            <a:r>
              <a:rPr lang="fr-FR" dirty="0" smtClean="0"/>
              <a:t> projection</a:t>
            </a:r>
            <a:endParaRPr lang="fr-FR" sz="2000" dirty="0" smtClean="0"/>
          </a:p>
          <a:p>
            <a:pPr marL="0" indent="0">
              <a:buFontTx/>
              <a:buNone/>
            </a:pPr>
            <a:endParaRPr lang="fr-FR" sz="2400" dirty="0"/>
          </a:p>
        </p:txBody>
      </p:sp>
      <p:sp>
        <p:nvSpPr>
          <p:cNvPr id="23" name="Triangle rectangle 22"/>
          <p:cNvSpPr/>
          <p:nvPr/>
        </p:nvSpPr>
        <p:spPr>
          <a:xfrm rot="5400000">
            <a:off x="1546060" y="4061032"/>
            <a:ext cx="1368152" cy="1941008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457200" y="3422699"/>
                <a:ext cx="38589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smtClean="0"/>
                  <a:t>Case 1: </a:t>
                </a:r>
                <a:r>
                  <a:rPr lang="fr-FR" sz="1600" dirty="0" err="1" smtClean="0"/>
                  <a:t>Ultimate</a:t>
                </a:r>
                <a:r>
                  <a:rPr lang="fr-FR" sz="1600" dirty="0" smtClean="0"/>
                  <a:t> </a:t>
                </a:r>
                <a14:m>
                  <m:oMath xmlns:m="http://schemas.openxmlformats.org/officeDocument/2006/math">
                    <m:r>
                      <a:rPr lang="fr-FR" sz="1600" i="1" smtClean="0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fr-FR" sz="1600" dirty="0" smtClean="0"/>
                  <a:t> ML </a:t>
                </a:r>
                <a:r>
                  <a:rPr lang="fr-FR" sz="1600" dirty="0" err="1" smtClean="0"/>
                  <a:t>threshold</a:t>
                </a:r>
                <a:endParaRPr lang="fr-FR" sz="160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22699"/>
                <a:ext cx="3858924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790" t="-5357" b="-2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riangle rectangle 24"/>
          <p:cNvSpPr/>
          <p:nvPr/>
        </p:nvSpPr>
        <p:spPr>
          <a:xfrm rot="5400000">
            <a:off x="5722524" y="4150926"/>
            <a:ext cx="1368152" cy="1941008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H="1">
            <a:off x="2100404" y="2708920"/>
            <a:ext cx="2111556" cy="1728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4211960" y="2708920"/>
            <a:ext cx="2016224" cy="1814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610188" y="4347460"/>
            <a:ext cx="6527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2010</a:t>
            </a:r>
          </a:p>
          <a:p>
            <a:r>
              <a:rPr lang="fr-FR" dirty="0" smtClean="0"/>
              <a:t>2011</a:t>
            </a:r>
          </a:p>
          <a:p>
            <a:r>
              <a:rPr lang="fr-FR" dirty="0" smtClean="0"/>
              <a:t>2012</a:t>
            </a:r>
          </a:p>
          <a:p>
            <a:r>
              <a:rPr lang="fr-FR" dirty="0" smtClean="0"/>
              <a:t>2013</a:t>
            </a:r>
          </a:p>
          <a:p>
            <a:r>
              <a:rPr lang="fr-FR" dirty="0" smtClean="0"/>
              <a:t>2014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4783353" y="4382766"/>
            <a:ext cx="6527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2010</a:t>
            </a:r>
          </a:p>
          <a:p>
            <a:r>
              <a:rPr lang="fr-FR" dirty="0" smtClean="0"/>
              <a:t>2011</a:t>
            </a:r>
          </a:p>
          <a:p>
            <a:r>
              <a:rPr lang="fr-FR" dirty="0" smtClean="0"/>
              <a:t>2012</a:t>
            </a:r>
          </a:p>
          <a:p>
            <a:r>
              <a:rPr lang="fr-FR" dirty="0" smtClean="0"/>
              <a:t>2013</a:t>
            </a:r>
          </a:p>
          <a:p>
            <a:r>
              <a:rPr lang="fr-FR" dirty="0" smtClean="0"/>
              <a:t>2014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1150016" y="3983553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N N+1 N+2 N+3 N+4</a:t>
            </a:r>
            <a:endParaRPr lang="fr-FR" sz="1600" dirty="0"/>
          </a:p>
        </p:txBody>
      </p:sp>
      <p:sp>
        <p:nvSpPr>
          <p:cNvPr id="32" name="ZoneTexte 31"/>
          <p:cNvSpPr txBox="1"/>
          <p:nvPr/>
        </p:nvSpPr>
        <p:spPr>
          <a:xfrm>
            <a:off x="5326480" y="4098800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N N+1 N+2 N+3 N+4</a:t>
            </a:r>
            <a:endParaRPr lang="fr-F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5285076" y="3437634"/>
                <a:ext cx="34017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smtClean="0"/>
                  <a:t>Case 2: </a:t>
                </a:r>
                <a:r>
                  <a:rPr lang="fr-FR" sz="1600" dirty="0" err="1" smtClean="0"/>
                  <a:t>Ultimate</a:t>
                </a:r>
                <a:r>
                  <a:rPr lang="fr-FR" sz="1600" dirty="0" smtClean="0"/>
                  <a:t>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/>
                      </a:rPr>
                      <m:t>&lt;</m:t>
                    </m:r>
                  </m:oMath>
                </a14:m>
                <a:r>
                  <a:rPr lang="fr-FR" sz="1600" dirty="0" smtClean="0"/>
                  <a:t> ML </a:t>
                </a:r>
                <a:r>
                  <a:rPr lang="fr-FR" sz="1600" dirty="0" err="1" smtClean="0"/>
                  <a:t>threshold</a:t>
                </a:r>
                <a:endParaRPr lang="fr-FR" sz="16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076" y="3437634"/>
                <a:ext cx="3401724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1075" t="-5455" b="-2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ZoneTexte 33"/>
          <p:cNvSpPr txBox="1"/>
          <p:nvPr/>
        </p:nvSpPr>
        <p:spPr>
          <a:xfrm>
            <a:off x="1013586" y="5985823"/>
            <a:ext cx="677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2 triangles of </a:t>
            </a:r>
            <a:r>
              <a:rPr lang="fr-FR" sz="1600" dirty="0" err="1" smtClean="0"/>
              <a:t>numbers</a:t>
            </a:r>
            <a:r>
              <a:rPr lang="fr-FR" sz="1600" dirty="0" smtClean="0"/>
              <a:t> to </a:t>
            </a:r>
            <a:r>
              <a:rPr lang="fr-FR" sz="1600" dirty="0" err="1" smtClean="0"/>
              <a:t>be</a:t>
            </a:r>
            <a:r>
              <a:rPr lang="fr-FR" sz="1600" dirty="0" smtClean="0"/>
              <a:t> </a:t>
            </a:r>
            <a:r>
              <a:rPr lang="fr-FR" sz="1600" dirty="0" err="1" smtClean="0"/>
              <a:t>developed</a:t>
            </a:r>
            <a:r>
              <a:rPr lang="fr-FR" sz="1600" dirty="0" smtClean="0"/>
              <a:t> by a </a:t>
            </a:r>
            <a:r>
              <a:rPr lang="fr-FR" sz="1600" dirty="0" err="1" smtClean="0"/>
              <a:t>same</a:t>
            </a:r>
            <a:r>
              <a:rPr lang="fr-FR" sz="1600" dirty="0" smtClean="0"/>
              <a:t> </a:t>
            </a:r>
            <a:r>
              <a:rPr lang="fr-FR" sz="1600" dirty="0" err="1" smtClean="0"/>
              <a:t>method</a:t>
            </a:r>
            <a:r>
              <a:rPr lang="fr-FR" sz="1600" dirty="0" smtClean="0"/>
              <a:t> …</a:t>
            </a:r>
            <a:endParaRPr lang="fr-FR" sz="1600" dirty="0"/>
          </a:p>
        </p:txBody>
      </p:sp>
      <p:sp>
        <p:nvSpPr>
          <p:cNvPr id="36" name="ZoneTexte 35"/>
          <p:cNvSpPr txBox="1"/>
          <p:nvPr/>
        </p:nvSpPr>
        <p:spPr>
          <a:xfrm>
            <a:off x="1867355" y="433834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+1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5989498" y="443735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+1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38" name="Connecteur droit avec flèche 37"/>
          <p:cNvCxnSpPr/>
          <p:nvPr/>
        </p:nvCxnSpPr>
        <p:spPr>
          <a:xfrm>
            <a:off x="2218266" y="5100277"/>
            <a:ext cx="258832" cy="251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6406600" y="5223339"/>
            <a:ext cx="258832" cy="251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pied de page 4"/>
          <p:cNvSpPr>
            <a:spLocks noGrp="1"/>
          </p:cNvSpPr>
          <p:nvPr>
            <p:ph type="ftr" sz="quarter" idx="12"/>
          </p:nvPr>
        </p:nvSpPr>
        <p:spPr>
          <a:xfrm>
            <a:off x="624390" y="6511776"/>
            <a:ext cx="2858550" cy="214797"/>
          </a:xfrm>
        </p:spPr>
        <p:txBody>
          <a:bodyPr/>
          <a:lstStyle/>
          <a:p>
            <a:r>
              <a:rPr lang="en-US" dirty="0"/>
              <a:t>Major Losses Reserving I  </a:t>
            </a:r>
            <a:r>
              <a:rPr lang="en-US" dirty="0" smtClean="0"/>
              <a:t>November </a:t>
            </a:r>
            <a:r>
              <a:rPr lang="en-US" dirty="0"/>
              <a:t>2015 </a:t>
            </a:r>
          </a:p>
        </p:txBody>
      </p:sp>
    </p:spTree>
    <p:extLst>
      <p:ext uri="{BB962C8B-B14F-4D97-AF65-F5344CB8AC3E}">
        <p14:creationId xmlns:p14="http://schemas.microsoft.com/office/powerpoint/2010/main" val="731263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7F84-A7DC-44A9-826E-E1FFACDA82D8}" type="datetime1">
              <a:rPr lang="fr-FR" smtClean="0"/>
              <a:t>02/11/2015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1D57-F4FE-4E6F-92C2-4F461D797620}" type="slidenum">
              <a:rPr lang="fr-FR" smtClean="0"/>
              <a:t>25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116580" y="5669280"/>
            <a:ext cx="6027420" cy="12420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42" name="Picture 2" descr="J:\Actuariat\Stage\Duc Hien\04.mes notes\copier d'ecran de l'outil\10.pn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16000" cy="71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106860" y="6073140"/>
            <a:ext cx="344634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337822" y="864552"/>
                <a:ext cx="52344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Number</a:t>
                </a:r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of </a:t>
                </a:r>
                <a:r>
                  <a:rPr lang="fr-FR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IBNyR</a:t>
                </a:r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claims </a:t>
                </a:r>
                <a:r>
                  <a:rPr lang="fr-FR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with</a:t>
                </a:r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Ultimate</a:t>
                </a:r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≥</m:t>
                    </m:r>
                  </m:oMath>
                </a14:m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Threshold</a:t>
                </a:r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22" y="864552"/>
                <a:ext cx="5234446" cy="276999"/>
              </a:xfrm>
              <a:prstGeom prst="rect">
                <a:avLst/>
              </a:prstGeom>
              <a:blipFill rotWithShape="1">
                <a:blip r:embed="rId3"/>
                <a:stretch>
                  <a:fillRect l="-2678" t="-28889" r="-1979" b="-5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008120" y="5754916"/>
            <a:ext cx="51600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Method </a:t>
            </a:r>
            <a:r>
              <a:rPr lang="fr-FR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derived</a:t>
            </a:r>
            <a:r>
              <a:rPr lang="fr-F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fr-F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Bornhuetter</a:t>
            </a:r>
            <a:r>
              <a:rPr lang="fr-F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-Ferguson:</a:t>
            </a:r>
          </a:p>
          <a:p>
            <a:r>
              <a:rPr lang="fr-F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_ Prior </a:t>
            </a:r>
            <a:r>
              <a:rPr lang="fr-FR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ultimate</a:t>
            </a:r>
            <a:r>
              <a:rPr lang="fr-F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numbers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of large 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claims (ALR)</a:t>
            </a:r>
            <a:endParaRPr lang="fr-FR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fr-F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_ Claims </a:t>
            </a:r>
            <a:r>
              <a:rPr lang="fr-FR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development</a:t>
            </a:r>
            <a:r>
              <a:rPr lang="fr-F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Pattern (Chain-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ladder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fr-FR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521149" y="1827081"/>
            <a:ext cx="160300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ALR « a priori 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4343398" y="3389538"/>
                <a:ext cx="2701535" cy="8533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Triangle of new large claims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𝑖</m:t>
                        </m:r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fr-FR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built</a:t>
                </a:r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with</a:t>
                </a:r>
                <a:r>
                  <a:rPr lang="fr-FR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our</a:t>
                </a:r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claims </a:t>
                </a:r>
                <a:r>
                  <a:rPr lang="fr-FR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database</a:t>
                </a:r>
                <a:endParaRPr lang="fr-FR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398" y="3389538"/>
                <a:ext cx="2701535" cy="853311"/>
              </a:xfrm>
              <a:prstGeom prst="rect">
                <a:avLst/>
              </a:prstGeom>
              <a:blipFill rotWithShape="1">
                <a:blip r:embed="rId4"/>
                <a:stretch>
                  <a:fillRect l="-5180" t="-8571" b="-16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8" name="Picture 8" descr="J:\Actuariat\Stage\Duc Hien\04.mes notes\copier d'ecran de l'outil\databas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777" y="1117972"/>
            <a:ext cx="4157394" cy="2271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/>
          <p:cNvSpPr txBox="1"/>
          <p:nvPr/>
        </p:nvSpPr>
        <p:spPr>
          <a:xfrm>
            <a:off x="5521149" y="1422758"/>
            <a:ext cx="3112311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each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claim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that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settles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above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the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threshold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determine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when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it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got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above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the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corresponding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threshold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depending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on the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branch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which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claim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attached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). 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4209126" y="3805036"/>
            <a:ext cx="4424334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how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build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triangle of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incremental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numbers</a:t>
            </a:r>
            <a:r>
              <a:rPr lang="fr-F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fr-FR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numbers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of </a:t>
            </a:r>
            <a:r>
              <a:rPr lang="fr-FR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attritionnal</a:t>
            </a:r>
            <a:r>
              <a:rPr lang="fr-F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claims </a:t>
            </a:r>
            <a:r>
              <a:rPr lang="fr-FR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going</a:t>
            </a:r>
            <a:r>
              <a:rPr lang="fr-F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above</a:t>
            </a:r>
            <a:r>
              <a:rPr lang="fr-F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the </a:t>
            </a:r>
            <a:r>
              <a:rPr lang="fr-FR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threshold</a:t>
            </a:r>
            <a:r>
              <a:rPr lang="fr-F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lang="fr-FR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become</a:t>
            </a:r>
            <a:r>
              <a:rPr lang="fr-F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large claims 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&amp; large claims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directly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reported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fr-FR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fr-FR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83979" y="2281542"/>
            <a:ext cx="2646774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cell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tells us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that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there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are 5 claims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occurred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in 2005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that</a:t>
            </a:r>
            <a:r>
              <a:rPr lang="fr-F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became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ML in 2006 and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settled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above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the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threshold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at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their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ultimate</a:t>
            </a:r>
            <a:endParaRPr lang="fr-FR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3561325" y="2471926"/>
            <a:ext cx="241983" cy="25785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avec flèche 25"/>
          <p:cNvCxnSpPr>
            <a:endCxn id="25" idx="2"/>
          </p:cNvCxnSpPr>
          <p:nvPr/>
        </p:nvCxnSpPr>
        <p:spPr>
          <a:xfrm flipV="1">
            <a:off x="2880360" y="2600851"/>
            <a:ext cx="680965" cy="12892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7376160" y="2365246"/>
            <a:ext cx="434340" cy="246095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6918960" y="4826203"/>
                <a:ext cx="201168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We </a:t>
                </a:r>
                <a:r>
                  <a:rPr lang="fr-FR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also</a:t>
                </a:r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need</a:t>
                </a:r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fr-FR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vector</a:t>
                </a:r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of </a:t>
                </a:r>
                <a:r>
                  <a:rPr lang="fr-FR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Exposure</a:t>
                </a:r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(Premiums)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960" y="4826203"/>
                <a:ext cx="2011680" cy="830997"/>
              </a:xfrm>
              <a:prstGeom prst="rect">
                <a:avLst/>
              </a:prstGeom>
              <a:blipFill rotWithShape="1">
                <a:blip r:embed="rId6"/>
                <a:stretch>
                  <a:fillRect l="-6970" t="-9559" r="-1515" b="-161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lipse 35"/>
          <p:cNvSpPr/>
          <p:nvPr/>
        </p:nvSpPr>
        <p:spPr>
          <a:xfrm>
            <a:off x="3302245" y="2456686"/>
            <a:ext cx="259080" cy="237439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3182181" y="5212560"/>
            <a:ext cx="371524" cy="28907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en arc 17"/>
          <p:cNvCxnSpPr/>
          <p:nvPr/>
        </p:nvCxnSpPr>
        <p:spPr>
          <a:xfrm rot="5400000">
            <a:off x="3142844" y="4941740"/>
            <a:ext cx="386357" cy="185762"/>
          </a:xfrm>
          <a:prstGeom prst="curvedConnector3">
            <a:avLst/>
          </a:prstGeom>
          <a:ln w="12700">
            <a:solidFill>
              <a:srgbClr val="FF182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rc 26"/>
          <p:cNvCxnSpPr/>
          <p:nvPr/>
        </p:nvCxnSpPr>
        <p:spPr>
          <a:xfrm rot="10800000" flipV="1">
            <a:off x="3561326" y="4831080"/>
            <a:ext cx="4032005" cy="457200"/>
          </a:xfrm>
          <a:prstGeom prst="curvedConnector3">
            <a:avLst/>
          </a:prstGeom>
          <a:ln w="12700">
            <a:solidFill>
              <a:srgbClr val="FF182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1343715" y="4822627"/>
                <a:ext cx="1931347" cy="14181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Expected </a:t>
                </a:r>
                <a:r>
                  <a:rPr lang="fr-FR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number</a:t>
                </a:r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of large claims </a:t>
                </a:r>
                <a:r>
                  <a:rPr lang="fr-FR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notified</a:t>
                </a:r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in the 1st </a:t>
                </a:r>
                <a:r>
                  <a:rPr lang="fr-FR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development</a:t>
                </a:r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year</a:t>
                </a:r>
                <a:endParaRPr lang="fr-FR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fr-F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715" y="4822627"/>
                <a:ext cx="1931347" cy="1418145"/>
              </a:xfrm>
              <a:prstGeom prst="rect">
                <a:avLst/>
              </a:prstGeom>
              <a:blipFill rotWithShape="1">
                <a:blip r:embed="rId7"/>
                <a:stretch>
                  <a:fillRect l="-7256" t="-5150" r="-5047" b="-68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lipse 27"/>
          <p:cNvSpPr/>
          <p:nvPr/>
        </p:nvSpPr>
        <p:spPr>
          <a:xfrm>
            <a:off x="3538465" y="2471926"/>
            <a:ext cx="259080" cy="206959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7463791" y="2353816"/>
            <a:ext cx="259080" cy="21894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en arc 29"/>
          <p:cNvCxnSpPr/>
          <p:nvPr/>
        </p:nvCxnSpPr>
        <p:spPr>
          <a:xfrm rot="5400000">
            <a:off x="3301357" y="4823150"/>
            <a:ext cx="669310" cy="109514"/>
          </a:xfrm>
          <a:prstGeom prst="curvedConnector3">
            <a:avLst/>
          </a:prstGeom>
          <a:ln w="12700">
            <a:solidFill>
              <a:srgbClr val="FF182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29" idx="4"/>
          </p:cNvCxnSpPr>
          <p:nvPr/>
        </p:nvCxnSpPr>
        <p:spPr>
          <a:xfrm rot="5400000">
            <a:off x="5336144" y="3099913"/>
            <a:ext cx="813849" cy="3700527"/>
          </a:xfrm>
          <a:prstGeom prst="curvedConnector2">
            <a:avLst/>
          </a:prstGeom>
          <a:ln w="12700">
            <a:solidFill>
              <a:srgbClr val="FF182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3494601" y="5212560"/>
            <a:ext cx="371524" cy="28907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716611" y="5288281"/>
                <a:ext cx="493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611" y="5288281"/>
                <a:ext cx="49398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604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lipse 38"/>
          <p:cNvSpPr/>
          <p:nvPr/>
        </p:nvSpPr>
        <p:spPr>
          <a:xfrm>
            <a:off x="3267441" y="5784061"/>
            <a:ext cx="522483" cy="28907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569720" y="5480454"/>
            <a:ext cx="73609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>
                <a:solidFill>
                  <a:srgbClr val="FF0000"/>
                </a:solidFill>
              </a:rPr>
              <a:t>Expected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ultimate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number</a:t>
            </a:r>
            <a:r>
              <a:rPr lang="fr-FR" dirty="0" smtClean="0">
                <a:solidFill>
                  <a:srgbClr val="FF0000"/>
                </a:solidFill>
              </a:rPr>
              <a:t> of large claims per unit of </a:t>
            </a:r>
            <a:r>
              <a:rPr lang="fr-FR" dirty="0" err="1" smtClean="0">
                <a:solidFill>
                  <a:srgbClr val="FF0000"/>
                </a:solidFill>
              </a:rPr>
              <a:t>exposure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1" name="Accolade fermante 30"/>
          <p:cNvSpPr/>
          <p:nvPr/>
        </p:nvSpPr>
        <p:spPr>
          <a:xfrm rot="5400000">
            <a:off x="4924844" y="3816653"/>
            <a:ext cx="209084" cy="3572492"/>
          </a:xfrm>
          <a:prstGeom prst="rightBrace">
            <a:avLst>
              <a:gd name="adj1" fmla="val 8333"/>
              <a:gd name="adj2" fmla="val 88857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2" descr="J:\Actuariat\Stage\Duc Hien\04.mes notes\formules\5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026" y="5520572"/>
            <a:ext cx="2363529" cy="109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J:\Actuariat\Stage\Duc Hien\04.mes notes\formules\6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810" y="4950176"/>
            <a:ext cx="1529211" cy="106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39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9" grpId="0"/>
      <p:bldP spid="9" grpId="1"/>
      <p:bldP spid="19" grpId="0"/>
      <p:bldP spid="20" grpId="0"/>
      <p:bldP spid="20" grpId="1"/>
      <p:bldP spid="22" grpId="0"/>
      <p:bldP spid="22" grpId="1"/>
      <p:bldP spid="23" grpId="0"/>
      <p:bldP spid="23" grpId="1"/>
      <p:bldP spid="24" grpId="0"/>
      <p:bldP spid="24" grpId="1"/>
      <p:bldP spid="25" grpId="0" animBg="1"/>
      <p:bldP spid="25" grpId="1" animBg="1"/>
      <p:bldP spid="33" grpId="0" animBg="1"/>
      <p:bldP spid="33" grpId="1" animBg="1"/>
      <p:bldP spid="33" grpId="2" animBg="1"/>
      <p:bldP spid="35" grpId="0"/>
      <p:bldP spid="35" grpId="1"/>
      <p:bldP spid="36" grpId="0" animBg="1"/>
      <p:bldP spid="36" grpId="1" animBg="1"/>
      <p:bldP spid="37" grpId="0" animBg="1"/>
      <p:bldP spid="37" grpId="1" animBg="1"/>
      <p:bldP spid="42" grpId="0"/>
      <p:bldP spid="42" grpId="1"/>
      <p:bldP spid="28" grpId="0" animBg="1"/>
      <p:bldP spid="28" grpId="1" animBg="1"/>
      <p:bldP spid="29" grpId="0" animBg="1"/>
      <p:bldP spid="29" grpId="1" animBg="1"/>
      <p:bldP spid="38" grpId="0" animBg="1"/>
      <p:bldP spid="38" grpId="1" animBg="1"/>
      <p:bldP spid="16" grpId="0"/>
      <p:bldP spid="16" grpId="1"/>
      <p:bldP spid="39" grpId="0" animBg="1"/>
      <p:bldP spid="21" grpId="0"/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J:\Actuariat\Stage\Duc Hien\04.mes notes\copier d'ecran de l'outil\10.pn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16000" cy="71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337822" y="864552"/>
                <a:ext cx="52344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Number</a:t>
                </a:r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of </a:t>
                </a:r>
                <a:r>
                  <a:rPr lang="fr-FR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IBNyR</a:t>
                </a:r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claims </a:t>
                </a:r>
                <a:r>
                  <a:rPr lang="fr-FR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with</a:t>
                </a:r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Ultimate</a:t>
                </a:r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≥</m:t>
                    </m:r>
                  </m:oMath>
                </a14:m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Threshold</a:t>
                </a:r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22" y="864552"/>
                <a:ext cx="5234446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2678" t="-28889" r="-1979" b="-5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/>
          <p:cNvSpPr txBox="1"/>
          <p:nvPr/>
        </p:nvSpPr>
        <p:spPr>
          <a:xfrm>
            <a:off x="5521149" y="1827081"/>
            <a:ext cx="160300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ALR « a priori »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06860" y="6134100"/>
            <a:ext cx="3446340" cy="7772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7368540" y="2468880"/>
            <a:ext cx="426720" cy="2339340"/>
          </a:xfrm>
          <a:prstGeom prst="ellipse">
            <a:avLst/>
          </a:prstGeom>
          <a:noFill/>
          <a:ln w="12700">
            <a:solidFill>
              <a:srgbClr val="FF18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en arc 10"/>
          <p:cNvCxnSpPr/>
          <p:nvPr/>
        </p:nvCxnSpPr>
        <p:spPr>
          <a:xfrm flipV="1">
            <a:off x="3611880" y="4808220"/>
            <a:ext cx="4602480" cy="1249680"/>
          </a:xfrm>
          <a:prstGeom prst="curvedConnector3">
            <a:avLst>
              <a:gd name="adj1" fmla="val 99835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Arc 28"/>
          <p:cNvSpPr/>
          <p:nvPr/>
        </p:nvSpPr>
        <p:spPr>
          <a:xfrm rot="9505542">
            <a:off x="7557837" y="4500701"/>
            <a:ext cx="679563" cy="833069"/>
          </a:xfrm>
          <a:prstGeom prst="arc">
            <a:avLst>
              <a:gd name="adj1" fmla="val 14631598"/>
              <a:gd name="adj2" fmla="val 2285273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8001000" y="2468880"/>
            <a:ext cx="426720" cy="2339340"/>
          </a:xfrm>
          <a:prstGeom prst="ellipse">
            <a:avLst/>
          </a:prstGeom>
          <a:noFill/>
          <a:ln w="12700">
            <a:solidFill>
              <a:srgbClr val="FF18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3267441" y="5784061"/>
            <a:ext cx="522483" cy="28907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6122670" y="4632272"/>
                <a:ext cx="1245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Exposure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670" y="4632272"/>
                <a:ext cx="1245277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11220" t="-28889" r="-3415" b="-5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7570145" y="1827078"/>
                <a:ext cx="1288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𝛼</m:t>
                          </m:r>
                        </m:e>
                      </m:acc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Arial" pitchFamily="34" charset="0"/>
                        </a:rPr>
                        <m:t> ×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145" y="1827078"/>
                <a:ext cx="1288430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3791" t="-28889" r="-13270" b="-5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569720" y="5480454"/>
            <a:ext cx="73609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>
                <a:solidFill>
                  <a:srgbClr val="FF0000"/>
                </a:solidFill>
              </a:rPr>
              <a:t>Expected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ultimate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number</a:t>
            </a:r>
            <a:r>
              <a:rPr lang="fr-FR" dirty="0" smtClean="0">
                <a:solidFill>
                  <a:srgbClr val="FF0000"/>
                </a:solidFill>
              </a:rPr>
              <a:t> of large claims per unit of </a:t>
            </a:r>
            <a:r>
              <a:rPr lang="fr-FR" dirty="0" err="1" smtClean="0">
                <a:solidFill>
                  <a:srgbClr val="FF0000"/>
                </a:solidFill>
              </a:rPr>
              <a:t>exposure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76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9" grpId="0" animBg="1"/>
      <p:bldP spid="33" grpId="0" animBg="1"/>
      <p:bldP spid="36" grpId="0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J:\Actuariat\Stage\Duc Hien\04.mes notes\copier d'ecran de l'outil\10.pn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16000" cy="71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7F84-A7DC-44A9-826E-E1FFACDA82D8}" type="datetime1">
              <a:rPr lang="fr-FR" smtClean="0"/>
              <a:t>02/11/2015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106860" y="6073140"/>
            <a:ext cx="344634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337822" y="864552"/>
                <a:ext cx="52344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Number</a:t>
                </a:r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of </a:t>
                </a:r>
                <a:r>
                  <a:rPr lang="fr-FR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IBNyR</a:t>
                </a:r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claims </a:t>
                </a:r>
                <a:r>
                  <a:rPr lang="fr-FR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with</a:t>
                </a:r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Ultimate</a:t>
                </a:r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≥</m:t>
                    </m:r>
                  </m:oMath>
                </a14:m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Threshold</a:t>
                </a:r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22" y="864552"/>
                <a:ext cx="5234446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2678" t="-28889" r="-1979" b="-5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/>
          <p:cNvSpPr txBox="1"/>
          <p:nvPr/>
        </p:nvSpPr>
        <p:spPr>
          <a:xfrm>
            <a:off x="5521149" y="1827081"/>
            <a:ext cx="160300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ALR « a priori »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391609" y="1840601"/>
            <a:ext cx="21031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Chain-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ladder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pattern</a:t>
            </a:r>
          </a:p>
        </p:txBody>
      </p:sp>
      <p:sp>
        <p:nvSpPr>
          <p:cNvPr id="13" name="Ellipse 12"/>
          <p:cNvSpPr/>
          <p:nvPr/>
        </p:nvSpPr>
        <p:spPr>
          <a:xfrm>
            <a:off x="8001000" y="2468880"/>
            <a:ext cx="426720" cy="2339340"/>
          </a:xfrm>
          <a:prstGeom prst="ellipse">
            <a:avLst/>
          </a:prstGeom>
          <a:noFill/>
          <a:ln w="12700">
            <a:solidFill>
              <a:srgbClr val="FF18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44" name="Picture 4" descr="J:\Actuariat\Stage\Duc Hien\04.mes notes\copier d'ecran de l'outil\10bi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753" y="2104080"/>
            <a:ext cx="8028365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5098982" y="3882072"/>
                <a:ext cx="3210238" cy="576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Triangle of cumulative </a:t>
                </a:r>
                <a:r>
                  <a:rPr lang="fr-FR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numbers</a:t>
                </a:r>
                <a:endParaRPr lang="fr-FR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𝑖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𝑗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𝑖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,1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  <a:cs typeface="Arial" pitchFamily="34" charset="0"/>
                        </a:rPr>
                        <m:t>+ …+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𝑖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Arial" pitchFamily="34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FR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982" y="3882072"/>
                <a:ext cx="3210238" cy="576312"/>
              </a:xfrm>
              <a:prstGeom prst="rect">
                <a:avLst/>
              </a:prstGeom>
              <a:blipFill rotWithShape="1">
                <a:blip r:embed="rId7"/>
                <a:stretch>
                  <a:fillRect l="-4364" t="-13830" r="-398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/>
          <p:cNvSpPr/>
          <p:nvPr/>
        </p:nvSpPr>
        <p:spPr>
          <a:xfrm>
            <a:off x="3337560" y="2910840"/>
            <a:ext cx="220980" cy="1981200"/>
          </a:xfrm>
          <a:prstGeom prst="ellipse">
            <a:avLst/>
          </a:prstGeom>
          <a:noFill/>
          <a:ln w="12700">
            <a:solidFill>
              <a:srgbClr val="FF18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3581400" y="2910840"/>
            <a:ext cx="220980" cy="1981200"/>
          </a:xfrm>
          <a:prstGeom prst="ellipse">
            <a:avLst/>
          </a:prstGeom>
          <a:noFill/>
          <a:ln w="12700">
            <a:solidFill>
              <a:srgbClr val="FF18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en arc 2"/>
          <p:cNvCxnSpPr/>
          <p:nvPr/>
        </p:nvCxnSpPr>
        <p:spPr>
          <a:xfrm rot="16200000" flipH="1">
            <a:off x="3328035" y="5012055"/>
            <a:ext cx="594360" cy="354330"/>
          </a:xfrm>
          <a:prstGeom prst="curvedConnector3">
            <a:avLst/>
          </a:prstGeom>
          <a:ln w="12700">
            <a:solidFill>
              <a:srgbClr val="FF182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rot="1813688">
            <a:off x="3425190" y="4823460"/>
            <a:ext cx="285750" cy="380999"/>
          </a:xfrm>
          <a:prstGeom prst="arc">
            <a:avLst>
              <a:gd name="adj1" fmla="val 17206458"/>
              <a:gd name="adj2" fmla="val 3201976"/>
            </a:avLst>
          </a:prstGeom>
          <a:ln w="12700">
            <a:solidFill>
              <a:srgbClr val="FF182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3741420" y="5494020"/>
            <a:ext cx="220980" cy="236220"/>
          </a:xfrm>
          <a:prstGeom prst="ellipse">
            <a:avLst/>
          </a:prstGeom>
          <a:noFill/>
          <a:ln w="12700">
            <a:solidFill>
              <a:srgbClr val="FF18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5649840" y="5044628"/>
                <a:ext cx="3566160" cy="289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Link-ratio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1</m:t>
                        </m:r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→2</m:t>
                        </m:r>
                      </m:sub>
                    </m:sSub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,2</m:t>
                            </m:r>
                          </m:sub>
                        </m:sSub>
                      </m:e>
                    </m:nary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/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Arial" pitchFamily="34" charset="0"/>
                              </a:rPr>
                              <m:t>,1</m:t>
                            </m:r>
                          </m:sub>
                        </m:sSub>
                      </m:e>
                    </m:nary>
                  </m:oMath>
                </a14:m>
                <a:endParaRPr lang="fr-FR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840" y="5044628"/>
                <a:ext cx="3566160" cy="289182"/>
              </a:xfrm>
              <a:prstGeom prst="rect">
                <a:avLst/>
              </a:prstGeom>
              <a:blipFill rotWithShape="1">
                <a:blip r:embed="rId8"/>
                <a:stretch>
                  <a:fillRect l="-4103" t="-170213" b="-2531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lipse 24"/>
          <p:cNvSpPr/>
          <p:nvPr/>
        </p:nvSpPr>
        <p:spPr>
          <a:xfrm>
            <a:off x="3749040" y="5699760"/>
            <a:ext cx="220980" cy="236220"/>
          </a:xfrm>
          <a:prstGeom prst="ellipse">
            <a:avLst/>
          </a:prstGeom>
          <a:noFill/>
          <a:ln w="12700">
            <a:solidFill>
              <a:srgbClr val="FF18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3106860" y="5938242"/>
            <a:ext cx="563540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Ultimate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factor for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developing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claims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the first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development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year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 It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the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product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of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link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-ratios. </a:t>
            </a:r>
          </a:p>
        </p:txBody>
      </p:sp>
      <p:sp>
        <p:nvSpPr>
          <p:cNvPr id="27" name="Ellipse 26"/>
          <p:cNvSpPr/>
          <p:nvPr/>
        </p:nvSpPr>
        <p:spPr>
          <a:xfrm>
            <a:off x="3337560" y="4823648"/>
            <a:ext cx="220980" cy="236220"/>
          </a:xfrm>
          <a:prstGeom prst="ellipse">
            <a:avLst/>
          </a:prstGeom>
          <a:noFill/>
          <a:ln w="12700">
            <a:solidFill>
              <a:srgbClr val="FF18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3568065" y="4941758"/>
            <a:ext cx="223942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4084320" y="4726314"/>
                <a:ext cx="74571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40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×</m:t>
                    </m:r>
                  </m:oMath>
                </a14:m>
                <a:r>
                  <a:rPr lang="fr-FR" sz="14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4.82</a:t>
                </a:r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320" y="4726314"/>
                <a:ext cx="745710" cy="215444"/>
              </a:xfrm>
              <a:prstGeom prst="rect">
                <a:avLst/>
              </a:prstGeom>
              <a:blipFill rotWithShape="1">
                <a:blip r:embed="rId9"/>
                <a:stretch>
                  <a:fillRect l="-6557" t="-22222" b="-47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ZoneTexte 32"/>
          <p:cNvSpPr txBox="1"/>
          <p:nvPr/>
        </p:nvSpPr>
        <p:spPr>
          <a:xfrm>
            <a:off x="5807490" y="4817060"/>
            <a:ext cx="6356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19.29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6704101" y="3982985"/>
                <a:ext cx="2038167" cy="1384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For accident </a:t>
                </a:r>
                <a:r>
                  <a:rPr lang="fr-FR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year</a:t>
                </a:r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2015, </a:t>
                </a:r>
                <a:r>
                  <a:rPr lang="fr-FR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only</a:t>
                </a:r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1/ 4.82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=</m:t>
                    </m:r>
                  </m:oMath>
                </a14:m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21% of large claims </a:t>
                </a:r>
                <a:r>
                  <a:rPr lang="fr-FR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were</a:t>
                </a:r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notified</a:t>
                </a:r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(</a:t>
                </a:r>
                <a:r>
                  <a:rPr lang="fr-FR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known</a:t>
                </a:r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part)</a:t>
                </a:r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101" y="3982985"/>
                <a:ext cx="2038167" cy="1384995"/>
              </a:xfrm>
              <a:prstGeom prst="rect">
                <a:avLst/>
              </a:prstGeom>
              <a:blipFill rotWithShape="1">
                <a:blip r:embed="rId10"/>
                <a:stretch>
                  <a:fillRect l="-7186" t="-5263" r="-5988"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lipse 35"/>
          <p:cNvSpPr/>
          <p:nvPr/>
        </p:nvSpPr>
        <p:spPr>
          <a:xfrm>
            <a:off x="3550920" y="4640768"/>
            <a:ext cx="220980" cy="236220"/>
          </a:xfrm>
          <a:prstGeom prst="ellipse">
            <a:avLst/>
          </a:prstGeom>
          <a:noFill/>
          <a:ln w="12700">
            <a:solidFill>
              <a:srgbClr val="FF18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3802380" y="4751258"/>
            <a:ext cx="200511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4236720" y="4535814"/>
                <a:ext cx="74571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40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×</m:t>
                    </m:r>
                  </m:oMath>
                </a14:m>
                <a:r>
                  <a:rPr lang="fr-FR" sz="14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1.30</a:t>
                </a:r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720" y="4535814"/>
                <a:ext cx="745710" cy="215444"/>
              </a:xfrm>
              <a:prstGeom prst="rect">
                <a:avLst/>
              </a:prstGeom>
              <a:blipFill rotWithShape="1">
                <a:blip r:embed="rId11"/>
                <a:stretch>
                  <a:fillRect l="-6557" t="-22857" b="-5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ZoneTexte 41"/>
          <p:cNvSpPr txBox="1"/>
          <p:nvPr/>
        </p:nvSpPr>
        <p:spPr>
          <a:xfrm>
            <a:off x="5807490" y="4640768"/>
            <a:ext cx="6356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15,58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6701354" y="3977942"/>
                <a:ext cx="2104619" cy="1384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For accident </a:t>
                </a:r>
                <a:r>
                  <a:rPr lang="fr-FR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year</a:t>
                </a:r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2014, 1/ 1.30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=</m:t>
                    </m:r>
                  </m:oMath>
                </a14:m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77% of large claims </a:t>
                </a:r>
                <a:r>
                  <a:rPr lang="fr-FR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were</a:t>
                </a:r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notified</a:t>
                </a:r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by the end of 2015 (</a:t>
                </a:r>
                <a:r>
                  <a:rPr lang="fr-FR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known</a:t>
                </a:r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part)</a:t>
                </a:r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354" y="3977942"/>
                <a:ext cx="2104619" cy="1384995"/>
              </a:xfrm>
              <a:prstGeom prst="rect">
                <a:avLst/>
              </a:prstGeom>
              <a:blipFill rotWithShape="1">
                <a:blip r:embed="rId12"/>
                <a:stretch>
                  <a:fillRect l="-6647" t="-5727" r="-6647" b="-92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lipse 43"/>
          <p:cNvSpPr/>
          <p:nvPr/>
        </p:nvSpPr>
        <p:spPr>
          <a:xfrm>
            <a:off x="3954780" y="5707380"/>
            <a:ext cx="220980" cy="236220"/>
          </a:xfrm>
          <a:prstGeom prst="ellipse">
            <a:avLst/>
          </a:prstGeom>
          <a:noFill/>
          <a:ln w="12700">
            <a:solidFill>
              <a:srgbClr val="FF18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19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5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/>
      <p:bldP spid="14" grpId="0"/>
      <p:bldP spid="14" grpId="1"/>
      <p:bldP spid="15" grpId="0" animBg="1"/>
      <p:bldP spid="15" grpId="1" animBg="1"/>
      <p:bldP spid="18" grpId="0" animBg="1"/>
      <p:bldP spid="18" grpId="1" animBg="1"/>
      <p:bldP spid="10" grpId="0" animBg="1"/>
      <p:bldP spid="10" grpId="1" animBg="1"/>
      <p:bldP spid="22" grpId="0" animBg="1"/>
      <p:bldP spid="22" grpId="1" animBg="1"/>
      <p:bldP spid="24" grpId="0"/>
      <p:bldP spid="24" grpId="1"/>
      <p:bldP spid="25" grpId="0" animBg="1"/>
      <p:bldP spid="25" grpId="1" animBg="1"/>
      <p:bldP spid="26" grpId="0"/>
      <p:bldP spid="26" grpId="1"/>
      <p:bldP spid="27" grpId="0" animBg="1"/>
      <p:bldP spid="27" grpId="1" animBg="1"/>
      <p:bldP spid="32" grpId="0"/>
      <p:bldP spid="32" grpId="1"/>
      <p:bldP spid="33" grpId="0"/>
      <p:bldP spid="33" grpId="1"/>
      <p:bldP spid="35" grpId="0"/>
      <p:bldP spid="35" grpId="1"/>
      <p:bldP spid="36" grpId="0" animBg="1"/>
      <p:bldP spid="38" grpId="0"/>
      <p:bldP spid="42" grpId="0"/>
      <p:bldP spid="43" grpId="0"/>
      <p:bldP spid="4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J:\Actuariat\Stage\Duc Hien\04.mes notes\copier d'ecran de l'outil\10.pn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16000" cy="71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J:\Actuariat\Stage\Duc Hien\04.mes notes\copier d'ecran de l'outil\10bi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753" y="2104080"/>
            <a:ext cx="8028365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7" descr="J:\Actuariat\Stage\Duc Hien\04.mes notes\copier d'ecran de l'outil\10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753" y="2111700"/>
            <a:ext cx="7574187" cy="421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7F84-A7DC-44A9-826E-E1FFACDA82D8}" type="datetime1">
              <a:rPr lang="fr-FR" smtClean="0"/>
              <a:t>02/11/2015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106860" y="6073140"/>
            <a:ext cx="344634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337822" y="864552"/>
                <a:ext cx="52344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Number</a:t>
                </a:r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of </a:t>
                </a:r>
                <a:r>
                  <a:rPr lang="fr-FR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IBNyR</a:t>
                </a:r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claims </a:t>
                </a:r>
                <a:r>
                  <a:rPr lang="fr-FR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with</a:t>
                </a:r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Ultimate</a:t>
                </a:r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≥</m:t>
                    </m:r>
                  </m:oMath>
                </a14:m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Threshold</a:t>
                </a:r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22" y="864552"/>
                <a:ext cx="5234446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2678" t="-28889" r="-1979" b="-5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/>
          <p:cNvSpPr txBox="1"/>
          <p:nvPr/>
        </p:nvSpPr>
        <p:spPr>
          <a:xfrm>
            <a:off x="5391609" y="1840601"/>
            <a:ext cx="21031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Chain-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ladder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pattern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391609" y="1846121"/>
            <a:ext cx="22570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Bornhuetter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-Ferguson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021035" y="4860962"/>
            <a:ext cx="215443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Chain-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ladder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pattern</a:t>
            </a:r>
          </a:p>
          <a:p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(the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vector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of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weight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5" name="Ellipse 14"/>
          <p:cNvSpPr/>
          <p:nvPr/>
        </p:nvSpPr>
        <p:spPr>
          <a:xfrm>
            <a:off x="3649980" y="2392680"/>
            <a:ext cx="327660" cy="2430780"/>
          </a:xfrm>
          <a:prstGeom prst="ellipse">
            <a:avLst/>
          </a:prstGeom>
          <a:noFill/>
          <a:ln w="12700">
            <a:solidFill>
              <a:srgbClr val="FF18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4049735" y="4860962"/>
            <a:ext cx="22313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Ultimate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Chain-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ladder</a:t>
            </a:r>
            <a:endParaRPr lang="fr-FR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4638480" y="2392680"/>
            <a:ext cx="398340" cy="2430780"/>
          </a:xfrm>
          <a:prstGeom prst="ellipse">
            <a:avLst/>
          </a:prstGeom>
          <a:noFill/>
          <a:ln w="12700">
            <a:solidFill>
              <a:srgbClr val="FF18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5127577" y="4860364"/>
            <a:ext cx="97462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ALR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prior</a:t>
            </a:r>
            <a:endParaRPr lang="fr-FR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5408100" y="2392680"/>
            <a:ext cx="398340" cy="2430780"/>
          </a:xfrm>
          <a:prstGeom prst="ellipse">
            <a:avLst/>
          </a:prstGeom>
          <a:noFill/>
          <a:ln w="12700">
            <a:solidFill>
              <a:srgbClr val="FF18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5806440" y="4867386"/>
            <a:ext cx="31675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Ulitmate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Bornhuetter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-Ferguson</a:t>
            </a:r>
          </a:p>
        </p:txBody>
      </p:sp>
      <p:sp>
        <p:nvSpPr>
          <p:cNvPr id="23" name="Ellipse 22"/>
          <p:cNvSpPr/>
          <p:nvPr/>
        </p:nvSpPr>
        <p:spPr>
          <a:xfrm>
            <a:off x="6871140" y="2392680"/>
            <a:ext cx="398340" cy="2430780"/>
          </a:xfrm>
          <a:prstGeom prst="ellipse">
            <a:avLst/>
          </a:prstGeom>
          <a:noFill/>
          <a:ln w="12700">
            <a:solidFill>
              <a:srgbClr val="FF18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3063189" y="4873212"/>
            <a:ext cx="598670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u="sng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fr-FR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nterpretation</a:t>
            </a:r>
            <a:r>
              <a:rPr lang="fr-FR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1:</a:t>
            </a:r>
          </a:p>
          <a:p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Ultimate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BF =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weighted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mean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of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Ulimate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CL and ALR Prior</a:t>
            </a:r>
          </a:p>
        </p:txBody>
      </p:sp>
      <p:sp>
        <p:nvSpPr>
          <p:cNvPr id="25" name="Ellipse 24"/>
          <p:cNvSpPr/>
          <p:nvPr/>
        </p:nvSpPr>
        <p:spPr>
          <a:xfrm>
            <a:off x="3642360" y="4492950"/>
            <a:ext cx="2222991" cy="277170"/>
          </a:xfrm>
          <a:prstGeom prst="ellipse">
            <a:avLst/>
          </a:prstGeom>
          <a:noFill/>
          <a:ln w="12700">
            <a:solidFill>
              <a:srgbClr val="FF18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6941821" y="4485330"/>
            <a:ext cx="281940" cy="277170"/>
          </a:xfrm>
          <a:prstGeom prst="ellipse">
            <a:avLst/>
          </a:prstGeom>
          <a:noFill/>
          <a:ln w="12700">
            <a:solidFill>
              <a:srgbClr val="FF18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avec flèche 2"/>
          <p:cNvCxnSpPr/>
          <p:nvPr/>
        </p:nvCxnSpPr>
        <p:spPr>
          <a:xfrm>
            <a:off x="5865351" y="4631535"/>
            <a:ext cx="1076470" cy="0"/>
          </a:xfrm>
          <a:prstGeom prst="straightConnector1">
            <a:avLst/>
          </a:prstGeom>
          <a:ln w="12700">
            <a:solidFill>
              <a:srgbClr val="FF182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3106860" y="5520419"/>
                <a:ext cx="42800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12.26 = 0.21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×</m:t>
                    </m:r>
                  </m:oMath>
                </a14:m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19.29 + (1 – 0.21)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×</m:t>
                    </m:r>
                  </m:oMath>
                </a14:m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10.42</a:t>
                </a:r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860" y="5520419"/>
                <a:ext cx="4280018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3419" t="-28889" r="-2564" b="-5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ccolade fermante 8"/>
          <p:cNvSpPr/>
          <p:nvPr/>
        </p:nvSpPr>
        <p:spPr>
          <a:xfrm rot="5400000">
            <a:off x="4520000" y="5213274"/>
            <a:ext cx="176000" cy="1323496"/>
          </a:xfrm>
          <a:prstGeom prst="rightBrace">
            <a:avLst/>
          </a:prstGeom>
          <a:ln w="12700">
            <a:solidFill>
              <a:srgbClr val="FF182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2990730" y="5934632"/>
            <a:ext cx="6040180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          4 </a:t>
            </a:r>
          </a:p>
          <a:p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known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of large claims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occurred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in 2015</a:t>
            </a:r>
          </a:p>
          <a:p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multiplied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known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part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estimated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by CL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with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Ultimate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CL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3077966" y="4873212"/>
            <a:ext cx="665123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Interpretation</a:t>
            </a:r>
            <a:r>
              <a:rPr lang="fr-FR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2: </a:t>
            </a:r>
          </a:p>
          <a:p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Ultimate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BF =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Known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+ Reserve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3100826" y="5520419"/>
                <a:ext cx="3088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12.26 = 4 + (1 – 0.21)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×</m:t>
                    </m:r>
                  </m:oMath>
                </a14:m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10.42</a:t>
                </a:r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826" y="5520419"/>
                <a:ext cx="3088987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4743" t="-28889" r="-4150" b="-5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Ellipse 36"/>
          <p:cNvSpPr/>
          <p:nvPr/>
        </p:nvSpPr>
        <p:spPr>
          <a:xfrm>
            <a:off x="3695700" y="4508190"/>
            <a:ext cx="254975" cy="277170"/>
          </a:xfrm>
          <a:prstGeom prst="ellipse">
            <a:avLst/>
          </a:prstGeom>
          <a:noFill/>
          <a:ln w="12700">
            <a:solidFill>
              <a:srgbClr val="FF18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5479782" y="4492950"/>
            <a:ext cx="254975" cy="277170"/>
          </a:xfrm>
          <a:prstGeom prst="ellipse">
            <a:avLst/>
          </a:prstGeom>
          <a:noFill/>
          <a:ln w="12700">
            <a:solidFill>
              <a:srgbClr val="FF18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>
            <a:stCxn id="37" idx="6"/>
            <a:endCxn id="38" idx="2"/>
          </p:cNvCxnSpPr>
          <p:nvPr/>
        </p:nvCxnSpPr>
        <p:spPr>
          <a:xfrm flipV="1">
            <a:off x="3950675" y="4631535"/>
            <a:ext cx="1529107" cy="152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Ellipse 43"/>
          <p:cNvSpPr/>
          <p:nvPr/>
        </p:nvSpPr>
        <p:spPr>
          <a:xfrm>
            <a:off x="4229100" y="5439448"/>
            <a:ext cx="2093658" cy="464703"/>
          </a:xfrm>
          <a:prstGeom prst="ellipse">
            <a:avLst/>
          </a:prstGeom>
          <a:noFill/>
          <a:ln w="12700">
            <a:solidFill>
              <a:srgbClr val="FF18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6248400" y="5128260"/>
            <a:ext cx="1046829" cy="303569"/>
          </a:xfrm>
          <a:prstGeom prst="ellipse">
            <a:avLst/>
          </a:prstGeom>
          <a:noFill/>
          <a:ln w="12700">
            <a:solidFill>
              <a:srgbClr val="FF18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en arc 41"/>
          <p:cNvCxnSpPr/>
          <p:nvPr/>
        </p:nvCxnSpPr>
        <p:spPr>
          <a:xfrm>
            <a:off x="4608000" y="4639155"/>
            <a:ext cx="1793705" cy="548802"/>
          </a:xfrm>
          <a:prstGeom prst="curvedConnector2">
            <a:avLst/>
          </a:prstGeom>
          <a:ln w="12700">
            <a:solidFill>
              <a:srgbClr val="FF182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3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5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4" grpId="1"/>
      <p:bldP spid="15" grpId="0" animBg="1"/>
      <p:bldP spid="15" grpId="1" animBg="1"/>
      <p:bldP spid="16" grpId="0"/>
      <p:bldP spid="16" grpId="1"/>
      <p:bldP spid="18" grpId="0" animBg="1"/>
      <p:bldP spid="18" grpId="1" animBg="1"/>
      <p:bldP spid="20" grpId="0"/>
      <p:bldP spid="20" grpId="1"/>
      <p:bldP spid="21" grpId="0" animBg="1"/>
      <p:bldP spid="21" grpId="1" animBg="1"/>
      <p:bldP spid="22" grpId="0"/>
      <p:bldP spid="22" grpId="1"/>
      <p:bldP spid="23" grpId="0" animBg="1"/>
      <p:bldP spid="23" grpId="1" animBg="1"/>
      <p:bldP spid="24" grpId="0"/>
      <p:bldP spid="24" grpId="1"/>
      <p:bldP spid="25" grpId="0" animBg="1"/>
      <p:bldP spid="25" grpId="1" animBg="1"/>
      <p:bldP spid="28" grpId="0" animBg="1"/>
      <p:bldP spid="28" grpId="1" animBg="1"/>
      <p:bldP spid="29" grpId="0"/>
      <p:bldP spid="29" grpId="1"/>
      <p:bldP spid="9" grpId="0" animBg="1"/>
      <p:bldP spid="9" grpId="1" animBg="1"/>
      <p:bldP spid="31" grpId="0"/>
      <p:bldP spid="31" grpId="1"/>
      <p:bldP spid="32" grpId="0"/>
      <p:bldP spid="36" grpId="0"/>
      <p:bldP spid="37" grpId="0" animBg="1"/>
      <p:bldP spid="38" grpId="0" animBg="1"/>
      <p:bldP spid="44" grpId="0" animBg="1"/>
      <p:bldP spid="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Between the different AXA CS branches</a:t>
            </a:r>
            <a:endParaRPr lang="en-US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  <a:endParaRPr lang="en-US" dirty="0" smtClean="0"/>
          </a:p>
          <a:p>
            <a:pPr lvl="1"/>
            <a:r>
              <a:rPr lang="en-US" dirty="0" smtClean="0"/>
              <a:t>Economic Allocation</a:t>
            </a:r>
            <a:endParaRPr lang="en-US" dirty="0"/>
          </a:p>
        </p:txBody>
      </p:sp>
      <p:sp>
        <p:nvSpPr>
          <p:cNvPr id="5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</p:spPr>
        <p:txBody>
          <a:bodyPr/>
          <a:lstStyle/>
          <a:p>
            <a:r>
              <a:rPr lang="fr-FR" dirty="0"/>
              <a:t>CONFIDENTIAL PRESENTATION </a:t>
            </a:r>
          </a:p>
        </p:txBody>
      </p:sp>
      <p:pic>
        <p:nvPicPr>
          <p:cNvPr id="8" name="Picture 2" descr="C:\Users\DucHien\Documents\etudes\stage mission AXA Global P&amp;C\semestre 2\rapport\logo-ensa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6" y="6245284"/>
            <a:ext cx="1060450" cy="59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132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ML threshold, ML vision, ML reserving process</a:t>
            </a:r>
            <a:endParaRPr lang="en-US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ML Reserving Framework</a:t>
            </a:r>
            <a:endParaRPr lang="en-US" dirty="0"/>
          </a:p>
        </p:txBody>
      </p:sp>
      <p:pic>
        <p:nvPicPr>
          <p:cNvPr id="5" name="Picture 2" descr="C:\Users\DucHien\Documents\etudes\stage mission AXA Global P&amp;C\semestre 2\rapport\logo-ensa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6" y="6245284"/>
            <a:ext cx="1060450" cy="59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</p:spPr>
        <p:txBody>
          <a:bodyPr/>
          <a:lstStyle/>
          <a:p>
            <a:r>
              <a:rPr lang="fr-FR" dirty="0"/>
              <a:t>CONFIDENTIAL PRESENTATION </a:t>
            </a:r>
          </a:p>
        </p:txBody>
      </p:sp>
    </p:spTree>
    <p:extLst>
      <p:ext uri="{BB962C8B-B14F-4D97-AF65-F5344CB8AC3E}">
        <p14:creationId xmlns:p14="http://schemas.microsoft.com/office/powerpoint/2010/main" val="40418984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4ED8-DF2F-40CB-9EF5-EAB9AEF72D27}" type="datetime1">
              <a:rPr lang="fr-FR" smtClean="0"/>
              <a:t>02/11/2015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1D57-F4FE-4E6F-92C2-4F461D797620}" type="slidenum">
              <a:rPr lang="fr-FR" smtClean="0"/>
              <a:t>30</a:t>
            </a:fld>
            <a:endParaRPr lang="fr-FR"/>
          </a:p>
        </p:txBody>
      </p:sp>
      <p:pic>
        <p:nvPicPr>
          <p:cNvPr id="5122" name="Picture 2" descr="J:\Actuariat\Stage\Duc Hien\04.mes notes\copier d'ecran de l'outil\15.pn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1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337822" y="864552"/>
            <a:ext cx="61643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Economic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allocation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between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the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different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AXA CS branches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119121" y="3533961"/>
            <a:ext cx="584199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Thanks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to an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individual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development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can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identify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the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IBNeR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amount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for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each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claim.</a:t>
            </a:r>
          </a:p>
        </p:txBody>
      </p:sp>
    </p:spTree>
    <p:extLst>
      <p:ext uri="{BB962C8B-B14F-4D97-AF65-F5344CB8AC3E}">
        <p14:creationId xmlns:p14="http://schemas.microsoft.com/office/powerpoint/2010/main" val="269941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DCD4-59DB-4C91-89C5-725F44B81710}" type="datetime1">
              <a:rPr lang="fr-FR" smtClean="0"/>
              <a:t>02/11/2015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1D57-F4FE-4E6F-92C2-4F461D797620}" type="slidenum">
              <a:rPr lang="fr-FR" smtClean="0"/>
              <a:t>31</a:t>
            </a:fld>
            <a:endParaRPr lang="fr-FR"/>
          </a:p>
        </p:txBody>
      </p:sp>
      <p:pic>
        <p:nvPicPr>
          <p:cNvPr id="6146" name="Picture 2" descr="J:\Actuariat\Stage\Duc Hien\04.mes notes\copier d'ecran de l'outil\16.pn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1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337822" y="864552"/>
            <a:ext cx="61643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Economic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allocation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between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the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different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AXA CS branches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119120" y="5141781"/>
            <a:ext cx="584199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then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aggregate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IBNeR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reserves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by AXA CS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branch</a:t>
            </a:r>
            <a:r>
              <a:rPr lang="fr-F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!</a:t>
            </a:r>
            <a:endParaRPr lang="fr-FR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4" descr="J:\Actuariat\Stage\Duc Hien\04.mes notes\copier d'ecran de l'outil\curs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401" y="6971037"/>
            <a:ext cx="263525" cy="26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14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-0.19895 -0.0791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-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487679" y="1882140"/>
            <a:ext cx="8068733" cy="3065550"/>
          </a:xfrm>
        </p:spPr>
        <p:txBody>
          <a:bodyPr/>
          <a:lstStyle/>
          <a:p>
            <a:pPr algn="ctr"/>
            <a:r>
              <a:rPr lang="en-US" sz="4000" i="1" dirty="0"/>
              <a:t>L</a:t>
            </a:r>
            <a:r>
              <a:rPr lang="en-US" sz="4000" i="1" dirty="0" smtClean="0"/>
              <a:t>imits &amp; Perspectives</a:t>
            </a:r>
            <a:endParaRPr lang="en-US" sz="4000" i="1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2288540" y="701358"/>
            <a:ext cx="4495800" cy="1236662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162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Inflation model</a:t>
            </a:r>
          </a:p>
          <a:p>
            <a:r>
              <a:rPr lang="fr-FR" dirty="0" err="1" smtClean="0"/>
              <a:t>Measure</a:t>
            </a:r>
            <a:r>
              <a:rPr lang="fr-FR" dirty="0" smtClean="0"/>
              <a:t> of distance (</a:t>
            </a:r>
            <a:r>
              <a:rPr lang="fr-FR" dirty="0" err="1" smtClean="0"/>
              <a:t>Incurred</a:t>
            </a:r>
            <a:r>
              <a:rPr lang="fr-FR" dirty="0" smtClean="0"/>
              <a:t>, </a:t>
            </a:r>
            <a:r>
              <a:rPr lang="fr-FR" dirty="0" err="1" smtClean="0"/>
              <a:t>Paid</a:t>
            </a:r>
            <a:r>
              <a:rPr lang="fr-FR" dirty="0" smtClean="0"/>
              <a:t>, </a:t>
            </a:r>
            <a:r>
              <a:rPr lang="fr-FR" dirty="0" err="1" smtClean="0"/>
              <a:t>Branch</a:t>
            </a:r>
            <a:r>
              <a:rPr lang="fr-FR" dirty="0" smtClean="0"/>
              <a:t>, etc.)</a:t>
            </a:r>
          </a:p>
          <a:p>
            <a:r>
              <a:rPr lang="fr-FR" dirty="0" err="1" smtClean="0"/>
              <a:t>Severity</a:t>
            </a:r>
            <a:r>
              <a:rPr lang="fr-FR" dirty="0" smtClean="0"/>
              <a:t> </a:t>
            </a:r>
            <a:r>
              <a:rPr lang="fr-FR" dirty="0" err="1" smtClean="0"/>
              <a:t>fitting</a:t>
            </a:r>
            <a:endParaRPr lang="fr-FR" dirty="0" smtClean="0"/>
          </a:p>
          <a:p>
            <a:r>
              <a:rPr lang="fr-FR" dirty="0" err="1" smtClean="0"/>
              <a:t>Dependency</a:t>
            </a:r>
            <a:r>
              <a:rPr lang="fr-FR" dirty="0" smtClean="0"/>
              <a:t> of the </a:t>
            </a:r>
            <a:r>
              <a:rPr lang="fr-FR" dirty="0" err="1" smtClean="0"/>
              <a:t>IBNyR</a:t>
            </a:r>
            <a:r>
              <a:rPr lang="fr-FR" dirty="0" smtClean="0"/>
              <a:t> Projection on the </a:t>
            </a:r>
            <a:r>
              <a:rPr lang="fr-FR" dirty="0" err="1" smtClean="0"/>
              <a:t>IBNeR</a:t>
            </a:r>
            <a:r>
              <a:rPr lang="fr-FR" dirty="0" smtClean="0"/>
              <a:t> Projection</a:t>
            </a:r>
          </a:p>
          <a:p>
            <a:r>
              <a:rPr lang="fr-FR" dirty="0" smtClean="0"/>
              <a:t>A priori </a:t>
            </a:r>
            <a:r>
              <a:rPr lang="fr-FR" dirty="0" err="1" smtClean="0"/>
              <a:t>estimator</a:t>
            </a:r>
            <a:r>
              <a:rPr lang="fr-FR" dirty="0" smtClean="0"/>
              <a:t> of Large </a:t>
            </a:r>
            <a:r>
              <a:rPr lang="fr-FR" dirty="0" err="1" smtClean="0"/>
              <a:t>Losses</a:t>
            </a:r>
            <a:r>
              <a:rPr lang="fr-FR" dirty="0" smtClean="0"/>
              <a:t> </a:t>
            </a:r>
            <a:r>
              <a:rPr lang="fr-FR" dirty="0" err="1" smtClean="0"/>
              <a:t>numbers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Exposure</a:t>
            </a:r>
            <a:r>
              <a:rPr lang="fr-FR" dirty="0" smtClean="0"/>
              <a:t> &amp; Ratio)</a:t>
            </a:r>
          </a:p>
          <a:p>
            <a:r>
              <a:rPr lang="fr-FR" dirty="0" err="1" smtClean="0"/>
              <a:t>IBNyR</a:t>
            </a:r>
            <a:r>
              <a:rPr lang="fr-FR" dirty="0" smtClean="0"/>
              <a:t> allocation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33</a:t>
            </a:fld>
            <a:r>
              <a:rPr lang="fr-FR" smtClean="0"/>
              <a:t>   |  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MENTION DE CONFIDENTIALITÉ</a:t>
            </a:r>
            <a:endParaRPr lang="fr-FR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Limits</a:t>
            </a:r>
            <a:r>
              <a:rPr lang="fr-FR" dirty="0" smtClean="0"/>
              <a:t> &amp; </a:t>
            </a:r>
            <a:r>
              <a:rPr lang="fr-FR" dirty="0" err="1" smtClean="0"/>
              <a:t>Perpectives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8906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i="1" dirty="0" err="1" smtClean="0"/>
              <a:t>Thank</a:t>
            </a:r>
            <a:r>
              <a:rPr lang="fr-FR" i="1" dirty="0" smtClean="0"/>
              <a:t> </a:t>
            </a:r>
            <a:r>
              <a:rPr lang="fr-FR" i="1" dirty="0" err="1" smtClean="0"/>
              <a:t>you</a:t>
            </a:r>
            <a:r>
              <a:rPr lang="fr-FR" i="1" dirty="0" smtClean="0"/>
              <a:t> for </a:t>
            </a:r>
            <a:r>
              <a:rPr lang="fr-FR" i="1" dirty="0" err="1" smtClean="0"/>
              <a:t>your</a:t>
            </a:r>
            <a:r>
              <a:rPr lang="fr-FR" i="1" dirty="0" smtClean="0"/>
              <a:t> attention</a:t>
            </a:r>
            <a:endParaRPr lang="fr-FR" i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fr-FR" dirty="0" smtClean="0"/>
              <a:t>Duc </a:t>
            </a:r>
            <a:r>
              <a:rPr lang="fr-FR" dirty="0" err="1" smtClean="0"/>
              <a:t>Hien</a:t>
            </a:r>
            <a:r>
              <a:rPr lang="fr-FR" dirty="0" smtClean="0"/>
              <a:t> Vu</a:t>
            </a:r>
          </a:p>
          <a:p>
            <a:pPr algn="ctr"/>
            <a:r>
              <a:rPr lang="fr-FR" dirty="0" err="1" smtClean="0"/>
              <a:t>November</a:t>
            </a:r>
            <a:r>
              <a:rPr lang="fr-FR" dirty="0" smtClean="0"/>
              <a:t> 2015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9082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3350-C3DF-409C-ABA6-B7267444ABE9}" type="datetime1">
              <a:rPr lang="fr-FR" smtClean="0"/>
              <a:t>02/11/2015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1D57-F4FE-4E6F-92C2-4F461D797620}" type="slidenum">
              <a:rPr lang="fr-FR" smtClean="0"/>
              <a:t>35</a:t>
            </a:fld>
            <a:endParaRPr lang="fr-FR"/>
          </a:p>
        </p:txBody>
      </p:sp>
      <p:pic>
        <p:nvPicPr>
          <p:cNvPr id="8194" name="Picture 2" descr="J:\Actuariat\Stage\Duc Hien\04.mes notes\copier d'ecran de l'outil\08.pn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16000" cy="71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1671322" y="845060"/>
                <a:ext cx="50420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IBNyR</a:t>
                </a:r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Projection – Case 1: </a:t>
                </a:r>
                <a:r>
                  <a:rPr lang="fr-FR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Ultimate</a:t>
                </a:r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≥</m:t>
                    </m:r>
                  </m:oMath>
                </a14:m>
                <a:r>
                  <a:rPr lang="fr-FR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Threshold</a:t>
                </a: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22" y="845060"/>
                <a:ext cx="5042086" cy="276999"/>
              </a:xfrm>
              <a:prstGeom prst="rect">
                <a:avLst/>
              </a:prstGeom>
              <a:blipFill rotWithShape="1">
                <a:blip r:embed="rId3"/>
                <a:stretch>
                  <a:fillRect l="-2781" t="-28889" r="-2177" b="-5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3355342" y="4040890"/>
                <a:ext cx="5140958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1600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Thanks</a:t>
                </a:r>
                <a:r>
                  <a:rPr lang="fr-FR" sz="16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to the </a:t>
                </a:r>
                <a:r>
                  <a:rPr lang="fr-FR" sz="1600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IBNeR</a:t>
                </a:r>
                <a:r>
                  <a:rPr lang="fr-FR" sz="16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projection, </a:t>
                </a:r>
                <a:r>
                  <a:rPr lang="fr-FR" sz="1600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we</a:t>
                </a:r>
                <a:r>
                  <a:rPr lang="fr-FR" sz="16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have a </a:t>
                </a:r>
                <a:r>
                  <a:rPr lang="fr-FR" sz="1600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list</a:t>
                </a:r>
                <a:r>
                  <a:rPr lang="fr-FR" sz="16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of claims </a:t>
                </a:r>
                <a:r>
                  <a:rPr lang="fr-FR" sz="1600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with</a:t>
                </a:r>
                <a:r>
                  <a:rPr lang="fr-FR" sz="16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Ultimate</a:t>
                </a:r>
                <a:r>
                  <a:rPr lang="fr-FR" sz="16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(</a:t>
                </a:r>
                <a:r>
                  <a:rPr lang="fr-FR" sz="1600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known</a:t>
                </a:r>
                <a:r>
                  <a:rPr lang="fr-FR" sz="16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or </a:t>
                </a:r>
                <a:r>
                  <a:rPr lang="fr-FR" sz="1600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estimated</a:t>
                </a:r>
                <a:r>
                  <a:rPr lang="fr-FR" sz="16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fr-FR" sz="1600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≥</m:t>
                    </m:r>
                  </m:oMath>
                </a14:m>
                <a:r>
                  <a:rPr lang="fr-FR" sz="16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Threshold</a:t>
                </a:r>
                <a:r>
                  <a:rPr lang="fr-FR" sz="16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  <a:r>
                  <a:rPr lang="fr-FR" sz="1600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Since</a:t>
                </a:r>
                <a:r>
                  <a:rPr lang="fr-FR" sz="16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all claims are not </a:t>
                </a:r>
                <a:r>
                  <a:rPr lang="fr-FR" sz="1600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occurred</a:t>
                </a:r>
                <a:r>
                  <a:rPr lang="fr-FR" sz="16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in the </a:t>
                </a:r>
                <a:r>
                  <a:rPr lang="fr-FR" sz="1600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same</a:t>
                </a:r>
                <a:r>
                  <a:rPr lang="fr-FR" sz="16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year</a:t>
                </a:r>
                <a:r>
                  <a:rPr lang="fr-FR" sz="16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1600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their</a:t>
                </a:r>
                <a:r>
                  <a:rPr lang="fr-FR" sz="16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ultimate</a:t>
                </a:r>
                <a:r>
                  <a:rPr lang="fr-FR" sz="16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(</a:t>
                </a:r>
                <a:r>
                  <a:rPr lang="fr-FR" sz="1600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with</a:t>
                </a:r>
                <a:r>
                  <a:rPr lang="fr-FR" sz="16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inflation </a:t>
                </a:r>
                <a:r>
                  <a:rPr lang="fr-FR" sz="1600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effect</a:t>
                </a:r>
                <a:r>
                  <a:rPr lang="fr-FR" sz="16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) are not </a:t>
                </a:r>
                <a:r>
                  <a:rPr lang="fr-FR" sz="1600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represented</a:t>
                </a:r>
                <a:r>
                  <a:rPr lang="fr-FR" sz="16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in the </a:t>
                </a:r>
                <a:r>
                  <a:rPr lang="fr-FR" sz="1600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same</a:t>
                </a:r>
                <a:r>
                  <a:rPr lang="fr-FR" sz="16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basis. </a:t>
                </a:r>
                <a:r>
                  <a:rPr lang="fr-FR" sz="1600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We</a:t>
                </a:r>
                <a:r>
                  <a:rPr lang="fr-FR" sz="16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re</a:t>
                </a:r>
                <a:r>
                  <a:rPr lang="fr-FR" sz="16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-index </a:t>
                </a:r>
                <a:r>
                  <a:rPr lang="fr-FR" sz="1600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ultimate</a:t>
                </a:r>
                <a:r>
                  <a:rPr lang="fr-FR" sz="16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in the </a:t>
                </a:r>
                <a:r>
                  <a:rPr lang="fr-FR" sz="1600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current</a:t>
                </a:r>
                <a:r>
                  <a:rPr lang="fr-FR" sz="16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year</a:t>
                </a:r>
                <a:r>
                  <a:rPr lang="fr-FR" sz="16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basis !!!</a:t>
                </a:r>
                <a:endParaRPr lang="fr-FR" sz="16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42" y="4040890"/>
                <a:ext cx="5140958" cy="1477328"/>
              </a:xfrm>
              <a:prstGeom prst="rect">
                <a:avLst/>
              </a:prstGeom>
              <a:blipFill rotWithShape="1">
                <a:blip r:embed="rId4"/>
                <a:stretch>
                  <a:fillRect l="-2370" t="-4545" r="-1303" b="-7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/>
          <p:cNvSpPr/>
          <p:nvPr/>
        </p:nvSpPr>
        <p:spPr>
          <a:xfrm>
            <a:off x="1529720" y="3116580"/>
            <a:ext cx="565780" cy="27318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94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J:\Actuariat\Stage\Duc Hien\04.mes notes\copier d'ecran de l'outil\09.pn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16000" cy="71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FBB6-4392-4ACE-B2C5-F4E332BFAE01}" type="datetime1">
              <a:rPr lang="fr-FR" smtClean="0"/>
              <a:t>02/11/2015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048000" y="6598920"/>
            <a:ext cx="6096000" cy="426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20" name="Picture 4" descr="J:\Actuariat\Stage\Duc Hien\04.mes notes\copier d'ecran de l'outil\09bi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9" y="2141220"/>
            <a:ext cx="5943601" cy="465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J:\Actuariat\Stage\Duc Hien\04.mes notes\copier d'ecran de l'outil\09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40" y="6089691"/>
            <a:ext cx="109537" cy="10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 descr="J:\Actuariat\Stage\Duc Hien\04.mes notes\copier d'ecran de l'outil\09ter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3" y="5567344"/>
            <a:ext cx="71438" cy="10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J:\Actuariat\Stage\Duc Hien\04.mes notes\copier d'ecran de l'outil\curso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696" y="6971037"/>
            <a:ext cx="263525" cy="26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J:\Actuariat\Stage\Duc Hien\04.mes notes\copier d'ecran de l'outil\09ter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803" y="6574298"/>
            <a:ext cx="497678" cy="16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215902" y="982618"/>
            <a:ext cx="74850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then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fit a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Generalized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Extreme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Distribution on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those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Ultimate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amounts</a:t>
            </a:r>
            <a:endParaRPr lang="fr-FR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070214" y="4685937"/>
            <a:ext cx="315926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Different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Goodness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of Fit tests</a:t>
            </a:r>
          </a:p>
        </p:txBody>
      </p:sp>
      <p:sp>
        <p:nvSpPr>
          <p:cNvPr id="23" name="Ellipse 22"/>
          <p:cNvSpPr/>
          <p:nvPr/>
        </p:nvSpPr>
        <p:spPr>
          <a:xfrm>
            <a:off x="5061204" y="5392460"/>
            <a:ext cx="1065275" cy="140457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7071359" y="6546305"/>
            <a:ext cx="655321" cy="21263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7964835" y="5451961"/>
            <a:ext cx="910772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Mean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of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severity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current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year</a:t>
            </a:r>
            <a:r>
              <a:rPr lang="fr-F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basis)</a:t>
            </a:r>
          </a:p>
        </p:txBody>
      </p:sp>
    </p:spTree>
    <p:extLst>
      <p:ext uri="{BB962C8B-B14F-4D97-AF65-F5344CB8AC3E}">
        <p14:creationId xmlns:p14="http://schemas.microsoft.com/office/powerpoint/2010/main" val="75503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85185E-6 C -0.00156 -0.00625 -0.00486 -0.01204 -0.00711 -0.01713 C -0.01041 -0.03611 -0.02326 -0.05394 -0.03507 -0.06713 C -0.03941 -0.07269 -0.0375 -0.07384 -0.0434 -0.07662 C -0.04948 -0.08148 -0.05694 -0.0875 -0.06441 -0.08935 C -0.06927 -0.09213 -0.07291 -0.09607 -0.07795 -0.09746 C -0.08316 -0.10162 -0.09062 -0.10533 -0.09652 -0.10718 C -0.10034 -0.11019 -0.10486 -0.11204 -0.10902 -0.11412 C -0.11024 -0.11505 -0.11389 -0.11713 -0.11389 -0.11783 " pathEditMode="relative" rAng="0" ptsTypes="ffffffffA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4" y="-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 animBg="1"/>
      <p:bldP spid="24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noProof="1"/>
              <a:t>ML </a:t>
            </a:r>
            <a:r>
              <a:rPr lang="en-US" noProof="1" smtClean="0"/>
              <a:t>thresholds </a:t>
            </a:r>
            <a:r>
              <a:rPr lang="en-US" noProof="1"/>
              <a:t>retained by AXA </a:t>
            </a:r>
            <a:r>
              <a:rPr lang="en-US" noProof="1" smtClean="0"/>
              <a:t>CS: </a:t>
            </a:r>
          </a:p>
          <a:p>
            <a:pPr lvl="1"/>
            <a:r>
              <a:rPr lang="en-US" noProof="1" smtClean="0"/>
              <a:t>France, Germany, Spain, Italy, Austria: 3M EUR</a:t>
            </a:r>
          </a:p>
          <a:p>
            <a:pPr lvl="1"/>
            <a:r>
              <a:rPr lang="en-US" noProof="1" smtClean="0"/>
              <a:t>Unied Kingdom: 2M GBP</a:t>
            </a:r>
          </a:p>
          <a:p>
            <a:pPr lvl="1"/>
            <a:r>
              <a:rPr lang="en-US" noProof="1" smtClean="0"/>
              <a:t>Switzerland: 4M CHF</a:t>
            </a:r>
          </a:p>
          <a:p>
            <a:pPr lvl="1"/>
            <a:r>
              <a:rPr lang="en-US" noProof="1" smtClean="0"/>
              <a:t>Hong Kong, Singapour, Australia: 5M USD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b="1" i="1" dirty="0" smtClean="0">
                <a:solidFill>
                  <a:srgbClr val="FF0000"/>
                </a:solidFill>
              </a:rPr>
              <a:t>« Once </a:t>
            </a:r>
            <a:r>
              <a:rPr lang="fr-FR" b="1" i="1" dirty="0" err="1" smtClean="0">
                <a:solidFill>
                  <a:srgbClr val="FF0000"/>
                </a:solidFill>
              </a:rPr>
              <a:t>atypical</a:t>
            </a:r>
            <a:r>
              <a:rPr lang="fr-FR" b="1" i="1" dirty="0" smtClean="0">
                <a:solidFill>
                  <a:srgbClr val="FF0000"/>
                </a:solidFill>
              </a:rPr>
              <a:t>, </a:t>
            </a:r>
            <a:r>
              <a:rPr lang="fr-FR" b="1" i="1" dirty="0" err="1" smtClean="0">
                <a:solidFill>
                  <a:srgbClr val="FF0000"/>
                </a:solidFill>
              </a:rPr>
              <a:t>forever</a:t>
            </a:r>
            <a:r>
              <a:rPr lang="fr-FR" b="1" i="1" dirty="0" smtClean="0">
                <a:solidFill>
                  <a:srgbClr val="FF0000"/>
                </a:solidFill>
              </a:rPr>
              <a:t> </a:t>
            </a:r>
            <a:r>
              <a:rPr lang="fr-FR" b="1" i="1" dirty="0" err="1" smtClean="0">
                <a:solidFill>
                  <a:srgbClr val="FF0000"/>
                </a:solidFill>
              </a:rPr>
              <a:t>atypical</a:t>
            </a:r>
            <a:r>
              <a:rPr lang="fr-FR" b="1" i="1" dirty="0" smtClean="0">
                <a:solidFill>
                  <a:srgbClr val="FF0000"/>
                </a:solidFill>
              </a:rPr>
              <a:t> »:</a:t>
            </a:r>
            <a:r>
              <a:rPr lang="fr-FR" dirty="0" smtClean="0"/>
              <a:t>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claim </a:t>
            </a:r>
            <a:r>
              <a:rPr lang="en-US" dirty="0" smtClean="0"/>
              <a:t>is considered as </a:t>
            </a:r>
            <a:r>
              <a:rPr lang="en-US" dirty="0"/>
              <a:t>M</a:t>
            </a:r>
            <a:r>
              <a:rPr lang="en-US" dirty="0" smtClean="0"/>
              <a:t>ajor </a:t>
            </a:r>
            <a:r>
              <a:rPr lang="en-US" dirty="0"/>
              <a:t>L</a:t>
            </a:r>
            <a:r>
              <a:rPr lang="en-US" dirty="0" smtClean="0"/>
              <a:t>oss </a:t>
            </a:r>
            <a:r>
              <a:rPr lang="en-US" dirty="0"/>
              <a:t>(ML) as soon as its Incurred is above the </a:t>
            </a:r>
            <a:r>
              <a:rPr lang="en-US" dirty="0" smtClean="0"/>
              <a:t>ML threshold</a:t>
            </a:r>
            <a:r>
              <a:rPr lang="en-US" dirty="0"/>
              <a:t>, regardless of its ultimate position.</a:t>
            </a:r>
            <a:endParaRPr lang="fr-FR" dirty="0" smtClean="0"/>
          </a:p>
          <a:p>
            <a:pPr lvl="1"/>
            <a:r>
              <a:rPr lang="fr-FR" dirty="0" err="1" smtClean="0"/>
              <a:t>Reason</a:t>
            </a:r>
            <a:r>
              <a:rPr lang="fr-FR" dirty="0" smtClean="0"/>
              <a:t>: to </a:t>
            </a:r>
            <a:r>
              <a:rPr lang="fr-FR" dirty="0" err="1" smtClean="0"/>
              <a:t>ensure</a:t>
            </a:r>
            <a:r>
              <a:rPr lang="fr-FR" dirty="0" smtClean="0"/>
              <a:t> the </a:t>
            </a:r>
            <a:r>
              <a:rPr lang="fr-FR" dirty="0" err="1" smtClean="0"/>
              <a:t>stability</a:t>
            </a:r>
            <a:r>
              <a:rPr lang="fr-FR" dirty="0" smtClean="0"/>
              <a:t> of the </a:t>
            </a:r>
            <a:r>
              <a:rPr lang="fr-FR" dirty="0" err="1" smtClean="0"/>
              <a:t>attritionnal</a:t>
            </a:r>
            <a:r>
              <a:rPr lang="fr-FR" dirty="0" smtClean="0"/>
              <a:t> claims </a:t>
            </a:r>
            <a:r>
              <a:rPr lang="fr-FR" dirty="0" err="1" smtClean="0"/>
              <a:t>reserving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Challenge: In ML </a:t>
            </a:r>
            <a:r>
              <a:rPr lang="fr-FR" dirty="0" err="1" smtClean="0"/>
              <a:t>Reserving</a:t>
            </a:r>
            <a:r>
              <a:rPr lang="fr-FR" dirty="0" smtClean="0"/>
              <a:t>, a claim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settle</a:t>
            </a:r>
            <a:r>
              <a:rPr lang="fr-FR" dirty="0" smtClean="0"/>
              <a:t> </a:t>
            </a:r>
            <a:r>
              <a:rPr lang="fr-FR" dirty="0" err="1" smtClean="0"/>
              <a:t>above</a:t>
            </a:r>
            <a:r>
              <a:rPr lang="fr-FR" dirty="0" smtClean="0"/>
              <a:t> or </a:t>
            </a:r>
            <a:r>
              <a:rPr lang="fr-FR" dirty="0" err="1" smtClean="0"/>
              <a:t>below</a:t>
            </a:r>
            <a:r>
              <a:rPr lang="fr-FR" dirty="0" smtClean="0"/>
              <a:t> the ML </a:t>
            </a:r>
            <a:r>
              <a:rPr lang="fr-FR" dirty="0" err="1" smtClean="0"/>
              <a:t>threshold</a:t>
            </a:r>
            <a:r>
              <a:rPr lang="fr-FR" dirty="0" smtClean="0"/>
              <a:t>. For the </a:t>
            </a:r>
            <a:r>
              <a:rPr lang="fr-FR" dirty="0" err="1" smtClean="0"/>
              <a:t>IBNyR</a:t>
            </a:r>
            <a:r>
              <a:rPr lang="fr-FR" dirty="0" smtClean="0"/>
              <a:t> projection,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separate</a:t>
            </a:r>
            <a:r>
              <a:rPr lang="fr-FR" dirty="0" smtClean="0"/>
              <a:t> 2 cases of </a:t>
            </a:r>
            <a:r>
              <a:rPr lang="fr-FR" dirty="0" err="1" smtClean="0"/>
              <a:t>Ultimate</a:t>
            </a:r>
            <a:r>
              <a:rPr lang="fr-FR" dirty="0" smtClean="0"/>
              <a:t> and </a:t>
            </a:r>
            <a:r>
              <a:rPr lang="fr-FR" dirty="0" err="1" smtClean="0"/>
              <a:t>estimate</a:t>
            </a:r>
            <a:r>
              <a:rPr lang="fr-FR" dirty="0" smtClean="0"/>
              <a:t> </a:t>
            </a:r>
            <a:r>
              <a:rPr lang="fr-FR" dirty="0" err="1" smtClean="0"/>
              <a:t>severity</a:t>
            </a:r>
            <a:r>
              <a:rPr lang="fr-FR" dirty="0" smtClean="0"/>
              <a:t> in </a:t>
            </a:r>
            <a:r>
              <a:rPr lang="fr-FR" dirty="0" err="1" smtClean="0"/>
              <a:t>each</a:t>
            </a:r>
            <a:r>
              <a:rPr lang="fr-FR" dirty="0" smtClean="0"/>
              <a:t> case.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Reserving Framework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4</a:t>
            </a:fld>
            <a:r>
              <a:rPr lang="fr-FR" smtClean="0"/>
              <a:t>   |  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Major Losses Reserving I  </a:t>
            </a:r>
            <a:r>
              <a:rPr lang="en-US" dirty="0" smtClean="0"/>
              <a:t>November 2015 </a:t>
            </a:r>
            <a:endParaRPr lang="en-US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ML </a:t>
            </a:r>
            <a:r>
              <a:rPr lang="fr-FR" dirty="0" err="1" smtClean="0"/>
              <a:t>threshold</a:t>
            </a:r>
            <a:r>
              <a:rPr lang="fr-FR" dirty="0" smtClean="0"/>
              <a:t> – ML vision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/>
              <a:t>CONFIDENTIAL PRESENTATION </a:t>
            </a:r>
          </a:p>
        </p:txBody>
      </p:sp>
    </p:spTree>
    <p:extLst>
      <p:ext uri="{BB962C8B-B14F-4D97-AF65-F5344CB8AC3E}">
        <p14:creationId xmlns:p14="http://schemas.microsoft.com/office/powerpoint/2010/main" val="1705808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Reserving Framework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5</a:t>
            </a:fld>
            <a:r>
              <a:rPr lang="fr-FR" smtClean="0"/>
              <a:t>   |  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IBNR = </a:t>
            </a:r>
            <a:r>
              <a:rPr lang="fr-FR" dirty="0" err="1" smtClean="0"/>
              <a:t>IBNeR</a:t>
            </a:r>
            <a:r>
              <a:rPr lang="fr-FR" dirty="0" smtClean="0"/>
              <a:t> + </a:t>
            </a:r>
            <a:r>
              <a:rPr lang="fr-FR" dirty="0" err="1" smtClean="0"/>
              <a:t>IBNyR</a:t>
            </a:r>
            <a:endParaRPr lang="fr-FR" dirty="0"/>
          </a:p>
        </p:txBody>
      </p:sp>
      <p:pic>
        <p:nvPicPr>
          <p:cNvPr id="2050" name="Picture 2" descr="C:\Users\DucHien\Documents\etudes\stage de fin d'etudes\04.mes notes\images\lexis_e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23" y="1468302"/>
            <a:ext cx="6297627" cy="472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pied de page 4"/>
          <p:cNvSpPr>
            <a:spLocks noGrp="1"/>
          </p:cNvSpPr>
          <p:nvPr>
            <p:ph type="ftr" sz="quarter" idx="12"/>
          </p:nvPr>
        </p:nvSpPr>
        <p:spPr>
          <a:xfrm>
            <a:off x="624390" y="6511776"/>
            <a:ext cx="2858550" cy="214797"/>
          </a:xfrm>
        </p:spPr>
        <p:txBody>
          <a:bodyPr/>
          <a:lstStyle/>
          <a:p>
            <a:r>
              <a:rPr lang="en-US" dirty="0"/>
              <a:t>Major Losses Reserving I  </a:t>
            </a:r>
            <a:r>
              <a:rPr lang="en-US" dirty="0" smtClean="0"/>
              <a:t>November 2015 </a:t>
            </a:r>
            <a:endParaRPr lang="en-US" dirty="0"/>
          </a:p>
        </p:txBody>
      </p:sp>
      <p:sp>
        <p:nvSpPr>
          <p:cNvPr id="11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</p:spPr>
        <p:txBody>
          <a:bodyPr/>
          <a:lstStyle/>
          <a:p>
            <a:r>
              <a:rPr lang="fr-FR" dirty="0"/>
              <a:t>CONFIDENTIAL PRESENTATION </a:t>
            </a:r>
          </a:p>
        </p:txBody>
      </p:sp>
    </p:spTree>
    <p:extLst>
      <p:ext uri="{BB962C8B-B14F-4D97-AF65-F5344CB8AC3E}">
        <p14:creationId xmlns:p14="http://schemas.microsoft.com/office/powerpoint/2010/main" val="472051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Litterature</a:t>
            </a:r>
            <a:r>
              <a:rPr lang="en-US" dirty="0" smtClean="0"/>
              <a:t> review, Reference Models</a:t>
            </a:r>
            <a:endParaRPr lang="en-US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US" dirty="0" smtClean="0"/>
          </a:p>
          <a:p>
            <a:pPr lvl="1"/>
            <a:r>
              <a:rPr lang="en-US" dirty="0" smtClean="0"/>
              <a:t>Research approaches</a:t>
            </a:r>
            <a:endParaRPr lang="en-US" dirty="0"/>
          </a:p>
        </p:txBody>
      </p:sp>
      <p:pic>
        <p:nvPicPr>
          <p:cNvPr id="5" name="Picture 2" descr="C:\Users\DucHien\Documents\etudes\stage mission AXA Global P&amp;C\semestre 2\rapport\logo-ensa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6" y="6245284"/>
            <a:ext cx="1060450" cy="59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</p:spPr>
        <p:txBody>
          <a:bodyPr/>
          <a:lstStyle/>
          <a:p>
            <a:r>
              <a:rPr lang="fr-FR" dirty="0"/>
              <a:t>CONFIDENTIAL PRESENTATION </a:t>
            </a:r>
          </a:p>
        </p:txBody>
      </p:sp>
    </p:spTree>
    <p:extLst>
      <p:ext uri="{BB962C8B-B14F-4D97-AF65-F5344CB8AC3E}">
        <p14:creationId xmlns:p14="http://schemas.microsoft.com/office/powerpoint/2010/main" val="7576923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Aggregated</a:t>
            </a:r>
            <a:r>
              <a:rPr lang="fr-FR" dirty="0" smtClean="0"/>
              <a:t> </a:t>
            </a:r>
            <a:r>
              <a:rPr lang="fr-FR" dirty="0" err="1"/>
              <a:t>m</a:t>
            </a:r>
            <a:r>
              <a:rPr lang="fr-FR" dirty="0" err="1" smtClean="0"/>
              <a:t>ethods</a:t>
            </a:r>
            <a:r>
              <a:rPr lang="fr-FR" dirty="0" smtClean="0"/>
              <a:t> (</a:t>
            </a:r>
            <a:r>
              <a:rPr lang="fr-FR" dirty="0" err="1" smtClean="0"/>
              <a:t>run</a:t>
            </a:r>
            <a:r>
              <a:rPr lang="fr-FR" dirty="0" smtClean="0"/>
              <a:t>-off triangle +  </a:t>
            </a:r>
            <a:r>
              <a:rPr lang="fr-FR" dirty="0" err="1" smtClean="0"/>
              <a:t>Exposure</a:t>
            </a:r>
            <a:r>
              <a:rPr lang="fr-FR" dirty="0" smtClean="0"/>
              <a:t>)</a:t>
            </a:r>
          </a:p>
          <a:p>
            <a:pPr lvl="1"/>
            <a:r>
              <a:rPr lang="fr-FR" dirty="0"/>
              <a:t>Chain-</a:t>
            </a:r>
            <a:r>
              <a:rPr lang="fr-FR" dirty="0" err="1"/>
              <a:t>ladder</a:t>
            </a:r>
            <a:r>
              <a:rPr lang="fr-FR" dirty="0"/>
              <a:t> vision</a:t>
            </a:r>
          </a:p>
          <a:p>
            <a:pPr lvl="1"/>
            <a:r>
              <a:rPr lang="fr-FR" dirty="0"/>
              <a:t>A priori vision</a:t>
            </a:r>
          </a:p>
          <a:p>
            <a:pPr lvl="1"/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give</a:t>
            </a:r>
            <a:r>
              <a:rPr lang="fr-FR" dirty="0"/>
              <a:t> </a:t>
            </a:r>
            <a:r>
              <a:rPr lang="fr-FR" dirty="0" err="1"/>
              <a:t>credibility</a:t>
            </a:r>
            <a:r>
              <a:rPr lang="fr-FR" dirty="0"/>
              <a:t> to the 2 </a:t>
            </a:r>
            <a:r>
              <a:rPr lang="fr-FR" dirty="0" err="1"/>
              <a:t>extreme</a:t>
            </a:r>
            <a:r>
              <a:rPr lang="fr-FR" dirty="0"/>
              <a:t> </a:t>
            </a:r>
            <a:r>
              <a:rPr lang="fr-FR" dirty="0" smtClean="0"/>
              <a:t>visions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Individual</a:t>
            </a:r>
            <a:r>
              <a:rPr lang="fr-FR" dirty="0" smtClean="0"/>
              <a:t> </a:t>
            </a:r>
            <a:r>
              <a:rPr lang="fr-FR" dirty="0" err="1" smtClean="0"/>
              <a:t>methods</a:t>
            </a:r>
            <a:endParaRPr lang="fr-FR" dirty="0" smtClean="0"/>
          </a:p>
          <a:p>
            <a:pPr lvl="1"/>
            <a:r>
              <a:rPr lang="fr-FR" dirty="0" smtClean="0"/>
              <a:t>Great </a:t>
            </a:r>
            <a:r>
              <a:rPr lang="fr-FR" dirty="0" err="1" smtClean="0"/>
              <a:t>reflexion</a:t>
            </a:r>
            <a:r>
              <a:rPr lang="fr-FR" dirty="0" smtClean="0"/>
              <a:t> basis</a:t>
            </a:r>
          </a:p>
          <a:p>
            <a:pPr lvl="1"/>
            <a:r>
              <a:rPr lang="fr-FR" dirty="0" smtClean="0"/>
              <a:t>Not </a:t>
            </a:r>
            <a:r>
              <a:rPr lang="fr-FR" dirty="0" err="1" smtClean="0"/>
              <a:t>directly</a:t>
            </a:r>
            <a:r>
              <a:rPr lang="fr-FR" dirty="0" smtClean="0"/>
              <a:t> </a:t>
            </a:r>
            <a:r>
              <a:rPr lang="fr-FR" dirty="0" err="1" smtClean="0"/>
              <a:t>adapted</a:t>
            </a:r>
            <a:r>
              <a:rPr lang="fr-FR" dirty="0" smtClean="0"/>
              <a:t> to the </a:t>
            </a:r>
            <a:r>
              <a:rPr lang="fr-FR" dirty="0" err="1" smtClean="0"/>
              <a:t>context</a:t>
            </a:r>
            <a:r>
              <a:rPr lang="fr-FR" dirty="0" smtClean="0"/>
              <a:t> of AXA CS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approaches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7</a:t>
            </a:fld>
            <a:r>
              <a:rPr lang="fr-FR" smtClean="0"/>
              <a:t>   |  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 smtClean="0"/>
              <a:t>Litterature</a:t>
            </a:r>
            <a:r>
              <a:rPr lang="fr-FR" dirty="0" smtClean="0"/>
              <a:t> </a:t>
            </a:r>
            <a:r>
              <a:rPr lang="fr-FR" dirty="0" err="1" smtClean="0"/>
              <a:t>Review</a:t>
            </a:r>
            <a:endParaRPr lang="fr-FR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2"/>
          </p:nvPr>
        </p:nvSpPr>
        <p:spPr>
          <a:xfrm>
            <a:off x="624390" y="6511776"/>
            <a:ext cx="2858550" cy="214797"/>
          </a:xfrm>
        </p:spPr>
        <p:txBody>
          <a:bodyPr/>
          <a:lstStyle/>
          <a:p>
            <a:r>
              <a:rPr lang="en-US" dirty="0"/>
              <a:t>Major Losses Reserving I  </a:t>
            </a:r>
            <a:r>
              <a:rPr lang="en-US" dirty="0" smtClean="0"/>
              <a:t>November 2015 </a:t>
            </a:r>
            <a:endParaRPr lang="en-US" dirty="0"/>
          </a:p>
        </p:txBody>
      </p:sp>
      <p:sp>
        <p:nvSpPr>
          <p:cNvPr id="11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</p:spPr>
        <p:txBody>
          <a:bodyPr/>
          <a:lstStyle/>
          <a:p>
            <a:r>
              <a:rPr lang="fr-FR" dirty="0"/>
              <a:t>CONFIDENTIAL PRESENTATION </a:t>
            </a:r>
          </a:p>
        </p:txBody>
      </p:sp>
    </p:spTree>
    <p:extLst>
      <p:ext uri="{BB962C8B-B14F-4D97-AF65-F5344CB8AC3E}">
        <p14:creationId xmlns:p14="http://schemas.microsoft.com/office/powerpoint/2010/main" val="7633673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Model 2 </a:t>
            </a:r>
            <a:r>
              <a:rPr lang="fr-FR" dirty="0" err="1" smtClean="0"/>
              <a:t>adjusted</a:t>
            </a:r>
            <a:r>
              <a:rPr lang="fr-FR" dirty="0" smtClean="0"/>
              <a:t>: </a:t>
            </a:r>
            <a:r>
              <a:rPr lang="fr-FR" dirty="0" err="1" smtClean="0"/>
              <a:t>adapted</a:t>
            </a:r>
            <a:r>
              <a:rPr lang="fr-FR" dirty="0" smtClean="0"/>
              <a:t> version of Model 2 to AXA CS vision</a:t>
            </a:r>
          </a:p>
          <a:p>
            <a:r>
              <a:rPr lang="fr-FR" dirty="0" err="1" smtClean="0"/>
              <a:t>Both</a:t>
            </a:r>
            <a:r>
              <a:rPr lang="fr-FR" dirty="0" smtClean="0"/>
              <a:t> model 1 and Model 2 </a:t>
            </a:r>
            <a:r>
              <a:rPr lang="fr-FR" dirty="0" err="1" smtClean="0"/>
              <a:t>adjusted</a:t>
            </a:r>
            <a:r>
              <a:rPr lang="fr-FR" dirty="0" smtClean="0"/>
              <a:t> </a:t>
            </a:r>
            <a:r>
              <a:rPr lang="fr-FR" dirty="0" err="1" smtClean="0"/>
              <a:t>present</a:t>
            </a:r>
            <a:r>
              <a:rPr lang="fr-FR" dirty="0" smtClean="0"/>
              <a:t> </a:t>
            </a:r>
            <a:r>
              <a:rPr lang="fr-FR" dirty="0" err="1" smtClean="0"/>
              <a:t>shortcomings</a:t>
            </a:r>
            <a:r>
              <a:rPr lang="fr-FR" dirty="0" smtClean="0"/>
              <a:t>.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approaches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8</a:t>
            </a:fld>
            <a:r>
              <a:rPr lang="fr-FR" smtClean="0"/>
              <a:t>   |  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 smtClean="0"/>
              <a:t>Referential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2"/>
          </p:nvPr>
        </p:nvSpPr>
        <p:spPr>
          <a:xfrm>
            <a:off x="624390" y="6511776"/>
            <a:ext cx="2858550" cy="214797"/>
          </a:xfrm>
        </p:spPr>
        <p:txBody>
          <a:bodyPr/>
          <a:lstStyle/>
          <a:p>
            <a:r>
              <a:rPr lang="en-US" dirty="0"/>
              <a:t>Major Losses Reserving I  </a:t>
            </a:r>
            <a:r>
              <a:rPr lang="en-US" dirty="0" smtClean="0"/>
              <a:t>November 2015 </a:t>
            </a:r>
            <a:endParaRPr lang="en-US" dirty="0"/>
          </a:p>
        </p:txBody>
      </p:sp>
      <p:sp>
        <p:nvSpPr>
          <p:cNvPr id="11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</p:spPr>
        <p:txBody>
          <a:bodyPr/>
          <a:lstStyle/>
          <a:p>
            <a:r>
              <a:rPr lang="fr-FR" dirty="0"/>
              <a:t>CONFIDENTIAL PRESENTATION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6684"/>
              </p:ext>
            </p:extLst>
          </p:nvPr>
        </p:nvGraphicFramePr>
        <p:xfrm>
          <a:off x="1484243" y="1874078"/>
          <a:ext cx="60960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Model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Model 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IBNeR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Individual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methods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Ultimate</a:t>
                      </a:r>
                      <a:r>
                        <a:rPr lang="fr-FR" dirty="0" smtClean="0"/>
                        <a:t> factor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estimated</a:t>
                      </a:r>
                      <a:r>
                        <a:rPr lang="fr-FR" baseline="0" dirty="0" smtClean="0"/>
                        <a:t> by P/I ratio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Individual</a:t>
                      </a:r>
                      <a:r>
                        <a:rPr lang="fr-FR" dirty="0" smtClean="0"/>
                        <a:t> Chain-</a:t>
                      </a:r>
                      <a:r>
                        <a:rPr lang="fr-FR" dirty="0" err="1" smtClean="0"/>
                        <a:t>ladder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IBNyR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Aggregated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method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ALR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Schnieper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0034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IBNeR</a:t>
            </a:r>
            <a:r>
              <a:rPr lang="fr-FR" dirty="0" smtClean="0"/>
              <a:t> Projection</a:t>
            </a:r>
          </a:p>
          <a:p>
            <a:pPr lvl="1"/>
            <a:r>
              <a:rPr lang="fr-FR" dirty="0"/>
              <a:t>New </a:t>
            </a:r>
            <a:r>
              <a:rPr lang="fr-FR" dirty="0" err="1"/>
              <a:t>Individual</a:t>
            </a:r>
            <a:r>
              <a:rPr lang="fr-FR" dirty="0"/>
              <a:t> Chain-</a:t>
            </a:r>
            <a:r>
              <a:rPr lang="fr-FR" dirty="0" err="1"/>
              <a:t>ladder</a:t>
            </a:r>
            <a:r>
              <a:rPr lang="fr-FR" dirty="0"/>
              <a:t>: impact of claims </a:t>
            </a:r>
            <a:r>
              <a:rPr lang="fr-FR" dirty="0" err="1"/>
              <a:t>proximity</a:t>
            </a:r>
            <a:r>
              <a:rPr lang="fr-FR" dirty="0"/>
              <a:t> (</a:t>
            </a:r>
            <a:r>
              <a:rPr lang="fr-FR" dirty="0" err="1"/>
              <a:t>Individual</a:t>
            </a:r>
            <a:r>
              <a:rPr lang="fr-FR" dirty="0"/>
              <a:t> Chain-</a:t>
            </a:r>
            <a:r>
              <a:rPr lang="fr-FR" dirty="0" err="1"/>
              <a:t>ladder</a:t>
            </a:r>
            <a:r>
              <a:rPr lang="fr-FR" dirty="0"/>
              <a:t> of Model 2 + ICD + </a:t>
            </a:r>
            <a:r>
              <a:rPr lang="fr-FR" dirty="0" err="1"/>
              <a:t>kNN</a:t>
            </a:r>
            <a:r>
              <a:rPr lang="fr-FR" dirty="0"/>
              <a:t>): </a:t>
            </a:r>
            <a:r>
              <a:rPr lang="fr-FR" dirty="0" err="1"/>
              <a:t>retained</a:t>
            </a:r>
            <a:endParaRPr lang="fr-FR" dirty="0"/>
          </a:p>
          <a:p>
            <a:pPr lvl="1"/>
            <a:r>
              <a:rPr lang="fr-FR" dirty="0" err="1"/>
              <a:t>Individual</a:t>
            </a:r>
            <a:r>
              <a:rPr lang="fr-FR" dirty="0"/>
              <a:t> Munich Chain-</a:t>
            </a:r>
            <a:r>
              <a:rPr lang="fr-FR" dirty="0" err="1"/>
              <a:t>ladder</a:t>
            </a:r>
            <a:r>
              <a:rPr lang="fr-FR" dirty="0"/>
              <a:t> (</a:t>
            </a:r>
            <a:r>
              <a:rPr lang="fr-FR" dirty="0" err="1"/>
              <a:t>Individual</a:t>
            </a:r>
            <a:r>
              <a:rPr lang="fr-FR" dirty="0"/>
              <a:t> Chain-</a:t>
            </a:r>
            <a:r>
              <a:rPr lang="fr-FR" dirty="0" err="1"/>
              <a:t>ladder</a:t>
            </a:r>
            <a:r>
              <a:rPr lang="fr-FR" dirty="0"/>
              <a:t> + Munich Chain-</a:t>
            </a:r>
            <a:r>
              <a:rPr lang="fr-FR" dirty="0" err="1"/>
              <a:t>ladder</a:t>
            </a:r>
            <a:r>
              <a:rPr lang="fr-FR" dirty="0"/>
              <a:t>): </a:t>
            </a:r>
            <a:r>
              <a:rPr lang="fr-FR" dirty="0" err="1"/>
              <a:t>rejected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IBNyR</a:t>
            </a:r>
            <a:r>
              <a:rPr lang="fr-FR" dirty="0" smtClean="0"/>
              <a:t> Projection</a:t>
            </a:r>
          </a:p>
          <a:p>
            <a:pPr lvl="1"/>
            <a:r>
              <a:rPr lang="fr-FR" dirty="0" err="1" smtClean="0"/>
              <a:t>Schnieper</a:t>
            </a:r>
            <a:r>
              <a:rPr lang="fr-FR" dirty="0" smtClean="0"/>
              <a:t>: </a:t>
            </a:r>
            <a:r>
              <a:rPr lang="fr-FR" dirty="0" err="1" smtClean="0"/>
              <a:t>rejected</a:t>
            </a:r>
            <a:endParaRPr lang="fr-FR" dirty="0" smtClean="0"/>
          </a:p>
          <a:p>
            <a:pPr lvl="1"/>
            <a:r>
              <a:rPr lang="fr-FR" dirty="0" smtClean="0"/>
              <a:t>2 </a:t>
            </a:r>
            <a:r>
              <a:rPr lang="fr-FR" dirty="0" err="1" smtClean="0"/>
              <a:t>extreme</a:t>
            </a:r>
            <a:r>
              <a:rPr lang="fr-FR" dirty="0" smtClean="0"/>
              <a:t> visions (Chain-</a:t>
            </a:r>
            <a:r>
              <a:rPr lang="fr-FR" dirty="0" err="1" smtClean="0"/>
              <a:t>ladder</a:t>
            </a:r>
            <a:r>
              <a:rPr lang="fr-FR" dirty="0" smtClean="0"/>
              <a:t>, a priori): </a:t>
            </a:r>
            <a:r>
              <a:rPr lang="fr-FR" dirty="0" err="1" smtClean="0"/>
              <a:t>rejected</a:t>
            </a:r>
            <a:endParaRPr lang="fr-FR" dirty="0" smtClean="0"/>
          </a:p>
          <a:p>
            <a:pPr lvl="1"/>
            <a:r>
              <a:rPr lang="fr-FR" dirty="0" err="1" smtClean="0"/>
              <a:t>Benktander-Hovinen</a:t>
            </a:r>
            <a:r>
              <a:rPr lang="fr-FR" dirty="0" smtClean="0"/>
              <a:t>, ALR, </a:t>
            </a:r>
            <a:r>
              <a:rPr lang="fr-FR" dirty="0" err="1" smtClean="0"/>
              <a:t>Cape-Cod</a:t>
            </a:r>
            <a:r>
              <a:rPr lang="fr-FR" dirty="0" smtClean="0"/>
              <a:t>, </a:t>
            </a:r>
            <a:r>
              <a:rPr lang="fr-FR" dirty="0" err="1" smtClean="0"/>
              <a:t>Bornhuetter</a:t>
            </a:r>
            <a:r>
              <a:rPr lang="fr-FR" dirty="0" smtClean="0"/>
              <a:t>-Ferguson</a:t>
            </a:r>
          </a:p>
          <a:p>
            <a:pPr lvl="1"/>
            <a:r>
              <a:rPr lang="fr-FR" dirty="0" err="1" smtClean="0"/>
              <a:t>Retained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: Mixed </a:t>
            </a:r>
            <a:r>
              <a:rPr lang="fr-FR" dirty="0" err="1" smtClean="0"/>
              <a:t>Bornhuetter</a:t>
            </a:r>
            <a:r>
              <a:rPr lang="fr-FR" dirty="0" smtClean="0"/>
              <a:t>-Ferguson 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approaches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9</a:t>
            </a:fld>
            <a:r>
              <a:rPr lang="fr-FR" smtClean="0"/>
              <a:t>   |  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 smtClean="0"/>
              <a:t>Ideas</a:t>
            </a:r>
            <a:r>
              <a:rPr lang="fr-FR" dirty="0" smtClean="0"/>
              <a:t> for </a:t>
            </a:r>
            <a:r>
              <a:rPr lang="fr-FR" dirty="0" err="1" smtClean="0"/>
              <a:t>improvements</a:t>
            </a:r>
            <a:endParaRPr lang="fr-FR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2"/>
          </p:nvPr>
        </p:nvSpPr>
        <p:spPr>
          <a:xfrm>
            <a:off x="624390" y="6511776"/>
            <a:ext cx="2858550" cy="214797"/>
          </a:xfrm>
        </p:spPr>
        <p:txBody>
          <a:bodyPr/>
          <a:lstStyle/>
          <a:p>
            <a:r>
              <a:rPr lang="en-US" dirty="0"/>
              <a:t>Major Losses Reserving I  </a:t>
            </a:r>
            <a:r>
              <a:rPr lang="en-US" dirty="0" smtClean="0"/>
              <a:t>November 2015 </a:t>
            </a:r>
            <a:endParaRPr lang="en-US" dirty="0"/>
          </a:p>
        </p:txBody>
      </p:sp>
      <p:sp>
        <p:nvSpPr>
          <p:cNvPr id="11" name="Espace réservé de la date 6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</p:spPr>
        <p:txBody>
          <a:bodyPr/>
          <a:lstStyle/>
          <a:p>
            <a:r>
              <a:rPr lang="fr-FR" dirty="0"/>
              <a:t>CONFIDENTIAL PRESENTATION </a:t>
            </a:r>
          </a:p>
        </p:txBody>
      </p:sp>
    </p:spTree>
    <p:extLst>
      <p:ext uri="{BB962C8B-B14F-4D97-AF65-F5344CB8AC3E}">
        <p14:creationId xmlns:p14="http://schemas.microsoft.com/office/powerpoint/2010/main" val="2158175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UCHIEN@BGJJRJUQ168ECKSJ" val="5246"/>
</p:tagLst>
</file>

<file path=ppt/theme/theme1.xml><?xml version="1.0" encoding="utf-8"?>
<a:theme xmlns:a="http://schemas.openxmlformats.org/drawingml/2006/main" name="template_PPT_AXA_EN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template_PPT_AXA_EN</Template>
  <TotalTime>1605</TotalTime>
  <Words>2565</Words>
  <Application>Microsoft Office PowerPoint</Application>
  <PresentationFormat>On-screen Show (4:3)</PresentationFormat>
  <Paragraphs>384</Paragraphs>
  <Slides>36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template_PPT_AXA_EN</vt:lpstr>
      <vt:lpstr>Major Losses Reserving</vt:lpstr>
      <vt:lpstr>CONTENTS</vt:lpstr>
      <vt:lpstr>PowerPoint Presentation</vt:lpstr>
      <vt:lpstr>ML Reserving Framework</vt:lpstr>
      <vt:lpstr>ML Reserving Framework</vt:lpstr>
      <vt:lpstr>PowerPoint Presentation</vt:lpstr>
      <vt:lpstr>Research approaches</vt:lpstr>
      <vt:lpstr>Research approaches</vt:lpstr>
      <vt:lpstr>Research approaches</vt:lpstr>
      <vt:lpstr> Individual Chain-ladder for IBNeR projection  &amp;  Mixed Bornhuetter-Ferguson for IBNyR projection</vt:lpstr>
      <vt:lpstr>ML Reserving Framework</vt:lpstr>
      <vt:lpstr>PowerPoint Presentation</vt:lpstr>
      <vt:lpstr>IBNeR projection</vt:lpstr>
      <vt:lpstr>IBNeR projection</vt:lpstr>
      <vt:lpstr>IBNeR projection</vt:lpstr>
      <vt:lpstr>IBNeR projection</vt:lpstr>
      <vt:lpstr>IBNeR projection</vt:lpstr>
      <vt:lpstr>IBNeR projection</vt:lpstr>
      <vt:lpstr>IBNeR projection</vt:lpstr>
      <vt:lpstr>PowerPoint Presentation</vt:lpstr>
      <vt:lpstr>PowerPoint Presentation</vt:lpstr>
      <vt:lpstr>IBNyR projection</vt:lpstr>
      <vt:lpstr>IBNyR projection</vt:lpstr>
      <vt:lpstr>IBNyR projection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Limits &amp; Perspectives</vt:lpstr>
      <vt:lpstr>Limits &amp; Perpectives</vt:lpstr>
      <vt:lpstr>Thank you for your attention</vt:lpstr>
      <vt:lpstr>PowerPoint Presentation</vt:lpstr>
      <vt:lpstr>PowerPoint Presentation</vt:lpstr>
    </vt:vector>
  </TitlesOfParts>
  <Company>AXA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BORREGO David</dc:creator>
  <cp:lastModifiedBy>Duc Hien VU</cp:lastModifiedBy>
  <cp:revision>153</cp:revision>
  <cp:lastPrinted>2014-10-09T09:53:38Z</cp:lastPrinted>
  <dcterms:created xsi:type="dcterms:W3CDTF">2014-10-23T08:47:52Z</dcterms:created>
  <dcterms:modified xsi:type="dcterms:W3CDTF">2015-11-02T22:43:18Z</dcterms:modified>
</cp:coreProperties>
</file>