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ink/ink1.xml" ContentType="application/inkml+xml"/>
  <Override PartName="/ppt/tags/tag1.xml" ContentType="application/vnd.openxmlformats-officedocument.presentationml.tags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3" r:id="rId3"/>
    <p:sldId id="323" r:id="rId4"/>
    <p:sldId id="324" r:id="rId5"/>
    <p:sldId id="304" r:id="rId6"/>
    <p:sldId id="305" r:id="rId7"/>
    <p:sldId id="307" r:id="rId8"/>
    <p:sldId id="308" r:id="rId9"/>
    <p:sldId id="309" r:id="rId10"/>
    <p:sldId id="306" r:id="rId11"/>
    <p:sldId id="311" r:id="rId12"/>
    <p:sldId id="313" r:id="rId13"/>
    <p:sldId id="312" r:id="rId14"/>
    <p:sldId id="310" r:id="rId15"/>
    <p:sldId id="315" r:id="rId16"/>
    <p:sldId id="314" r:id="rId17"/>
    <p:sldId id="317" r:id="rId18"/>
    <p:sldId id="316" r:id="rId19"/>
    <p:sldId id="320" r:id="rId20"/>
    <p:sldId id="318" r:id="rId21"/>
    <p:sldId id="321" r:id="rId22"/>
    <p:sldId id="258" r:id="rId23"/>
    <p:sldId id="259" r:id="rId24"/>
    <p:sldId id="260" r:id="rId25"/>
    <p:sldId id="322" r:id="rId26"/>
    <p:sldId id="261" r:id="rId27"/>
    <p:sldId id="30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  <p:sldId id="287" r:id="rId53"/>
    <p:sldId id="288" r:id="rId54"/>
    <p:sldId id="289" r:id="rId55"/>
    <p:sldId id="290" r:id="rId56"/>
    <p:sldId id="291" r:id="rId57"/>
    <p:sldId id="292" r:id="rId58"/>
    <p:sldId id="293" r:id="rId59"/>
    <p:sldId id="294" r:id="rId60"/>
    <p:sldId id="295" r:id="rId61"/>
    <p:sldId id="296" r:id="rId62"/>
    <p:sldId id="297" r:id="rId63"/>
    <p:sldId id="298" r:id="rId64"/>
    <p:sldId id="299" r:id="rId65"/>
    <p:sldId id="300" r:id="rId66"/>
    <p:sldId id="301" r:id="rId67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9336" autoAdjust="0"/>
  </p:normalViewPr>
  <p:slideViewPr>
    <p:cSldViewPr>
      <p:cViewPr varScale="1">
        <p:scale>
          <a:sx n="99" d="100"/>
          <a:sy n="99" d="100"/>
        </p:scale>
        <p:origin x="32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0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3-02T13:38:38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3440 9490 0,'0'17'141,"0"1"-126,17 0-15,1-18 16,-18 17-16,17-17 15,-17 18-15,18-18 16,-18 18 0,18-1-1,-18 1 1,17-18 0,1 0-16,0 0 15,-1 17-15,1 1 16,0-18-16,-18 18 15,17-18 1,1 0 15,0 0-15,-1 0 0,1 0-1,17 0-15,-17 0 16,-1 0-16,1 0 15,0-18-15,17 18 16,-17-18-16,-1 18 16,18 0-16,1 0 15,17 0 1,-36 0-16,19 0 16,-19 0-16,1 0 15,0 0-15,-1 0 16,1 0-1,-1 0 1,1 36-16,0-36 16,-1 0-1,1 0 1,0 17-16,-1-17 16,-17 18-16,18-18 15,17 0-15,0 0 16,-17 18-1,0-18 1,-1 17-16,1-17 16,-18 18-16,35-18 15,-17 0-15,52 0 16,-17 18-16,-17-18 16,-1 0-16,35 0 15,1 0-15,-36 0 16,36 0-16,-18 0 15,0 0-15,-18 0 16,-17 0 0,-1 0-16,1 0 15,0 0 1,-1 0-16,1 0 16,-1 0-1,1 0 1,17 0-16,-17 0 15,0 0-15,17 0 16,-17 0-16,17 17 16,0 1-16,0-1 15,-17 1-15,17-18 16,-17 0 0,0 0-16,-18 18 31,17-18-16,1 0-15,0 0 16,17 0 0,18 0-16,0 0 15,0-18-15,-18 0 16,18 1-16,0 17 16,-18 0-16,0 0 15,0 0-15,-17 0 16,0 0-16,-1 0 15,1 0-15,0 0 16,-1 0-16,1 0 16,0 0-16,-1 0 15,1 17 1,0-17-16,-1 0 16,1 18-16,17-18 15,-35 18-15,53 17 16,-35-17-1,-1-1-15,1 1 16,0 0 0,-1-1 15,1 1 47,-1-18-62,1 0 109,-18 18-94,18-1 0,-1-17-31,-17 18 31,0-1-15,18 1 47,-18 0-32,18-18 266,-1 0-282,1 0 1,-18-18 0,18 18-16,-18-18 31,35 18-31,-18-17 15,1 17 1,0-18-16,-18 1 16,17-1-16,1 18 15,0 0-15,-18-18 16,17 18 31,1-17-32,0 17 17,-1-18-17,1 0 79,-18 1-78,18 17-1,-1 0-15,1-18 16,-1 0 0,-17 1 15,18 17-31,-18-18 15,18 18-15,-18-18 16,17 1 0,-17-1-16,18 18 15,0-17 1,-18-1-16,17 18 16,-17-18-1,18 1 16,0-1-15,-18 0 0,17 18-1,-17-17 17,18 17-32,-1 0 62,-17-18-62,18 18 125,-18-18-94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2-23T07:22:46.56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15099 1817 0,'-18'17'16,"1"1"0,17 0-1,0-1 1,-18-17-16,18 18 15,0 0-15,-18-1 16,18 1-16,0 0 16,0-1-1,0 1-15,0 17 16,0-17 0,0 17-16,0-17 15,0 17-15,0-17 16,0-1-16,18 18 15,0-17-15,-1 0 16,-17 17-16,0 0 16,18-35-16,-18 36 15,18-1-15,-1-17 16,1 17-16,-18-18 16,0 1-1,0 17-15,17 1 16,1-19-16,-18 1 15,18 17-15,-18 0 16,0-17 0,0 17-16,0-17 15,17 0-15,-17 17 16,0-17-16,0-1 16,0 1-1,-17-18 1,17 17-16,0 1 62,-18-18 16,0 0-62,18 18-16,-17-18 16,-1 0 15,18 17-15,-17-17-16,17 18 31,-18-18 0,18 18-15,0-1-1,0 1-15,0 0 16,0-1 0,18 1-1,-18 0-15,17-18 16,-17 17-16,18 18 31,-18-17-31,17-18 16,1 0-16,-18 18 15,0-1-15,0 1 16,0 0 0,18-18-16,-18 17 15,0 19-15,0-19 16,0 36-1,17-35 1,1 17 0,-18-17-16,0-1 15,0 1-15,0 0 16,0-1 0,0 1-16,0-1 15,0 19 1,18-19-1,-1 1 1,-17 0 0,0-1-1,0 1-15,36-18 16,-19 0 15,-17 18-31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2-23T07:22:52.15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15646 3951 0,'0'18'16,"17"-18"31,1 0 15,0 0-62,-1 0 16,1 0 0,0 0-16,-1 0 31,1 0-31,-1 0 15,1 0 1,0 0-16,-1 0 16,1 0-1,0 0 1,-1 0-16,1 0 16,0 0-1,-1 0 1,1 0 15,-1 0-15,1 0 15,0 0 63,-1 0-63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2-23T07:22:53.55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17621 4004 0,'18'0'16,"0"0"0,-1 0 15,1 0-31,-1 0 16,1 0-1,0 0-15,-1 0 16,1 0-1,0 0-15,17 0 16,0 18 0,-17-18-16,-1 0 15,19 0 1,-19 0 0,19 0-16,-19 0 15,1 0 1,0 0-1,-18 17-15,17-17 16,1 0-16,0 0 31,-1 0-31,1 0 16,-1 0 0,1 0-16,0 0 15,-18 18 1,17-18-16,1 0 15,0 0 1,-1 0-16,1 0 16,0 0-1,-1 0 1,1 0 0,-1 0-16,1 0 15,0 0 1,-1 0 31,1 0-16,0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2-23T06:26:06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7250 5927 0,'0'0'0,"17"0"15,1 0 1,-1 0 0,1 0-16,0 0 31,-1 0-31,1 0 31,0 0-31,-1 17 16,1-17-1,17 0-15,18 0 16,0 0 0,0 18-1,-18 0-15,18-18 16,18 17-16,-1 1 15,18-1-15,18 1 16,-53 0-16,71-1 16,-18 1-16,-54 0 15,54-1-15,0 36 16,0-53-16,0 18 16,-18 0-16,18-1 15,-18 18-15,18-17 16,-36 0-16,1-1 15,-18 1-15,0-18 16,0 18-16,17-18 16,-17 17-16,53 1 15,-88-18-15,52 0 16,1 0-16,-54 0 16,54 18-16,0-18 15,-1 17 1,-17-17-16,0 18 15,17-18-15,-17 0 16,0 17-16,0-17 16,18 0-16,-1 0 15,-17 0-15,53 18 16,-53-18-16,18 0 16,17 0-16,-18 0 15,1 0-15,-18 0 16,0 0-16,17 0 15,-17 0-15,0 0 16,18 0-16,-18 0 16,-1 0-16,1 0 15,0 0-15,-17 0 16,16-18-16,1 18 16,-35-17-16,17 17 15,18-18-15,-35 18 16,17 0-16,-17 0 15,-1-17-15,36-1 16,0 0-16,-53 1 16,36 17-16,16-18 15,-34 18-15,17-18 16,1 18 0,-1-17-16,0-1 15,0 0-15,1 1 16,-19-1-16,36 1 15,-17 17-15,-1-18 16,0 18-16,0-18 16,-17 1-16,35-1 15,-18 0-15,18 18 16,-18-17-16,18-1 16,-17 18-16,-19-18 15,19 18-15,16-17 16,-16 17-1,-1 0-15,-35-18 16,35 18-16,1-18 16,-36 1-16,17 17 15,1 0-15,0 0 16,-1 0 0,1 0-16,-18-18 15,17 18 1,1 0-1,-18-17 1,18 17 0,-1 0-1,1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2-23T07:25:06.23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12965 13917 0,'17'0'78,"583"-247"0,88 177 0,-512 52 0,-123 18 0,-35 0 63,-18 18-110,-194 87 32,17-34 15,-122-53 0,16-18 16,266 0-94,-142 0 78,124 0-78,17 0 78,18-18 156,176-35-156,-140 53-78,281-18 78,-264 18-62,300 0 62,-265 0 0,-17 0 0,-54 0 16,-34 0 656,-1 0-734,-17 0-16,17 0 15,0 0-15,1 0 16,-19 0-16,19 0 16,-1 0-16,1 0 15,-1 0-15,0 0 16,1 0-16,-19 0 16,19 0-16,-19 0 15,-16 18-15,34-18 16,-35 0-16,0 0 15,35 0-15,-17 0 16,18 0-16,-19 0 16,19 0-16,-1 0 15,0 18 32,1-18-16,-1 0-15,0 0-16,-17 0 16,0 17-1,0-17 1,-1 0 0,1 0-16,17 18 15,-17-18-15,17 0 16,-17 18-16,18-18 15,-1 17-15,0-17 16,-17 18-16,17-18 31,1 18-15,17-1 0,0 1 15,0-1-16,-18 1-15,18 0 16,0-1 0,0 1-1,0 0 1,0-1-16,0 1 31,0 0-15,0-1-1,18-17 1,-18 18 0,17-18-16,-17 17 15,36-17-15,-19 0 16,19 18-16,-1 0 16,0-18-16,36 35 15,-1-17-15,1-1 16,-1-17-16,36 18 15,18 0-15,-1-1 16,-17-17-16,-18 0 16,0 0-16,1 0 15,-37 0-15,-16 0 16,-1 0-16,-17 0 16,-18-17 62,-18-1-63,-17 0-15,17 1 16,-17-19 0,0 1-16,-1 17 15,19 1-15,-1-1 16,0 18-16,1-17 15,17-1-15,-36 18 16,36-18-16,-17 1 16,-19-1-16,19 18 15,-1 0-15,18-18 16,-53 18-16,18-17 16,-18 17-16,0 0 15,36 0-15,-36 0 16,17 0-16,19 0 15,-1 0-15,-17 0 16,17 0-16,1 0 16,-1 0-16,-17 0 15,17 0 1,0 0-16,1 17 16,-1-17-16,0 18 15,-17-18-15,17 0 16,1 18-16,-1-18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2-23T07:25:13.70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16263 16104 0,'18'0'79,"-1"0"-79,301-70 78,70-18 0,53 70 0,-424 18-78,107 0 94,-106 0-16,-1 70 0,-17 19 0,-88-1 0,-265 18 0,-4039-89 0,8008-52 1,-3669 17-1,36 1 15,34-36-30,318-35 15,283 52 0,-424 36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2-23T07:25:14.45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16969 16334 0,'282'0'78,"-212"0"-78,407-18 78,-460 18-15,-4056-18 15,8078 1-62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2-23T07:20:26.79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7161 9754 0,'0'0'0,"18"0"0,0 0 16,-1 0-16,19-17 15,34 17-15,-17 0 16,35-18-16,0 18 15,36-18-15,-1 18 16,1-17-16,-1 17 16,18-18-16,-17 18 15,-1-18-15,18 18 16,18-35-16,-18 35 16,18 0-16,17 0 15,1-17-15,-1 17 16,1 0-1,-19-18-15,19 18 16,-1 0-16,-35 0 16,36 0-16,-1 0 15,0 0-15,-17 0 16,-18 0-16,36 0 16,-19 0-16,-52 0 15,53 0-15,-35-18 16,-1 18-16,-35 0 15,0 0-15,36 0 16,-36 0-16,0 0 16,53 0-16,-35-17 15,18 17-15,-19 0 16,1-36-16,-17 36 16,-1 0-16,-18 0 15,18 0-15,-17 0 16,-18 0-16,17 0 15,1 0-15,-18 0 16,0 0-16,0 0 16,-18 0-16,18 0 15,0 0-15,-18 0 16,-17 0 0,17 0-16,-17 0 15,-18-17 1,17 17-16,1 0 15,-18-18 110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2-23T07:20:40.57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6967 11747 0,'0'0'0,"0"53"0,0-35 15,0 17 1,0 18-16,0-17 15,0 16-15,0-16 16,0-19-16,0 36 16,0-17-16,36-1 15,-19 0-15,1 0 16,-18 1-16,0-1 16,18 0-16,-1 18 15,18-18-15,-17 18 16,0 0-16,-18-35 15,17 35-15,1-18 16,-18-17-16,18 17 16,-18 18-16,0-35 15,0 17-15,0 0 16,-18 0 0,0-17-16,1-18 15,17 18-15,-18-1 16,0 1-16,1 0 15,-1-18 1,1 17-16,-1-17 31,18 18-15,0-1 31,-18-17-47,18 18 15,0 0 1,0-1-16,0 1 16,0 17-16,18 1 15,-18-19-15,18 19 16,-1-1-16,-17 18 16,0-18-1,0 0-15,0 1 16,0-1-16,0 0 15,0-17-15,0 17 16,0 18-16,0-35 16,0 17-16,0 0 15,0-17-15,-17 35 16,17-36-16,0 1 16,0 35-16,-18-35 15,18-1-15,0 18 16,0-17-1,0 0 17,0-1-17,0 1-15,0 17 16,18-17-16,-1 0 16,1-18-16,-18 35 15,17-35-15,1 0 47,-18 17-47,18-17 16,-1 0-1,-17 18 1,36-18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2-23T07:22:04.28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16828 17110 0,'0'17'16,"0"19"0,0-1-16,0 18 31,0-18-15,0-17-16,0-1 15,0 1-15,0 0 16,0 17-16,0 0 15,0 0-15,0 1 16,0-1-16,0 0 16,0 1-16,0-1 15,0 0-15,0 0 16,0-17-16,0 35 16,0-18-16,0-17 15,0 35-15,0 0 16,0-36-1,0 1-15,0 0 16,0-1-16,0 1 16,0 0-16,0-1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2-23T07:22:23.46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12435 18221 0,'36'0'15,"-19"0"1,1 0-16,0 0 15,-1 0-15,19 0 16,16 0 0,1 0-16,-17 0 15,34-18 1,54 18-16,-36-17 16,0 17-16,36 0 15,-19-18-15,19 0 16,-18 18-16,-1 0 15,1 0-15,18-17 16,35 17-16,-18-36 16,35 36-16,71-17 15,-71-1-15,36 18 16,-36 0-16,1 0 16,17 0-16,-35-35 15,52 35-15,-70 0 16,0 0-16,18 0 15,-35 0-15,17 0 16,-18 0-16,1 0 16,-18 0-16,-1 0 15,-16 0-15,52 0 16,-53 0-16,35 0 16,-34 0-16,-19 0 15,1 0-15,-18 0 16,17 0-1,1 0-15,-18 0 16,0 0-16,17 0 16,1 0-16,17 0 15,-18 0-15,-17 0 16,18 0-16,-1 0 16,-17 0-16,0 0 15,18 0-15,-54 0 16,1 0-16,17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2-23T07:22:26.44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8678 16281 0,'0'0'0,"36"17"16,-1-17-16,0 18 16,0-18-16,1 18 15,-1-18-15,18 0 16,0 0-16,-18 0 16,0 17-16,18-17 15,-35 0-15,0 0 16,-1 0-16,1 0 31,-1 0-15,1 0 15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3151" y="73151"/>
            <a:ext cx="9070847" cy="6784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906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09600" y="228600"/>
            <a:ext cx="8239125" cy="6391275"/>
          </a:xfrm>
          <a:custGeom>
            <a:avLst/>
            <a:gdLst/>
            <a:ahLst/>
            <a:cxnLst/>
            <a:rect l="l" t="t" r="r" b="b"/>
            <a:pathLst>
              <a:path w="8239125" h="6391275">
                <a:moveTo>
                  <a:pt x="0" y="0"/>
                </a:moveTo>
                <a:lnTo>
                  <a:pt x="8239125" y="0"/>
                </a:lnTo>
                <a:lnTo>
                  <a:pt x="8239125" y="6391275"/>
                </a:lnTo>
                <a:lnTo>
                  <a:pt x="0" y="6391275"/>
                </a:lnTo>
                <a:lnTo>
                  <a:pt x="0" y="0"/>
                </a:lnTo>
                <a:close/>
              </a:path>
            </a:pathLst>
          </a:custGeom>
          <a:solidFill>
            <a:srgbClr val="EDE7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50800"/>
            <a:ext cx="1181100" cy="4057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4215676"/>
            <a:ext cx="1181100" cy="2578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10867" y="804735"/>
            <a:ext cx="492226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21304"/>
                </a:solidFill>
                <a:latin typeface="隶书"/>
                <a:cs typeface="隶书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3151" y="73151"/>
            <a:ext cx="9070847" cy="6784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906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09600" y="228600"/>
            <a:ext cx="8239125" cy="6391275"/>
          </a:xfrm>
          <a:custGeom>
            <a:avLst/>
            <a:gdLst/>
            <a:ahLst/>
            <a:cxnLst/>
            <a:rect l="l" t="t" r="r" b="b"/>
            <a:pathLst>
              <a:path w="8239125" h="6391275">
                <a:moveTo>
                  <a:pt x="0" y="0"/>
                </a:moveTo>
                <a:lnTo>
                  <a:pt x="8239125" y="0"/>
                </a:lnTo>
                <a:lnTo>
                  <a:pt x="8239125" y="6391275"/>
                </a:lnTo>
                <a:lnTo>
                  <a:pt x="0" y="6391275"/>
                </a:lnTo>
                <a:lnTo>
                  <a:pt x="0" y="0"/>
                </a:lnTo>
                <a:close/>
              </a:path>
            </a:pathLst>
          </a:custGeom>
          <a:solidFill>
            <a:srgbClr val="EDE7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21304"/>
                </a:solidFill>
                <a:latin typeface="隶书"/>
                <a:cs typeface="隶书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21304"/>
                </a:solidFill>
                <a:latin typeface="隶书"/>
                <a:cs typeface="隶书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21304"/>
                </a:solidFill>
                <a:latin typeface="隶书"/>
                <a:cs typeface="隶书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397517" y="5989347"/>
            <a:ext cx="194934" cy="430887"/>
          </a:xfrm>
        </p:spPr>
        <p:txBody>
          <a:bodyPr/>
          <a:lstStyle/>
          <a:p>
            <a:pPr marL="21720"/>
            <a:fld id="{81D60167-4931-47E6-BA6A-407CBD079E47}" type="slidenum">
              <a:rPr lang="en-US" altLang="zh-CN" smtClean="0"/>
              <a:pPr marL="2172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998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869978"/>
            <a:ext cx="7886700" cy="69249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27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1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97517" y="5989347"/>
            <a:ext cx="194934" cy="430887"/>
          </a:xfrm>
        </p:spPr>
        <p:txBody>
          <a:bodyPr/>
          <a:lstStyle/>
          <a:p>
            <a:pPr marL="21720"/>
            <a:fld id="{81D60167-4931-47E6-BA6A-407CBD079E47}" type="slidenum">
              <a:rPr lang="en-US" altLang="zh-CN" smtClean="0"/>
              <a:pPr marL="2172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362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3151" y="73151"/>
            <a:ext cx="9070847" cy="67848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906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15793" y="835215"/>
            <a:ext cx="4312412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21304"/>
                </a:solidFill>
                <a:latin typeface="隶书"/>
                <a:cs typeface="隶书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5539" y="1701946"/>
            <a:ext cx="7679055" cy="285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0984" y="6599373"/>
            <a:ext cx="227965" cy="221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4.emf"/><Relationship Id="rId96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95" Type="http://schemas.openxmlformats.org/officeDocument/2006/relationships/image" Target="../media/image66.emf"/><Relationship Id="rId99" Type="http://schemas.openxmlformats.org/officeDocument/2006/relationships/image" Target="../media/image68.emf"/><Relationship Id="rId101" Type="http://schemas.openxmlformats.org/officeDocument/2006/relationships/image" Target="../media/image69.emf"/><Relationship Id="rId100" Type="http://schemas.openxmlformats.org/officeDocument/2006/relationships/customXml" Target="../ink/ink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93" Type="http://schemas.openxmlformats.org/officeDocument/2006/relationships/image" Target="../media/image118.emf"/><Relationship Id="rId121" Type="http://schemas.openxmlformats.org/officeDocument/2006/relationships/image" Target="../media/image132.emf"/><Relationship Id="rId76" Type="http://schemas.openxmlformats.org/officeDocument/2006/relationships/customXml" Target="../ink/ink8.xml"/><Relationship Id="rId112" Type="http://schemas.openxmlformats.org/officeDocument/2006/relationships/customXml" Target="../ink/ink11.xml"/><Relationship Id="rId120" Type="http://schemas.openxmlformats.org/officeDocument/2006/relationships/customXml" Target="../ink/ink12.xml"/><Relationship Id="rId7" Type="http://schemas.openxmlformats.org/officeDocument/2006/relationships/image" Target="../media/image75.emf"/><Relationship Id="rId2" Type="http://schemas.openxmlformats.org/officeDocument/2006/relationships/customXml" Target="../ink/ink5.xml"/><Relationship Id="rId16" Type="http://schemas.openxmlformats.org/officeDocument/2006/relationships/customXml" Target="../ink/ink7.xml"/><Relationship Id="rId75" Type="http://schemas.openxmlformats.org/officeDocument/2006/relationships/image" Target="../media/image109.emf"/><Relationship Id="rId111" Type="http://schemas.openxmlformats.org/officeDocument/2006/relationships/image" Target="../media/image127.emf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79.emf"/><Relationship Id="rId119" Type="http://schemas.openxmlformats.org/officeDocument/2006/relationships/image" Target="../media/image131.emf"/><Relationship Id="rId94" Type="http://schemas.openxmlformats.org/officeDocument/2006/relationships/customXml" Target="../ink/ink9.xml"/><Relationship Id="rId99" Type="http://schemas.openxmlformats.org/officeDocument/2006/relationships/image" Target="../media/image121.emf"/><Relationship Id="rId100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whole" TargetMode="External"/><Relationship Id="rId2" Type="http://schemas.openxmlformats.org/officeDocument/2006/relationships/hyperlink" Target="https://www.ldoceonline.com/dictionary/connec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sogou.com/lemma/ShowInnerLink.htm?lemmaId=294857&amp;ss_c=ssc.citiao.link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533400"/>
            <a:ext cx="74231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10" dirty="0">
                <a:latin typeface="宋体"/>
                <a:cs typeface="宋体"/>
              </a:rPr>
              <a:t>《算法与</a:t>
            </a:r>
            <a:r>
              <a:rPr sz="4000" spc="-10" dirty="0">
                <a:latin typeface="宋体"/>
                <a:cs typeface="宋体"/>
              </a:rPr>
              <a:t>数据结</a:t>
            </a:r>
            <a:r>
              <a:rPr sz="4000" spc="10" dirty="0">
                <a:latin typeface="宋体"/>
                <a:cs typeface="宋体"/>
              </a:rPr>
              <a:t>构</a:t>
            </a:r>
            <a:r>
              <a:rPr sz="4000" spc="-5" dirty="0">
                <a:latin typeface="宋体"/>
                <a:cs typeface="宋体"/>
              </a:rPr>
              <a:t>—C</a:t>
            </a:r>
            <a:r>
              <a:rPr sz="4000" spc="-10" dirty="0">
                <a:latin typeface="宋体"/>
                <a:cs typeface="宋体"/>
              </a:rPr>
              <a:t>语言描述》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7800" y="2743200"/>
            <a:ext cx="4800600" cy="1581202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lang="en-US" sz="4400" b="1" spc="-10" dirty="0" smtClean="0">
                <a:latin typeface="华文中宋"/>
                <a:cs typeface="华文中宋"/>
              </a:rPr>
              <a:t>0 </a:t>
            </a:r>
            <a:r>
              <a:rPr lang="zh-CN" altLang="en-US" sz="4400" b="1" spc="-10" dirty="0" smtClean="0">
                <a:latin typeface="华文中宋"/>
                <a:cs typeface="华文中宋"/>
              </a:rPr>
              <a:t>课程简介（整体）</a:t>
            </a:r>
            <a:endParaRPr lang="en-US" sz="4400" b="1" spc="-10" dirty="0" smtClean="0">
              <a:latin typeface="华文中宋"/>
              <a:cs typeface="华文中宋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4400" b="1" spc="-10" dirty="0" smtClean="0">
                <a:latin typeface="华文中宋"/>
                <a:cs typeface="华文中宋"/>
              </a:rPr>
              <a:t>1</a:t>
            </a:r>
            <a:r>
              <a:rPr sz="4400" b="1" spc="-15" dirty="0" smtClean="0">
                <a:latin typeface="华文中宋"/>
                <a:cs typeface="华文中宋"/>
              </a:rPr>
              <a:t> </a:t>
            </a:r>
            <a:r>
              <a:rPr sz="4400" b="1" spc="5" dirty="0" err="1" smtClean="0">
                <a:latin typeface="华文中宋"/>
                <a:cs typeface="华文中宋"/>
              </a:rPr>
              <a:t>绪</a:t>
            </a:r>
            <a:r>
              <a:rPr sz="4400" b="1" spc="-15" dirty="0" err="1" smtClean="0">
                <a:latin typeface="华文中宋"/>
                <a:cs typeface="华文中宋"/>
              </a:rPr>
              <a:t>论</a:t>
            </a:r>
            <a:r>
              <a:rPr lang="zh-CN" altLang="en-US" sz="4400" b="1" spc="-15" dirty="0" smtClean="0">
                <a:latin typeface="华文中宋"/>
                <a:cs typeface="华文中宋"/>
              </a:rPr>
              <a:t>（主要内容）</a:t>
            </a:r>
            <a:endParaRPr sz="4400" dirty="0">
              <a:latin typeface="华文中宋"/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420" spc="17" dirty="0">
                <a:latin typeface="宋体"/>
                <a:cs typeface="宋体"/>
              </a:rPr>
              <a:t>课程简介</a:t>
            </a:r>
            <a:endParaRPr lang="zh-CN" altLang="en-US" sz="3420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604544"/>
            <a:ext cx="7886700" cy="4099836"/>
          </a:xfrm>
        </p:spPr>
        <p:txBody>
          <a:bodyPr>
            <a:normAutofit/>
          </a:bodyPr>
          <a:lstStyle/>
          <a:p>
            <a:endParaRPr lang="en-US" altLang="zh-CN" sz="2394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zh-CN" altLang="en-US" sz="2394" spc="51" dirty="0">
                <a:latin typeface="宋体" panose="02010600030101010101" pitchFamily="2" charset="-122"/>
                <a:ea typeface="宋体" panose="02010600030101010101" pitchFamily="2" charset="-122"/>
              </a:rPr>
              <a:t>概念解析</a:t>
            </a:r>
            <a:endParaRPr lang="en-US" altLang="zh-CN" sz="2394" spc="5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zh-CN" altLang="en-US" sz="2394" spc="51" dirty="0">
                <a:latin typeface="宋体" panose="02010600030101010101" pitchFamily="2" charset="-122"/>
                <a:ea typeface="宋体" panose="02010600030101010101" pitchFamily="2" charset="-122"/>
              </a:rPr>
              <a:t>    数据结构 </a:t>
            </a:r>
            <a:endParaRPr lang="en-US" altLang="zh-CN" sz="2394" spc="5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zh-CN" altLang="en-US" sz="2394" spc="51" dirty="0">
                <a:latin typeface="宋体" panose="02010600030101010101" pitchFamily="2" charset="-122"/>
                <a:ea typeface="宋体" panose="02010600030101010101" pitchFamily="2" charset="-122"/>
              </a:rPr>
              <a:t>    算法 </a:t>
            </a:r>
            <a:endParaRPr lang="en-US" altLang="zh-CN" sz="2394" spc="5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zh-CN" altLang="en-US" sz="2394" spc="51" dirty="0">
                <a:latin typeface="宋体" panose="02010600030101010101" pitchFamily="2" charset="-122"/>
                <a:ea typeface="宋体" panose="02010600030101010101" pitchFamily="2" charset="-122"/>
              </a:rPr>
              <a:t>    程序</a:t>
            </a:r>
            <a:endParaRPr lang="en-US" altLang="zh-CN" sz="2394" spc="5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zh-CN" altLang="en-US" sz="2394" spc="51" dirty="0">
                <a:latin typeface="宋体" panose="02010600030101010101" pitchFamily="2" charset="-122"/>
                <a:ea typeface="宋体" panose="02010600030101010101" pitchFamily="2" charset="-122"/>
              </a:rPr>
              <a:t>课程目标</a:t>
            </a:r>
            <a:endParaRPr lang="en-US" altLang="zh-CN" sz="2394" spc="5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zh-CN" altLang="en-US" sz="2394" spc="51" dirty="0">
                <a:latin typeface="宋体" panose="02010600030101010101" pitchFamily="2" charset="-122"/>
                <a:ea typeface="宋体" panose="02010600030101010101" pitchFamily="2" charset="-122"/>
              </a:rPr>
              <a:t>与其他课程关系</a:t>
            </a:r>
            <a:endParaRPr lang="en-US" altLang="zh-CN" sz="2394" spc="5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zh-CN" altLang="en-US" sz="2394" spc="51" dirty="0">
                <a:latin typeface="宋体" panose="02010600030101010101" pitchFamily="2" charset="-122"/>
                <a:ea typeface="宋体" panose="02010600030101010101" pitchFamily="2" charset="-122"/>
              </a:rPr>
              <a:t>课程要求及成绩评定</a:t>
            </a:r>
            <a:endParaRPr lang="en-US" altLang="zh-CN" sz="2394" spc="5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object 8"/>
          <p:cNvSpPr/>
          <p:nvPr/>
        </p:nvSpPr>
        <p:spPr>
          <a:xfrm>
            <a:off x="5875183" y="2972887"/>
            <a:ext cx="950238" cy="272039"/>
          </a:xfrm>
          <a:custGeom>
            <a:avLst/>
            <a:gdLst/>
            <a:ahLst/>
            <a:cxnLst/>
            <a:rect l="l" t="t" r="r" b="b"/>
            <a:pathLst>
              <a:path w="1111250" h="318135">
                <a:moveTo>
                  <a:pt x="278117" y="317753"/>
                </a:moveTo>
                <a:lnTo>
                  <a:pt x="278117" y="0"/>
                </a:lnTo>
                <a:lnTo>
                  <a:pt x="0" y="158495"/>
                </a:lnTo>
                <a:lnTo>
                  <a:pt x="278117" y="317753"/>
                </a:lnTo>
                <a:close/>
              </a:path>
              <a:path w="1111250" h="318135">
                <a:moveTo>
                  <a:pt x="1110995" y="238506"/>
                </a:moveTo>
                <a:lnTo>
                  <a:pt x="1110995" y="79247"/>
                </a:lnTo>
                <a:lnTo>
                  <a:pt x="278117" y="79247"/>
                </a:lnTo>
                <a:lnTo>
                  <a:pt x="278117" y="238506"/>
                </a:lnTo>
                <a:lnTo>
                  <a:pt x="1110995" y="23850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</p:spTree>
    <p:extLst>
      <p:ext uri="{BB962C8B-B14F-4D97-AF65-F5344CB8AC3E}">
        <p14:creationId xmlns:p14="http://schemas.microsoft.com/office/powerpoint/2010/main" val="247208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2015.cnblogs.com/blog/1024555/201611/1024555-20161126001352300-20273862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0999"/>
            <a:ext cx="8177473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44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92316"/>
            <a:ext cx="7886700" cy="5538527"/>
          </a:xfrm>
        </p:spPr>
        <p:txBody>
          <a:bodyPr>
            <a:normAutofit/>
          </a:bodyPr>
          <a:lstStyle/>
          <a:p>
            <a:r>
              <a:rPr lang="en-US" altLang="zh-CN" sz="2052" dirty="0">
                <a:latin typeface="Arial Black" panose="020B0A04020102020204" pitchFamily="34" charset="0"/>
              </a:rPr>
              <a:t>public static void </a:t>
            </a:r>
            <a:r>
              <a:rPr lang="en-US" altLang="zh-CN" sz="2052" dirty="0" err="1">
                <a:latin typeface="Arial Black" panose="020B0A04020102020204" pitchFamily="34" charset="0"/>
              </a:rPr>
              <a:t>bubbleSort</a:t>
            </a:r>
            <a:r>
              <a:rPr lang="en-US" altLang="zh-CN" sz="2052" dirty="0">
                <a:latin typeface="Arial Black" panose="020B0A04020102020204" pitchFamily="34" charset="0"/>
              </a:rPr>
              <a:t>(</a:t>
            </a:r>
            <a:r>
              <a:rPr lang="en-US" altLang="zh-CN" sz="2052" dirty="0" err="1">
                <a:latin typeface="Arial Black" panose="020B0A04020102020204" pitchFamily="34" charset="0"/>
              </a:rPr>
              <a:t>int</a:t>
            </a:r>
            <a:r>
              <a:rPr lang="en-US" altLang="zh-CN" sz="2052" dirty="0">
                <a:latin typeface="Arial Black" panose="020B0A04020102020204" pitchFamily="34" charset="0"/>
              </a:rPr>
              <a:t>[] </a:t>
            </a:r>
            <a:r>
              <a:rPr lang="en-US" altLang="zh-CN" sz="2052" dirty="0" err="1">
                <a:latin typeface="Arial Black" panose="020B0A04020102020204" pitchFamily="34" charset="0"/>
              </a:rPr>
              <a:t>arr</a:t>
            </a:r>
            <a:r>
              <a:rPr lang="en-US" altLang="zh-CN" sz="2052" dirty="0">
                <a:latin typeface="Arial Black" panose="020B0A04020102020204" pitchFamily="34" charset="0"/>
              </a:rPr>
              <a:t>) {</a:t>
            </a:r>
            <a:br>
              <a:rPr lang="en-US" altLang="zh-CN" sz="2052" dirty="0">
                <a:latin typeface="Arial Black" panose="020B0A04020102020204" pitchFamily="34" charset="0"/>
              </a:rPr>
            </a:br>
            <a:r>
              <a:rPr lang="en-US" altLang="zh-CN" sz="2052" dirty="0">
                <a:latin typeface="Arial Black" panose="020B0A04020102020204" pitchFamily="34" charset="0"/>
              </a:rPr>
              <a:t>        for (</a:t>
            </a:r>
            <a:r>
              <a:rPr lang="en-US" altLang="zh-CN" sz="2052" dirty="0" err="1">
                <a:latin typeface="Arial Black" panose="020B0A04020102020204" pitchFamily="34" charset="0"/>
              </a:rPr>
              <a:t>int</a:t>
            </a:r>
            <a:r>
              <a:rPr lang="en-US" altLang="zh-CN" sz="2052" dirty="0">
                <a:latin typeface="Arial Black" panose="020B0A04020102020204" pitchFamily="34" charset="0"/>
              </a:rPr>
              <a:t> </a:t>
            </a:r>
            <a:r>
              <a:rPr lang="en-US" altLang="zh-CN" sz="2052" dirty="0" err="1">
                <a:latin typeface="Arial Black" panose="020B0A04020102020204" pitchFamily="34" charset="0"/>
              </a:rPr>
              <a:t>i</a:t>
            </a:r>
            <a:r>
              <a:rPr lang="en-US" altLang="zh-CN" sz="2052" dirty="0">
                <a:latin typeface="Arial Black" panose="020B0A04020102020204" pitchFamily="34" charset="0"/>
              </a:rPr>
              <a:t> = 0; </a:t>
            </a:r>
            <a:r>
              <a:rPr lang="en-US" altLang="zh-CN" sz="2052" dirty="0" err="1">
                <a:latin typeface="Arial Black" panose="020B0A04020102020204" pitchFamily="34" charset="0"/>
              </a:rPr>
              <a:t>i</a:t>
            </a:r>
            <a:r>
              <a:rPr lang="en-US" altLang="zh-CN" sz="2052" dirty="0">
                <a:latin typeface="Arial Black" panose="020B0A04020102020204" pitchFamily="34" charset="0"/>
              </a:rPr>
              <a:t> &lt; </a:t>
            </a:r>
            <a:r>
              <a:rPr lang="en-US" altLang="zh-CN" sz="2052" dirty="0" err="1">
                <a:latin typeface="Arial Black" panose="020B0A04020102020204" pitchFamily="34" charset="0"/>
              </a:rPr>
              <a:t>arr.length</a:t>
            </a:r>
            <a:r>
              <a:rPr lang="en-US" altLang="zh-CN" sz="2052" dirty="0">
                <a:latin typeface="Arial Black" panose="020B0A04020102020204" pitchFamily="34" charset="0"/>
              </a:rPr>
              <a:t> - 1; </a:t>
            </a:r>
            <a:r>
              <a:rPr lang="en-US" altLang="zh-CN" sz="2052" dirty="0" err="1">
                <a:latin typeface="Arial Black" panose="020B0A04020102020204" pitchFamily="34" charset="0"/>
              </a:rPr>
              <a:t>i</a:t>
            </a:r>
            <a:r>
              <a:rPr lang="en-US" altLang="zh-CN" sz="2052" dirty="0">
                <a:latin typeface="Arial Black" panose="020B0A04020102020204" pitchFamily="34" charset="0"/>
              </a:rPr>
              <a:t>++) {</a:t>
            </a:r>
            <a:br>
              <a:rPr lang="en-US" altLang="zh-CN" sz="2052" dirty="0">
                <a:latin typeface="Arial Black" panose="020B0A04020102020204" pitchFamily="34" charset="0"/>
              </a:rPr>
            </a:br>
            <a:r>
              <a:rPr lang="en-US" altLang="zh-CN" sz="2052" dirty="0">
                <a:latin typeface="Arial Black" panose="020B0A04020102020204" pitchFamily="34" charset="0"/>
              </a:rPr>
              <a:t>            </a:t>
            </a:r>
            <a:r>
              <a:rPr lang="en-US" altLang="zh-CN" sz="2052" dirty="0" err="1">
                <a:latin typeface="Arial Black" panose="020B0A04020102020204" pitchFamily="34" charset="0"/>
              </a:rPr>
              <a:t>boolean</a:t>
            </a:r>
            <a:r>
              <a:rPr lang="en-US" altLang="zh-CN" sz="2052" dirty="0">
                <a:latin typeface="Arial Black" panose="020B0A04020102020204" pitchFamily="34" charset="0"/>
              </a:rPr>
              <a:t> flag = true;//</a:t>
            </a:r>
            <a:r>
              <a:rPr lang="zh-CN" altLang="en-US" sz="2052" dirty="0">
                <a:latin typeface="Arial Black" panose="020B0A04020102020204" pitchFamily="34" charset="0"/>
              </a:rPr>
              <a:t>设定一个标记，若为</a:t>
            </a:r>
            <a:r>
              <a:rPr lang="en-US" altLang="zh-CN" sz="2052" dirty="0">
                <a:latin typeface="Arial Black" panose="020B0A04020102020204" pitchFamily="34" charset="0"/>
              </a:rPr>
              <a:t>true</a:t>
            </a:r>
            <a:r>
              <a:rPr lang="zh-CN" altLang="en-US" sz="2052" dirty="0">
                <a:latin typeface="Arial Black" panose="020B0A04020102020204" pitchFamily="34" charset="0"/>
              </a:rPr>
              <a:t>，则表示此次循环没有进行交换，也就是待排序列已经有序，排序已然完成。</a:t>
            </a:r>
            <a:br>
              <a:rPr lang="zh-CN" altLang="en-US" sz="2052" dirty="0">
                <a:latin typeface="Arial Black" panose="020B0A04020102020204" pitchFamily="34" charset="0"/>
              </a:rPr>
            </a:br>
            <a:r>
              <a:rPr lang="zh-CN" altLang="en-US" sz="2052" dirty="0">
                <a:latin typeface="Arial Black" panose="020B0A04020102020204" pitchFamily="34" charset="0"/>
              </a:rPr>
              <a:t>            </a:t>
            </a:r>
            <a:r>
              <a:rPr lang="en-US" altLang="zh-CN" sz="2052" dirty="0">
                <a:latin typeface="Arial Black" panose="020B0A04020102020204" pitchFamily="34" charset="0"/>
              </a:rPr>
              <a:t>for (</a:t>
            </a:r>
            <a:r>
              <a:rPr lang="en-US" altLang="zh-CN" sz="2052" dirty="0" err="1">
                <a:latin typeface="Arial Black" panose="020B0A04020102020204" pitchFamily="34" charset="0"/>
              </a:rPr>
              <a:t>int</a:t>
            </a:r>
            <a:r>
              <a:rPr lang="en-US" altLang="zh-CN" sz="2052" dirty="0">
                <a:latin typeface="Arial Black" panose="020B0A04020102020204" pitchFamily="34" charset="0"/>
              </a:rPr>
              <a:t> j = 0; j &lt; </a:t>
            </a:r>
            <a:r>
              <a:rPr lang="en-US" altLang="zh-CN" sz="2052" dirty="0" err="1">
                <a:latin typeface="Arial Black" panose="020B0A04020102020204" pitchFamily="34" charset="0"/>
              </a:rPr>
              <a:t>arr.length</a:t>
            </a:r>
            <a:r>
              <a:rPr lang="en-US" altLang="zh-CN" sz="2052" dirty="0">
                <a:latin typeface="Arial Black" panose="020B0A04020102020204" pitchFamily="34" charset="0"/>
              </a:rPr>
              <a:t> - 1 - </a:t>
            </a:r>
            <a:r>
              <a:rPr lang="en-US" altLang="zh-CN" sz="2052" dirty="0" err="1">
                <a:latin typeface="Arial Black" panose="020B0A04020102020204" pitchFamily="34" charset="0"/>
              </a:rPr>
              <a:t>i</a:t>
            </a:r>
            <a:r>
              <a:rPr lang="en-US" altLang="zh-CN" sz="2052" dirty="0">
                <a:latin typeface="Arial Black" panose="020B0A04020102020204" pitchFamily="34" charset="0"/>
              </a:rPr>
              <a:t>; </a:t>
            </a:r>
            <a:r>
              <a:rPr lang="en-US" altLang="zh-CN" sz="2052" dirty="0" err="1">
                <a:latin typeface="Arial Black" panose="020B0A04020102020204" pitchFamily="34" charset="0"/>
              </a:rPr>
              <a:t>j++</a:t>
            </a:r>
            <a:r>
              <a:rPr lang="en-US" altLang="zh-CN" sz="2052" dirty="0">
                <a:latin typeface="Arial Black" panose="020B0A04020102020204" pitchFamily="34" charset="0"/>
              </a:rPr>
              <a:t>) {</a:t>
            </a:r>
            <a:br>
              <a:rPr lang="en-US" altLang="zh-CN" sz="2052" dirty="0">
                <a:latin typeface="Arial Black" panose="020B0A04020102020204" pitchFamily="34" charset="0"/>
              </a:rPr>
            </a:br>
            <a:r>
              <a:rPr lang="en-US" altLang="zh-CN" sz="2052" dirty="0">
                <a:latin typeface="Arial Black" panose="020B0A04020102020204" pitchFamily="34" charset="0"/>
              </a:rPr>
              <a:t>                if (</a:t>
            </a:r>
            <a:r>
              <a:rPr lang="en-US" altLang="zh-CN" sz="2052" dirty="0" err="1">
                <a:latin typeface="Arial Black" panose="020B0A04020102020204" pitchFamily="34" charset="0"/>
              </a:rPr>
              <a:t>arr</a:t>
            </a:r>
            <a:r>
              <a:rPr lang="en-US" altLang="zh-CN" sz="2052" dirty="0">
                <a:latin typeface="Arial Black" panose="020B0A04020102020204" pitchFamily="34" charset="0"/>
              </a:rPr>
              <a:t>[j] &gt; </a:t>
            </a:r>
            <a:r>
              <a:rPr lang="en-US" altLang="zh-CN" sz="2052" dirty="0" err="1">
                <a:latin typeface="Arial Black" panose="020B0A04020102020204" pitchFamily="34" charset="0"/>
              </a:rPr>
              <a:t>arr</a:t>
            </a:r>
            <a:r>
              <a:rPr lang="en-US" altLang="zh-CN" sz="2052" dirty="0">
                <a:latin typeface="Arial Black" panose="020B0A04020102020204" pitchFamily="34" charset="0"/>
              </a:rPr>
              <a:t>[j + 1]) {</a:t>
            </a:r>
            <a:br>
              <a:rPr lang="en-US" altLang="zh-CN" sz="2052" dirty="0">
                <a:latin typeface="Arial Black" panose="020B0A04020102020204" pitchFamily="34" charset="0"/>
              </a:rPr>
            </a:br>
            <a:r>
              <a:rPr lang="en-US" altLang="zh-CN" sz="2052" dirty="0">
                <a:latin typeface="Arial Black" panose="020B0A04020102020204" pitchFamily="34" charset="0"/>
              </a:rPr>
              <a:t>                    swap(arr,j,j+1);</a:t>
            </a:r>
            <a:br>
              <a:rPr lang="en-US" altLang="zh-CN" sz="2052" dirty="0">
                <a:latin typeface="Arial Black" panose="020B0A04020102020204" pitchFamily="34" charset="0"/>
              </a:rPr>
            </a:br>
            <a:r>
              <a:rPr lang="en-US" altLang="zh-CN" sz="2052" dirty="0">
                <a:latin typeface="Arial Black" panose="020B0A04020102020204" pitchFamily="34" charset="0"/>
              </a:rPr>
              <a:t>                    flag = false;</a:t>
            </a:r>
            <a:br>
              <a:rPr lang="en-US" altLang="zh-CN" sz="2052" dirty="0">
                <a:latin typeface="Arial Black" panose="020B0A04020102020204" pitchFamily="34" charset="0"/>
              </a:rPr>
            </a:br>
            <a:r>
              <a:rPr lang="en-US" altLang="zh-CN" sz="2052" dirty="0">
                <a:latin typeface="Arial Black" panose="020B0A04020102020204" pitchFamily="34" charset="0"/>
              </a:rPr>
              <a:t>                }</a:t>
            </a:r>
            <a:br>
              <a:rPr lang="en-US" altLang="zh-CN" sz="2052" dirty="0">
                <a:latin typeface="Arial Black" panose="020B0A04020102020204" pitchFamily="34" charset="0"/>
              </a:rPr>
            </a:br>
            <a:r>
              <a:rPr lang="en-US" altLang="zh-CN" sz="2052" dirty="0">
                <a:latin typeface="Arial Black" panose="020B0A04020102020204" pitchFamily="34" charset="0"/>
              </a:rPr>
              <a:t>            }</a:t>
            </a:r>
            <a:br>
              <a:rPr lang="en-US" altLang="zh-CN" sz="2052" dirty="0">
                <a:latin typeface="Arial Black" panose="020B0A04020102020204" pitchFamily="34" charset="0"/>
              </a:rPr>
            </a:br>
            <a:r>
              <a:rPr lang="en-US" altLang="zh-CN" sz="2052" dirty="0">
                <a:latin typeface="Arial Black" panose="020B0A04020102020204" pitchFamily="34" charset="0"/>
              </a:rPr>
              <a:t>            if (flag) {</a:t>
            </a:r>
            <a:br>
              <a:rPr lang="en-US" altLang="zh-CN" sz="2052" dirty="0">
                <a:latin typeface="Arial Black" panose="020B0A04020102020204" pitchFamily="34" charset="0"/>
              </a:rPr>
            </a:br>
            <a:r>
              <a:rPr lang="en-US" altLang="zh-CN" sz="2052" dirty="0">
                <a:latin typeface="Arial Black" panose="020B0A04020102020204" pitchFamily="34" charset="0"/>
              </a:rPr>
              <a:t>                break;</a:t>
            </a:r>
            <a:br>
              <a:rPr lang="en-US" altLang="zh-CN" sz="2052" dirty="0">
                <a:latin typeface="Arial Black" panose="020B0A04020102020204" pitchFamily="34" charset="0"/>
              </a:rPr>
            </a:br>
            <a:r>
              <a:rPr lang="en-US" altLang="zh-CN" sz="2052" dirty="0">
                <a:latin typeface="Arial Black" panose="020B0A04020102020204" pitchFamily="34" charset="0"/>
              </a:rPr>
              <a:t>            }</a:t>
            </a:r>
            <a:br>
              <a:rPr lang="en-US" altLang="zh-CN" sz="2052" dirty="0">
                <a:latin typeface="Arial Black" panose="020B0A04020102020204" pitchFamily="34" charset="0"/>
              </a:rPr>
            </a:br>
            <a:r>
              <a:rPr lang="en-US" altLang="zh-CN" sz="2052" dirty="0">
                <a:latin typeface="Arial Black" panose="020B0A04020102020204" pitchFamily="34" charset="0"/>
              </a:rPr>
              <a:t>        }</a:t>
            </a:r>
            <a:br>
              <a:rPr lang="en-US" altLang="zh-CN" sz="2052" dirty="0">
                <a:latin typeface="Arial Black" panose="020B0A04020102020204" pitchFamily="34" charset="0"/>
              </a:rPr>
            </a:br>
            <a:r>
              <a:rPr lang="en-US" altLang="zh-CN" sz="2052" dirty="0">
                <a:latin typeface="Arial Black" panose="020B0A04020102020204" pitchFamily="34" charset="0"/>
              </a:rPr>
              <a:t>    }</a:t>
            </a:r>
            <a:r>
              <a:rPr lang="en-US" altLang="zh-CN" sz="2052" dirty="0"/>
              <a:t/>
            </a:r>
            <a:br>
              <a:rPr lang="en-US" altLang="zh-CN" sz="2052" dirty="0"/>
            </a:br>
            <a:endParaRPr lang="zh-CN" altLang="en-US" sz="2052" dirty="0"/>
          </a:p>
        </p:txBody>
      </p:sp>
    </p:spTree>
    <p:extLst>
      <p:ext uri="{BB962C8B-B14F-4D97-AF65-F5344CB8AC3E}">
        <p14:creationId xmlns:p14="http://schemas.microsoft.com/office/powerpoint/2010/main" val="21468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17749" y="715220"/>
            <a:ext cx="5307755" cy="541102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10860">
              <a:spcBef>
                <a:spcPts val="115"/>
              </a:spcBef>
            </a:pPr>
            <a:r>
              <a:rPr lang="zh-CN" altLang="en-US" sz="3420" spc="38" dirty="0"/>
              <a:t>         概念解读</a:t>
            </a:r>
            <a:r>
              <a:rPr lang="en-US" altLang="zh-CN" sz="3420" spc="38" dirty="0"/>
              <a:t>—</a:t>
            </a:r>
            <a:r>
              <a:rPr sz="3420" spc="38" dirty="0" err="1"/>
              <a:t>程序</a:t>
            </a:r>
            <a:endParaRPr sz="3420" spc="38" dirty="0"/>
          </a:p>
        </p:txBody>
      </p:sp>
      <p:sp>
        <p:nvSpPr>
          <p:cNvPr id="8" name="object 8"/>
          <p:cNvSpPr/>
          <p:nvPr/>
        </p:nvSpPr>
        <p:spPr>
          <a:xfrm>
            <a:off x="264448" y="3785203"/>
            <a:ext cx="8615668" cy="717836"/>
          </a:xfrm>
          <a:custGeom>
            <a:avLst/>
            <a:gdLst/>
            <a:ahLst/>
            <a:cxnLst/>
            <a:rect l="l" t="t" r="r" b="b"/>
            <a:pathLst>
              <a:path w="10075545" h="839470">
                <a:moveTo>
                  <a:pt x="0" y="0"/>
                </a:moveTo>
                <a:lnTo>
                  <a:pt x="0" y="838962"/>
                </a:lnTo>
                <a:lnTo>
                  <a:pt x="10075164" y="838962"/>
                </a:lnTo>
                <a:lnTo>
                  <a:pt x="100751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 txBox="1"/>
          <p:nvPr/>
        </p:nvSpPr>
        <p:spPr>
          <a:xfrm>
            <a:off x="770296" y="1629172"/>
            <a:ext cx="7408595" cy="4229923"/>
          </a:xfrm>
          <a:prstGeom prst="rect">
            <a:avLst/>
          </a:prstGeom>
        </p:spPr>
        <p:txBody>
          <a:bodyPr vert="horz" wrap="square" lIns="0" tIns="114029" rIns="0" bIns="0" rtlCol="0">
            <a:spAutoFit/>
          </a:bodyPr>
          <a:lstStyle/>
          <a:p>
            <a:pPr marL="2589512">
              <a:spcBef>
                <a:spcPts val="898"/>
              </a:spcBef>
            </a:pPr>
            <a:r>
              <a:rPr sz="2608" b="1" spc="9" dirty="0">
                <a:solidFill>
                  <a:srgbClr val="FF9A00"/>
                </a:solidFill>
                <a:latin typeface="Arial"/>
                <a:cs typeface="Arial"/>
              </a:rPr>
              <a:t>Nikiklaus </a:t>
            </a:r>
            <a:r>
              <a:rPr sz="2608" b="1" spc="13" dirty="0">
                <a:solidFill>
                  <a:srgbClr val="FF9A00"/>
                </a:solidFill>
                <a:latin typeface="Arial"/>
                <a:cs typeface="Arial"/>
              </a:rPr>
              <a:t>Wirth</a:t>
            </a:r>
            <a:endParaRPr sz="2608" dirty="0">
              <a:latin typeface="Arial"/>
              <a:cs typeface="Arial"/>
            </a:endParaRPr>
          </a:p>
          <a:p>
            <a:pPr marL="333938" marR="4344" indent="-323078">
              <a:lnSpc>
                <a:spcPct val="150000"/>
              </a:lnSpc>
              <a:spcBef>
                <a:spcPts val="996"/>
              </a:spcBef>
              <a:buClr>
                <a:srgbClr val="9BB0CB"/>
              </a:buClr>
              <a:buFont typeface="Wingdings"/>
              <a:buChar char=""/>
              <a:tabLst>
                <a:tab pos="334481" algn="l"/>
              </a:tabLst>
            </a:pPr>
            <a:r>
              <a:rPr sz="2394" dirty="0" err="1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程序：</a:t>
            </a:r>
            <a:r>
              <a:rPr sz="2394" spc="34" dirty="0" err="1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为计算机解决问题编制的指令集，</a:t>
            </a:r>
            <a:r>
              <a:rPr sz="2394" spc="38" dirty="0" err="1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是按照</a:t>
            </a:r>
            <a:r>
              <a:rPr sz="2394" spc="34" dirty="0" err="1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事先设计的功能和性能要求执行的指令序列</a:t>
            </a:r>
            <a:endParaRPr sz="2394" dirty="0">
              <a:latin typeface="宋体" panose="02010600030101010101" pitchFamily="2" charset="-122"/>
              <a:ea typeface="宋体" panose="02010600030101010101" pitchFamily="2" charset="-122"/>
              <a:cs typeface="宋体"/>
            </a:endParaRPr>
          </a:p>
          <a:p>
            <a:pPr marL="333938" indent="-323078">
              <a:lnSpc>
                <a:spcPct val="150000"/>
              </a:lnSpc>
              <a:spcBef>
                <a:spcPts val="577"/>
              </a:spcBef>
              <a:buClr>
                <a:srgbClr val="9BB0CB"/>
              </a:buClr>
              <a:buFont typeface="Wingdings"/>
              <a:buChar char=""/>
              <a:tabLst>
                <a:tab pos="334481" algn="l"/>
              </a:tabLst>
            </a:pPr>
            <a:r>
              <a:rPr sz="2394" spc="34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从程序设计的观点来看，</a:t>
            </a:r>
            <a:endParaRPr sz="2394" dirty="0">
              <a:latin typeface="宋体" panose="02010600030101010101" pitchFamily="2" charset="-122"/>
              <a:ea typeface="宋体" panose="02010600030101010101" pitchFamily="2" charset="-122"/>
              <a:cs typeface="宋体"/>
            </a:endParaRPr>
          </a:p>
          <a:p>
            <a:pPr marL="441450">
              <a:lnSpc>
                <a:spcPct val="150000"/>
              </a:lnSpc>
              <a:spcBef>
                <a:spcPts val="547"/>
              </a:spcBef>
            </a:pPr>
            <a:r>
              <a:rPr lang="zh-CN" altLang="en-US" sz="2394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  </a:t>
            </a:r>
            <a:r>
              <a:rPr lang="zh-CN" altLang="en-US" sz="2394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数据</a:t>
            </a:r>
            <a:r>
              <a:rPr sz="2394" dirty="0" err="1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的表示</a:t>
            </a:r>
            <a:r>
              <a:rPr sz="2394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：“</a:t>
            </a:r>
            <a:r>
              <a:rPr sz="2394" spc="4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数据结构”研究的问题</a:t>
            </a:r>
            <a:endParaRPr sz="2394" dirty="0">
              <a:latin typeface="宋体" panose="02010600030101010101" pitchFamily="2" charset="-122"/>
              <a:ea typeface="宋体" panose="02010600030101010101" pitchFamily="2" charset="-122"/>
              <a:cs typeface="宋体"/>
            </a:endParaRPr>
          </a:p>
          <a:p>
            <a:pPr marL="441450">
              <a:lnSpc>
                <a:spcPct val="150000"/>
              </a:lnSpc>
              <a:spcBef>
                <a:spcPts val="539"/>
              </a:spcBef>
            </a:pPr>
            <a:r>
              <a:rPr lang="zh-CN" altLang="en-US" sz="2394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  数据</a:t>
            </a:r>
            <a:r>
              <a:rPr sz="2394" dirty="0" err="1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的处</a:t>
            </a:r>
            <a:r>
              <a:rPr sz="2394" spc="4" dirty="0" err="1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理</a:t>
            </a:r>
            <a:r>
              <a:rPr sz="2394" spc="4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：“</a:t>
            </a:r>
            <a:r>
              <a:rPr sz="2394" spc="4" dirty="0" err="1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算法”研究的问题</a:t>
            </a:r>
            <a:endParaRPr lang="en-US" sz="2394" spc="4" dirty="0">
              <a:latin typeface="宋体" panose="02010600030101010101" pitchFamily="2" charset="-122"/>
              <a:ea typeface="宋体" panose="02010600030101010101" pitchFamily="2" charset="-122"/>
              <a:cs typeface="宋体"/>
            </a:endParaRPr>
          </a:p>
          <a:p>
            <a:pPr marL="441450">
              <a:lnSpc>
                <a:spcPct val="150000"/>
              </a:lnSpc>
              <a:spcBef>
                <a:spcPts val="539"/>
              </a:spcBef>
            </a:pPr>
            <a:r>
              <a:rPr lang="zh-CN" altLang="en-US" sz="2394" b="1" spc="4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程序</a:t>
            </a:r>
            <a:r>
              <a:rPr lang="en-US" altLang="zh-CN" sz="2394" b="1" spc="4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=</a:t>
            </a:r>
            <a:r>
              <a:rPr lang="zh-CN" altLang="en-US" sz="2394" b="1" spc="4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算法</a:t>
            </a:r>
            <a:r>
              <a:rPr lang="en-US" altLang="zh-CN" sz="2394" b="1" spc="4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+</a:t>
            </a:r>
            <a:r>
              <a:rPr lang="zh-CN" altLang="en-US" sz="2394" b="1" spc="4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数据结构</a:t>
            </a:r>
            <a:endParaRPr sz="2394" b="1" dirty="0">
              <a:latin typeface="宋体" panose="02010600030101010101" pitchFamily="2" charset="-122"/>
              <a:ea typeface="宋体" panose="02010600030101010101" pitchFamily="2" charset="-122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71549" y="6168073"/>
            <a:ext cx="508241" cy="491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 txBox="1"/>
          <p:nvPr/>
        </p:nvSpPr>
        <p:spPr>
          <a:xfrm>
            <a:off x="8272934" y="6125567"/>
            <a:ext cx="110228" cy="144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/>
            <a:r>
              <a:rPr sz="941" dirty="0">
                <a:latin typeface="Arial"/>
                <a:cs typeface="Arial"/>
              </a:rPr>
              <a:t>8</a:t>
            </a:r>
            <a:endParaRPr sz="94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915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420" spc="17" dirty="0">
                <a:latin typeface="宋体"/>
                <a:cs typeface="宋体"/>
              </a:rPr>
              <a:t>课程简介</a:t>
            </a:r>
            <a:endParaRPr lang="zh-CN" altLang="en-US" sz="3420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604544"/>
            <a:ext cx="7886700" cy="4099836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zh-CN" altLang="en-US" sz="2394" spc="51" dirty="0">
                <a:latin typeface="宋体" panose="02010600030101010101" pitchFamily="2" charset="-122"/>
                <a:ea typeface="宋体" panose="02010600030101010101" pitchFamily="2" charset="-122"/>
              </a:rPr>
              <a:t>概念解析</a:t>
            </a:r>
            <a:endParaRPr lang="en-US" altLang="zh-CN" sz="2394" spc="5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en-US" altLang="zh-CN" sz="2394" spc="5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394" spc="51" dirty="0">
                <a:latin typeface="宋体" panose="02010600030101010101" pitchFamily="2" charset="-122"/>
                <a:ea typeface="宋体" panose="02010600030101010101" pitchFamily="2" charset="-122"/>
              </a:rPr>
              <a:t>数据结构 </a:t>
            </a:r>
            <a:endParaRPr lang="en-US" altLang="zh-CN" sz="2394" spc="5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zh-CN" altLang="en-US" sz="2394" spc="51" dirty="0">
                <a:latin typeface="宋体" panose="02010600030101010101" pitchFamily="2" charset="-122"/>
                <a:ea typeface="宋体" panose="02010600030101010101" pitchFamily="2" charset="-122"/>
              </a:rPr>
              <a:t>    算法 </a:t>
            </a:r>
            <a:endParaRPr lang="en-US" altLang="zh-CN" sz="2394" spc="5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zh-CN" altLang="en-US" sz="2394" spc="51" dirty="0">
                <a:latin typeface="宋体" panose="02010600030101010101" pitchFamily="2" charset="-122"/>
                <a:ea typeface="宋体" panose="02010600030101010101" pitchFamily="2" charset="-122"/>
              </a:rPr>
              <a:t>    程序</a:t>
            </a:r>
            <a:endParaRPr lang="en-US" altLang="zh-CN" sz="2394" spc="5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zh-CN" altLang="en-US" sz="2394" spc="51" dirty="0">
                <a:latin typeface="宋体" panose="02010600030101010101" pitchFamily="2" charset="-122"/>
                <a:ea typeface="宋体" panose="02010600030101010101" pitchFamily="2" charset="-122"/>
              </a:rPr>
              <a:t>课程目标</a:t>
            </a:r>
            <a:endParaRPr lang="en-US" altLang="zh-CN" sz="2394" spc="5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zh-CN" altLang="en-US" sz="2394" spc="51" dirty="0">
                <a:latin typeface="宋体" panose="02010600030101010101" pitchFamily="2" charset="-122"/>
                <a:ea typeface="宋体" panose="02010600030101010101" pitchFamily="2" charset="-122"/>
              </a:rPr>
              <a:t>与其他课程关系</a:t>
            </a:r>
            <a:endParaRPr lang="en-US" altLang="zh-CN" sz="2394" spc="5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zh-CN" altLang="en-US" sz="2394" spc="51" dirty="0">
                <a:latin typeface="宋体" panose="02010600030101010101" pitchFamily="2" charset="-122"/>
                <a:ea typeface="宋体" panose="02010600030101010101" pitchFamily="2" charset="-122"/>
              </a:rPr>
              <a:t>课程要求及成绩评定</a:t>
            </a:r>
            <a:endParaRPr lang="en-US" altLang="zh-CN" sz="2394" spc="5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object 8"/>
          <p:cNvSpPr/>
          <p:nvPr/>
        </p:nvSpPr>
        <p:spPr>
          <a:xfrm>
            <a:off x="5549387" y="3660586"/>
            <a:ext cx="950238" cy="272039"/>
          </a:xfrm>
          <a:custGeom>
            <a:avLst/>
            <a:gdLst/>
            <a:ahLst/>
            <a:cxnLst/>
            <a:rect l="l" t="t" r="r" b="b"/>
            <a:pathLst>
              <a:path w="1111250" h="318135">
                <a:moveTo>
                  <a:pt x="278117" y="317753"/>
                </a:moveTo>
                <a:lnTo>
                  <a:pt x="278117" y="0"/>
                </a:lnTo>
                <a:lnTo>
                  <a:pt x="0" y="158495"/>
                </a:lnTo>
                <a:lnTo>
                  <a:pt x="278117" y="317753"/>
                </a:lnTo>
                <a:close/>
              </a:path>
              <a:path w="1111250" h="318135">
                <a:moveTo>
                  <a:pt x="1110995" y="238506"/>
                </a:moveTo>
                <a:lnTo>
                  <a:pt x="1110995" y="79247"/>
                </a:lnTo>
                <a:lnTo>
                  <a:pt x="278117" y="79247"/>
                </a:lnTo>
                <a:lnTo>
                  <a:pt x="278117" y="238506"/>
                </a:lnTo>
                <a:lnTo>
                  <a:pt x="1110995" y="23850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</p:spTree>
    <p:extLst>
      <p:ext uri="{BB962C8B-B14F-4D97-AF65-F5344CB8AC3E}">
        <p14:creationId xmlns:p14="http://schemas.microsoft.com/office/powerpoint/2010/main" val="82588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07288" y="715219"/>
            <a:ext cx="2328896" cy="541102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10860">
              <a:spcBef>
                <a:spcPts val="115"/>
              </a:spcBef>
            </a:pPr>
            <a:r>
              <a:rPr sz="3420" spc="47" dirty="0"/>
              <a:t>课程目标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0296" y="1650843"/>
            <a:ext cx="7072482" cy="2207976"/>
          </a:xfrm>
          <a:prstGeom prst="rect">
            <a:avLst/>
          </a:prstGeom>
        </p:spPr>
        <p:txBody>
          <a:bodyPr vert="horz" wrap="square" lIns="0" tIns="95567" rIns="0" bIns="0" rtlCol="0">
            <a:spAutoFit/>
          </a:bodyPr>
          <a:lstStyle/>
          <a:p>
            <a:pPr marL="333938" indent="-323078">
              <a:spcBef>
                <a:spcPts val="513"/>
              </a:spcBef>
              <a:spcAft>
                <a:spcPts val="513"/>
              </a:spcAft>
              <a:buClr>
                <a:srgbClr val="9BB0CB"/>
              </a:buClr>
              <a:buFont typeface="Wingdings"/>
              <a:buChar char=""/>
              <a:tabLst>
                <a:tab pos="334481" algn="l"/>
              </a:tabLst>
            </a:pPr>
            <a:r>
              <a:rPr sz="2394" spc="34" dirty="0" err="1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学会怎样组织</a:t>
            </a:r>
            <a:r>
              <a:rPr lang="zh-CN" altLang="en-US" sz="2394" spc="34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数据</a:t>
            </a:r>
            <a:r>
              <a:rPr sz="2394" spc="34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，</a:t>
            </a:r>
            <a:r>
              <a:rPr sz="2394" spc="34" dirty="0" err="1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以便支持高效的数据处理</a:t>
            </a:r>
            <a:r>
              <a:rPr lang="zh-CN" altLang="en-US" sz="2394" spc="34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，具体的目标：</a:t>
            </a:r>
            <a:endParaRPr sz="2394" dirty="0">
              <a:latin typeface="宋体" panose="02010600030101010101" pitchFamily="2" charset="-122"/>
              <a:ea typeface="宋体" panose="02010600030101010101" pitchFamily="2" charset="-122"/>
              <a:cs typeface="宋体"/>
            </a:endParaRPr>
          </a:p>
          <a:p>
            <a:pPr marL="441450">
              <a:spcBef>
                <a:spcPts val="556"/>
              </a:spcBef>
            </a:pPr>
            <a:r>
              <a:rPr lang="en-US" sz="2394" spc="4" dirty="0">
                <a:latin typeface="宋体"/>
                <a:cs typeface="宋体"/>
              </a:rPr>
              <a:t>   </a:t>
            </a:r>
            <a:r>
              <a:rPr sz="2394" spc="4" dirty="0" err="1">
                <a:latin typeface="宋体"/>
                <a:cs typeface="宋体"/>
              </a:rPr>
              <a:t>掌握常用的数据结构及其应用</a:t>
            </a:r>
            <a:endParaRPr sz="2394" dirty="0">
              <a:latin typeface="宋体"/>
              <a:cs typeface="宋体"/>
            </a:endParaRPr>
          </a:p>
          <a:p>
            <a:pPr marL="441450">
              <a:spcBef>
                <a:spcPts val="530"/>
              </a:spcBef>
            </a:pPr>
            <a:r>
              <a:rPr lang="en-US" sz="2394" spc="4" dirty="0">
                <a:latin typeface="宋体"/>
                <a:cs typeface="宋体"/>
              </a:rPr>
              <a:t>   </a:t>
            </a:r>
            <a:r>
              <a:rPr sz="2394" spc="4" dirty="0" err="1">
                <a:latin typeface="宋体"/>
                <a:cs typeface="宋体"/>
              </a:rPr>
              <a:t>合理组织数据、有效地处理数据</a:t>
            </a:r>
            <a:endParaRPr sz="2394" dirty="0">
              <a:latin typeface="宋体"/>
              <a:cs typeface="宋体"/>
            </a:endParaRPr>
          </a:p>
          <a:p>
            <a:pPr marL="441450">
              <a:spcBef>
                <a:spcPts val="539"/>
              </a:spcBef>
            </a:pPr>
            <a:r>
              <a:rPr lang="en-US" sz="2394" dirty="0">
                <a:latin typeface="宋体"/>
                <a:cs typeface="宋体"/>
              </a:rPr>
              <a:t>   </a:t>
            </a:r>
            <a:r>
              <a:rPr sz="2394" dirty="0" err="1">
                <a:latin typeface="宋体"/>
                <a:cs typeface="宋体"/>
              </a:rPr>
              <a:t>提高程序设计能力</a:t>
            </a:r>
            <a:endParaRPr sz="2394" dirty="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71549" y="6168073"/>
            <a:ext cx="508241" cy="491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 txBox="1"/>
          <p:nvPr/>
        </p:nvSpPr>
        <p:spPr>
          <a:xfrm>
            <a:off x="8272934" y="6125567"/>
            <a:ext cx="110228" cy="144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/>
            <a:r>
              <a:rPr sz="941" dirty="0">
                <a:latin typeface="Arial"/>
                <a:cs typeface="Arial"/>
              </a:rPr>
              <a:t>9</a:t>
            </a:r>
            <a:endParaRPr sz="94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088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420" spc="17" dirty="0">
                <a:latin typeface="宋体"/>
                <a:cs typeface="宋体"/>
              </a:rPr>
              <a:t>课程简介</a:t>
            </a:r>
            <a:endParaRPr lang="zh-CN" altLang="en-US" sz="3420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604544"/>
            <a:ext cx="7886700" cy="4099836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zh-CN" altLang="en-US" sz="2394" spc="51" dirty="0">
                <a:latin typeface="宋体" panose="02010600030101010101" pitchFamily="2" charset="-122"/>
                <a:ea typeface="宋体" panose="02010600030101010101" pitchFamily="2" charset="-122"/>
              </a:rPr>
              <a:t>概念解析</a:t>
            </a:r>
            <a:endParaRPr lang="en-US" altLang="zh-CN" sz="2394" spc="5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en-US" altLang="zh-CN" sz="2394" spc="5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394" spc="51" dirty="0">
                <a:latin typeface="宋体" panose="02010600030101010101" pitchFamily="2" charset="-122"/>
                <a:ea typeface="宋体" panose="02010600030101010101" pitchFamily="2" charset="-122"/>
              </a:rPr>
              <a:t>数据结构 </a:t>
            </a:r>
            <a:endParaRPr lang="en-US" altLang="zh-CN" sz="2394" spc="5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zh-CN" altLang="en-US" sz="2394" spc="51" dirty="0">
                <a:latin typeface="宋体" panose="02010600030101010101" pitchFamily="2" charset="-122"/>
                <a:ea typeface="宋体" panose="02010600030101010101" pitchFamily="2" charset="-122"/>
              </a:rPr>
              <a:t>    算法 </a:t>
            </a:r>
            <a:endParaRPr lang="en-US" altLang="zh-CN" sz="2394" spc="5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zh-CN" altLang="en-US" sz="2394" spc="51" dirty="0">
                <a:latin typeface="宋体" panose="02010600030101010101" pitchFamily="2" charset="-122"/>
                <a:ea typeface="宋体" panose="02010600030101010101" pitchFamily="2" charset="-122"/>
              </a:rPr>
              <a:t>    程序</a:t>
            </a:r>
            <a:endParaRPr lang="en-US" altLang="zh-CN" sz="2394" spc="5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zh-CN" altLang="en-US" sz="2394" spc="51" dirty="0">
                <a:latin typeface="宋体" panose="02010600030101010101" pitchFamily="2" charset="-122"/>
                <a:ea typeface="宋体" panose="02010600030101010101" pitchFamily="2" charset="-122"/>
              </a:rPr>
              <a:t>课程目标</a:t>
            </a:r>
            <a:endParaRPr lang="en-US" altLang="zh-CN" sz="2394" spc="5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zh-CN" altLang="en-US" sz="2394" spc="51" dirty="0">
                <a:latin typeface="宋体" panose="02010600030101010101" pitchFamily="2" charset="-122"/>
                <a:ea typeface="宋体" panose="02010600030101010101" pitchFamily="2" charset="-122"/>
              </a:rPr>
              <a:t>与其他课程关系</a:t>
            </a:r>
            <a:endParaRPr lang="en-US" altLang="zh-CN" sz="2394" spc="5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zh-CN" altLang="en-US" sz="2394" spc="51" dirty="0">
                <a:latin typeface="宋体" panose="02010600030101010101" pitchFamily="2" charset="-122"/>
                <a:ea typeface="宋体" panose="02010600030101010101" pitchFamily="2" charset="-122"/>
              </a:rPr>
              <a:t>课程要求及成绩评定</a:t>
            </a:r>
            <a:endParaRPr lang="en-US" altLang="zh-CN" sz="2394" spc="5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394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object 8"/>
          <p:cNvSpPr/>
          <p:nvPr/>
        </p:nvSpPr>
        <p:spPr>
          <a:xfrm>
            <a:off x="5419069" y="3950274"/>
            <a:ext cx="950238" cy="272039"/>
          </a:xfrm>
          <a:custGeom>
            <a:avLst/>
            <a:gdLst/>
            <a:ahLst/>
            <a:cxnLst/>
            <a:rect l="l" t="t" r="r" b="b"/>
            <a:pathLst>
              <a:path w="1111250" h="318135">
                <a:moveTo>
                  <a:pt x="278117" y="317753"/>
                </a:moveTo>
                <a:lnTo>
                  <a:pt x="278117" y="0"/>
                </a:lnTo>
                <a:lnTo>
                  <a:pt x="0" y="158495"/>
                </a:lnTo>
                <a:lnTo>
                  <a:pt x="278117" y="317753"/>
                </a:lnTo>
                <a:close/>
              </a:path>
              <a:path w="1111250" h="318135">
                <a:moveTo>
                  <a:pt x="1110995" y="238506"/>
                </a:moveTo>
                <a:lnTo>
                  <a:pt x="1110995" y="79247"/>
                </a:lnTo>
                <a:lnTo>
                  <a:pt x="278117" y="79247"/>
                </a:lnTo>
                <a:lnTo>
                  <a:pt x="278117" y="238506"/>
                </a:lnTo>
                <a:lnTo>
                  <a:pt x="1110995" y="23850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</p:spTree>
    <p:extLst>
      <p:ext uri="{BB962C8B-B14F-4D97-AF65-F5344CB8AC3E}">
        <p14:creationId xmlns:p14="http://schemas.microsoft.com/office/powerpoint/2010/main" val="33959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275" y="526333"/>
            <a:ext cx="8094395" cy="416132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10860">
              <a:spcBef>
                <a:spcPts val="115"/>
              </a:spcBef>
            </a:pPr>
            <a:r>
              <a:rPr sz="2608" spc="34" dirty="0"/>
              <a:t>“</a:t>
            </a:r>
            <a:r>
              <a:rPr sz="2608" spc="34" dirty="0" err="1"/>
              <a:t>数据结构与算法”课程与</a:t>
            </a:r>
            <a:r>
              <a:rPr lang="zh-CN" altLang="en-US" sz="2608" spc="34" dirty="0"/>
              <a:t>信息专业</a:t>
            </a:r>
            <a:r>
              <a:rPr sz="2608" spc="34" dirty="0" err="1"/>
              <a:t>其他课程的关系</a:t>
            </a:r>
            <a:endParaRPr sz="2608" dirty="0"/>
          </a:p>
        </p:txBody>
      </p:sp>
      <p:sp>
        <p:nvSpPr>
          <p:cNvPr id="8" name="object 8"/>
          <p:cNvSpPr/>
          <p:nvPr/>
        </p:nvSpPr>
        <p:spPr>
          <a:xfrm>
            <a:off x="8371549" y="6168073"/>
            <a:ext cx="508241" cy="491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 txBox="1"/>
          <p:nvPr/>
        </p:nvSpPr>
        <p:spPr>
          <a:xfrm>
            <a:off x="8228196" y="6136427"/>
            <a:ext cx="133033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3"/>
              </a:lnSpc>
            </a:pPr>
            <a:r>
              <a:rPr sz="941" spc="-4" dirty="0">
                <a:latin typeface="Arial"/>
                <a:cs typeface="Arial"/>
              </a:rPr>
              <a:t>10</a:t>
            </a:r>
            <a:endParaRPr sz="941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0803" y="1034320"/>
            <a:ext cx="8615336" cy="5596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</p:spTree>
    <p:extLst>
      <p:ext uri="{BB962C8B-B14F-4D97-AF65-F5344CB8AC3E}">
        <p14:creationId xmlns:p14="http://schemas.microsoft.com/office/powerpoint/2010/main" val="21885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420" spc="17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课程简介</a:t>
            </a:r>
            <a:endParaRPr lang="zh-CN" altLang="en-US" sz="342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604544"/>
            <a:ext cx="7886700" cy="4099836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zh-CN" altLang="en-US" sz="2394" spc="51" dirty="0">
                <a:latin typeface="宋体" panose="02010600030101010101" pitchFamily="2" charset="-122"/>
                <a:ea typeface="宋体" panose="02010600030101010101" pitchFamily="2" charset="-122"/>
              </a:rPr>
              <a:t>概念解析</a:t>
            </a:r>
            <a:endParaRPr lang="en-US" altLang="zh-CN" sz="2394" spc="5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en-US" altLang="zh-CN" sz="2394" spc="5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394" spc="51" dirty="0">
                <a:latin typeface="宋体" panose="02010600030101010101" pitchFamily="2" charset="-122"/>
                <a:ea typeface="宋体" panose="02010600030101010101" pitchFamily="2" charset="-122"/>
              </a:rPr>
              <a:t>数据结构 </a:t>
            </a:r>
            <a:endParaRPr lang="en-US" altLang="zh-CN" sz="2394" spc="5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zh-CN" altLang="en-US" sz="2394" spc="51" dirty="0">
                <a:latin typeface="宋体" panose="02010600030101010101" pitchFamily="2" charset="-122"/>
                <a:ea typeface="宋体" panose="02010600030101010101" pitchFamily="2" charset="-122"/>
              </a:rPr>
              <a:t>   算法 </a:t>
            </a:r>
            <a:endParaRPr lang="en-US" altLang="zh-CN" sz="2394" spc="5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zh-CN" altLang="en-US" sz="2394" spc="51" dirty="0">
                <a:latin typeface="宋体" panose="02010600030101010101" pitchFamily="2" charset="-122"/>
                <a:ea typeface="宋体" panose="02010600030101010101" pitchFamily="2" charset="-122"/>
              </a:rPr>
              <a:t>   程序</a:t>
            </a:r>
            <a:endParaRPr lang="en-US" altLang="zh-CN" sz="2394" spc="5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zh-CN" altLang="en-US" sz="2394" spc="51" dirty="0">
                <a:latin typeface="宋体" panose="02010600030101010101" pitchFamily="2" charset="-122"/>
                <a:ea typeface="宋体" panose="02010600030101010101" pitchFamily="2" charset="-122"/>
              </a:rPr>
              <a:t>课程目标</a:t>
            </a:r>
            <a:endParaRPr lang="en-US" altLang="zh-CN" sz="2394" spc="5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zh-CN" altLang="en-US" sz="2394" spc="51" dirty="0">
                <a:latin typeface="宋体" panose="02010600030101010101" pitchFamily="2" charset="-122"/>
                <a:ea typeface="宋体" panose="02010600030101010101" pitchFamily="2" charset="-122"/>
              </a:rPr>
              <a:t>与其他课程关系</a:t>
            </a:r>
            <a:endParaRPr lang="en-US" altLang="zh-CN" sz="2394" spc="5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zh-CN" altLang="en-US" sz="2394" spc="51" dirty="0">
                <a:latin typeface="宋体" panose="02010600030101010101" pitchFamily="2" charset="-122"/>
                <a:ea typeface="宋体" panose="02010600030101010101" pitchFamily="2" charset="-122"/>
              </a:rPr>
              <a:t>课程要求及成绩评定</a:t>
            </a:r>
            <a:endParaRPr lang="en-US" altLang="zh-CN" sz="2394" spc="5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object 8"/>
          <p:cNvSpPr/>
          <p:nvPr/>
        </p:nvSpPr>
        <p:spPr>
          <a:xfrm>
            <a:off x="5614546" y="4471547"/>
            <a:ext cx="950238" cy="272039"/>
          </a:xfrm>
          <a:custGeom>
            <a:avLst/>
            <a:gdLst/>
            <a:ahLst/>
            <a:cxnLst/>
            <a:rect l="l" t="t" r="r" b="b"/>
            <a:pathLst>
              <a:path w="1111250" h="318135">
                <a:moveTo>
                  <a:pt x="278117" y="317753"/>
                </a:moveTo>
                <a:lnTo>
                  <a:pt x="278117" y="0"/>
                </a:lnTo>
                <a:lnTo>
                  <a:pt x="0" y="158495"/>
                </a:lnTo>
                <a:lnTo>
                  <a:pt x="278117" y="317753"/>
                </a:lnTo>
                <a:close/>
              </a:path>
              <a:path w="1111250" h="318135">
                <a:moveTo>
                  <a:pt x="1110995" y="238506"/>
                </a:moveTo>
                <a:lnTo>
                  <a:pt x="1110995" y="79247"/>
                </a:lnTo>
                <a:lnTo>
                  <a:pt x="278117" y="79247"/>
                </a:lnTo>
                <a:lnTo>
                  <a:pt x="278117" y="238506"/>
                </a:lnTo>
                <a:lnTo>
                  <a:pt x="1110995" y="23850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</p:spTree>
    <p:extLst>
      <p:ext uri="{BB962C8B-B14F-4D97-AF65-F5344CB8AC3E}">
        <p14:creationId xmlns:p14="http://schemas.microsoft.com/office/powerpoint/2010/main" val="10082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2067" y="832064"/>
            <a:ext cx="4430821" cy="593745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10860">
              <a:spcBef>
                <a:spcPts val="115"/>
              </a:spcBef>
            </a:pPr>
            <a:r>
              <a:rPr sz="3762" spc="51" dirty="0" err="1">
                <a:latin typeface="黑体" panose="02010609060101010101" pitchFamily="49" charset="-122"/>
                <a:ea typeface="黑体" panose="02010609060101010101" pitchFamily="49" charset="-122"/>
              </a:rPr>
              <a:t>答疑</a:t>
            </a:r>
            <a:r>
              <a:rPr lang="zh-CN" altLang="en-US" sz="3762" spc="51" dirty="0">
                <a:latin typeface="黑体" panose="02010609060101010101" pitchFamily="49" charset="-122"/>
                <a:ea typeface="黑体" panose="02010609060101010101" pitchFamily="49" charset="-122"/>
              </a:rPr>
              <a:t>及成绩评定</a:t>
            </a:r>
            <a:endParaRPr sz="3762" spc="5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198192"/>
            <a:ext cx="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/>
            <a:r>
              <a:rPr dirty="0"/>
              <a:t>21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24000" y="1524809"/>
            <a:ext cx="7218186" cy="3595630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333938" marR="4344" indent="-323078">
              <a:lnSpc>
                <a:spcPct val="150000"/>
              </a:lnSpc>
              <a:spcBef>
                <a:spcPts val="81"/>
              </a:spcBef>
              <a:buClr>
                <a:srgbClr val="9BB0CB"/>
              </a:buClr>
              <a:buFont typeface="Wingdings"/>
              <a:buChar char=""/>
              <a:tabLst>
                <a:tab pos="334481" algn="l"/>
              </a:tabLst>
            </a:pPr>
            <a:r>
              <a:rPr lang="zh-CN" altLang="en-US" sz="2394" spc="26" dirty="0">
                <a:latin typeface="宋体"/>
                <a:cs typeface="宋体"/>
              </a:rPr>
              <a:t>掌握每种数据结构的最基本算法，每种结构做</a:t>
            </a:r>
            <a:r>
              <a:rPr lang="en-US" altLang="zh-CN" sz="2394" spc="26" dirty="0">
                <a:latin typeface="宋体"/>
                <a:cs typeface="宋体"/>
              </a:rPr>
              <a:t>4-5</a:t>
            </a:r>
            <a:r>
              <a:rPr lang="zh-CN" altLang="en-US" sz="2394" spc="26" dirty="0">
                <a:latin typeface="宋体"/>
                <a:cs typeface="宋体"/>
              </a:rPr>
              <a:t>个题目，</a:t>
            </a:r>
            <a:r>
              <a:rPr lang="zh-CN" altLang="en-US" sz="2394" spc="26" dirty="0" smtClean="0">
                <a:latin typeface="宋体"/>
                <a:cs typeface="宋体"/>
              </a:rPr>
              <a:t>且能够</a:t>
            </a:r>
            <a:r>
              <a:rPr lang="zh-CN" altLang="en-US" sz="2394" b="1" spc="26" dirty="0">
                <a:solidFill>
                  <a:srgbClr val="C00000"/>
                </a:solidFill>
                <a:latin typeface="宋体"/>
                <a:cs typeface="宋体"/>
              </a:rPr>
              <a:t>正确运行</a:t>
            </a:r>
            <a:r>
              <a:rPr lang="zh-CN" altLang="en-US" sz="2394" spc="26" dirty="0">
                <a:latin typeface="宋体"/>
                <a:cs typeface="宋体"/>
              </a:rPr>
              <a:t>；</a:t>
            </a:r>
            <a:endParaRPr lang="en-US" sz="2394" spc="26" dirty="0">
              <a:latin typeface="宋体"/>
              <a:cs typeface="宋体"/>
            </a:endParaRPr>
          </a:p>
          <a:p>
            <a:pPr marL="333938" marR="4344" indent="-323078">
              <a:lnSpc>
                <a:spcPct val="150000"/>
              </a:lnSpc>
              <a:spcBef>
                <a:spcPts val="748"/>
              </a:spcBef>
              <a:buClr>
                <a:srgbClr val="9BB0CB"/>
              </a:buClr>
              <a:buFont typeface="Wingdings"/>
              <a:buChar char=""/>
              <a:tabLst>
                <a:tab pos="334481" algn="l"/>
              </a:tabLst>
            </a:pPr>
            <a:r>
              <a:rPr lang="zh-CN" altLang="en-US" sz="2394" spc="26" dirty="0">
                <a:latin typeface="宋体"/>
                <a:cs typeface="宋体"/>
              </a:rPr>
              <a:t>课堂解决问题，平时办公室或微信答疑 </a:t>
            </a:r>
            <a:endParaRPr sz="2394" spc="26" dirty="0">
              <a:latin typeface="宋体"/>
              <a:cs typeface="宋体"/>
            </a:endParaRPr>
          </a:p>
          <a:p>
            <a:pPr marL="333938" indent="-323078">
              <a:lnSpc>
                <a:spcPct val="150000"/>
              </a:lnSpc>
              <a:spcBef>
                <a:spcPts val="748"/>
              </a:spcBef>
              <a:buClr>
                <a:srgbClr val="9BB0CB"/>
              </a:buClr>
              <a:buFont typeface="Wingdings"/>
              <a:buChar char=""/>
              <a:tabLst>
                <a:tab pos="334481" algn="l"/>
              </a:tabLst>
            </a:pPr>
            <a:r>
              <a:rPr lang="zh-CN" altLang="en-US" sz="2394" spc="26" dirty="0">
                <a:latin typeface="宋体"/>
                <a:cs typeface="宋体"/>
              </a:rPr>
              <a:t>成绩评定</a:t>
            </a:r>
            <a:r>
              <a:rPr lang="en-US" altLang="zh-CN" sz="2394" b="1" i="1" u="sng" spc="26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cs typeface="宋体"/>
              </a:rPr>
              <a:t>(</a:t>
            </a:r>
            <a:r>
              <a:rPr lang="zh-CN" altLang="en-US" sz="2394" b="1" i="1" u="sng" spc="26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cs typeface="宋体"/>
              </a:rPr>
              <a:t>暂定</a:t>
            </a:r>
            <a:r>
              <a:rPr lang="en-US" altLang="zh-CN" sz="2394" b="1" i="1" u="sng" spc="26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cs typeface="宋体"/>
              </a:rPr>
              <a:t>)</a:t>
            </a:r>
            <a:r>
              <a:rPr lang="zh-CN" altLang="en-US" sz="2394" spc="26" dirty="0">
                <a:latin typeface="宋体"/>
                <a:cs typeface="宋体"/>
              </a:rPr>
              <a:t>：平时</a:t>
            </a:r>
            <a:r>
              <a:rPr lang="en-US" altLang="zh-CN" sz="2394" spc="26" dirty="0">
                <a:latin typeface="宋体"/>
                <a:cs typeface="宋体"/>
              </a:rPr>
              <a:t>30</a:t>
            </a:r>
            <a:r>
              <a:rPr lang="zh-CN" altLang="en-US" sz="2394" spc="26" dirty="0">
                <a:latin typeface="宋体"/>
                <a:cs typeface="宋体"/>
              </a:rPr>
              <a:t>分，依据作业和课堂表现；期末闭卷</a:t>
            </a:r>
            <a:r>
              <a:rPr lang="en-US" altLang="zh-CN" sz="2394" spc="26" dirty="0">
                <a:latin typeface="宋体"/>
                <a:cs typeface="宋体"/>
              </a:rPr>
              <a:t>70</a:t>
            </a:r>
            <a:r>
              <a:rPr lang="zh-CN" altLang="en-US" sz="2394" spc="26" dirty="0">
                <a:latin typeface="宋体"/>
                <a:cs typeface="宋体"/>
              </a:rPr>
              <a:t>分；</a:t>
            </a:r>
            <a:endParaRPr lang="en-US" altLang="zh-CN" sz="2394" spc="26" dirty="0">
              <a:latin typeface="宋体"/>
              <a:cs typeface="宋体"/>
            </a:endParaRPr>
          </a:p>
          <a:p>
            <a:pPr marL="333938" indent="-323078">
              <a:lnSpc>
                <a:spcPct val="150000"/>
              </a:lnSpc>
              <a:spcBef>
                <a:spcPts val="748"/>
              </a:spcBef>
              <a:buClr>
                <a:srgbClr val="9BB0CB"/>
              </a:buClr>
              <a:buFont typeface="Wingdings"/>
              <a:buChar char=""/>
              <a:tabLst>
                <a:tab pos="334481" algn="l"/>
              </a:tabLst>
            </a:pPr>
            <a:r>
              <a:rPr lang="zh-CN" altLang="en-US" sz="2394" spc="26" dirty="0" smtClean="0">
                <a:latin typeface="宋体"/>
                <a:cs typeface="宋体"/>
              </a:rPr>
              <a:t>经管</a:t>
            </a:r>
            <a:r>
              <a:rPr lang="zh-CN" altLang="en-US" sz="2394" spc="26" dirty="0">
                <a:latin typeface="宋体"/>
                <a:cs typeface="宋体"/>
              </a:rPr>
              <a:t>楼</a:t>
            </a:r>
            <a:r>
              <a:rPr lang="en-US" altLang="zh-CN" sz="2394" spc="26" dirty="0">
                <a:latin typeface="宋体"/>
                <a:cs typeface="宋体"/>
              </a:rPr>
              <a:t>E401 13671130603 </a:t>
            </a:r>
            <a:endParaRPr sz="2394" dirty="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71549" y="6168073"/>
            <a:ext cx="508241" cy="491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</p:spTree>
    <p:extLst>
      <p:ext uri="{BB962C8B-B14F-4D97-AF65-F5344CB8AC3E}">
        <p14:creationId xmlns:p14="http://schemas.microsoft.com/office/powerpoint/2010/main" val="17537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420" spc="17" dirty="0">
                <a:latin typeface="宋体"/>
                <a:cs typeface="宋体"/>
              </a:rPr>
              <a:t>课程简介</a:t>
            </a:r>
            <a:endParaRPr lang="zh-CN" altLang="en-US" sz="3420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604544"/>
            <a:ext cx="7886700" cy="4099836"/>
          </a:xfrm>
        </p:spPr>
        <p:txBody>
          <a:bodyPr>
            <a:normAutofit/>
          </a:bodyPr>
          <a:lstStyle/>
          <a:p>
            <a:endParaRPr lang="en-US" altLang="zh-CN" sz="2394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zh-CN" altLang="en-US" sz="2394" spc="51" dirty="0">
                <a:latin typeface="宋体" panose="02010600030101010101" pitchFamily="2" charset="-122"/>
                <a:ea typeface="宋体" panose="02010600030101010101" pitchFamily="2" charset="-122"/>
              </a:rPr>
              <a:t>概念解析</a:t>
            </a:r>
            <a:endParaRPr lang="en-US" altLang="zh-CN" sz="2394" spc="5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en-US" altLang="zh-CN" sz="2394" spc="5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394" spc="5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数据结构 </a:t>
            </a:r>
            <a:endParaRPr lang="en-US" altLang="zh-CN" sz="2394" spc="5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zh-CN" altLang="en-US" sz="2394" spc="5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算法 </a:t>
            </a:r>
            <a:endParaRPr lang="en-US" altLang="zh-CN" sz="2394" spc="5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zh-CN" altLang="en-US" sz="2394" spc="5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程序</a:t>
            </a:r>
            <a:endParaRPr lang="en-US" altLang="zh-CN" sz="2394" spc="5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zh-CN" altLang="en-US" sz="2394" spc="51" dirty="0" smtClean="0">
                <a:latin typeface="宋体" panose="02010600030101010101" pitchFamily="2" charset="-122"/>
                <a:ea typeface="宋体" panose="02010600030101010101" pitchFamily="2" charset="-122"/>
              </a:rPr>
              <a:t>课程目标</a:t>
            </a:r>
            <a:endParaRPr lang="en-US" altLang="zh-CN" sz="2394" spc="5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zh-CN" altLang="en-US" sz="2394" spc="5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与其他课程关系</a:t>
            </a:r>
            <a:endParaRPr lang="en-US" altLang="zh-CN" sz="2394" spc="5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4799" indent="-573939" defTabSz="781903">
              <a:buClr>
                <a:srgbClr val="9BB0CB"/>
              </a:buClr>
              <a:buFont typeface="Wingdings"/>
              <a:buChar char=""/>
              <a:tabLst>
                <a:tab pos="584799" algn="l"/>
                <a:tab pos="585342" algn="l"/>
              </a:tabLst>
            </a:pPr>
            <a:r>
              <a:rPr lang="zh-CN" altLang="en-US" sz="2394" spc="51" dirty="0" smtClean="0">
                <a:latin typeface="宋体" panose="02010600030101010101" pitchFamily="2" charset="-122"/>
                <a:ea typeface="宋体" panose="02010600030101010101" pitchFamily="2" charset="-122"/>
              </a:rPr>
              <a:t>课程要求及成绩评定</a:t>
            </a:r>
            <a:endParaRPr lang="en-US" altLang="zh-CN" sz="2394" spc="5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object 8"/>
          <p:cNvSpPr/>
          <p:nvPr/>
        </p:nvSpPr>
        <p:spPr>
          <a:xfrm>
            <a:off x="5940342" y="1930340"/>
            <a:ext cx="950238" cy="272039"/>
          </a:xfrm>
          <a:custGeom>
            <a:avLst/>
            <a:gdLst/>
            <a:ahLst/>
            <a:cxnLst/>
            <a:rect l="l" t="t" r="r" b="b"/>
            <a:pathLst>
              <a:path w="1111250" h="318135">
                <a:moveTo>
                  <a:pt x="278117" y="317753"/>
                </a:moveTo>
                <a:lnTo>
                  <a:pt x="278117" y="0"/>
                </a:lnTo>
                <a:lnTo>
                  <a:pt x="0" y="158495"/>
                </a:lnTo>
                <a:lnTo>
                  <a:pt x="278117" y="317753"/>
                </a:lnTo>
                <a:close/>
              </a:path>
              <a:path w="1111250" h="318135">
                <a:moveTo>
                  <a:pt x="1110995" y="238506"/>
                </a:moveTo>
                <a:lnTo>
                  <a:pt x="1110995" y="79247"/>
                </a:lnTo>
                <a:lnTo>
                  <a:pt x="278117" y="79247"/>
                </a:lnTo>
                <a:lnTo>
                  <a:pt x="278117" y="238506"/>
                </a:lnTo>
                <a:lnTo>
                  <a:pt x="1110995" y="23850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</p:spTree>
    <p:extLst>
      <p:ext uri="{BB962C8B-B14F-4D97-AF65-F5344CB8AC3E}">
        <p14:creationId xmlns:p14="http://schemas.microsoft.com/office/powerpoint/2010/main" val="64315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95600" y="685800"/>
            <a:ext cx="3631642" cy="646387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10860">
              <a:spcBef>
                <a:spcPts val="115"/>
              </a:spcBef>
            </a:pPr>
            <a:r>
              <a:rPr sz="4104" spc="51" dirty="0">
                <a:latin typeface="黑体" panose="02010609060101010101" pitchFamily="49" charset="-122"/>
                <a:ea typeface="黑体" panose="02010609060101010101" pitchFamily="49" charset="-122"/>
              </a:rPr>
              <a:t>教材和参考书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2452" y="2321295"/>
            <a:ext cx="8290517" cy="2660967"/>
          </a:xfrm>
          <a:prstGeom prst="rect">
            <a:avLst/>
          </a:prstGeom>
        </p:spPr>
        <p:txBody>
          <a:bodyPr vert="horz" wrap="square" lIns="0" tIns="60815" rIns="0" bIns="0" rtlCol="0">
            <a:spAutoFit/>
          </a:bodyPr>
          <a:lstStyle/>
          <a:p>
            <a:pPr marL="333938" indent="-323078">
              <a:lnSpc>
                <a:spcPct val="150000"/>
              </a:lnSpc>
              <a:spcBef>
                <a:spcPts val="479"/>
              </a:spcBef>
              <a:buClr>
                <a:srgbClr val="9BB0CB"/>
              </a:buClr>
              <a:buFont typeface="Wingdings"/>
              <a:buChar char=""/>
              <a:tabLst>
                <a:tab pos="334481" algn="l"/>
              </a:tabLst>
            </a:pPr>
            <a:r>
              <a:rPr sz="2993" spc="26" dirty="0">
                <a:latin typeface="宋体"/>
                <a:cs typeface="宋体"/>
              </a:rPr>
              <a:t>教材：</a:t>
            </a:r>
            <a:endParaRPr sz="2993" dirty="0">
              <a:latin typeface="宋体"/>
              <a:cs typeface="宋体"/>
            </a:endParaRPr>
          </a:p>
          <a:p>
            <a:pPr marL="441450">
              <a:lnSpc>
                <a:spcPct val="150000"/>
              </a:lnSpc>
              <a:spcBef>
                <a:spcPts val="359"/>
              </a:spcBef>
            </a:pPr>
            <a:r>
              <a:rPr sz="2608" spc="34" dirty="0" err="1">
                <a:latin typeface="宋体"/>
                <a:cs typeface="宋体"/>
              </a:rPr>
              <a:t>张乃孝主编</a:t>
            </a:r>
            <a:r>
              <a:rPr sz="2608" spc="34" dirty="0">
                <a:latin typeface="宋体"/>
                <a:cs typeface="宋体"/>
              </a:rPr>
              <a:t>，</a:t>
            </a:r>
            <a:r>
              <a:rPr lang="zh-CN" altLang="en-US" sz="2608" spc="34" dirty="0">
                <a:latin typeface="宋体"/>
                <a:cs typeface="宋体"/>
              </a:rPr>
              <a:t>算法与数据结</a:t>
            </a:r>
            <a:r>
              <a:rPr lang="zh-CN" altLang="en-US" sz="2608" spc="38" dirty="0">
                <a:latin typeface="宋体"/>
                <a:cs typeface="宋体"/>
              </a:rPr>
              <a:t>构</a:t>
            </a:r>
            <a:r>
              <a:rPr lang="en-US" altLang="zh-CN" sz="2608" b="1" spc="17" dirty="0">
                <a:latin typeface="Arial"/>
                <a:cs typeface="Arial"/>
              </a:rPr>
              <a:t>-C</a:t>
            </a:r>
            <a:r>
              <a:rPr lang="zh-CN" altLang="en-US" sz="2608" spc="34" dirty="0">
                <a:latin typeface="宋体"/>
                <a:cs typeface="宋体"/>
              </a:rPr>
              <a:t>语言描述</a:t>
            </a:r>
            <a:r>
              <a:rPr lang="zh-CN" altLang="en-US" sz="2608" spc="38" dirty="0">
                <a:latin typeface="宋体"/>
                <a:cs typeface="宋体"/>
              </a:rPr>
              <a:t>（</a:t>
            </a:r>
            <a:r>
              <a:rPr lang="zh-CN" altLang="en-US" sz="2608" spc="34" dirty="0">
                <a:latin typeface="宋体"/>
                <a:cs typeface="宋体"/>
              </a:rPr>
              <a:t>第</a:t>
            </a:r>
            <a:r>
              <a:rPr lang="en-US" altLang="zh-CN" sz="2608" b="1" spc="17" dirty="0">
                <a:latin typeface="Arial"/>
                <a:cs typeface="Arial"/>
              </a:rPr>
              <a:t>3</a:t>
            </a:r>
            <a:r>
              <a:rPr lang="zh-CN" altLang="en-US" sz="2608" spc="38" dirty="0">
                <a:latin typeface="宋体"/>
                <a:cs typeface="宋体"/>
              </a:rPr>
              <a:t>版</a:t>
            </a:r>
            <a:r>
              <a:rPr lang="zh-CN" altLang="en-US" sz="2608" spc="30" dirty="0">
                <a:latin typeface="宋体"/>
                <a:cs typeface="宋体"/>
              </a:rPr>
              <a:t>），</a:t>
            </a:r>
            <a:r>
              <a:rPr sz="2608" spc="34" dirty="0">
                <a:latin typeface="宋体"/>
                <a:cs typeface="宋体"/>
              </a:rPr>
              <a:t>高等教育出版社</a:t>
            </a:r>
            <a:r>
              <a:rPr sz="2608" b="1" spc="13" dirty="0">
                <a:latin typeface="Arial"/>
                <a:cs typeface="Arial"/>
              </a:rPr>
              <a:t>,20</a:t>
            </a:r>
            <a:r>
              <a:rPr lang="en-US" sz="2608" b="1" spc="13" dirty="0">
                <a:latin typeface="Arial"/>
                <a:cs typeface="Arial"/>
              </a:rPr>
              <a:t>12</a:t>
            </a:r>
            <a:r>
              <a:rPr sz="2608" b="1" spc="13" dirty="0">
                <a:latin typeface="Arial"/>
                <a:cs typeface="Arial"/>
              </a:rPr>
              <a:t>,1</a:t>
            </a:r>
            <a:r>
              <a:rPr lang="en-US" sz="2608" b="1" spc="13" dirty="0" smtClean="0">
                <a:latin typeface="Arial"/>
                <a:cs typeface="Arial"/>
              </a:rPr>
              <a:t>0</a:t>
            </a:r>
          </a:p>
          <a:p>
            <a:pPr marL="441450">
              <a:lnSpc>
                <a:spcPct val="150000"/>
              </a:lnSpc>
              <a:spcBef>
                <a:spcPts val="359"/>
              </a:spcBef>
            </a:pPr>
            <a:r>
              <a:rPr lang="zh-CN" altLang="en-US" sz="2608" b="1" spc="13" dirty="0" smtClean="0">
                <a:latin typeface="Arial"/>
                <a:cs typeface="Arial"/>
              </a:rPr>
              <a:t>软件：</a:t>
            </a:r>
            <a:r>
              <a:rPr lang="en-US" altLang="zh-CN" sz="2608" b="1" spc="13" dirty="0" smtClean="0">
                <a:latin typeface="Arial"/>
                <a:cs typeface="Arial"/>
              </a:rPr>
              <a:t>visual studio 2015</a:t>
            </a:r>
            <a:endParaRPr sz="2608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71549" y="6168073"/>
            <a:ext cx="508241" cy="491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 txBox="1"/>
          <p:nvPr/>
        </p:nvSpPr>
        <p:spPr>
          <a:xfrm>
            <a:off x="8217336" y="6125567"/>
            <a:ext cx="154753" cy="144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941" spc="-4" dirty="0">
                <a:latin typeface="Arial"/>
                <a:cs typeface="Arial"/>
              </a:rPr>
              <a:t>14</a:t>
            </a:r>
            <a:endParaRPr sz="94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663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3000" y="1524000"/>
            <a:ext cx="7679055" cy="336502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lang="en-US" altLang="zh-CN" b="1" spc="-10" dirty="0">
                <a:latin typeface="华文中宋"/>
                <a:cs typeface="华文中宋"/>
              </a:rPr>
              <a:t>1</a:t>
            </a:r>
            <a:r>
              <a:rPr lang="zh-CN" altLang="en-US" b="1" spc="-15" dirty="0">
                <a:latin typeface="华文中宋"/>
                <a:cs typeface="华文中宋"/>
              </a:rPr>
              <a:t> </a:t>
            </a:r>
            <a:r>
              <a:rPr lang="zh-CN" altLang="en-US" b="1" spc="5" dirty="0">
                <a:latin typeface="华文中宋"/>
                <a:cs typeface="华文中宋"/>
              </a:rPr>
              <a:t>绪</a:t>
            </a:r>
            <a:r>
              <a:rPr lang="zh-CN" altLang="en-US" b="1" spc="-15" dirty="0">
                <a:latin typeface="华文中宋"/>
                <a:cs typeface="华文中宋"/>
              </a:rPr>
              <a:t>论</a:t>
            </a:r>
            <a:endParaRPr lang="zh-CN" altLang="en-US" dirty="0">
              <a:latin typeface="华文中宋"/>
              <a:cs typeface="华文中宋"/>
            </a:endParaRPr>
          </a:p>
          <a:p>
            <a:pPr marL="356870" indent="-344170">
              <a:lnSpc>
                <a:spcPct val="100000"/>
              </a:lnSpc>
              <a:spcBef>
                <a:spcPts val="765"/>
              </a:spcBef>
              <a:buChar char="•"/>
              <a:tabLst>
                <a:tab pos="357505" algn="l"/>
              </a:tabLst>
            </a:pPr>
            <a:r>
              <a:rPr lang="en-US" altLang="zh-CN" spc="-10" dirty="0">
                <a:latin typeface="华文中宋"/>
                <a:cs typeface="华文中宋"/>
              </a:rPr>
              <a:t>1.1</a:t>
            </a:r>
            <a:r>
              <a:rPr lang="zh-CN" altLang="en-US" spc="-300" dirty="0">
                <a:latin typeface="华文中宋"/>
                <a:cs typeface="华文中宋"/>
              </a:rPr>
              <a:t> </a:t>
            </a:r>
            <a:r>
              <a:rPr lang="zh-CN" altLang="en-US" spc="-10" dirty="0">
                <a:latin typeface="华文中宋"/>
                <a:cs typeface="华文中宋"/>
              </a:rPr>
              <a:t>从问题到程序</a:t>
            </a:r>
            <a:endParaRPr lang="zh-CN" altLang="en-US" dirty="0">
              <a:latin typeface="华文中宋"/>
              <a:cs typeface="华文中宋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Char char="•"/>
              <a:tabLst>
                <a:tab pos="357505" algn="l"/>
              </a:tabLst>
            </a:pPr>
            <a:r>
              <a:rPr lang="en-US" altLang="zh-CN" spc="-10" dirty="0">
                <a:latin typeface="华文中宋"/>
                <a:cs typeface="华文中宋"/>
              </a:rPr>
              <a:t>1.2</a:t>
            </a:r>
            <a:r>
              <a:rPr lang="zh-CN" altLang="en-US" spc="-300" dirty="0">
                <a:latin typeface="华文中宋"/>
                <a:cs typeface="华文中宋"/>
              </a:rPr>
              <a:t> </a:t>
            </a:r>
            <a:r>
              <a:rPr lang="zh-CN" altLang="en-US" spc="-10" dirty="0">
                <a:latin typeface="华文中宋"/>
                <a:cs typeface="华文中宋"/>
              </a:rPr>
              <a:t>抽象数据类型</a:t>
            </a:r>
            <a:endParaRPr lang="zh-CN" altLang="en-US" dirty="0">
              <a:latin typeface="华文中宋"/>
              <a:cs typeface="华文中宋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Char char="•"/>
              <a:tabLst>
                <a:tab pos="357505" algn="l"/>
              </a:tabLst>
            </a:pPr>
            <a:r>
              <a:rPr lang="en-US" altLang="zh-CN" spc="-10" dirty="0">
                <a:latin typeface="华文中宋"/>
                <a:cs typeface="华文中宋"/>
              </a:rPr>
              <a:t>1.3</a:t>
            </a:r>
            <a:r>
              <a:rPr lang="zh-CN" altLang="en-US" spc="-229" dirty="0">
                <a:latin typeface="华文中宋"/>
                <a:cs typeface="华文中宋"/>
              </a:rPr>
              <a:t> </a:t>
            </a:r>
            <a:r>
              <a:rPr lang="zh-CN" altLang="en-US" spc="-10" dirty="0">
                <a:latin typeface="华文中宋"/>
                <a:cs typeface="华文中宋"/>
              </a:rPr>
              <a:t>数据结构</a:t>
            </a:r>
            <a:endParaRPr lang="zh-CN" altLang="en-US" dirty="0">
              <a:latin typeface="华文中宋"/>
              <a:cs typeface="华文中宋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Char char="•"/>
              <a:tabLst>
                <a:tab pos="357505" algn="l"/>
              </a:tabLst>
            </a:pPr>
            <a:r>
              <a:rPr lang="en-US" altLang="zh-CN" spc="-10" dirty="0">
                <a:latin typeface="华文中宋"/>
                <a:cs typeface="华文中宋"/>
              </a:rPr>
              <a:t>1.4</a:t>
            </a:r>
            <a:r>
              <a:rPr lang="zh-CN" altLang="en-US" spc="-225" dirty="0">
                <a:latin typeface="华文中宋"/>
                <a:cs typeface="华文中宋"/>
              </a:rPr>
              <a:t> </a:t>
            </a:r>
            <a:r>
              <a:rPr lang="zh-CN" altLang="en-US" spc="-10" dirty="0">
                <a:latin typeface="华文中宋"/>
                <a:cs typeface="华文中宋"/>
              </a:rPr>
              <a:t>算法</a:t>
            </a:r>
            <a:endParaRPr lang="zh-CN" altLang="en-US" dirty="0">
              <a:latin typeface="华文中宋"/>
              <a:cs typeface="华文中宋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72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11095" y="835215"/>
            <a:ext cx="49301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1.1</a:t>
            </a:r>
            <a:r>
              <a:rPr spc="-70" dirty="0"/>
              <a:t> </a:t>
            </a:r>
            <a:r>
              <a:rPr dirty="0"/>
              <a:t>从问题到程序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794763"/>
            <a:ext cx="7484109" cy="401955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56870" marR="5080" indent="-344170" algn="just">
              <a:lnSpc>
                <a:spcPts val="3220"/>
              </a:lnSpc>
              <a:spcBef>
                <a:spcPts val="330"/>
              </a:spcBef>
              <a:buFont typeface="Times New Roman"/>
              <a:buChar char="•"/>
              <a:tabLst>
                <a:tab pos="357505" algn="l"/>
              </a:tabLst>
            </a:pPr>
            <a:r>
              <a:rPr sz="2800" spc="145" dirty="0">
                <a:solidFill>
                  <a:srgbClr val="0033CC"/>
                </a:solidFill>
                <a:latin typeface="宋体"/>
                <a:cs typeface="宋体"/>
              </a:rPr>
              <a:t>用计算机解决实</a:t>
            </a:r>
            <a:r>
              <a:rPr sz="2800" spc="125" dirty="0">
                <a:solidFill>
                  <a:srgbClr val="0033CC"/>
                </a:solidFill>
                <a:latin typeface="宋体"/>
                <a:cs typeface="宋体"/>
              </a:rPr>
              <a:t>际</a:t>
            </a:r>
            <a:r>
              <a:rPr sz="2800" spc="145" dirty="0">
                <a:solidFill>
                  <a:srgbClr val="0033CC"/>
                </a:solidFill>
                <a:latin typeface="宋体"/>
                <a:cs typeface="宋体"/>
              </a:rPr>
              <a:t>问题</a:t>
            </a:r>
            <a:r>
              <a:rPr sz="2800" spc="155" dirty="0">
                <a:solidFill>
                  <a:srgbClr val="0033CC"/>
                </a:solidFill>
                <a:latin typeface="宋体"/>
                <a:cs typeface="宋体"/>
              </a:rPr>
              <a:t>，</a:t>
            </a:r>
            <a:r>
              <a:rPr sz="2800" spc="145" dirty="0">
                <a:solidFill>
                  <a:srgbClr val="0033CC"/>
                </a:solidFill>
                <a:latin typeface="宋体"/>
                <a:cs typeface="宋体"/>
              </a:rPr>
              <a:t>就是要</a:t>
            </a:r>
            <a:r>
              <a:rPr sz="2800" spc="125" dirty="0">
                <a:solidFill>
                  <a:srgbClr val="0033CC"/>
                </a:solidFill>
                <a:latin typeface="宋体"/>
                <a:cs typeface="宋体"/>
              </a:rPr>
              <a:t>在计</a:t>
            </a:r>
            <a:r>
              <a:rPr sz="2800" spc="145" dirty="0">
                <a:solidFill>
                  <a:srgbClr val="0033CC"/>
                </a:solidFill>
                <a:latin typeface="宋体"/>
                <a:cs typeface="宋体"/>
              </a:rPr>
              <a:t>算机中 </a:t>
            </a:r>
            <a:r>
              <a:rPr sz="2800" spc="5" dirty="0">
                <a:solidFill>
                  <a:srgbClr val="0033CC"/>
                </a:solidFill>
                <a:latin typeface="宋体"/>
                <a:cs typeface="宋体"/>
              </a:rPr>
              <a:t>建立一个解决这个问题</a:t>
            </a:r>
            <a:r>
              <a:rPr sz="2800" spc="-25" dirty="0">
                <a:solidFill>
                  <a:srgbClr val="0033CC"/>
                </a:solidFill>
                <a:latin typeface="宋体"/>
                <a:cs typeface="宋体"/>
              </a:rPr>
              <a:t>的</a:t>
            </a:r>
            <a:r>
              <a:rPr sz="2800" spc="5" dirty="0">
                <a:solidFill>
                  <a:srgbClr val="0033CC"/>
                </a:solidFill>
                <a:latin typeface="宋体"/>
                <a:cs typeface="宋体"/>
              </a:rPr>
              <a:t>模型。</a:t>
            </a:r>
            <a:endParaRPr sz="2800">
              <a:latin typeface="宋体"/>
              <a:cs typeface="宋体"/>
            </a:endParaRPr>
          </a:p>
          <a:p>
            <a:pPr marL="356870" marR="5715" indent="-344170" algn="just">
              <a:lnSpc>
                <a:spcPts val="3220"/>
              </a:lnSpc>
              <a:spcBef>
                <a:spcPts val="950"/>
              </a:spcBef>
              <a:buFont typeface="Times New Roman"/>
              <a:buChar char="•"/>
              <a:tabLst>
                <a:tab pos="357505" algn="l"/>
              </a:tabLst>
            </a:pPr>
            <a:r>
              <a:rPr sz="2800" spc="145" dirty="0">
                <a:solidFill>
                  <a:srgbClr val="FF0000"/>
                </a:solidFill>
                <a:latin typeface="宋体"/>
                <a:cs typeface="宋体"/>
              </a:rPr>
              <a:t>程序是使用程序</a:t>
            </a:r>
            <a:r>
              <a:rPr sz="2800" spc="125" dirty="0">
                <a:solidFill>
                  <a:srgbClr val="FF0000"/>
                </a:solidFill>
                <a:latin typeface="宋体"/>
                <a:cs typeface="宋体"/>
              </a:rPr>
              <a:t>设</a:t>
            </a:r>
            <a:r>
              <a:rPr sz="2800" spc="145" dirty="0">
                <a:solidFill>
                  <a:srgbClr val="FF0000"/>
                </a:solidFill>
                <a:latin typeface="宋体"/>
                <a:cs typeface="宋体"/>
              </a:rPr>
              <a:t>计语言精确描</a:t>
            </a:r>
            <a:r>
              <a:rPr sz="2800" spc="125" dirty="0">
                <a:solidFill>
                  <a:srgbClr val="FF0000"/>
                </a:solidFill>
                <a:latin typeface="宋体"/>
                <a:cs typeface="宋体"/>
              </a:rPr>
              <a:t>述的</a:t>
            </a:r>
            <a:r>
              <a:rPr sz="2800" spc="145" dirty="0">
                <a:solidFill>
                  <a:srgbClr val="FF0000"/>
                </a:solidFill>
                <a:latin typeface="宋体"/>
                <a:cs typeface="宋体"/>
              </a:rPr>
              <a:t>这样的 </a:t>
            </a:r>
            <a:r>
              <a:rPr sz="2800" spc="5" dirty="0">
                <a:solidFill>
                  <a:srgbClr val="FF0000"/>
                </a:solidFill>
                <a:latin typeface="宋体"/>
                <a:cs typeface="宋体"/>
              </a:rPr>
              <a:t>模型。</a:t>
            </a:r>
            <a:endParaRPr sz="2800">
              <a:latin typeface="宋体"/>
              <a:cs typeface="宋体"/>
            </a:endParaRPr>
          </a:p>
          <a:p>
            <a:pPr marL="356870" marR="5080" indent="-344170" algn="just">
              <a:lnSpc>
                <a:spcPct val="98900"/>
              </a:lnSpc>
              <a:spcBef>
                <a:spcPts val="765"/>
              </a:spcBef>
              <a:buFont typeface="Times New Roman"/>
              <a:buChar char="•"/>
              <a:tabLst>
                <a:tab pos="357505" algn="l"/>
              </a:tabLst>
            </a:pPr>
            <a:r>
              <a:rPr sz="2800" spc="145" dirty="0">
                <a:latin typeface="宋体"/>
                <a:cs typeface="宋体"/>
              </a:rPr>
              <a:t>程序中描</a:t>
            </a:r>
            <a:r>
              <a:rPr sz="2800" spc="125" dirty="0">
                <a:latin typeface="宋体"/>
                <a:cs typeface="宋体"/>
              </a:rPr>
              <a:t>述</a:t>
            </a:r>
            <a:r>
              <a:rPr sz="2800" spc="150" dirty="0">
                <a:latin typeface="宋体"/>
                <a:cs typeface="宋体"/>
              </a:rPr>
              <a:t>的</a:t>
            </a:r>
            <a:r>
              <a:rPr sz="2800" b="1" spc="135" dirty="0">
                <a:latin typeface="宋体"/>
                <a:cs typeface="宋体"/>
              </a:rPr>
              <a:t>数据</a:t>
            </a:r>
            <a:r>
              <a:rPr sz="2800" spc="145" dirty="0">
                <a:latin typeface="宋体"/>
                <a:cs typeface="宋体"/>
              </a:rPr>
              <a:t>用来表示</a:t>
            </a:r>
            <a:r>
              <a:rPr sz="2800" spc="125" dirty="0">
                <a:latin typeface="宋体"/>
                <a:cs typeface="宋体"/>
              </a:rPr>
              <a:t>问</a:t>
            </a:r>
            <a:r>
              <a:rPr sz="2800" spc="145" dirty="0">
                <a:latin typeface="宋体"/>
                <a:cs typeface="宋体"/>
              </a:rPr>
              <a:t>题中</a:t>
            </a:r>
            <a:r>
              <a:rPr sz="2800" spc="125" dirty="0">
                <a:latin typeface="宋体"/>
                <a:cs typeface="宋体"/>
              </a:rPr>
              <a:t>涉</a:t>
            </a:r>
            <a:r>
              <a:rPr sz="2800" spc="145" dirty="0">
                <a:latin typeface="宋体"/>
                <a:cs typeface="宋体"/>
              </a:rPr>
              <a:t>及</a:t>
            </a:r>
            <a:r>
              <a:rPr sz="2800" spc="150" dirty="0">
                <a:latin typeface="宋体"/>
                <a:cs typeface="宋体"/>
              </a:rPr>
              <a:t>的</a:t>
            </a:r>
            <a:r>
              <a:rPr sz="2800" b="1" spc="-5" dirty="0">
                <a:latin typeface="宋体"/>
                <a:cs typeface="宋体"/>
              </a:rPr>
              <a:t>对 </a:t>
            </a:r>
            <a:r>
              <a:rPr sz="2800" b="1" spc="40" dirty="0">
                <a:latin typeface="宋体"/>
                <a:cs typeface="宋体"/>
              </a:rPr>
              <a:t>象</a:t>
            </a:r>
            <a:r>
              <a:rPr sz="2800" spc="30" dirty="0">
                <a:latin typeface="宋体"/>
                <a:cs typeface="宋体"/>
              </a:rPr>
              <a:t>，</a:t>
            </a:r>
            <a:r>
              <a:rPr sz="2800" spc="25" dirty="0">
                <a:latin typeface="宋体"/>
                <a:cs typeface="宋体"/>
              </a:rPr>
              <a:t>程</a:t>
            </a:r>
            <a:r>
              <a:rPr sz="2800" spc="30" dirty="0">
                <a:latin typeface="宋体"/>
                <a:cs typeface="宋体"/>
              </a:rPr>
              <a:t>序</a:t>
            </a:r>
            <a:r>
              <a:rPr sz="2800" spc="50" dirty="0">
                <a:latin typeface="宋体"/>
                <a:cs typeface="宋体"/>
              </a:rPr>
              <a:t>中</a:t>
            </a:r>
            <a:r>
              <a:rPr sz="2800" spc="25" dirty="0">
                <a:latin typeface="宋体"/>
                <a:cs typeface="宋体"/>
              </a:rPr>
              <a:t>描</a:t>
            </a:r>
            <a:r>
              <a:rPr sz="2800" spc="30" dirty="0">
                <a:latin typeface="宋体"/>
                <a:cs typeface="宋体"/>
              </a:rPr>
              <a:t>述</a:t>
            </a:r>
            <a:r>
              <a:rPr sz="2800" spc="25" dirty="0">
                <a:latin typeface="宋体"/>
                <a:cs typeface="宋体"/>
              </a:rPr>
              <a:t>的</a:t>
            </a:r>
            <a:r>
              <a:rPr sz="2800" b="1" spc="40" dirty="0">
                <a:latin typeface="宋体"/>
                <a:cs typeface="宋体"/>
              </a:rPr>
              <a:t>函数</a:t>
            </a:r>
            <a:r>
              <a:rPr sz="2800" spc="20" dirty="0">
                <a:latin typeface="Times New Roman"/>
                <a:cs typeface="Times New Roman"/>
              </a:rPr>
              <a:t>(</a:t>
            </a:r>
            <a:r>
              <a:rPr sz="2800" b="1" spc="40" dirty="0">
                <a:latin typeface="宋体"/>
                <a:cs typeface="宋体"/>
              </a:rPr>
              <a:t>过程</a:t>
            </a:r>
            <a:r>
              <a:rPr sz="2800" spc="25" dirty="0">
                <a:latin typeface="Times New Roman"/>
                <a:cs typeface="Times New Roman"/>
              </a:rPr>
              <a:t>)</a:t>
            </a:r>
            <a:r>
              <a:rPr sz="2800" spc="30" dirty="0">
                <a:latin typeface="宋体"/>
                <a:cs typeface="宋体"/>
              </a:rPr>
              <a:t>表</a:t>
            </a:r>
            <a:r>
              <a:rPr sz="2800" spc="25" dirty="0">
                <a:latin typeface="宋体"/>
                <a:cs typeface="宋体"/>
              </a:rPr>
              <a:t>示了</a:t>
            </a:r>
            <a:r>
              <a:rPr sz="2800" spc="30" dirty="0">
                <a:latin typeface="宋体"/>
                <a:cs typeface="宋体"/>
              </a:rPr>
              <a:t>对</a:t>
            </a:r>
            <a:r>
              <a:rPr sz="2800" spc="25" dirty="0">
                <a:latin typeface="宋体"/>
                <a:cs typeface="宋体"/>
              </a:rPr>
              <a:t>于</a:t>
            </a:r>
            <a:r>
              <a:rPr sz="2800" spc="30" dirty="0">
                <a:latin typeface="宋体"/>
                <a:cs typeface="宋体"/>
              </a:rPr>
              <a:t>数据 </a:t>
            </a:r>
            <a:r>
              <a:rPr sz="2800" spc="145" dirty="0">
                <a:latin typeface="宋体"/>
                <a:cs typeface="宋体"/>
              </a:rPr>
              <a:t>的处</a:t>
            </a:r>
            <a:r>
              <a:rPr sz="2800" spc="150" dirty="0">
                <a:latin typeface="宋体"/>
                <a:cs typeface="宋体"/>
              </a:rPr>
              <a:t>理</a:t>
            </a:r>
            <a:r>
              <a:rPr sz="2800" b="1" spc="135" dirty="0">
                <a:latin typeface="宋体"/>
                <a:cs typeface="宋体"/>
              </a:rPr>
              <a:t>算</a:t>
            </a:r>
            <a:r>
              <a:rPr sz="2800" b="1" spc="160" dirty="0">
                <a:latin typeface="宋体"/>
                <a:cs typeface="宋体"/>
              </a:rPr>
              <a:t>法</a:t>
            </a:r>
            <a:r>
              <a:rPr sz="2800" spc="125" dirty="0">
                <a:latin typeface="宋体"/>
                <a:cs typeface="宋体"/>
              </a:rPr>
              <a:t>；</a:t>
            </a:r>
            <a:r>
              <a:rPr sz="2800" spc="145" dirty="0">
                <a:latin typeface="宋体"/>
                <a:cs typeface="宋体"/>
              </a:rPr>
              <a:t>通</a:t>
            </a:r>
            <a:r>
              <a:rPr sz="2800" spc="125" dirty="0">
                <a:latin typeface="宋体"/>
                <a:cs typeface="宋体"/>
              </a:rPr>
              <a:t>过</a:t>
            </a:r>
            <a:r>
              <a:rPr sz="2800" spc="145" dirty="0">
                <a:latin typeface="宋体"/>
                <a:cs typeface="宋体"/>
              </a:rPr>
              <a:t>接受实际</a:t>
            </a:r>
            <a:r>
              <a:rPr sz="2800" spc="125" dirty="0">
                <a:latin typeface="宋体"/>
                <a:cs typeface="宋体"/>
              </a:rPr>
              <a:t>问</a:t>
            </a:r>
            <a:r>
              <a:rPr sz="2800" spc="145" dirty="0">
                <a:latin typeface="宋体"/>
                <a:cs typeface="宋体"/>
              </a:rPr>
              <a:t>题的</a:t>
            </a:r>
            <a:r>
              <a:rPr sz="2800" spc="125" dirty="0">
                <a:latin typeface="宋体"/>
                <a:cs typeface="宋体"/>
              </a:rPr>
              <a:t>输</a:t>
            </a:r>
            <a:r>
              <a:rPr sz="2800" spc="145" dirty="0">
                <a:latin typeface="宋体"/>
                <a:cs typeface="宋体"/>
              </a:rPr>
              <a:t>入</a:t>
            </a:r>
            <a:r>
              <a:rPr sz="2800" spc="150" dirty="0">
                <a:latin typeface="宋体"/>
                <a:cs typeface="宋体"/>
              </a:rPr>
              <a:t>，</a:t>
            </a:r>
            <a:r>
              <a:rPr sz="2800" spc="5" dirty="0">
                <a:latin typeface="宋体"/>
                <a:cs typeface="宋体"/>
              </a:rPr>
              <a:t>经 </a:t>
            </a:r>
            <a:r>
              <a:rPr sz="2800" spc="145" dirty="0">
                <a:latin typeface="宋体"/>
                <a:cs typeface="宋体"/>
              </a:rPr>
              <a:t>过程序的运行</a:t>
            </a:r>
            <a:r>
              <a:rPr sz="2800" spc="150" dirty="0">
                <a:latin typeface="宋体"/>
                <a:cs typeface="宋体"/>
              </a:rPr>
              <a:t>，</a:t>
            </a:r>
            <a:r>
              <a:rPr sz="2800" spc="125" dirty="0">
                <a:latin typeface="宋体"/>
                <a:cs typeface="宋体"/>
              </a:rPr>
              <a:t>便</a:t>
            </a:r>
            <a:r>
              <a:rPr sz="2800" spc="145" dirty="0">
                <a:latin typeface="宋体"/>
                <a:cs typeface="宋体"/>
              </a:rPr>
              <a:t>可以得到实际</a:t>
            </a:r>
            <a:r>
              <a:rPr sz="2800" spc="125" dirty="0">
                <a:latin typeface="宋体"/>
                <a:cs typeface="宋体"/>
              </a:rPr>
              <a:t>问题</a:t>
            </a:r>
            <a:r>
              <a:rPr sz="2800" spc="145" dirty="0">
                <a:latin typeface="宋体"/>
                <a:cs typeface="宋体"/>
              </a:rPr>
              <a:t>的一个 </a:t>
            </a:r>
            <a:r>
              <a:rPr sz="2800" spc="5" dirty="0">
                <a:latin typeface="宋体"/>
                <a:cs typeface="宋体"/>
              </a:rPr>
              <a:t>解。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14142" y="804735"/>
            <a:ext cx="49269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用计算机求解问题</a:t>
            </a:r>
          </a:p>
        </p:txBody>
      </p:sp>
      <p:sp>
        <p:nvSpPr>
          <p:cNvPr id="6" name="object 6"/>
          <p:cNvSpPr/>
          <p:nvPr/>
        </p:nvSpPr>
        <p:spPr>
          <a:xfrm>
            <a:off x="1154979" y="2042270"/>
            <a:ext cx="2306320" cy="721360"/>
          </a:xfrm>
          <a:custGeom>
            <a:avLst/>
            <a:gdLst/>
            <a:ahLst/>
            <a:cxnLst/>
            <a:rect l="l" t="t" r="r" b="b"/>
            <a:pathLst>
              <a:path w="2306320" h="721360">
                <a:moveTo>
                  <a:pt x="1478484" y="652724"/>
                </a:moveTo>
                <a:lnTo>
                  <a:pt x="880073" y="652724"/>
                </a:lnTo>
                <a:lnTo>
                  <a:pt x="918892" y="673399"/>
                </a:lnTo>
                <a:lnTo>
                  <a:pt x="965084" y="690808"/>
                </a:lnTo>
                <a:lnTo>
                  <a:pt x="1017547" y="704602"/>
                </a:lnTo>
                <a:lnTo>
                  <a:pt x="1075183" y="714433"/>
                </a:lnTo>
                <a:lnTo>
                  <a:pt x="1132480" y="719732"/>
                </a:lnTo>
                <a:lnTo>
                  <a:pt x="1189494" y="721012"/>
                </a:lnTo>
                <a:lnTo>
                  <a:pt x="1245298" y="718482"/>
                </a:lnTo>
                <a:lnTo>
                  <a:pt x="1298969" y="712353"/>
                </a:lnTo>
                <a:lnTo>
                  <a:pt x="1349581" y="702838"/>
                </a:lnTo>
                <a:lnTo>
                  <a:pt x="1396210" y="690147"/>
                </a:lnTo>
                <a:lnTo>
                  <a:pt x="1437931" y="674490"/>
                </a:lnTo>
                <a:lnTo>
                  <a:pt x="1473818" y="656080"/>
                </a:lnTo>
                <a:lnTo>
                  <a:pt x="1478484" y="652724"/>
                </a:lnTo>
                <a:close/>
              </a:path>
              <a:path w="2306320" h="721360">
                <a:moveTo>
                  <a:pt x="565280" y="63418"/>
                </a:moveTo>
                <a:lnTo>
                  <a:pt x="517285" y="64815"/>
                </a:lnTo>
                <a:lnTo>
                  <a:pt x="453891" y="70979"/>
                </a:lnTo>
                <a:lnTo>
                  <a:pt x="395744" y="81533"/>
                </a:lnTo>
                <a:lnTo>
                  <a:pt x="343715" y="95990"/>
                </a:lnTo>
                <a:lnTo>
                  <a:pt x="298675" y="113862"/>
                </a:lnTo>
                <a:lnTo>
                  <a:pt x="261496" y="134664"/>
                </a:lnTo>
                <a:lnTo>
                  <a:pt x="214206" y="183103"/>
                </a:lnTo>
                <a:lnTo>
                  <a:pt x="205837" y="209766"/>
                </a:lnTo>
                <a:lnTo>
                  <a:pt x="208815" y="237408"/>
                </a:lnTo>
                <a:lnTo>
                  <a:pt x="206872" y="239656"/>
                </a:lnTo>
                <a:lnTo>
                  <a:pt x="153577" y="244771"/>
                </a:lnTo>
                <a:lnTo>
                  <a:pt x="105175" y="254910"/>
                </a:lnTo>
                <a:lnTo>
                  <a:pt x="63552" y="269558"/>
                </a:lnTo>
                <a:lnTo>
                  <a:pt x="3762" y="317803"/>
                </a:lnTo>
                <a:lnTo>
                  <a:pt x="0" y="348412"/>
                </a:lnTo>
                <a:lnTo>
                  <a:pt x="17943" y="377788"/>
                </a:lnTo>
                <a:lnTo>
                  <a:pt x="56228" y="403694"/>
                </a:lnTo>
                <a:lnTo>
                  <a:pt x="113488" y="423895"/>
                </a:lnTo>
                <a:lnTo>
                  <a:pt x="83059" y="441129"/>
                </a:lnTo>
                <a:lnTo>
                  <a:pt x="62342" y="460519"/>
                </a:lnTo>
                <a:lnTo>
                  <a:pt x="51899" y="481342"/>
                </a:lnTo>
                <a:lnTo>
                  <a:pt x="52287" y="502876"/>
                </a:lnTo>
                <a:lnTo>
                  <a:pt x="97519" y="550803"/>
                </a:lnTo>
                <a:lnTo>
                  <a:pt x="139136" y="568850"/>
                </a:lnTo>
                <a:lnTo>
                  <a:pt x="190139" y="581853"/>
                </a:lnTo>
                <a:lnTo>
                  <a:pt x="248065" y="588987"/>
                </a:lnTo>
                <a:lnTo>
                  <a:pt x="310453" y="589427"/>
                </a:lnTo>
                <a:lnTo>
                  <a:pt x="311888" y="590494"/>
                </a:lnTo>
                <a:lnTo>
                  <a:pt x="346829" y="612229"/>
                </a:lnTo>
                <a:lnTo>
                  <a:pt x="383838" y="629437"/>
                </a:lnTo>
                <a:lnTo>
                  <a:pt x="425161" y="644155"/>
                </a:lnTo>
                <a:lnTo>
                  <a:pt x="470125" y="656311"/>
                </a:lnTo>
                <a:lnTo>
                  <a:pt x="518056" y="665833"/>
                </a:lnTo>
                <a:lnTo>
                  <a:pt x="568280" y="672650"/>
                </a:lnTo>
                <a:lnTo>
                  <a:pt x="620125" y="676690"/>
                </a:lnTo>
                <a:lnTo>
                  <a:pt x="672916" y="677881"/>
                </a:lnTo>
                <a:lnTo>
                  <a:pt x="725980" y="676152"/>
                </a:lnTo>
                <a:lnTo>
                  <a:pt x="778643" y="671430"/>
                </a:lnTo>
                <a:lnTo>
                  <a:pt x="830232" y="663645"/>
                </a:lnTo>
                <a:lnTo>
                  <a:pt x="880073" y="652724"/>
                </a:lnTo>
                <a:lnTo>
                  <a:pt x="1478484" y="652724"/>
                </a:lnTo>
                <a:lnTo>
                  <a:pt x="1502948" y="635127"/>
                </a:lnTo>
                <a:lnTo>
                  <a:pt x="1524395" y="611842"/>
                </a:lnTo>
                <a:lnTo>
                  <a:pt x="1849902" y="611842"/>
                </a:lnTo>
                <a:lnTo>
                  <a:pt x="1904369" y="594053"/>
                </a:lnTo>
                <a:lnTo>
                  <a:pt x="1942427" y="574759"/>
                </a:lnTo>
                <a:lnTo>
                  <a:pt x="1989759" y="527987"/>
                </a:lnTo>
                <a:lnTo>
                  <a:pt x="1996530" y="501556"/>
                </a:lnTo>
                <a:lnTo>
                  <a:pt x="2041962" y="497509"/>
                </a:lnTo>
                <a:lnTo>
                  <a:pt x="2085629" y="491051"/>
                </a:lnTo>
                <a:lnTo>
                  <a:pt x="2127002" y="482276"/>
                </a:lnTo>
                <a:lnTo>
                  <a:pt x="2165554" y="471279"/>
                </a:lnTo>
                <a:lnTo>
                  <a:pt x="2218858" y="449916"/>
                </a:lnTo>
                <a:lnTo>
                  <a:pt x="2259843" y="425219"/>
                </a:lnTo>
                <a:lnTo>
                  <a:pt x="2288240" y="398057"/>
                </a:lnTo>
                <a:lnTo>
                  <a:pt x="2306203" y="339800"/>
                </a:lnTo>
                <a:lnTo>
                  <a:pt x="2295233" y="310441"/>
                </a:lnTo>
                <a:lnTo>
                  <a:pt x="2270605" y="282083"/>
                </a:lnTo>
                <a:lnTo>
                  <a:pt x="2232052" y="255595"/>
                </a:lnTo>
                <a:lnTo>
                  <a:pt x="2237259" y="250413"/>
                </a:lnTo>
                <a:lnTo>
                  <a:pt x="2241615" y="245079"/>
                </a:lnTo>
                <a:lnTo>
                  <a:pt x="2245082" y="239644"/>
                </a:lnTo>
                <a:lnTo>
                  <a:pt x="2254972" y="211959"/>
                </a:lnTo>
                <a:lnTo>
                  <a:pt x="2250053" y="184919"/>
                </a:lnTo>
                <a:lnTo>
                  <a:pt x="2200584" y="136353"/>
                </a:lnTo>
                <a:lnTo>
                  <a:pt x="2158432" y="116614"/>
                </a:lnTo>
                <a:lnTo>
                  <a:pt x="2106266" y="101098"/>
                </a:lnTo>
                <a:lnTo>
                  <a:pt x="2045285" y="90698"/>
                </a:lnTo>
                <a:lnTo>
                  <a:pt x="2041295" y="84450"/>
                </a:lnTo>
                <a:lnTo>
                  <a:pt x="748006" y="84450"/>
                </a:lnTo>
                <a:lnTo>
                  <a:pt x="704961" y="75307"/>
                </a:lnTo>
                <a:lnTo>
                  <a:pt x="659742" y="68718"/>
                </a:lnTo>
                <a:lnTo>
                  <a:pt x="612974" y="64737"/>
                </a:lnTo>
                <a:lnTo>
                  <a:pt x="565280" y="63418"/>
                </a:lnTo>
                <a:close/>
              </a:path>
              <a:path w="2306320" h="721360">
                <a:moveTo>
                  <a:pt x="1849902" y="611842"/>
                </a:moveTo>
                <a:lnTo>
                  <a:pt x="1524395" y="611842"/>
                </a:lnTo>
                <a:lnTo>
                  <a:pt x="1561927" y="620337"/>
                </a:lnTo>
                <a:lnTo>
                  <a:pt x="1601655" y="626532"/>
                </a:lnTo>
                <a:lnTo>
                  <a:pt x="1643003" y="630357"/>
                </a:lnTo>
                <a:lnTo>
                  <a:pt x="1685393" y="631743"/>
                </a:lnTo>
                <a:lnTo>
                  <a:pt x="1747646" y="629290"/>
                </a:lnTo>
                <a:lnTo>
                  <a:pt x="1805728" y="621842"/>
                </a:lnTo>
                <a:lnTo>
                  <a:pt x="1849902" y="611842"/>
                </a:lnTo>
                <a:close/>
              </a:path>
              <a:path w="2306320" h="721360">
                <a:moveTo>
                  <a:pt x="1024485" y="20536"/>
                </a:moveTo>
                <a:lnTo>
                  <a:pt x="969491" y="20746"/>
                </a:lnTo>
                <a:lnTo>
                  <a:pt x="916000" y="25402"/>
                </a:lnTo>
                <a:lnTo>
                  <a:pt x="865558" y="34302"/>
                </a:lnTo>
                <a:lnTo>
                  <a:pt x="819714" y="47245"/>
                </a:lnTo>
                <a:lnTo>
                  <a:pt x="780014" y="64028"/>
                </a:lnTo>
                <a:lnTo>
                  <a:pt x="748006" y="84450"/>
                </a:lnTo>
                <a:lnTo>
                  <a:pt x="2041295" y="84450"/>
                </a:lnTo>
                <a:lnTo>
                  <a:pt x="2033569" y="72350"/>
                </a:lnTo>
                <a:lnTo>
                  <a:pt x="2014751" y="55251"/>
                </a:lnTo>
                <a:lnTo>
                  <a:pt x="2014212" y="54922"/>
                </a:lnTo>
                <a:lnTo>
                  <a:pt x="1198919" y="54922"/>
                </a:lnTo>
                <a:lnTo>
                  <a:pt x="1183738" y="49004"/>
                </a:lnTo>
                <a:lnTo>
                  <a:pt x="1167612" y="43571"/>
                </a:lnTo>
                <a:lnTo>
                  <a:pt x="1150608" y="38649"/>
                </a:lnTo>
                <a:lnTo>
                  <a:pt x="1132790" y="34259"/>
                </a:lnTo>
                <a:lnTo>
                  <a:pt x="1079434" y="24973"/>
                </a:lnTo>
                <a:lnTo>
                  <a:pt x="1024485" y="20536"/>
                </a:lnTo>
                <a:close/>
              </a:path>
              <a:path w="2306320" h="721360">
                <a:moveTo>
                  <a:pt x="1409074" y="0"/>
                </a:moveTo>
                <a:lnTo>
                  <a:pt x="1358104" y="2256"/>
                </a:lnTo>
                <a:lnTo>
                  <a:pt x="1309728" y="9144"/>
                </a:lnTo>
                <a:lnTo>
                  <a:pt x="1265822" y="20396"/>
                </a:lnTo>
                <a:lnTo>
                  <a:pt x="1228261" y="35744"/>
                </a:lnTo>
                <a:lnTo>
                  <a:pt x="1198919" y="54922"/>
                </a:lnTo>
                <a:lnTo>
                  <a:pt x="2014212" y="54922"/>
                </a:lnTo>
                <a:lnTo>
                  <a:pt x="1989328" y="39768"/>
                </a:lnTo>
                <a:lnTo>
                  <a:pt x="1987673" y="39060"/>
                </a:lnTo>
                <a:lnTo>
                  <a:pt x="1592530" y="39060"/>
                </a:lnTo>
                <a:lnTo>
                  <a:pt x="1575209" y="30451"/>
                </a:lnTo>
                <a:lnTo>
                  <a:pt x="1555764" y="22767"/>
                </a:lnTo>
                <a:lnTo>
                  <a:pt x="1534395" y="16076"/>
                </a:lnTo>
                <a:lnTo>
                  <a:pt x="1511301" y="10447"/>
                </a:lnTo>
                <a:lnTo>
                  <a:pt x="1460765" y="2641"/>
                </a:lnTo>
                <a:lnTo>
                  <a:pt x="1409074" y="0"/>
                </a:lnTo>
                <a:close/>
              </a:path>
              <a:path w="2306320" h="721360">
                <a:moveTo>
                  <a:pt x="1768924" y="547"/>
                </a:moveTo>
                <a:lnTo>
                  <a:pt x="1719983" y="4282"/>
                </a:lnTo>
                <a:lnTo>
                  <a:pt x="1673292" y="11980"/>
                </a:lnTo>
                <a:lnTo>
                  <a:pt x="1630318" y="23590"/>
                </a:lnTo>
                <a:lnTo>
                  <a:pt x="1592530" y="39060"/>
                </a:lnTo>
                <a:lnTo>
                  <a:pt x="1987673" y="39060"/>
                </a:lnTo>
                <a:lnTo>
                  <a:pt x="1914549" y="13637"/>
                </a:lnTo>
                <a:lnTo>
                  <a:pt x="1867676" y="5173"/>
                </a:lnTo>
                <a:lnTo>
                  <a:pt x="1818644" y="827"/>
                </a:lnTo>
                <a:lnTo>
                  <a:pt x="1768924" y="547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6487" y="3545525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20027" y="0"/>
                </a:moveTo>
                <a:lnTo>
                  <a:pt x="12231" y="1571"/>
                </a:lnTo>
                <a:lnTo>
                  <a:pt x="5865" y="5859"/>
                </a:lnTo>
                <a:lnTo>
                  <a:pt x="1573" y="12221"/>
                </a:lnTo>
                <a:lnTo>
                  <a:pt x="0" y="20015"/>
                </a:lnTo>
                <a:lnTo>
                  <a:pt x="1573" y="27809"/>
                </a:lnTo>
                <a:lnTo>
                  <a:pt x="5865" y="34170"/>
                </a:lnTo>
                <a:lnTo>
                  <a:pt x="12231" y="38458"/>
                </a:lnTo>
                <a:lnTo>
                  <a:pt x="20027" y="40030"/>
                </a:lnTo>
                <a:lnTo>
                  <a:pt x="27816" y="38458"/>
                </a:lnTo>
                <a:lnTo>
                  <a:pt x="34178" y="34170"/>
                </a:lnTo>
                <a:lnTo>
                  <a:pt x="38469" y="27809"/>
                </a:lnTo>
                <a:lnTo>
                  <a:pt x="40043" y="20015"/>
                </a:lnTo>
                <a:lnTo>
                  <a:pt x="38469" y="12221"/>
                </a:lnTo>
                <a:lnTo>
                  <a:pt x="34178" y="5859"/>
                </a:lnTo>
                <a:lnTo>
                  <a:pt x="27816" y="1571"/>
                </a:lnTo>
                <a:lnTo>
                  <a:pt x="20027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9551" y="3260698"/>
            <a:ext cx="80086" cy="80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1373" y="2948012"/>
            <a:ext cx="120116" cy="120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54979" y="2042270"/>
            <a:ext cx="2306320" cy="721360"/>
          </a:xfrm>
          <a:custGeom>
            <a:avLst/>
            <a:gdLst/>
            <a:ahLst/>
            <a:cxnLst/>
            <a:rect l="l" t="t" r="r" b="b"/>
            <a:pathLst>
              <a:path w="2306320" h="721360">
                <a:moveTo>
                  <a:pt x="208815" y="237408"/>
                </a:moveTo>
                <a:lnTo>
                  <a:pt x="214206" y="183103"/>
                </a:lnTo>
                <a:lnTo>
                  <a:pt x="261496" y="134664"/>
                </a:lnTo>
                <a:lnTo>
                  <a:pt x="298675" y="113862"/>
                </a:lnTo>
                <a:lnTo>
                  <a:pt x="343715" y="95990"/>
                </a:lnTo>
                <a:lnTo>
                  <a:pt x="395744" y="81533"/>
                </a:lnTo>
                <a:lnTo>
                  <a:pt x="453891" y="70979"/>
                </a:lnTo>
                <a:lnTo>
                  <a:pt x="517285" y="64815"/>
                </a:lnTo>
                <a:lnTo>
                  <a:pt x="565280" y="63418"/>
                </a:lnTo>
                <a:lnTo>
                  <a:pt x="612974" y="64737"/>
                </a:lnTo>
                <a:lnTo>
                  <a:pt x="659742" y="68718"/>
                </a:lnTo>
                <a:lnTo>
                  <a:pt x="704961" y="75307"/>
                </a:lnTo>
                <a:lnTo>
                  <a:pt x="748006" y="84450"/>
                </a:lnTo>
                <a:lnTo>
                  <a:pt x="819714" y="47245"/>
                </a:lnTo>
                <a:lnTo>
                  <a:pt x="865558" y="34302"/>
                </a:lnTo>
                <a:lnTo>
                  <a:pt x="916000" y="25402"/>
                </a:lnTo>
                <a:lnTo>
                  <a:pt x="969491" y="20746"/>
                </a:lnTo>
                <a:lnTo>
                  <a:pt x="1024485" y="20536"/>
                </a:lnTo>
                <a:lnTo>
                  <a:pt x="1079434" y="24973"/>
                </a:lnTo>
                <a:lnTo>
                  <a:pt x="1132790" y="34259"/>
                </a:lnTo>
                <a:lnTo>
                  <a:pt x="1183738" y="49004"/>
                </a:lnTo>
                <a:lnTo>
                  <a:pt x="1198919" y="54922"/>
                </a:lnTo>
                <a:lnTo>
                  <a:pt x="1265822" y="20396"/>
                </a:lnTo>
                <a:lnTo>
                  <a:pt x="1309728" y="9144"/>
                </a:lnTo>
                <a:lnTo>
                  <a:pt x="1358104" y="2256"/>
                </a:lnTo>
                <a:lnTo>
                  <a:pt x="1409074" y="0"/>
                </a:lnTo>
                <a:lnTo>
                  <a:pt x="1460765" y="2641"/>
                </a:lnTo>
                <a:lnTo>
                  <a:pt x="1511301" y="10447"/>
                </a:lnTo>
                <a:lnTo>
                  <a:pt x="1555764" y="22767"/>
                </a:lnTo>
                <a:lnTo>
                  <a:pt x="1592530" y="39060"/>
                </a:lnTo>
                <a:lnTo>
                  <a:pt x="1630318" y="23590"/>
                </a:lnTo>
                <a:lnTo>
                  <a:pt x="1673292" y="11980"/>
                </a:lnTo>
                <a:lnTo>
                  <a:pt x="1719983" y="4282"/>
                </a:lnTo>
                <a:lnTo>
                  <a:pt x="1768924" y="547"/>
                </a:lnTo>
                <a:lnTo>
                  <a:pt x="1818644" y="827"/>
                </a:lnTo>
                <a:lnTo>
                  <a:pt x="1867676" y="5173"/>
                </a:lnTo>
                <a:lnTo>
                  <a:pt x="1914549" y="13637"/>
                </a:lnTo>
                <a:lnTo>
                  <a:pt x="1957795" y="26271"/>
                </a:lnTo>
                <a:lnTo>
                  <a:pt x="2014751" y="55251"/>
                </a:lnTo>
                <a:lnTo>
                  <a:pt x="2045285" y="90698"/>
                </a:lnTo>
                <a:lnTo>
                  <a:pt x="2106266" y="101098"/>
                </a:lnTo>
                <a:lnTo>
                  <a:pt x="2158432" y="116614"/>
                </a:lnTo>
                <a:lnTo>
                  <a:pt x="2200584" y="136353"/>
                </a:lnTo>
                <a:lnTo>
                  <a:pt x="2231524" y="159419"/>
                </a:lnTo>
                <a:lnTo>
                  <a:pt x="2254972" y="211959"/>
                </a:lnTo>
                <a:lnTo>
                  <a:pt x="2245082" y="239644"/>
                </a:lnTo>
                <a:lnTo>
                  <a:pt x="2241615" y="245079"/>
                </a:lnTo>
                <a:lnTo>
                  <a:pt x="2237259" y="250413"/>
                </a:lnTo>
                <a:lnTo>
                  <a:pt x="2232052" y="255595"/>
                </a:lnTo>
                <a:lnTo>
                  <a:pt x="2270605" y="282083"/>
                </a:lnTo>
                <a:lnTo>
                  <a:pt x="2295233" y="310441"/>
                </a:lnTo>
                <a:lnTo>
                  <a:pt x="2306203" y="339800"/>
                </a:lnTo>
                <a:lnTo>
                  <a:pt x="2303783" y="369295"/>
                </a:lnTo>
                <a:lnTo>
                  <a:pt x="2259843" y="425219"/>
                </a:lnTo>
                <a:lnTo>
                  <a:pt x="2218858" y="449916"/>
                </a:lnTo>
                <a:lnTo>
                  <a:pt x="2165554" y="471279"/>
                </a:lnTo>
                <a:lnTo>
                  <a:pt x="2127002" y="482276"/>
                </a:lnTo>
                <a:lnTo>
                  <a:pt x="2085629" y="491051"/>
                </a:lnTo>
                <a:lnTo>
                  <a:pt x="2041962" y="497509"/>
                </a:lnTo>
                <a:lnTo>
                  <a:pt x="1996530" y="501556"/>
                </a:lnTo>
                <a:lnTo>
                  <a:pt x="1971307" y="552562"/>
                </a:lnTo>
                <a:lnTo>
                  <a:pt x="1904369" y="594053"/>
                </a:lnTo>
                <a:lnTo>
                  <a:pt x="1858386" y="609922"/>
                </a:lnTo>
                <a:lnTo>
                  <a:pt x="1805728" y="621842"/>
                </a:lnTo>
                <a:lnTo>
                  <a:pt x="1747646" y="629290"/>
                </a:lnTo>
                <a:lnTo>
                  <a:pt x="1685393" y="631743"/>
                </a:lnTo>
                <a:lnTo>
                  <a:pt x="1643003" y="630357"/>
                </a:lnTo>
                <a:lnTo>
                  <a:pt x="1601655" y="626532"/>
                </a:lnTo>
                <a:lnTo>
                  <a:pt x="1561927" y="620337"/>
                </a:lnTo>
                <a:lnTo>
                  <a:pt x="1524395" y="611842"/>
                </a:lnTo>
                <a:lnTo>
                  <a:pt x="1502948" y="635127"/>
                </a:lnTo>
                <a:lnTo>
                  <a:pt x="1437931" y="674490"/>
                </a:lnTo>
                <a:lnTo>
                  <a:pt x="1396210" y="690147"/>
                </a:lnTo>
                <a:lnTo>
                  <a:pt x="1349581" y="702838"/>
                </a:lnTo>
                <a:lnTo>
                  <a:pt x="1298969" y="712353"/>
                </a:lnTo>
                <a:lnTo>
                  <a:pt x="1245298" y="718482"/>
                </a:lnTo>
                <a:lnTo>
                  <a:pt x="1189494" y="721012"/>
                </a:lnTo>
                <a:lnTo>
                  <a:pt x="1132480" y="719732"/>
                </a:lnTo>
                <a:lnTo>
                  <a:pt x="1075183" y="714433"/>
                </a:lnTo>
                <a:lnTo>
                  <a:pt x="1017547" y="704602"/>
                </a:lnTo>
                <a:lnTo>
                  <a:pt x="965084" y="690808"/>
                </a:lnTo>
                <a:lnTo>
                  <a:pt x="918892" y="673399"/>
                </a:lnTo>
                <a:lnTo>
                  <a:pt x="880073" y="652724"/>
                </a:lnTo>
                <a:lnTo>
                  <a:pt x="830232" y="663645"/>
                </a:lnTo>
                <a:lnTo>
                  <a:pt x="778643" y="671430"/>
                </a:lnTo>
                <a:lnTo>
                  <a:pt x="725980" y="676152"/>
                </a:lnTo>
                <a:lnTo>
                  <a:pt x="672916" y="677881"/>
                </a:lnTo>
                <a:lnTo>
                  <a:pt x="620125" y="676690"/>
                </a:lnTo>
                <a:lnTo>
                  <a:pt x="568280" y="672650"/>
                </a:lnTo>
                <a:lnTo>
                  <a:pt x="518056" y="665833"/>
                </a:lnTo>
                <a:lnTo>
                  <a:pt x="470125" y="656311"/>
                </a:lnTo>
                <a:lnTo>
                  <a:pt x="425161" y="644155"/>
                </a:lnTo>
                <a:lnTo>
                  <a:pt x="383838" y="629437"/>
                </a:lnTo>
                <a:lnTo>
                  <a:pt x="346829" y="612229"/>
                </a:lnTo>
                <a:lnTo>
                  <a:pt x="313336" y="591548"/>
                </a:lnTo>
                <a:lnTo>
                  <a:pt x="310453" y="589427"/>
                </a:lnTo>
                <a:lnTo>
                  <a:pt x="248065" y="588987"/>
                </a:lnTo>
                <a:lnTo>
                  <a:pt x="190139" y="581853"/>
                </a:lnTo>
                <a:lnTo>
                  <a:pt x="139136" y="568850"/>
                </a:lnTo>
                <a:lnTo>
                  <a:pt x="97519" y="550803"/>
                </a:lnTo>
                <a:lnTo>
                  <a:pt x="52287" y="502876"/>
                </a:lnTo>
                <a:lnTo>
                  <a:pt x="51899" y="481342"/>
                </a:lnTo>
                <a:lnTo>
                  <a:pt x="62342" y="460519"/>
                </a:lnTo>
                <a:lnTo>
                  <a:pt x="83059" y="441129"/>
                </a:lnTo>
                <a:lnTo>
                  <a:pt x="113488" y="423895"/>
                </a:lnTo>
                <a:lnTo>
                  <a:pt x="56228" y="403694"/>
                </a:lnTo>
                <a:lnTo>
                  <a:pt x="17943" y="377788"/>
                </a:lnTo>
                <a:lnTo>
                  <a:pt x="0" y="348412"/>
                </a:lnTo>
                <a:lnTo>
                  <a:pt x="3762" y="317803"/>
                </a:lnTo>
                <a:lnTo>
                  <a:pt x="30596" y="288196"/>
                </a:lnTo>
                <a:lnTo>
                  <a:pt x="105175" y="254910"/>
                </a:lnTo>
                <a:lnTo>
                  <a:pt x="153577" y="244771"/>
                </a:lnTo>
                <a:lnTo>
                  <a:pt x="206872" y="239656"/>
                </a:lnTo>
                <a:lnTo>
                  <a:pt x="208815" y="2374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6487" y="3545525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40043" y="20015"/>
                </a:moveTo>
                <a:lnTo>
                  <a:pt x="38469" y="27809"/>
                </a:lnTo>
                <a:lnTo>
                  <a:pt x="34178" y="34170"/>
                </a:lnTo>
                <a:lnTo>
                  <a:pt x="27816" y="38458"/>
                </a:lnTo>
                <a:lnTo>
                  <a:pt x="20027" y="40030"/>
                </a:lnTo>
                <a:lnTo>
                  <a:pt x="12231" y="38458"/>
                </a:lnTo>
                <a:lnTo>
                  <a:pt x="5865" y="34170"/>
                </a:lnTo>
                <a:lnTo>
                  <a:pt x="1573" y="27809"/>
                </a:lnTo>
                <a:lnTo>
                  <a:pt x="0" y="20015"/>
                </a:lnTo>
                <a:lnTo>
                  <a:pt x="1573" y="12221"/>
                </a:lnTo>
                <a:lnTo>
                  <a:pt x="5865" y="5859"/>
                </a:lnTo>
                <a:lnTo>
                  <a:pt x="12231" y="1571"/>
                </a:lnTo>
                <a:lnTo>
                  <a:pt x="20027" y="0"/>
                </a:lnTo>
                <a:lnTo>
                  <a:pt x="27816" y="1571"/>
                </a:lnTo>
                <a:lnTo>
                  <a:pt x="34178" y="5859"/>
                </a:lnTo>
                <a:lnTo>
                  <a:pt x="38469" y="12221"/>
                </a:lnTo>
                <a:lnTo>
                  <a:pt x="40043" y="2001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33201" y="3254348"/>
            <a:ext cx="92786" cy="927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15023" y="2941662"/>
            <a:ext cx="132816" cy="1328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0941" y="2463363"/>
            <a:ext cx="135255" cy="13335"/>
          </a:xfrm>
          <a:custGeom>
            <a:avLst/>
            <a:gdLst/>
            <a:ahLst/>
            <a:cxnLst/>
            <a:rect l="l" t="t" r="r" b="b"/>
            <a:pathLst>
              <a:path w="135255" h="13335">
                <a:moveTo>
                  <a:pt x="135166" y="13296"/>
                </a:moveTo>
                <a:lnTo>
                  <a:pt x="99889" y="13321"/>
                </a:lnTo>
                <a:lnTo>
                  <a:pt x="65206" y="11072"/>
                </a:lnTo>
                <a:lnTo>
                  <a:pt x="31712" y="6612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6229" y="2622176"/>
            <a:ext cx="59690" cy="6985"/>
          </a:xfrm>
          <a:custGeom>
            <a:avLst/>
            <a:gdLst/>
            <a:ahLst/>
            <a:cxnLst/>
            <a:rect l="l" t="t" r="r" b="b"/>
            <a:pathLst>
              <a:path w="59690" h="6985">
                <a:moveTo>
                  <a:pt x="59131" y="0"/>
                </a:moveTo>
                <a:lnTo>
                  <a:pt x="44744" y="2206"/>
                </a:lnTo>
                <a:lnTo>
                  <a:pt x="30060" y="4005"/>
                </a:lnTo>
                <a:lnTo>
                  <a:pt x="15129" y="5391"/>
                </a:lnTo>
                <a:lnTo>
                  <a:pt x="0" y="63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99298" y="2663057"/>
            <a:ext cx="36195" cy="29209"/>
          </a:xfrm>
          <a:custGeom>
            <a:avLst/>
            <a:gdLst/>
            <a:ahLst/>
            <a:cxnLst/>
            <a:rect l="l" t="t" r="r" b="b"/>
            <a:pathLst>
              <a:path w="36194" h="29210">
                <a:moveTo>
                  <a:pt x="35623" y="29032"/>
                </a:moveTo>
                <a:lnTo>
                  <a:pt x="25363" y="22088"/>
                </a:lnTo>
                <a:lnTo>
                  <a:pt x="15992" y="14925"/>
                </a:lnTo>
                <a:lnTo>
                  <a:pt x="7530" y="7558"/>
                </a:ln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79612" y="2619700"/>
            <a:ext cx="14604" cy="32384"/>
          </a:xfrm>
          <a:custGeom>
            <a:avLst/>
            <a:gdLst/>
            <a:ahLst/>
            <a:cxnLst/>
            <a:rect l="l" t="t" r="r" b="b"/>
            <a:pathLst>
              <a:path w="14605" h="32385">
                <a:moveTo>
                  <a:pt x="14224" y="0"/>
                </a:moveTo>
                <a:lnTo>
                  <a:pt x="12153" y="8078"/>
                </a:lnTo>
                <a:lnTo>
                  <a:pt x="9088" y="16092"/>
                </a:lnTo>
                <a:lnTo>
                  <a:pt x="5035" y="24022"/>
                </a:lnTo>
                <a:lnTo>
                  <a:pt x="0" y="318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76741" y="2422888"/>
            <a:ext cx="173990" cy="119380"/>
          </a:xfrm>
          <a:custGeom>
            <a:avLst/>
            <a:gdLst/>
            <a:ahLst/>
            <a:cxnLst/>
            <a:rect l="l" t="t" r="r" b="b"/>
            <a:pathLst>
              <a:path w="173989" h="119380">
                <a:moveTo>
                  <a:pt x="0" y="0"/>
                </a:moveTo>
                <a:lnTo>
                  <a:pt x="59202" y="16030"/>
                </a:lnTo>
                <a:lnTo>
                  <a:pt x="107545" y="36905"/>
                </a:lnTo>
                <a:lnTo>
                  <a:pt x="143636" y="61670"/>
                </a:lnTo>
                <a:lnTo>
                  <a:pt x="166083" y="89370"/>
                </a:lnTo>
                <a:lnTo>
                  <a:pt x="173494" y="1190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08694" y="2296091"/>
            <a:ext cx="77470" cy="45085"/>
          </a:xfrm>
          <a:custGeom>
            <a:avLst/>
            <a:gdLst/>
            <a:ahLst/>
            <a:cxnLst/>
            <a:rect l="l" t="t" r="r" b="b"/>
            <a:pathLst>
              <a:path w="77470" h="45085">
                <a:moveTo>
                  <a:pt x="77254" y="0"/>
                </a:moveTo>
                <a:lnTo>
                  <a:pt x="62584" y="12540"/>
                </a:lnTo>
                <a:lnTo>
                  <a:pt x="44689" y="24234"/>
                </a:lnTo>
                <a:lnTo>
                  <a:pt x="23763" y="34972"/>
                </a:lnTo>
                <a:lnTo>
                  <a:pt x="0" y="446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00579" y="2130457"/>
            <a:ext cx="4445" cy="21590"/>
          </a:xfrm>
          <a:custGeom>
            <a:avLst/>
            <a:gdLst/>
            <a:ahLst/>
            <a:cxnLst/>
            <a:rect l="l" t="t" r="r" b="b"/>
            <a:pathLst>
              <a:path w="4444" h="21589">
                <a:moveTo>
                  <a:pt x="0" y="0"/>
                </a:moveTo>
                <a:lnTo>
                  <a:pt x="2946" y="6959"/>
                </a:lnTo>
                <a:lnTo>
                  <a:pt x="4318" y="14020"/>
                </a:lnTo>
                <a:lnTo>
                  <a:pt x="4076" y="210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07234" y="2078984"/>
            <a:ext cx="40005" cy="27305"/>
          </a:xfrm>
          <a:custGeom>
            <a:avLst/>
            <a:gdLst/>
            <a:ahLst/>
            <a:cxnLst/>
            <a:rect l="l" t="t" r="r" b="b"/>
            <a:pathLst>
              <a:path w="40005" h="27305">
                <a:moveTo>
                  <a:pt x="0" y="26885"/>
                </a:moveTo>
                <a:lnTo>
                  <a:pt x="8151" y="19720"/>
                </a:lnTo>
                <a:lnTo>
                  <a:pt x="17491" y="12833"/>
                </a:lnTo>
                <a:lnTo>
                  <a:pt x="27978" y="6251"/>
                </a:lnTo>
                <a:lnTo>
                  <a:pt x="3957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37093" y="2095494"/>
            <a:ext cx="19685" cy="23495"/>
          </a:xfrm>
          <a:custGeom>
            <a:avLst/>
            <a:gdLst/>
            <a:ahLst/>
            <a:cxnLst/>
            <a:rect l="l" t="t" r="r" b="b"/>
            <a:pathLst>
              <a:path w="19685" h="23494">
                <a:moveTo>
                  <a:pt x="0" y="23190"/>
                </a:moveTo>
                <a:lnTo>
                  <a:pt x="3512" y="17211"/>
                </a:lnTo>
                <a:lnTo>
                  <a:pt x="7886" y="11342"/>
                </a:lnTo>
                <a:lnTo>
                  <a:pt x="13108" y="5600"/>
                </a:lnTo>
                <a:lnTo>
                  <a:pt x="19164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2702" y="2126559"/>
            <a:ext cx="69850" cy="22860"/>
          </a:xfrm>
          <a:custGeom>
            <a:avLst/>
            <a:gdLst/>
            <a:ahLst/>
            <a:cxnLst/>
            <a:rect l="l" t="t" r="r" b="b"/>
            <a:pathLst>
              <a:path w="69850" h="22860">
                <a:moveTo>
                  <a:pt x="0" y="0"/>
                </a:moveTo>
                <a:lnTo>
                  <a:pt x="18523" y="4943"/>
                </a:lnTo>
                <a:lnTo>
                  <a:pt x="36288" y="10350"/>
                </a:lnTo>
                <a:lnTo>
                  <a:pt x="53251" y="16205"/>
                </a:lnTo>
                <a:lnTo>
                  <a:pt x="69367" y="224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63803" y="2279682"/>
            <a:ext cx="12700" cy="24130"/>
          </a:xfrm>
          <a:custGeom>
            <a:avLst/>
            <a:gdLst/>
            <a:ahLst/>
            <a:cxnLst/>
            <a:rect l="l" t="t" r="r" b="b"/>
            <a:pathLst>
              <a:path w="12700" h="24130">
                <a:moveTo>
                  <a:pt x="12103" y="23672"/>
                </a:moveTo>
                <a:lnTo>
                  <a:pt x="8252" y="17832"/>
                </a:lnTo>
                <a:lnTo>
                  <a:pt x="4951" y="11936"/>
                </a:lnTo>
                <a:lnTo>
                  <a:pt x="2200" y="5990"/>
                </a:ln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47286" y="2230692"/>
            <a:ext cx="955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5" dirty="0">
                <a:latin typeface="Microsoft JhengHei"/>
                <a:cs typeface="Microsoft JhengHei"/>
              </a:rPr>
              <a:t>现实</a:t>
            </a:r>
            <a:r>
              <a:rPr sz="1800" b="1" spc="20" dirty="0">
                <a:latin typeface="Microsoft JhengHei"/>
                <a:cs typeface="Microsoft JhengHei"/>
              </a:rPr>
              <a:t>世</a:t>
            </a:r>
            <a:r>
              <a:rPr sz="1800" b="1" dirty="0">
                <a:latin typeface="Microsoft JhengHei"/>
                <a:cs typeface="Microsoft JhengHei"/>
              </a:rPr>
              <a:t>界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08815" y="2967028"/>
            <a:ext cx="1668145" cy="0"/>
          </a:xfrm>
          <a:custGeom>
            <a:avLst/>
            <a:gdLst/>
            <a:ahLst/>
            <a:cxnLst/>
            <a:rect l="l" t="t" r="r" b="b"/>
            <a:pathLst>
              <a:path w="1668145">
                <a:moveTo>
                  <a:pt x="0" y="0"/>
                </a:moveTo>
                <a:lnTo>
                  <a:pt x="1667611" y="0"/>
                </a:lnTo>
              </a:path>
            </a:pathLst>
          </a:custGeom>
          <a:ln w="54013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66290" y="3064174"/>
            <a:ext cx="1953260" cy="0"/>
          </a:xfrm>
          <a:custGeom>
            <a:avLst/>
            <a:gdLst/>
            <a:ahLst/>
            <a:cxnLst/>
            <a:rect l="l" t="t" r="r" b="b"/>
            <a:pathLst>
              <a:path w="1953259">
                <a:moveTo>
                  <a:pt x="0" y="0"/>
                </a:moveTo>
                <a:lnTo>
                  <a:pt x="1952663" y="0"/>
                </a:lnTo>
              </a:path>
            </a:pathLst>
          </a:custGeom>
          <a:ln w="53949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23764" y="3161360"/>
            <a:ext cx="2237740" cy="0"/>
          </a:xfrm>
          <a:custGeom>
            <a:avLst/>
            <a:gdLst/>
            <a:ahLst/>
            <a:cxnLst/>
            <a:rect l="l" t="t" r="r" b="b"/>
            <a:pathLst>
              <a:path w="2237740">
                <a:moveTo>
                  <a:pt x="0" y="0"/>
                </a:moveTo>
                <a:lnTo>
                  <a:pt x="2237714" y="0"/>
                </a:lnTo>
              </a:path>
            </a:pathLst>
          </a:custGeom>
          <a:ln w="53949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24398" y="1752594"/>
            <a:ext cx="2665730" cy="1511300"/>
          </a:xfrm>
          <a:custGeom>
            <a:avLst/>
            <a:gdLst/>
            <a:ahLst/>
            <a:cxnLst/>
            <a:rect l="l" t="t" r="r" b="b"/>
            <a:pathLst>
              <a:path w="2665729" h="1511300">
                <a:moveTo>
                  <a:pt x="2636913" y="1500530"/>
                </a:moveTo>
                <a:lnTo>
                  <a:pt x="213855" y="1500530"/>
                </a:lnTo>
                <a:lnTo>
                  <a:pt x="228041" y="1511299"/>
                </a:lnTo>
                <a:lnTo>
                  <a:pt x="2608402" y="1511299"/>
                </a:lnTo>
                <a:lnTo>
                  <a:pt x="2636913" y="1500530"/>
                </a:lnTo>
                <a:close/>
              </a:path>
              <a:path w="2665729" h="1511300">
                <a:moveTo>
                  <a:pt x="2195017" y="1133474"/>
                </a:moveTo>
                <a:lnTo>
                  <a:pt x="655624" y="1133474"/>
                </a:lnTo>
                <a:lnTo>
                  <a:pt x="373278" y="1310619"/>
                </a:lnTo>
                <a:lnTo>
                  <a:pt x="313562" y="1349400"/>
                </a:lnTo>
                <a:lnTo>
                  <a:pt x="242354" y="1392567"/>
                </a:lnTo>
                <a:lnTo>
                  <a:pt x="213855" y="1403349"/>
                </a:lnTo>
                <a:lnTo>
                  <a:pt x="185343" y="1446517"/>
                </a:lnTo>
                <a:lnTo>
                  <a:pt x="171030" y="1457363"/>
                </a:lnTo>
                <a:lnTo>
                  <a:pt x="171030" y="1489684"/>
                </a:lnTo>
                <a:lnTo>
                  <a:pt x="185343" y="1489684"/>
                </a:lnTo>
                <a:lnTo>
                  <a:pt x="199542" y="1500530"/>
                </a:lnTo>
                <a:lnTo>
                  <a:pt x="2651099" y="1500530"/>
                </a:lnTo>
                <a:lnTo>
                  <a:pt x="2665412" y="1489684"/>
                </a:lnTo>
                <a:lnTo>
                  <a:pt x="2665412" y="1446517"/>
                </a:lnTo>
                <a:lnTo>
                  <a:pt x="2636913" y="1424965"/>
                </a:lnTo>
                <a:lnTo>
                  <a:pt x="2622600" y="1403349"/>
                </a:lnTo>
                <a:lnTo>
                  <a:pt x="2594089" y="1392567"/>
                </a:lnTo>
                <a:lnTo>
                  <a:pt x="2351862" y="1241437"/>
                </a:lnTo>
                <a:lnTo>
                  <a:pt x="2195017" y="1133474"/>
                </a:lnTo>
                <a:close/>
              </a:path>
              <a:path w="2665729" h="1511300">
                <a:moveTo>
                  <a:pt x="570102" y="194309"/>
                </a:moveTo>
                <a:lnTo>
                  <a:pt x="0" y="194309"/>
                </a:lnTo>
                <a:lnTo>
                  <a:pt x="0" y="1392567"/>
                </a:lnTo>
                <a:lnTo>
                  <a:pt x="242354" y="1392567"/>
                </a:lnTo>
                <a:lnTo>
                  <a:pt x="373278" y="1310619"/>
                </a:lnTo>
                <a:lnTo>
                  <a:pt x="513092" y="1219822"/>
                </a:lnTo>
                <a:lnTo>
                  <a:pt x="570102" y="1187424"/>
                </a:lnTo>
                <a:lnTo>
                  <a:pt x="570102" y="194309"/>
                </a:lnTo>
                <a:close/>
              </a:path>
              <a:path w="2665729" h="1511300">
                <a:moveTo>
                  <a:pt x="373278" y="1310619"/>
                </a:moveTo>
                <a:lnTo>
                  <a:pt x="242354" y="1392567"/>
                </a:lnTo>
                <a:lnTo>
                  <a:pt x="313562" y="1349400"/>
                </a:lnTo>
                <a:lnTo>
                  <a:pt x="373278" y="1310619"/>
                </a:lnTo>
                <a:close/>
              </a:path>
              <a:path w="2665729" h="1511300">
                <a:moveTo>
                  <a:pt x="2023986" y="993127"/>
                </a:moveTo>
                <a:lnTo>
                  <a:pt x="940790" y="993127"/>
                </a:lnTo>
                <a:lnTo>
                  <a:pt x="940790" y="1133474"/>
                </a:lnTo>
                <a:lnTo>
                  <a:pt x="2023986" y="1133474"/>
                </a:lnTo>
                <a:lnTo>
                  <a:pt x="2023986" y="993127"/>
                </a:lnTo>
                <a:close/>
              </a:path>
              <a:path w="2665729" h="1511300">
                <a:moveTo>
                  <a:pt x="2237841" y="0"/>
                </a:moveTo>
                <a:lnTo>
                  <a:pt x="726947" y="0"/>
                </a:lnTo>
                <a:lnTo>
                  <a:pt x="726947" y="993127"/>
                </a:lnTo>
                <a:lnTo>
                  <a:pt x="2237841" y="993127"/>
                </a:lnTo>
                <a:lnTo>
                  <a:pt x="2237841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65190" y="1914499"/>
            <a:ext cx="1083310" cy="669925"/>
          </a:xfrm>
          <a:custGeom>
            <a:avLst/>
            <a:gdLst/>
            <a:ahLst/>
            <a:cxnLst/>
            <a:rect l="l" t="t" r="r" b="b"/>
            <a:pathLst>
              <a:path w="1083309" h="669925">
                <a:moveTo>
                  <a:pt x="1083195" y="669315"/>
                </a:moveTo>
                <a:lnTo>
                  <a:pt x="0" y="669315"/>
                </a:lnTo>
                <a:lnTo>
                  <a:pt x="0" y="0"/>
                </a:lnTo>
                <a:lnTo>
                  <a:pt x="1083195" y="0"/>
                </a:lnTo>
                <a:lnTo>
                  <a:pt x="1083195" y="66931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95735" y="2033244"/>
            <a:ext cx="427990" cy="22225"/>
          </a:xfrm>
          <a:custGeom>
            <a:avLst/>
            <a:gdLst/>
            <a:ahLst/>
            <a:cxnLst/>
            <a:rect l="l" t="t" r="r" b="b"/>
            <a:pathLst>
              <a:path w="427989" h="22225">
                <a:moveTo>
                  <a:pt x="0" y="21615"/>
                </a:moveTo>
                <a:lnTo>
                  <a:pt x="427570" y="21615"/>
                </a:lnTo>
                <a:lnTo>
                  <a:pt x="427570" y="0"/>
                </a:lnTo>
                <a:lnTo>
                  <a:pt x="0" y="0"/>
                </a:lnTo>
                <a:lnTo>
                  <a:pt x="0" y="2161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65190" y="2745714"/>
            <a:ext cx="1083310" cy="140970"/>
          </a:xfrm>
          <a:custGeom>
            <a:avLst/>
            <a:gdLst/>
            <a:ahLst/>
            <a:cxnLst/>
            <a:rect l="l" t="t" r="r" b="b"/>
            <a:pathLst>
              <a:path w="1083309" h="140969">
                <a:moveTo>
                  <a:pt x="1083195" y="0"/>
                </a:moveTo>
                <a:lnTo>
                  <a:pt x="0" y="0"/>
                </a:lnTo>
                <a:lnTo>
                  <a:pt x="0" y="140360"/>
                </a:lnTo>
                <a:lnTo>
                  <a:pt x="1083195" y="140360"/>
                </a:lnTo>
                <a:lnTo>
                  <a:pt x="1083195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08815" y="2940022"/>
            <a:ext cx="1668145" cy="54610"/>
          </a:xfrm>
          <a:custGeom>
            <a:avLst/>
            <a:gdLst/>
            <a:ahLst/>
            <a:cxnLst/>
            <a:rect l="l" t="t" r="r" b="b"/>
            <a:pathLst>
              <a:path w="1668145" h="54610">
                <a:moveTo>
                  <a:pt x="1667611" y="54013"/>
                </a:moveTo>
                <a:lnTo>
                  <a:pt x="1582102" y="0"/>
                </a:lnTo>
                <a:lnTo>
                  <a:pt x="85521" y="0"/>
                </a:lnTo>
                <a:lnTo>
                  <a:pt x="0" y="54013"/>
                </a:lnTo>
                <a:lnTo>
                  <a:pt x="1667611" y="5401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66290" y="3037199"/>
            <a:ext cx="1953260" cy="53975"/>
          </a:xfrm>
          <a:custGeom>
            <a:avLst/>
            <a:gdLst/>
            <a:ahLst/>
            <a:cxnLst/>
            <a:rect l="l" t="t" r="r" b="b"/>
            <a:pathLst>
              <a:path w="1953259" h="53975">
                <a:moveTo>
                  <a:pt x="1952663" y="53949"/>
                </a:moveTo>
                <a:lnTo>
                  <a:pt x="1867141" y="0"/>
                </a:lnTo>
                <a:lnTo>
                  <a:pt x="85521" y="0"/>
                </a:lnTo>
                <a:lnTo>
                  <a:pt x="0" y="53949"/>
                </a:lnTo>
                <a:lnTo>
                  <a:pt x="1952663" y="539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23764" y="3134385"/>
            <a:ext cx="2237740" cy="53975"/>
          </a:xfrm>
          <a:custGeom>
            <a:avLst/>
            <a:gdLst/>
            <a:ahLst/>
            <a:cxnLst/>
            <a:rect l="l" t="t" r="r" b="b"/>
            <a:pathLst>
              <a:path w="2237740" h="53975">
                <a:moveTo>
                  <a:pt x="2237714" y="53949"/>
                </a:moveTo>
                <a:lnTo>
                  <a:pt x="2152192" y="0"/>
                </a:lnTo>
                <a:lnTo>
                  <a:pt x="85521" y="0"/>
                </a:lnTo>
                <a:lnTo>
                  <a:pt x="0" y="53949"/>
                </a:lnTo>
                <a:lnTo>
                  <a:pt x="2237714" y="539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24398" y="1752594"/>
            <a:ext cx="2665730" cy="1511300"/>
          </a:xfrm>
          <a:custGeom>
            <a:avLst/>
            <a:gdLst/>
            <a:ahLst/>
            <a:cxnLst/>
            <a:rect l="l" t="t" r="r" b="b"/>
            <a:pathLst>
              <a:path w="2665729" h="1511300">
                <a:moveTo>
                  <a:pt x="570102" y="1187424"/>
                </a:moveTo>
                <a:lnTo>
                  <a:pt x="655624" y="1133474"/>
                </a:lnTo>
                <a:lnTo>
                  <a:pt x="940790" y="1133474"/>
                </a:lnTo>
                <a:lnTo>
                  <a:pt x="940790" y="993127"/>
                </a:lnTo>
                <a:lnTo>
                  <a:pt x="726947" y="993127"/>
                </a:lnTo>
                <a:lnTo>
                  <a:pt x="726947" y="0"/>
                </a:lnTo>
                <a:lnTo>
                  <a:pt x="1482394" y="0"/>
                </a:lnTo>
                <a:lnTo>
                  <a:pt x="2237841" y="0"/>
                </a:lnTo>
                <a:lnTo>
                  <a:pt x="2237841" y="755649"/>
                </a:lnTo>
                <a:lnTo>
                  <a:pt x="2237841" y="993127"/>
                </a:lnTo>
                <a:lnTo>
                  <a:pt x="2023986" y="993127"/>
                </a:lnTo>
                <a:lnTo>
                  <a:pt x="2023986" y="1133474"/>
                </a:lnTo>
                <a:lnTo>
                  <a:pt x="2195017" y="1133474"/>
                </a:lnTo>
                <a:lnTo>
                  <a:pt x="2351862" y="1241437"/>
                </a:lnTo>
                <a:lnTo>
                  <a:pt x="2594089" y="1392567"/>
                </a:lnTo>
                <a:lnTo>
                  <a:pt x="2622600" y="1403349"/>
                </a:lnTo>
                <a:lnTo>
                  <a:pt x="2636913" y="1424965"/>
                </a:lnTo>
                <a:lnTo>
                  <a:pt x="2665412" y="1446517"/>
                </a:lnTo>
                <a:lnTo>
                  <a:pt x="2665412" y="1457363"/>
                </a:lnTo>
                <a:lnTo>
                  <a:pt x="2665412" y="1468132"/>
                </a:lnTo>
                <a:lnTo>
                  <a:pt x="2665412" y="1478914"/>
                </a:lnTo>
                <a:lnTo>
                  <a:pt x="2665412" y="1489684"/>
                </a:lnTo>
                <a:lnTo>
                  <a:pt x="2651099" y="1500530"/>
                </a:lnTo>
                <a:lnTo>
                  <a:pt x="2636913" y="1500530"/>
                </a:lnTo>
                <a:lnTo>
                  <a:pt x="2608402" y="1511299"/>
                </a:lnTo>
                <a:lnTo>
                  <a:pt x="2594089" y="1511299"/>
                </a:lnTo>
                <a:lnTo>
                  <a:pt x="1354061" y="1511299"/>
                </a:lnTo>
                <a:lnTo>
                  <a:pt x="256552" y="1511299"/>
                </a:lnTo>
                <a:lnTo>
                  <a:pt x="228041" y="1511299"/>
                </a:lnTo>
                <a:lnTo>
                  <a:pt x="213855" y="1500530"/>
                </a:lnTo>
                <a:lnTo>
                  <a:pt x="199542" y="1500530"/>
                </a:lnTo>
                <a:lnTo>
                  <a:pt x="185343" y="1489684"/>
                </a:lnTo>
                <a:lnTo>
                  <a:pt x="171030" y="1489684"/>
                </a:lnTo>
                <a:lnTo>
                  <a:pt x="171030" y="1478914"/>
                </a:lnTo>
                <a:lnTo>
                  <a:pt x="171030" y="1468132"/>
                </a:lnTo>
                <a:lnTo>
                  <a:pt x="171030" y="1457363"/>
                </a:lnTo>
                <a:lnTo>
                  <a:pt x="185343" y="1446517"/>
                </a:lnTo>
                <a:lnTo>
                  <a:pt x="199542" y="1424965"/>
                </a:lnTo>
                <a:lnTo>
                  <a:pt x="213855" y="1403349"/>
                </a:lnTo>
                <a:lnTo>
                  <a:pt x="242354" y="1392567"/>
                </a:lnTo>
                <a:lnTo>
                  <a:pt x="0" y="1392567"/>
                </a:lnTo>
                <a:lnTo>
                  <a:pt x="0" y="755649"/>
                </a:lnTo>
                <a:lnTo>
                  <a:pt x="0" y="194309"/>
                </a:lnTo>
                <a:lnTo>
                  <a:pt x="570102" y="194309"/>
                </a:lnTo>
                <a:lnTo>
                  <a:pt x="570102" y="11874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66752" y="2940019"/>
            <a:ext cx="328295" cy="205740"/>
          </a:xfrm>
          <a:custGeom>
            <a:avLst/>
            <a:gdLst/>
            <a:ahLst/>
            <a:cxnLst/>
            <a:rect l="l" t="t" r="r" b="b"/>
            <a:pathLst>
              <a:path w="328295" h="205739">
                <a:moveTo>
                  <a:pt x="327748" y="0"/>
                </a:moveTo>
                <a:lnTo>
                  <a:pt x="270738" y="32397"/>
                </a:lnTo>
                <a:lnTo>
                  <a:pt x="71208" y="161975"/>
                </a:lnTo>
                <a:lnTo>
                  <a:pt x="0" y="205143"/>
                </a:lnTo>
                <a:lnTo>
                  <a:pt x="327748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89385" y="2026894"/>
            <a:ext cx="440690" cy="34925"/>
          </a:xfrm>
          <a:custGeom>
            <a:avLst/>
            <a:gdLst/>
            <a:ahLst/>
            <a:cxnLst/>
            <a:rect l="l" t="t" r="r" b="b"/>
            <a:pathLst>
              <a:path w="440689" h="34925">
                <a:moveTo>
                  <a:pt x="0" y="34315"/>
                </a:moveTo>
                <a:lnTo>
                  <a:pt x="440270" y="34315"/>
                </a:lnTo>
                <a:lnTo>
                  <a:pt x="440270" y="0"/>
                </a:lnTo>
                <a:lnTo>
                  <a:pt x="0" y="0"/>
                </a:lnTo>
                <a:lnTo>
                  <a:pt x="0" y="34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65190" y="2745714"/>
            <a:ext cx="1083310" cy="140970"/>
          </a:xfrm>
          <a:custGeom>
            <a:avLst/>
            <a:gdLst/>
            <a:ahLst/>
            <a:cxnLst/>
            <a:rect l="l" t="t" r="r" b="b"/>
            <a:pathLst>
              <a:path w="1083309" h="140969">
                <a:moveTo>
                  <a:pt x="0" y="0"/>
                </a:moveTo>
                <a:lnTo>
                  <a:pt x="1083195" y="0"/>
                </a:lnTo>
                <a:lnTo>
                  <a:pt x="1083195" y="140360"/>
                </a:lnTo>
                <a:lnTo>
                  <a:pt x="0" y="1403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665190" y="1914499"/>
            <a:ext cx="1083310" cy="6699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14300" marR="256540">
              <a:lnSpc>
                <a:spcPct val="100000"/>
              </a:lnSpc>
              <a:spcBef>
                <a:spcPts val="484"/>
              </a:spcBef>
            </a:pPr>
            <a:r>
              <a:rPr sz="1800" b="1" spc="45" dirty="0">
                <a:latin typeface="Microsoft JhengHei"/>
                <a:cs typeface="Microsoft JhengHei"/>
              </a:rPr>
              <a:t>计算机 世界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743022" y="2255838"/>
            <a:ext cx="753110" cy="259079"/>
          </a:xfrm>
          <a:custGeom>
            <a:avLst/>
            <a:gdLst/>
            <a:ahLst/>
            <a:cxnLst/>
            <a:rect l="l" t="t" r="r" b="b"/>
            <a:pathLst>
              <a:path w="753110" h="259080">
                <a:moveTo>
                  <a:pt x="536549" y="0"/>
                </a:moveTo>
                <a:lnTo>
                  <a:pt x="536549" y="43256"/>
                </a:lnTo>
                <a:lnTo>
                  <a:pt x="0" y="43256"/>
                </a:lnTo>
                <a:lnTo>
                  <a:pt x="0" y="215506"/>
                </a:lnTo>
                <a:lnTo>
                  <a:pt x="536549" y="215506"/>
                </a:lnTo>
                <a:lnTo>
                  <a:pt x="536549" y="258762"/>
                </a:lnTo>
                <a:lnTo>
                  <a:pt x="752779" y="129374"/>
                </a:lnTo>
                <a:lnTo>
                  <a:pt x="536549" y="0"/>
                </a:lnTo>
                <a:close/>
              </a:path>
            </a:pathLst>
          </a:custGeom>
          <a:solidFill>
            <a:srgbClr val="FEF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87273" y="2299093"/>
            <a:ext cx="0" cy="172720"/>
          </a:xfrm>
          <a:custGeom>
            <a:avLst/>
            <a:gdLst/>
            <a:ahLst/>
            <a:cxnLst/>
            <a:rect l="l" t="t" r="r" b="b"/>
            <a:pathLst>
              <a:path h="172719">
                <a:moveTo>
                  <a:pt x="0" y="0"/>
                </a:moveTo>
                <a:lnTo>
                  <a:pt x="0" y="172250"/>
                </a:lnTo>
              </a:path>
            </a:pathLst>
          </a:custGeom>
          <a:ln w="55765">
            <a:solidFill>
              <a:srgbClr val="FEFD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17563" y="2299093"/>
            <a:ext cx="0" cy="172720"/>
          </a:xfrm>
          <a:custGeom>
            <a:avLst/>
            <a:gdLst/>
            <a:ahLst/>
            <a:cxnLst/>
            <a:rect l="l" t="t" r="r" b="b"/>
            <a:pathLst>
              <a:path h="172719">
                <a:moveTo>
                  <a:pt x="0" y="0"/>
                </a:moveTo>
                <a:lnTo>
                  <a:pt x="0" y="172250"/>
                </a:lnTo>
              </a:path>
            </a:pathLst>
          </a:custGeom>
          <a:ln w="27876">
            <a:solidFill>
              <a:srgbClr val="FEFD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43022" y="2255838"/>
            <a:ext cx="753110" cy="259079"/>
          </a:xfrm>
          <a:custGeom>
            <a:avLst/>
            <a:gdLst/>
            <a:ahLst/>
            <a:cxnLst/>
            <a:rect l="l" t="t" r="r" b="b"/>
            <a:pathLst>
              <a:path w="753110" h="259080">
                <a:moveTo>
                  <a:pt x="536549" y="0"/>
                </a:moveTo>
                <a:lnTo>
                  <a:pt x="536549" y="43256"/>
                </a:lnTo>
                <a:lnTo>
                  <a:pt x="0" y="43256"/>
                </a:lnTo>
                <a:lnTo>
                  <a:pt x="0" y="215506"/>
                </a:lnTo>
                <a:lnTo>
                  <a:pt x="536549" y="215506"/>
                </a:lnTo>
                <a:lnTo>
                  <a:pt x="536549" y="258762"/>
                </a:lnTo>
                <a:lnTo>
                  <a:pt x="752779" y="129374"/>
                </a:lnTo>
                <a:lnTo>
                  <a:pt x="53654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59390" y="2299093"/>
            <a:ext cx="55880" cy="172720"/>
          </a:xfrm>
          <a:custGeom>
            <a:avLst/>
            <a:gdLst/>
            <a:ahLst/>
            <a:cxnLst/>
            <a:rect l="l" t="t" r="r" b="b"/>
            <a:pathLst>
              <a:path w="55879" h="172719">
                <a:moveTo>
                  <a:pt x="0" y="172250"/>
                </a:moveTo>
                <a:lnTo>
                  <a:pt x="55765" y="172250"/>
                </a:lnTo>
                <a:lnTo>
                  <a:pt x="55765" y="0"/>
                </a:lnTo>
                <a:lnTo>
                  <a:pt x="0" y="0"/>
                </a:lnTo>
                <a:lnTo>
                  <a:pt x="0" y="1722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03625" y="2299093"/>
            <a:ext cx="27940" cy="172720"/>
          </a:xfrm>
          <a:custGeom>
            <a:avLst/>
            <a:gdLst/>
            <a:ahLst/>
            <a:cxnLst/>
            <a:rect l="l" t="t" r="r" b="b"/>
            <a:pathLst>
              <a:path w="27939" h="172719">
                <a:moveTo>
                  <a:pt x="0" y="172250"/>
                </a:moveTo>
                <a:lnTo>
                  <a:pt x="27876" y="172250"/>
                </a:lnTo>
                <a:lnTo>
                  <a:pt x="27876" y="0"/>
                </a:lnTo>
                <a:lnTo>
                  <a:pt x="0" y="0"/>
                </a:lnTo>
                <a:lnTo>
                  <a:pt x="0" y="17225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939800" y="3840162"/>
            <a:ext cx="1224280" cy="792480"/>
          </a:xfrm>
          <a:prstGeom prst="rect">
            <a:avLst/>
          </a:prstGeom>
          <a:solidFill>
            <a:srgbClr val="66FFFF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46685">
              <a:lnSpc>
                <a:spcPct val="100000"/>
              </a:lnSpc>
            </a:pPr>
            <a:r>
              <a:rPr sz="1800" b="1" spc="45" dirty="0">
                <a:latin typeface="Microsoft JhengHei"/>
                <a:cs typeface="Microsoft JhengHei"/>
              </a:rPr>
              <a:t>需求</a:t>
            </a:r>
            <a:r>
              <a:rPr sz="1800" b="1" spc="20" dirty="0">
                <a:latin typeface="Microsoft JhengHei"/>
                <a:cs typeface="Microsoft JhengHei"/>
              </a:rPr>
              <a:t>模</a:t>
            </a:r>
            <a:r>
              <a:rPr sz="1800" b="1" dirty="0">
                <a:latin typeface="Microsoft JhengHei"/>
                <a:cs typeface="Microsoft JhengHei"/>
              </a:rPr>
              <a:t>型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05437" y="3840162"/>
            <a:ext cx="1224280" cy="792480"/>
          </a:xfrm>
          <a:prstGeom prst="rect">
            <a:avLst/>
          </a:prstGeom>
          <a:solidFill>
            <a:srgbClr val="00FFFF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375285">
              <a:lnSpc>
                <a:spcPct val="100000"/>
              </a:lnSpc>
            </a:pPr>
            <a:r>
              <a:rPr sz="1800" b="1" spc="45" dirty="0">
                <a:latin typeface="Microsoft JhengHei"/>
                <a:cs typeface="Microsoft JhengHei"/>
              </a:rPr>
              <a:t>程序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884863" y="3263900"/>
            <a:ext cx="287655" cy="574675"/>
          </a:xfrm>
          <a:custGeom>
            <a:avLst/>
            <a:gdLst/>
            <a:ahLst/>
            <a:cxnLst/>
            <a:rect l="l" t="t" r="r" b="b"/>
            <a:pathLst>
              <a:path w="287654" h="574675">
                <a:moveTo>
                  <a:pt x="287337" y="459740"/>
                </a:moveTo>
                <a:lnTo>
                  <a:pt x="0" y="459740"/>
                </a:lnTo>
                <a:lnTo>
                  <a:pt x="143675" y="574675"/>
                </a:lnTo>
                <a:lnTo>
                  <a:pt x="287337" y="459740"/>
                </a:lnTo>
                <a:close/>
              </a:path>
              <a:path w="287654" h="574675">
                <a:moveTo>
                  <a:pt x="215506" y="114935"/>
                </a:moveTo>
                <a:lnTo>
                  <a:pt x="71831" y="114935"/>
                </a:lnTo>
                <a:lnTo>
                  <a:pt x="71831" y="459740"/>
                </a:lnTo>
                <a:lnTo>
                  <a:pt x="215506" y="459740"/>
                </a:lnTo>
                <a:lnTo>
                  <a:pt x="215506" y="114935"/>
                </a:lnTo>
                <a:close/>
              </a:path>
              <a:path w="287654" h="574675">
                <a:moveTo>
                  <a:pt x="143675" y="0"/>
                </a:moveTo>
                <a:lnTo>
                  <a:pt x="0" y="114935"/>
                </a:lnTo>
                <a:lnTo>
                  <a:pt x="287337" y="114935"/>
                </a:lnTo>
                <a:lnTo>
                  <a:pt x="143675" y="0"/>
                </a:lnTo>
                <a:close/>
              </a:path>
            </a:pathLst>
          </a:custGeom>
          <a:solidFill>
            <a:srgbClr val="FEF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84863" y="3263900"/>
            <a:ext cx="287655" cy="574675"/>
          </a:xfrm>
          <a:custGeom>
            <a:avLst/>
            <a:gdLst/>
            <a:ahLst/>
            <a:cxnLst/>
            <a:rect l="l" t="t" r="r" b="b"/>
            <a:pathLst>
              <a:path w="287654" h="574675">
                <a:moveTo>
                  <a:pt x="0" y="114935"/>
                </a:moveTo>
                <a:lnTo>
                  <a:pt x="143675" y="0"/>
                </a:lnTo>
                <a:lnTo>
                  <a:pt x="287337" y="114935"/>
                </a:lnTo>
                <a:lnTo>
                  <a:pt x="215506" y="114935"/>
                </a:lnTo>
                <a:lnTo>
                  <a:pt x="215506" y="459740"/>
                </a:lnTo>
                <a:lnTo>
                  <a:pt x="287337" y="459740"/>
                </a:lnTo>
                <a:lnTo>
                  <a:pt x="143675" y="574675"/>
                </a:lnTo>
                <a:lnTo>
                  <a:pt x="0" y="459740"/>
                </a:lnTo>
                <a:lnTo>
                  <a:pt x="71831" y="459740"/>
                </a:lnTo>
                <a:lnTo>
                  <a:pt x="71831" y="114935"/>
                </a:lnTo>
                <a:lnTo>
                  <a:pt x="0" y="11493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47862" y="2760659"/>
            <a:ext cx="144780" cy="1081405"/>
          </a:xfrm>
          <a:custGeom>
            <a:avLst/>
            <a:gdLst/>
            <a:ahLst/>
            <a:cxnLst/>
            <a:rect l="l" t="t" r="r" b="b"/>
            <a:pathLst>
              <a:path w="144780" h="1081404">
                <a:moveTo>
                  <a:pt x="144462" y="810818"/>
                </a:moveTo>
                <a:lnTo>
                  <a:pt x="0" y="810818"/>
                </a:lnTo>
                <a:lnTo>
                  <a:pt x="72224" y="1081087"/>
                </a:lnTo>
                <a:lnTo>
                  <a:pt x="144462" y="810818"/>
                </a:lnTo>
                <a:close/>
              </a:path>
              <a:path w="144780" h="1081404">
                <a:moveTo>
                  <a:pt x="108343" y="0"/>
                </a:moveTo>
                <a:lnTo>
                  <a:pt x="36118" y="0"/>
                </a:lnTo>
                <a:lnTo>
                  <a:pt x="36118" y="810818"/>
                </a:lnTo>
                <a:lnTo>
                  <a:pt x="108343" y="810818"/>
                </a:lnTo>
                <a:lnTo>
                  <a:pt x="108343" y="0"/>
                </a:lnTo>
                <a:close/>
              </a:path>
            </a:pathLst>
          </a:custGeom>
          <a:solidFill>
            <a:srgbClr val="FEF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47862" y="2760659"/>
            <a:ext cx="144780" cy="1081405"/>
          </a:xfrm>
          <a:custGeom>
            <a:avLst/>
            <a:gdLst/>
            <a:ahLst/>
            <a:cxnLst/>
            <a:rect l="l" t="t" r="r" b="b"/>
            <a:pathLst>
              <a:path w="144780" h="1081404">
                <a:moveTo>
                  <a:pt x="0" y="810818"/>
                </a:moveTo>
                <a:lnTo>
                  <a:pt x="36118" y="810818"/>
                </a:lnTo>
                <a:lnTo>
                  <a:pt x="36118" y="0"/>
                </a:lnTo>
                <a:lnTo>
                  <a:pt x="108343" y="0"/>
                </a:lnTo>
                <a:lnTo>
                  <a:pt x="108343" y="810818"/>
                </a:lnTo>
                <a:lnTo>
                  <a:pt x="144462" y="810818"/>
                </a:lnTo>
                <a:lnTo>
                  <a:pt x="72224" y="1081087"/>
                </a:lnTo>
                <a:lnTo>
                  <a:pt x="0" y="8108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379662" y="3840162"/>
            <a:ext cx="1152525" cy="792480"/>
          </a:xfrm>
          <a:prstGeom prst="rect">
            <a:avLst/>
          </a:prstGeom>
          <a:solidFill>
            <a:srgbClr val="66FFFF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</a:pPr>
            <a:r>
              <a:rPr sz="1800" b="1" spc="45" dirty="0">
                <a:latin typeface="Microsoft JhengHei"/>
                <a:cs typeface="Microsoft JhengHei"/>
              </a:rPr>
              <a:t>数学</a:t>
            </a:r>
            <a:r>
              <a:rPr sz="1800" b="1" spc="20" dirty="0">
                <a:latin typeface="Microsoft JhengHei"/>
                <a:cs typeface="Microsoft JhengHei"/>
              </a:rPr>
              <a:t>模</a:t>
            </a:r>
            <a:r>
              <a:rPr sz="1800" b="1" dirty="0">
                <a:latin typeface="Microsoft JhengHei"/>
                <a:cs typeface="Microsoft JhengHei"/>
              </a:rPr>
              <a:t>型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054613" y="2764311"/>
            <a:ext cx="916305" cy="988060"/>
          </a:xfrm>
          <a:custGeom>
            <a:avLst/>
            <a:gdLst/>
            <a:ahLst/>
            <a:cxnLst/>
            <a:rect l="l" t="t" r="r" b="b"/>
            <a:pathLst>
              <a:path w="916305" h="988060">
                <a:moveTo>
                  <a:pt x="55410" y="0"/>
                </a:moveTo>
                <a:lnTo>
                  <a:pt x="0" y="51142"/>
                </a:lnTo>
                <a:lnTo>
                  <a:pt x="666280" y="772883"/>
                </a:lnTo>
                <a:lnTo>
                  <a:pt x="638581" y="798461"/>
                </a:lnTo>
                <a:lnTo>
                  <a:pt x="916089" y="987894"/>
                </a:lnTo>
                <a:lnTo>
                  <a:pt x="764004" y="721740"/>
                </a:lnTo>
                <a:lnTo>
                  <a:pt x="721690" y="721740"/>
                </a:lnTo>
                <a:lnTo>
                  <a:pt x="55410" y="0"/>
                </a:lnTo>
                <a:close/>
              </a:path>
              <a:path w="916305" h="988060">
                <a:moveTo>
                  <a:pt x="749388" y="696163"/>
                </a:moveTo>
                <a:lnTo>
                  <a:pt x="721690" y="721740"/>
                </a:lnTo>
                <a:lnTo>
                  <a:pt x="764004" y="721740"/>
                </a:lnTo>
                <a:lnTo>
                  <a:pt x="749388" y="696163"/>
                </a:lnTo>
                <a:close/>
              </a:path>
            </a:pathLst>
          </a:custGeom>
          <a:solidFill>
            <a:srgbClr val="FEF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54613" y="2764311"/>
            <a:ext cx="916305" cy="988060"/>
          </a:xfrm>
          <a:custGeom>
            <a:avLst/>
            <a:gdLst/>
            <a:ahLst/>
            <a:cxnLst/>
            <a:rect l="l" t="t" r="r" b="b"/>
            <a:pathLst>
              <a:path w="916305" h="988060">
                <a:moveTo>
                  <a:pt x="638581" y="798461"/>
                </a:moveTo>
                <a:lnTo>
                  <a:pt x="666280" y="772883"/>
                </a:lnTo>
                <a:lnTo>
                  <a:pt x="0" y="51142"/>
                </a:lnTo>
                <a:lnTo>
                  <a:pt x="55410" y="0"/>
                </a:lnTo>
                <a:lnTo>
                  <a:pt x="721690" y="721740"/>
                </a:lnTo>
                <a:lnTo>
                  <a:pt x="749388" y="696163"/>
                </a:lnTo>
                <a:lnTo>
                  <a:pt x="916089" y="987894"/>
                </a:lnTo>
                <a:lnTo>
                  <a:pt x="638581" y="7984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32614" y="4776787"/>
            <a:ext cx="1905" cy="431800"/>
          </a:xfrm>
          <a:custGeom>
            <a:avLst/>
            <a:gdLst/>
            <a:ahLst/>
            <a:cxnLst/>
            <a:rect l="l" t="t" r="r" b="b"/>
            <a:pathLst>
              <a:path w="1904" h="431800">
                <a:moveTo>
                  <a:pt x="793" y="-28575"/>
                </a:moveTo>
                <a:lnTo>
                  <a:pt x="793" y="460375"/>
                </a:lnTo>
              </a:path>
            </a:pathLst>
          </a:custGeom>
          <a:ln w="58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48000" y="4800600"/>
            <a:ext cx="1905" cy="433705"/>
          </a:xfrm>
          <a:custGeom>
            <a:avLst/>
            <a:gdLst/>
            <a:ahLst/>
            <a:cxnLst/>
            <a:rect l="l" t="t" r="r" b="b"/>
            <a:pathLst>
              <a:path w="1905" h="433704">
                <a:moveTo>
                  <a:pt x="793" y="-28575"/>
                </a:moveTo>
                <a:lnTo>
                  <a:pt x="793" y="461962"/>
                </a:lnTo>
              </a:path>
            </a:pathLst>
          </a:custGeom>
          <a:ln w="58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40525" y="5027612"/>
            <a:ext cx="511175" cy="1905"/>
          </a:xfrm>
          <a:custGeom>
            <a:avLst/>
            <a:gdLst/>
            <a:ahLst/>
            <a:cxnLst/>
            <a:rect l="l" t="t" r="r" b="b"/>
            <a:pathLst>
              <a:path w="511175" h="1904">
                <a:moveTo>
                  <a:pt x="0" y="0"/>
                </a:moveTo>
                <a:lnTo>
                  <a:pt x="511175" y="14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38892" y="4990886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15" y="0"/>
                </a:moveTo>
                <a:lnTo>
                  <a:pt x="0" y="76200"/>
                </a:lnTo>
                <a:lnTo>
                  <a:pt x="76314" y="38315"/>
                </a:lnTo>
                <a:lnTo>
                  <a:pt x="2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30500" y="4992687"/>
            <a:ext cx="655955" cy="1905"/>
          </a:xfrm>
          <a:custGeom>
            <a:avLst/>
            <a:gdLst/>
            <a:ahLst/>
            <a:cxnLst/>
            <a:rect l="l" t="t" r="r" b="b"/>
            <a:pathLst>
              <a:path w="655954" h="1904">
                <a:moveTo>
                  <a:pt x="655637" y="0"/>
                </a:moveTo>
                <a:lnTo>
                  <a:pt x="0" y="144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66997" y="495600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111" y="0"/>
                </a:moveTo>
                <a:lnTo>
                  <a:pt x="0" y="38277"/>
                </a:lnTo>
                <a:lnTo>
                  <a:pt x="76288" y="76200"/>
                </a:lnTo>
                <a:lnTo>
                  <a:pt x="761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43037" y="4776787"/>
            <a:ext cx="1224280" cy="431800"/>
          </a:xfrm>
          <a:custGeom>
            <a:avLst/>
            <a:gdLst/>
            <a:ahLst/>
            <a:cxnLst/>
            <a:rect l="l" t="t" r="r" b="b"/>
            <a:pathLst>
              <a:path w="1224280" h="431800">
                <a:moveTo>
                  <a:pt x="611974" y="0"/>
                </a:moveTo>
                <a:lnTo>
                  <a:pt x="545293" y="1266"/>
                </a:lnTo>
                <a:lnTo>
                  <a:pt x="480691" y="4979"/>
                </a:lnTo>
                <a:lnTo>
                  <a:pt x="418543" y="11006"/>
                </a:lnTo>
                <a:lnTo>
                  <a:pt x="359221" y="19215"/>
                </a:lnTo>
                <a:lnTo>
                  <a:pt x="303099" y="29476"/>
                </a:lnTo>
                <a:lnTo>
                  <a:pt x="250550" y="41655"/>
                </a:lnTo>
                <a:lnTo>
                  <a:pt x="201947" y="55622"/>
                </a:lnTo>
                <a:lnTo>
                  <a:pt x="157665" y="71244"/>
                </a:lnTo>
                <a:lnTo>
                  <a:pt x="118075" y="88391"/>
                </a:lnTo>
                <a:lnTo>
                  <a:pt x="83552" y="106930"/>
                </a:lnTo>
                <a:lnTo>
                  <a:pt x="31198" y="147658"/>
                </a:lnTo>
                <a:lnTo>
                  <a:pt x="3590" y="192374"/>
                </a:lnTo>
                <a:lnTo>
                  <a:pt x="0" y="215900"/>
                </a:lnTo>
                <a:lnTo>
                  <a:pt x="3590" y="239425"/>
                </a:lnTo>
                <a:lnTo>
                  <a:pt x="31198" y="284141"/>
                </a:lnTo>
                <a:lnTo>
                  <a:pt x="83552" y="324869"/>
                </a:lnTo>
                <a:lnTo>
                  <a:pt x="118076" y="343408"/>
                </a:lnTo>
                <a:lnTo>
                  <a:pt x="157666" y="360555"/>
                </a:lnTo>
                <a:lnTo>
                  <a:pt x="201949" y="376177"/>
                </a:lnTo>
                <a:lnTo>
                  <a:pt x="250552" y="390144"/>
                </a:lnTo>
                <a:lnTo>
                  <a:pt x="303102" y="402323"/>
                </a:lnTo>
                <a:lnTo>
                  <a:pt x="359226" y="412584"/>
                </a:lnTo>
                <a:lnTo>
                  <a:pt x="418549" y="420793"/>
                </a:lnTo>
                <a:lnTo>
                  <a:pt x="480699" y="426820"/>
                </a:lnTo>
                <a:lnTo>
                  <a:pt x="545303" y="430533"/>
                </a:lnTo>
                <a:lnTo>
                  <a:pt x="611987" y="431800"/>
                </a:lnTo>
                <a:lnTo>
                  <a:pt x="678669" y="430533"/>
                </a:lnTo>
                <a:lnTo>
                  <a:pt x="743270" y="426820"/>
                </a:lnTo>
                <a:lnTo>
                  <a:pt x="805419" y="420793"/>
                </a:lnTo>
                <a:lnTo>
                  <a:pt x="864741" y="412584"/>
                </a:lnTo>
                <a:lnTo>
                  <a:pt x="920863" y="402323"/>
                </a:lnTo>
                <a:lnTo>
                  <a:pt x="973412" y="390144"/>
                </a:lnTo>
                <a:lnTo>
                  <a:pt x="1022014" y="376177"/>
                </a:lnTo>
                <a:lnTo>
                  <a:pt x="1066297" y="360555"/>
                </a:lnTo>
                <a:lnTo>
                  <a:pt x="1105887" y="343408"/>
                </a:lnTo>
                <a:lnTo>
                  <a:pt x="1140410" y="324869"/>
                </a:lnTo>
                <a:lnTo>
                  <a:pt x="1192763" y="284141"/>
                </a:lnTo>
                <a:lnTo>
                  <a:pt x="1220371" y="239425"/>
                </a:lnTo>
                <a:lnTo>
                  <a:pt x="1223962" y="215900"/>
                </a:lnTo>
                <a:lnTo>
                  <a:pt x="1220371" y="192374"/>
                </a:lnTo>
                <a:lnTo>
                  <a:pt x="1192763" y="147658"/>
                </a:lnTo>
                <a:lnTo>
                  <a:pt x="1140409" y="106930"/>
                </a:lnTo>
                <a:lnTo>
                  <a:pt x="1105886" y="88391"/>
                </a:lnTo>
                <a:lnTo>
                  <a:pt x="1066296" y="71244"/>
                </a:lnTo>
                <a:lnTo>
                  <a:pt x="1022012" y="55622"/>
                </a:lnTo>
                <a:lnTo>
                  <a:pt x="973409" y="41655"/>
                </a:lnTo>
                <a:lnTo>
                  <a:pt x="920859" y="29476"/>
                </a:lnTo>
                <a:lnTo>
                  <a:pt x="864736" y="19215"/>
                </a:lnTo>
                <a:lnTo>
                  <a:pt x="805412" y="11006"/>
                </a:lnTo>
                <a:lnTo>
                  <a:pt x="743262" y="4979"/>
                </a:lnTo>
                <a:lnTo>
                  <a:pt x="678658" y="1266"/>
                </a:lnTo>
                <a:lnTo>
                  <a:pt x="611974" y="0"/>
                </a:lnTo>
                <a:close/>
              </a:path>
            </a:pathLst>
          </a:custGeom>
          <a:solidFill>
            <a:srgbClr val="A1B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443037" y="4776787"/>
            <a:ext cx="1224280" cy="431800"/>
          </a:xfrm>
          <a:custGeom>
            <a:avLst/>
            <a:gdLst/>
            <a:ahLst/>
            <a:cxnLst/>
            <a:rect l="l" t="t" r="r" b="b"/>
            <a:pathLst>
              <a:path w="1224280" h="431800">
                <a:moveTo>
                  <a:pt x="0" y="215900"/>
                </a:moveTo>
                <a:lnTo>
                  <a:pt x="14115" y="169583"/>
                </a:lnTo>
                <a:lnTo>
                  <a:pt x="54469" y="126729"/>
                </a:lnTo>
                <a:lnTo>
                  <a:pt x="118075" y="88391"/>
                </a:lnTo>
                <a:lnTo>
                  <a:pt x="157665" y="71244"/>
                </a:lnTo>
                <a:lnTo>
                  <a:pt x="201947" y="55622"/>
                </a:lnTo>
                <a:lnTo>
                  <a:pt x="250550" y="41655"/>
                </a:lnTo>
                <a:lnTo>
                  <a:pt x="303099" y="29476"/>
                </a:lnTo>
                <a:lnTo>
                  <a:pt x="359221" y="19215"/>
                </a:lnTo>
                <a:lnTo>
                  <a:pt x="418543" y="11006"/>
                </a:lnTo>
                <a:lnTo>
                  <a:pt x="480691" y="4979"/>
                </a:lnTo>
                <a:lnTo>
                  <a:pt x="545293" y="1266"/>
                </a:lnTo>
                <a:lnTo>
                  <a:pt x="611974" y="0"/>
                </a:lnTo>
                <a:lnTo>
                  <a:pt x="678658" y="1266"/>
                </a:lnTo>
                <a:lnTo>
                  <a:pt x="743262" y="4979"/>
                </a:lnTo>
                <a:lnTo>
                  <a:pt x="805412" y="11006"/>
                </a:lnTo>
                <a:lnTo>
                  <a:pt x="864736" y="19215"/>
                </a:lnTo>
                <a:lnTo>
                  <a:pt x="920859" y="29476"/>
                </a:lnTo>
                <a:lnTo>
                  <a:pt x="973409" y="41655"/>
                </a:lnTo>
                <a:lnTo>
                  <a:pt x="1022012" y="55622"/>
                </a:lnTo>
                <a:lnTo>
                  <a:pt x="1066296" y="71244"/>
                </a:lnTo>
                <a:lnTo>
                  <a:pt x="1105886" y="88391"/>
                </a:lnTo>
                <a:lnTo>
                  <a:pt x="1140409" y="106930"/>
                </a:lnTo>
                <a:lnTo>
                  <a:pt x="1192763" y="147658"/>
                </a:lnTo>
                <a:lnTo>
                  <a:pt x="1220371" y="192374"/>
                </a:lnTo>
                <a:lnTo>
                  <a:pt x="1223962" y="215900"/>
                </a:lnTo>
                <a:lnTo>
                  <a:pt x="1220371" y="239425"/>
                </a:lnTo>
                <a:lnTo>
                  <a:pt x="1209847" y="262216"/>
                </a:lnTo>
                <a:lnTo>
                  <a:pt x="1169493" y="305070"/>
                </a:lnTo>
                <a:lnTo>
                  <a:pt x="1105887" y="343408"/>
                </a:lnTo>
                <a:lnTo>
                  <a:pt x="1066297" y="360555"/>
                </a:lnTo>
                <a:lnTo>
                  <a:pt x="1022014" y="376177"/>
                </a:lnTo>
                <a:lnTo>
                  <a:pt x="973412" y="390144"/>
                </a:lnTo>
                <a:lnTo>
                  <a:pt x="920863" y="402323"/>
                </a:lnTo>
                <a:lnTo>
                  <a:pt x="864741" y="412584"/>
                </a:lnTo>
                <a:lnTo>
                  <a:pt x="805419" y="420793"/>
                </a:lnTo>
                <a:lnTo>
                  <a:pt x="743270" y="426820"/>
                </a:lnTo>
                <a:lnTo>
                  <a:pt x="678669" y="430533"/>
                </a:lnTo>
                <a:lnTo>
                  <a:pt x="611987" y="431800"/>
                </a:lnTo>
                <a:lnTo>
                  <a:pt x="545303" y="430533"/>
                </a:lnTo>
                <a:lnTo>
                  <a:pt x="480699" y="426820"/>
                </a:lnTo>
                <a:lnTo>
                  <a:pt x="418549" y="420793"/>
                </a:lnTo>
                <a:lnTo>
                  <a:pt x="359226" y="412584"/>
                </a:lnTo>
                <a:lnTo>
                  <a:pt x="303102" y="402323"/>
                </a:lnTo>
                <a:lnTo>
                  <a:pt x="250552" y="390144"/>
                </a:lnTo>
                <a:lnTo>
                  <a:pt x="201949" y="376177"/>
                </a:lnTo>
                <a:lnTo>
                  <a:pt x="157666" y="360555"/>
                </a:lnTo>
                <a:lnTo>
                  <a:pt x="118076" y="343408"/>
                </a:lnTo>
                <a:lnTo>
                  <a:pt x="83552" y="324869"/>
                </a:lnTo>
                <a:lnTo>
                  <a:pt x="31198" y="284141"/>
                </a:lnTo>
                <a:lnTo>
                  <a:pt x="3590" y="239425"/>
                </a:lnTo>
                <a:lnTo>
                  <a:pt x="0" y="2159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808321" y="4839779"/>
            <a:ext cx="49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5" dirty="0">
                <a:latin typeface="Microsoft JhengHei"/>
                <a:cs typeface="Microsoft JhengHei"/>
              </a:rPr>
              <a:t>分析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854325" y="4992687"/>
            <a:ext cx="511175" cy="1905"/>
          </a:xfrm>
          <a:custGeom>
            <a:avLst/>
            <a:gdLst/>
            <a:ahLst/>
            <a:cxnLst/>
            <a:rect l="l" t="t" r="r" b="b"/>
            <a:pathLst>
              <a:path w="511175" h="1904">
                <a:moveTo>
                  <a:pt x="0" y="0"/>
                </a:moveTo>
                <a:lnTo>
                  <a:pt x="511175" y="14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52691" y="4955961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15" y="0"/>
                </a:moveTo>
                <a:lnTo>
                  <a:pt x="0" y="76200"/>
                </a:lnTo>
                <a:lnTo>
                  <a:pt x="76314" y="38315"/>
                </a:lnTo>
                <a:lnTo>
                  <a:pt x="2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24237" y="4648200"/>
            <a:ext cx="1224280" cy="720725"/>
          </a:xfrm>
          <a:custGeom>
            <a:avLst/>
            <a:gdLst/>
            <a:ahLst/>
            <a:cxnLst/>
            <a:rect l="l" t="t" r="r" b="b"/>
            <a:pathLst>
              <a:path w="1224279" h="720725">
                <a:moveTo>
                  <a:pt x="611987" y="0"/>
                </a:moveTo>
                <a:lnTo>
                  <a:pt x="553048" y="1649"/>
                </a:lnTo>
                <a:lnTo>
                  <a:pt x="495693" y="6497"/>
                </a:lnTo>
                <a:lnTo>
                  <a:pt x="440181" y="14393"/>
                </a:lnTo>
                <a:lnTo>
                  <a:pt x="386767" y="25186"/>
                </a:lnTo>
                <a:lnTo>
                  <a:pt x="335707" y="38724"/>
                </a:lnTo>
                <a:lnTo>
                  <a:pt x="287259" y="54856"/>
                </a:lnTo>
                <a:lnTo>
                  <a:pt x="241678" y="73432"/>
                </a:lnTo>
                <a:lnTo>
                  <a:pt x="199221" y="94301"/>
                </a:lnTo>
                <a:lnTo>
                  <a:pt x="160144" y="117311"/>
                </a:lnTo>
                <a:lnTo>
                  <a:pt x="124705" y="142311"/>
                </a:lnTo>
                <a:lnTo>
                  <a:pt x="93158" y="169151"/>
                </a:lnTo>
                <a:lnTo>
                  <a:pt x="65762" y="197680"/>
                </a:lnTo>
                <a:lnTo>
                  <a:pt x="24443" y="259198"/>
                </a:lnTo>
                <a:lnTo>
                  <a:pt x="2801" y="325657"/>
                </a:lnTo>
                <a:lnTo>
                  <a:pt x="0" y="360362"/>
                </a:lnTo>
                <a:lnTo>
                  <a:pt x="2801" y="395067"/>
                </a:lnTo>
                <a:lnTo>
                  <a:pt x="24443" y="461526"/>
                </a:lnTo>
                <a:lnTo>
                  <a:pt x="65762" y="523044"/>
                </a:lnTo>
                <a:lnTo>
                  <a:pt x="93158" y="551573"/>
                </a:lnTo>
                <a:lnTo>
                  <a:pt x="124705" y="578413"/>
                </a:lnTo>
                <a:lnTo>
                  <a:pt x="160144" y="603413"/>
                </a:lnTo>
                <a:lnTo>
                  <a:pt x="199221" y="626423"/>
                </a:lnTo>
                <a:lnTo>
                  <a:pt x="241678" y="647292"/>
                </a:lnTo>
                <a:lnTo>
                  <a:pt x="287259" y="665868"/>
                </a:lnTo>
                <a:lnTo>
                  <a:pt x="335707" y="682000"/>
                </a:lnTo>
                <a:lnTo>
                  <a:pt x="386767" y="695538"/>
                </a:lnTo>
                <a:lnTo>
                  <a:pt x="440181" y="706331"/>
                </a:lnTo>
                <a:lnTo>
                  <a:pt x="495693" y="714227"/>
                </a:lnTo>
                <a:lnTo>
                  <a:pt x="553048" y="719075"/>
                </a:lnTo>
                <a:lnTo>
                  <a:pt x="611987" y="720725"/>
                </a:lnTo>
                <a:lnTo>
                  <a:pt x="670924" y="719075"/>
                </a:lnTo>
                <a:lnTo>
                  <a:pt x="728277" y="714227"/>
                </a:lnTo>
                <a:lnTo>
                  <a:pt x="783788" y="706331"/>
                </a:lnTo>
                <a:lnTo>
                  <a:pt x="837200" y="695538"/>
                </a:lnTo>
                <a:lnTo>
                  <a:pt x="888259" y="682000"/>
                </a:lnTo>
                <a:lnTo>
                  <a:pt x="936706" y="665868"/>
                </a:lnTo>
                <a:lnTo>
                  <a:pt x="982286" y="647292"/>
                </a:lnTo>
                <a:lnTo>
                  <a:pt x="1024742" y="626423"/>
                </a:lnTo>
                <a:lnTo>
                  <a:pt x="1063818" y="603413"/>
                </a:lnTo>
                <a:lnTo>
                  <a:pt x="1099258" y="578413"/>
                </a:lnTo>
                <a:lnTo>
                  <a:pt x="1130804" y="551573"/>
                </a:lnTo>
                <a:lnTo>
                  <a:pt x="1158200" y="523044"/>
                </a:lnTo>
                <a:lnTo>
                  <a:pt x="1199518" y="461526"/>
                </a:lnTo>
                <a:lnTo>
                  <a:pt x="1221161" y="395067"/>
                </a:lnTo>
                <a:lnTo>
                  <a:pt x="1223962" y="360362"/>
                </a:lnTo>
                <a:lnTo>
                  <a:pt x="1221161" y="325657"/>
                </a:lnTo>
                <a:lnTo>
                  <a:pt x="1199518" y="259198"/>
                </a:lnTo>
                <a:lnTo>
                  <a:pt x="1158200" y="197680"/>
                </a:lnTo>
                <a:lnTo>
                  <a:pt x="1130804" y="169151"/>
                </a:lnTo>
                <a:lnTo>
                  <a:pt x="1099258" y="142311"/>
                </a:lnTo>
                <a:lnTo>
                  <a:pt x="1063818" y="117311"/>
                </a:lnTo>
                <a:lnTo>
                  <a:pt x="1024742" y="94301"/>
                </a:lnTo>
                <a:lnTo>
                  <a:pt x="982286" y="73432"/>
                </a:lnTo>
                <a:lnTo>
                  <a:pt x="936706" y="54856"/>
                </a:lnTo>
                <a:lnTo>
                  <a:pt x="888259" y="38724"/>
                </a:lnTo>
                <a:lnTo>
                  <a:pt x="837200" y="25186"/>
                </a:lnTo>
                <a:lnTo>
                  <a:pt x="783788" y="14393"/>
                </a:lnTo>
                <a:lnTo>
                  <a:pt x="728277" y="6497"/>
                </a:lnTo>
                <a:lnTo>
                  <a:pt x="670924" y="1649"/>
                </a:lnTo>
                <a:lnTo>
                  <a:pt x="611987" y="0"/>
                </a:lnTo>
                <a:close/>
              </a:path>
            </a:pathLst>
          </a:custGeom>
          <a:solidFill>
            <a:srgbClr val="A1B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24237" y="4648200"/>
            <a:ext cx="1224280" cy="720725"/>
          </a:xfrm>
          <a:custGeom>
            <a:avLst/>
            <a:gdLst/>
            <a:ahLst/>
            <a:cxnLst/>
            <a:rect l="l" t="t" r="r" b="b"/>
            <a:pathLst>
              <a:path w="1224279" h="720725">
                <a:moveTo>
                  <a:pt x="0" y="360362"/>
                </a:moveTo>
                <a:lnTo>
                  <a:pt x="11034" y="291885"/>
                </a:lnTo>
                <a:lnTo>
                  <a:pt x="42771" y="227745"/>
                </a:lnTo>
                <a:lnTo>
                  <a:pt x="93158" y="169151"/>
                </a:lnTo>
                <a:lnTo>
                  <a:pt x="124705" y="142311"/>
                </a:lnTo>
                <a:lnTo>
                  <a:pt x="160144" y="117311"/>
                </a:lnTo>
                <a:lnTo>
                  <a:pt x="199221" y="94301"/>
                </a:lnTo>
                <a:lnTo>
                  <a:pt x="241678" y="73432"/>
                </a:lnTo>
                <a:lnTo>
                  <a:pt x="287259" y="54856"/>
                </a:lnTo>
                <a:lnTo>
                  <a:pt x="335707" y="38724"/>
                </a:lnTo>
                <a:lnTo>
                  <a:pt x="386767" y="25186"/>
                </a:lnTo>
                <a:lnTo>
                  <a:pt x="440181" y="14393"/>
                </a:lnTo>
                <a:lnTo>
                  <a:pt x="495693" y="6497"/>
                </a:lnTo>
                <a:lnTo>
                  <a:pt x="553048" y="1649"/>
                </a:lnTo>
                <a:lnTo>
                  <a:pt x="611987" y="0"/>
                </a:lnTo>
                <a:lnTo>
                  <a:pt x="670924" y="1649"/>
                </a:lnTo>
                <a:lnTo>
                  <a:pt x="728277" y="6497"/>
                </a:lnTo>
                <a:lnTo>
                  <a:pt x="783788" y="14393"/>
                </a:lnTo>
                <a:lnTo>
                  <a:pt x="837200" y="25186"/>
                </a:lnTo>
                <a:lnTo>
                  <a:pt x="888259" y="38724"/>
                </a:lnTo>
                <a:lnTo>
                  <a:pt x="936706" y="54856"/>
                </a:lnTo>
                <a:lnTo>
                  <a:pt x="982286" y="73432"/>
                </a:lnTo>
                <a:lnTo>
                  <a:pt x="1024742" y="94301"/>
                </a:lnTo>
                <a:lnTo>
                  <a:pt x="1063818" y="117311"/>
                </a:lnTo>
                <a:lnTo>
                  <a:pt x="1099258" y="142311"/>
                </a:lnTo>
                <a:lnTo>
                  <a:pt x="1130804" y="169151"/>
                </a:lnTo>
                <a:lnTo>
                  <a:pt x="1158200" y="197680"/>
                </a:lnTo>
                <a:lnTo>
                  <a:pt x="1199518" y="259198"/>
                </a:lnTo>
                <a:lnTo>
                  <a:pt x="1221161" y="325657"/>
                </a:lnTo>
                <a:lnTo>
                  <a:pt x="1223962" y="360362"/>
                </a:lnTo>
                <a:lnTo>
                  <a:pt x="1221161" y="395067"/>
                </a:lnTo>
                <a:lnTo>
                  <a:pt x="1212927" y="428839"/>
                </a:lnTo>
                <a:lnTo>
                  <a:pt x="1181191" y="492979"/>
                </a:lnTo>
                <a:lnTo>
                  <a:pt x="1130804" y="551573"/>
                </a:lnTo>
                <a:lnTo>
                  <a:pt x="1099258" y="578413"/>
                </a:lnTo>
                <a:lnTo>
                  <a:pt x="1063818" y="603413"/>
                </a:lnTo>
                <a:lnTo>
                  <a:pt x="1024742" y="626423"/>
                </a:lnTo>
                <a:lnTo>
                  <a:pt x="982286" y="647292"/>
                </a:lnTo>
                <a:lnTo>
                  <a:pt x="936706" y="665868"/>
                </a:lnTo>
                <a:lnTo>
                  <a:pt x="888259" y="682000"/>
                </a:lnTo>
                <a:lnTo>
                  <a:pt x="837200" y="695538"/>
                </a:lnTo>
                <a:lnTo>
                  <a:pt x="783788" y="706331"/>
                </a:lnTo>
                <a:lnTo>
                  <a:pt x="728277" y="714227"/>
                </a:lnTo>
                <a:lnTo>
                  <a:pt x="670924" y="719075"/>
                </a:lnTo>
                <a:lnTo>
                  <a:pt x="611987" y="720725"/>
                </a:lnTo>
                <a:lnTo>
                  <a:pt x="553048" y="719075"/>
                </a:lnTo>
                <a:lnTo>
                  <a:pt x="495693" y="714227"/>
                </a:lnTo>
                <a:lnTo>
                  <a:pt x="440181" y="706331"/>
                </a:lnTo>
                <a:lnTo>
                  <a:pt x="386767" y="695538"/>
                </a:lnTo>
                <a:lnTo>
                  <a:pt x="335707" y="682000"/>
                </a:lnTo>
                <a:lnTo>
                  <a:pt x="287259" y="665868"/>
                </a:lnTo>
                <a:lnTo>
                  <a:pt x="241678" y="647292"/>
                </a:lnTo>
                <a:lnTo>
                  <a:pt x="199221" y="626423"/>
                </a:lnTo>
                <a:lnTo>
                  <a:pt x="160144" y="603413"/>
                </a:lnTo>
                <a:lnTo>
                  <a:pt x="124705" y="578413"/>
                </a:lnTo>
                <a:lnTo>
                  <a:pt x="93158" y="551573"/>
                </a:lnTo>
                <a:lnTo>
                  <a:pt x="65762" y="523044"/>
                </a:lnTo>
                <a:lnTo>
                  <a:pt x="24443" y="461526"/>
                </a:lnTo>
                <a:lnTo>
                  <a:pt x="2801" y="395067"/>
                </a:lnTo>
                <a:lnTo>
                  <a:pt x="0" y="3603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789521" y="4855654"/>
            <a:ext cx="49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5" dirty="0">
                <a:latin typeface="Microsoft JhengHei"/>
                <a:cs typeface="Microsoft JhengHei"/>
              </a:rPr>
              <a:t>设计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953000" y="4776787"/>
            <a:ext cx="1905" cy="433705"/>
          </a:xfrm>
          <a:custGeom>
            <a:avLst/>
            <a:gdLst/>
            <a:ahLst/>
            <a:cxnLst/>
            <a:rect l="l" t="t" r="r" b="b"/>
            <a:pathLst>
              <a:path w="1904" h="433704">
                <a:moveTo>
                  <a:pt x="793" y="-28575"/>
                </a:moveTo>
                <a:lnTo>
                  <a:pt x="793" y="461962"/>
                </a:lnTo>
              </a:path>
            </a:pathLst>
          </a:custGeom>
          <a:ln w="58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678362" y="4992687"/>
            <a:ext cx="655955" cy="1905"/>
          </a:xfrm>
          <a:custGeom>
            <a:avLst/>
            <a:gdLst/>
            <a:ahLst/>
            <a:cxnLst/>
            <a:rect l="l" t="t" r="r" b="b"/>
            <a:pathLst>
              <a:path w="655954" h="1904">
                <a:moveTo>
                  <a:pt x="655637" y="0"/>
                </a:moveTo>
                <a:lnTo>
                  <a:pt x="0" y="144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614859" y="495600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123" y="0"/>
                </a:moveTo>
                <a:lnTo>
                  <a:pt x="0" y="38277"/>
                </a:lnTo>
                <a:lnTo>
                  <a:pt x="76288" y="76200"/>
                </a:lnTo>
                <a:lnTo>
                  <a:pt x="761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675062" y="4267466"/>
            <a:ext cx="1640205" cy="5080"/>
          </a:xfrm>
          <a:custGeom>
            <a:avLst/>
            <a:gdLst/>
            <a:ahLst/>
            <a:cxnLst/>
            <a:rect l="l" t="t" r="r" b="b"/>
            <a:pathLst>
              <a:path w="1640204" h="5079">
                <a:moveTo>
                  <a:pt x="0" y="4495"/>
                </a:moveTo>
                <a:lnTo>
                  <a:pt x="1639887" y="0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95746" y="4210358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5" h="114300">
                <a:moveTo>
                  <a:pt x="0" y="0"/>
                </a:moveTo>
                <a:lnTo>
                  <a:pt x="304" y="114299"/>
                </a:lnTo>
                <a:lnTo>
                  <a:pt x="114452" y="568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800600" y="4992687"/>
            <a:ext cx="511175" cy="1905"/>
          </a:xfrm>
          <a:custGeom>
            <a:avLst/>
            <a:gdLst/>
            <a:ahLst/>
            <a:cxnLst/>
            <a:rect l="l" t="t" r="r" b="b"/>
            <a:pathLst>
              <a:path w="511175" h="1904">
                <a:moveTo>
                  <a:pt x="0" y="0"/>
                </a:moveTo>
                <a:lnTo>
                  <a:pt x="511175" y="14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298966" y="4955961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15" y="0"/>
                </a:moveTo>
                <a:lnTo>
                  <a:pt x="0" y="76200"/>
                </a:lnTo>
                <a:lnTo>
                  <a:pt x="76314" y="38315"/>
                </a:lnTo>
                <a:lnTo>
                  <a:pt x="2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334000" y="4776787"/>
            <a:ext cx="1224280" cy="431800"/>
          </a:xfrm>
          <a:custGeom>
            <a:avLst/>
            <a:gdLst/>
            <a:ahLst/>
            <a:cxnLst/>
            <a:rect l="l" t="t" r="r" b="b"/>
            <a:pathLst>
              <a:path w="1224279" h="431800">
                <a:moveTo>
                  <a:pt x="611987" y="0"/>
                </a:moveTo>
                <a:lnTo>
                  <a:pt x="545303" y="1266"/>
                </a:lnTo>
                <a:lnTo>
                  <a:pt x="480699" y="4979"/>
                </a:lnTo>
                <a:lnTo>
                  <a:pt x="418549" y="11006"/>
                </a:lnTo>
                <a:lnTo>
                  <a:pt x="359226" y="19215"/>
                </a:lnTo>
                <a:lnTo>
                  <a:pt x="303102" y="29476"/>
                </a:lnTo>
                <a:lnTo>
                  <a:pt x="250552" y="41655"/>
                </a:lnTo>
                <a:lnTo>
                  <a:pt x="201949" y="55622"/>
                </a:lnTo>
                <a:lnTo>
                  <a:pt x="157666" y="71244"/>
                </a:lnTo>
                <a:lnTo>
                  <a:pt x="118076" y="88391"/>
                </a:lnTo>
                <a:lnTo>
                  <a:pt x="83552" y="106930"/>
                </a:lnTo>
                <a:lnTo>
                  <a:pt x="31198" y="147658"/>
                </a:lnTo>
                <a:lnTo>
                  <a:pt x="3590" y="192374"/>
                </a:lnTo>
                <a:lnTo>
                  <a:pt x="0" y="215900"/>
                </a:lnTo>
                <a:lnTo>
                  <a:pt x="3590" y="239425"/>
                </a:lnTo>
                <a:lnTo>
                  <a:pt x="31198" y="284141"/>
                </a:lnTo>
                <a:lnTo>
                  <a:pt x="83552" y="324869"/>
                </a:lnTo>
                <a:lnTo>
                  <a:pt x="118076" y="343408"/>
                </a:lnTo>
                <a:lnTo>
                  <a:pt x="157666" y="360555"/>
                </a:lnTo>
                <a:lnTo>
                  <a:pt x="201949" y="376177"/>
                </a:lnTo>
                <a:lnTo>
                  <a:pt x="250552" y="390144"/>
                </a:lnTo>
                <a:lnTo>
                  <a:pt x="303102" y="402323"/>
                </a:lnTo>
                <a:lnTo>
                  <a:pt x="359226" y="412584"/>
                </a:lnTo>
                <a:lnTo>
                  <a:pt x="418549" y="420793"/>
                </a:lnTo>
                <a:lnTo>
                  <a:pt x="480699" y="426820"/>
                </a:lnTo>
                <a:lnTo>
                  <a:pt x="545303" y="430533"/>
                </a:lnTo>
                <a:lnTo>
                  <a:pt x="611987" y="431800"/>
                </a:lnTo>
                <a:lnTo>
                  <a:pt x="678669" y="430533"/>
                </a:lnTo>
                <a:lnTo>
                  <a:pt x="743270" y="426820"/>
                </a:lnTo>
                <a:lnTo>
                  <a:pt x="805419" y="420793"/>
                </a:lnTo>
                <a:lnTo>
                  <a:pt x="864741" y="412584"/>
                </a:lnTo>
                <a:lnTo>
                  <a:pt x="920863" y="402323"/>
                </a:lnTo>
                <a:lnTo>
                  <a:pt x="973412" y="390144"/>
                </a:lnTo>
                <a:lnTo>
                  <a:pt x="1022014" y="376177"/>
                </a:lnTo>
                <a:lnTo>
                  <a:pt x="1066297" y="360555"/>
                </a:lnTo>
                <a:lnTo>
                  <a:pt x="1105887" y="343408"/>
                </a:lnTo>
                <a:lnTo>
                  <a:pt x="1140410" y="324869"/>
                </a:lnTo>
                <a:lnTo>
                  <a:pt x="1192763" y="284141"/>
                </a:lnTo>
                <a:lnTo>
                  <a:pt x="1220371" y="239425"/>
                </a:lnTo>
                <a:lnTo>
                  <a:pt x="1223962" y="215900"/>
                </a:lnTo>
                <a:lnTo>
                  <a:pt x="1220371" y="192374"/>
                </a:lnTo>
                <a:lnTo>
                  <a:pt x="1192763" y="147658"/>
                </a:lnTo>
                <a:lnTo>
                  <a:pt x="1140410" y="106930"/>
                </a:lnTo>
                <a:lnTo>
                  <a:pt x="1105887" y="88391"/>
                </a:lnTo>
                <a:lnTo>
                  <a:pt x="1066297" y="71244"/>
                </a:lnTo>
                <a:lnTo>
                  <a:pt x="1022014" y="55622"/>
                </a:lnTo>
                <a:lnTo>
                  <a:pt x="973412" y="41655"/>
                </a:lnTo>
                <a:lnTo>
                  <a:pt x="920863" y="29476"/>
                </a:lnTo>
                <a:lnTo>
                  <a:pt x="864741" y="19215"/>
                </a:lnTo>
                <a:lnTo>
                  <a:pt x="805419" y="11006"/>
                </a:lnTo>
                <a:lnTo>
                  <a:pt x="743270" y="4979"/>
                </a:lnTo>
                <a:lnTo>
                  <a:pt x="678669" y="1266"/>
                </a:lnTo>
                <a:lnTo>
                  <a:pt x="611987" y="0"/>
                </a:lnTo>
                <a:close/>
              </a:path>
            </a:pathLst>
          </a:custGeom>
          <a:solidFill>
            <a:srgbClr val="A1B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334000" y="4776787"/>
            <a:ext cx="1224280" cy="431800"/>
          </a:xfrm>
          <a:custGeom>
            <a:avLst/>
            <a:gdLst/>
            <a:ahLst/>
            <a:cxnLst/>
            <a:rect l="l" t="t" r="r" b="b"/>
            <a:pathLst>
              <a:path w="1224279" h="431800">
                <a:moveTo>
                  <a:pt x="0" y="215900"/>
                </a:moveTo>
                <a:lnTo>
                  <a:pt x="14115" y="169583"/>
                </a:lnTo>
                <a:lnTo>
                  <a:pt x="54469" y="126729"/>
                </a:lnTo>
                <a:lnTo>
                  <a:pt x="118076" y="88391"/>
                </a:lnTo>
                <a:lnTo>
                  <a:pt x="157666" y="71244"/>
                </a:lnTo>
                <a:lnTo>
                  <a:pt x="201949" y="55622"/>
                </a:lnTo>
                <a:lnTo>
                  <a:pt x="250552" y="41655"/>
                </a:lnTo>
                <a:lnTo>
                  <a:pt x="303102" y="29476"/>
                </a:lnTo>
                <a:lnTo>
                  <a:pt x="359226" y="19215"/>
                </a:lnTo>
                <a:lnTo>
                  <a:pt x="418549" y="11006"/>
                </a:lnTo>
                <a:lnTo>
                  <a:pt x="480699" y="4979"/>
                </a:lnTo>
                <a:lnTo>
                  <a:pt x="545303" y="1266"/>
                </a:lnTo>
                <a:lnTo>
                  <a:pt x="611987" y="0"/>
                </a:lnTo>
                <a:lnTo>
                  <a:pt x="678669" y="1266"/>
                </a:lnTo>
                <a:lnTo>
                  <a:pt x="743270" y="4979"/>
                </a:lnTo>
                <a:lnTo>
                  <a:pt x="805419" y="11006"/>
                </a:lnTo>
                <a:lnTo>
                  <a:pt x="864741" y="19215"/>
                </a:lnTo>
                <a:lnTo>
                  <a:pt x="920863" y="29476"/>
                </a:lnTo>
                <a:lnTo>
                  <a:pt x="973412" y="41655"/>
                </a:lnTo>
                <a:lnTo>
                  <a:pt x="1022014" y="55622"/>
                </a:lnTo>
                <a:lnTo>
                  <a:pt x="1066297" y="71244"/>
                </a:lnTo>
                <a:lnTo>
                  <a:pt x="1105887" y="88391"/>
                </a:lnTo>
                <a:lnTo>
                  <a:pt x="1140410" y="106930"/>
                </a:lnTo>
                <a:lnTo>
                  <a:pt x="1192763" y="147658"/>
                </a:lnTo>
                <a:lnTo>
                  <a:pt x="1220371" y="192374"/>
                </a:lnTo>
                <a:lnTo>
                  <a:pt x="1223962" y="215900"/>
                </a:lnTo>
                <a:lnTo>
                  <a:pt x="1220371" y="239425"/>
                </a:lnTo>
                <a:lnTo>
                  <a:pt x="1209847" y="262216"/>
                </a:lnTo>
                <a:lnTo>
                  <a:pt x="1169493" y="305070"/>
                </a:lnTo>
                <a:lnTo>
                  <a:pt x="1105887" y="343408"/>
                </a:lnTo>
                <a:lnTo>
                  <a:pt x="1066297" y="360555"/>
                </a:lnTo>
                <a:lnTo>
                  <a:pt x="1022014" y="376177"/>
                </a:lnTo>
                <a:lnTo>
                  <a:pt x="973412" y="390144"/>
                </a:lnTo>
                <a:lnTo>
                  <a:pt x="920863" y="402323"/>
                </a:lnTo>
                <a:lnTo>
                  <a:pt x="864741" y="412584"/>
                </a:lnTo>
                <a:lnTo>
                  <a:pt x="805419" y="420793"/>
                </a:lnTo>
                <a:lnTo>
                  <a:pt x="743270" y="426820"/>
                </a:lnTo>
                <a:lnTo>
                  <a:pt x="678669" y="430533"/>
                </a:lnTo>
                <a:lnTo>
                  <a:pt x="611987" y="431800"/>
                </a:lnTo>
                <a:lnTo>
                  <a:pt x="545303" y="430533"/>
                </a:lnTo>
                <a:lnTo>
                  <a:pt x="480699" y="426820"/>
                </a:lnTo>
                <a:lnTo>
                  <a:pt x="418549" y="420793"/>
                </a:lnTo>
                <a:lnTo>
                  <a:pt x="359226" y="412584"/>
                </a:lnTo>
                <a:lnTo>
                  <a:pt x="303102" y="402323"/>
                </a:lnTo>
                <a:lnTo>
                  <a:pt x="250552" y="390144"/>
                </a:lnTo>
                <a:lnTo>
                  <a:pt x="201949" y="376177"/>
                </a:lnTo>
                <a:lnTo>
                  <a:pt x="157666" y="360555"/>
                </a:lnTo>
                <a:lnTo>
                  <a:pt x="118076" y="343408"/>
                </a:lnTo>
                <a:lnTo>
                  <a:pt x="83552" y="324869"/>
                </a:lnTo>
                <a:lnTo>
                  <a:pt x="31198" y="284141"/>
                </a:lnTo>
                <a:lnTo>
                  <a:pt x="3590" y="239425"/>
                </a:lnTo>
                <a:lnTo>
                  <a:pt x="0" y="2159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5699283" y="4839779"/>
            <a:ext cx="49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5" dirty="0">
                <a:latin typeface="Microsoft JhengHei"/>
                <a:cs typeface="Microsoft JhengHei"/>
              </a:rPr>
              <a:t>编程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331075" y="4752975"/>
            <a:ext cx="1584325" cy="504825"/>
          </a:xfrm>
          <a:custGeom>
            <a:avLst/>
            <a:gdLst/>
            <a:ahLst/>
            <a:cxnLst/>
            <a:rect l="l" t="t" r="r" b="b"/>
            <a:pathLst>
              <a:path w="1584325" h="504825">
                <a:moveTo>
                  <a:pt x="792162" y="0"/>
                </a:moveTo>
                <a:lnTo>
                  <a:pt x="723811" y="926"/>
                </a:lnTo>
                <a:lnTo>
                  <a:pt x="657074" y="3655"/>
                </a:lnTo>
                <a:lnTo>
                  <a:pt x="592190" y="8110"/>
                </a:lnTo>
                <a:lnTo>
                  <a:pt x="529396" y="14217"/>
                </a:lnTo>
                <a:lnTo>
                  <a:pt x="468930" y="21899"/>
                </a:lnTo>
                <a:lnTo>
                  <a:pt x="411030" y="31080"/>
                </a:lnTo>
                <a:lnTo>
                  <a:pt x="355933" y="41685"/>
                </a:lnTo>
                <a:lnTo>
                  <a:pt x="303878" y="53637"/>
                </a:lnTo>
                <a:lnTo>
                  <a:pt x="255102" y="66862"/>
                </a:lnTo>
                <a:lnTo>
                  <a:pt x="209842" y="81283"/>
                </a:lnTo>
                <a:lnTo>
                  <a:pt x="168337" y="96825"/>
                </a:lnTo>
                <a:lnTo>
                  <a:pt x="130825" y="113412"/>
                </a:lnTo>
                <a:lnTo>
                  <a:pt x="68729" y="149417"/>
                </a:lnTo>
                <a:lnTo>
                  <a:pt x="25455" y="188692"/>
                </a:lnTo>
                <a:lnTo>
                  <a:pt x="2907" y="230632"/>
                </a:lnTo>
                <a:lnTo>
                  <a:pt x="0" y="252412"/>
                </a:lnTo>
                <a:lnTo>
                  <a:pt x="2907" y="274192"/>
                </a:lnTo>
                <a:lnTo>
                  <a:pt x="25455" y="316132"/>
                </a:lnTo>
                <a:lnTo>
                  <a:pt x="68729" y="355407"/>
                </a:lnTo>
                <a:lnTo>
                  <a:pt x="130825" y="391412"/>
                </a:lnTo>
                <a:lnTo>
                  <a:pt x="168337" y="407999"/>
                </a:lnTo>
                <a:lnTo>
                  <a:pt x="209842" y="423541"/>
                </a:lnTo>
                <a:lnTo>
                  <a:pt x="255102" y="437962"/>
                </a:lnTo>
                <a:lnTo>
                  <a:pt x="303878" y="451187"/>
                </a:lnTo>
                <a:lnTo>
                  <a:pt x="355933" y="463139"/>
                </a:lnTo>
                <a:lnTo>
                  <a:pt x="411030" y="473744"/>
                </a:lnTo>
                <a:lnTo>
                  <a:pt x="468930" y="482925"/>
                </a:lnTo>
                <a:lnTo>
                  <a:pt x="529396" y="490607"/>
                </a:lnTo>
                <a:lnTo>
                  <a:pt x="592190" y="496714"/>
                </a:lnTo>
                <a:lnTo>
                  <a:pt x="657074" y="501169"/>
                </a:lnTo>
                <a:lnTo>
                  <a:pt x="723811" y="503898"/>
                </a:lnTo>
                <a:lnTo>
                  <a:pt x="792162" y="504825"/>
                </a:lnTo>
                <a:lnTo>
                  <a:pt x="860513" y="503898"/>
                </a:lnTo>
                <a:lnTo>
                  <a:pt x="927250" y="501169"/>
                </a:lnTo>
                <a:lnTo>
                  <a:pt x="992134" y="496714"/>
                </a:lnTo>
                <a:lnTo>
                  <a:pt x="1054928" y="490607"/>
                </a:lnTo>
                <a:lnTo>
                  <a:pt x="1115394" y="482925"/>
                </a:lnTo>
                <a:lnTo>
                  <a:pt x="1173294" y="473744"/>
                </a:lnTo>
                <a:lnTo>
                  <a:pt x="1228391" y="463139"/>
                </a:lnTo>
                <a:lnTo>
                  <a:pt x="1280446" y="451187"/>
                </a:lnTo>
                <a:lnTo>
                  <a:pt x="1329222" y="437962"/>
                </a:lnTo>
                <a:lnTo>
                  <a:pt x="1374482" y="423541"/>
                </a:lnTo>
                <a:lnTo>
                  <a:pt x="1415987" y="407999"/>
                </a:lnTo>
                <a:lnTo>
                  <a:pt x="1453499" y="391412"/>
                </a:lnTo>
                <a:lnTo>
                  <a:pt x="1515595" y="355407"/>
                </a:lnTo>
                <a:lnTo>
                  <a:pt x="1558869" y="316132"/>
                </a:lnTo>
                <a:lnTo>
                  <a:pt x="1581417" y="274192"/>
                </a:lnTo>
                <a:lnTo>
                  <a:pt x="1584325" y="252412"/>
                </a:lnTo>
                <a:lnTo>
                  <a:pt x="1581417" y="230632"/>
                </a:lnTo>
                <a:lnTo>
                  <a:pt x="1558869" y="188692"/>
                </a:lnTo>
                <a:lnTo>
                  <a:pt x="1515595" y="149417"/>
                </a:lnTo>
                <a:lnTo>
                  <a:pt x="1453499" y="113412"/>
                </a:lnTo>
                <a:lnTo>
                  <a:pt x="1415987" y="96825"/>
                </a:lnTo>
                <a:lnTo>
                  <a:pt x="1374482" y="81283"/>
                </a:lnTo>
                <a:lnTo>
                  <a:pt x="1329222" y="66862"/>
                </a:lnTo>
                <a:lnTo>
                  <a:pt x="1280446" y="53637"/>
                </a:lnTo>
                <a:lnTo>
                  <a:pt x="1228391" y="41685"/>
                </a:lnTo>
                <a:lnTo>
                  <a:pt x="1173294" y="31080"/>
                </a:lnTo>
                <a:lnTo>
                  <a:pt x="1115394" y="21899"/>
                </a:lnTo>
                <a:lnTo>
                  <a:pt x="1054928" y="14217"/>
                </a:lnTo>
                <a:lnTo>
                  <a:pt x="992134" y="8110"/>
                </a:lnTo>
                <a:lnTo>
                  <a:pt x="927250" y="3655"/>
                </a:lnTo>
                <a:lnTo>
                  <a:pt x="860513" y="926"/>
                </a:lnTo>
                <a:lnTo>
                  <a:pt x="792162" y="0"/>
                </a:lnTo>
                <a:close/>
              </a:path>
            </a:pathLst>
          </a:custGeom>
          <a:solidFill>
            <a:srgbClr val="A1B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331075" y="4752975"/>
            <a:ext cx="1584325" cy="504825"/>
          </a:xfrm>
          <a:custGeom>
            <a:avLst/>
            <a:gdLst/>
            <a:ahLst/>
            <a:cxnLst/>
            <a:rect l="l" t="t" r="r" b="b"/>
            <a:pathLst>
              <a:path w="1584325" h="504825">
                <a:moveTo>
                  <a:pt x="0" y="252412"/>
                </a:moveTo>
                <a:lnTo>
                  <a:pt x="11472" y="209367"/>
                </a:lnTo>
                <a:lnTo>
                  <a:pt x="44620" y="168684"/>
                </a:lnTo>
                <a:lnTo>
                  <a:pt x="97543" y="130968"/>
                </a:lnTo>
                <a:lnTo>
                  <a:pt x="168337" y="96825"/>
                </a:lnTo>
                <a:lnTo>
                  <a:pt x="209842" y="81283"/>
                </a:lnTo>
                <a:lnTo>
                  <a:pt x="255102" y="66862"/>
                </a:lnTo>
                <a:lnTo>
                  <a:pt x="303878" y="53637"/>
                </a:lnTo>
                <a:lnTo>
                  <a:pt x="355933" y="41685"/>
                </a:lnTo>
                <a:lnTo>
                  <a:pt x="411030" y="31080"/>
                </a:lnTo>
                <a:lnTo>
                  <a:pt x="468930" y="21899"/>
                </a:lnTo>
                <a:lnTo>
                  <a:pt x="529396" y="14217"/>
                </a:lnTo>
                <a:lnTo>
                  <a:pt x="592190" y="8110"/>
                </a:lnTo>
                <a:lnTo>
                  <a:pt x="657074" y="3655"/>
                </a:lnTo>
                <a:lnTo>
                  <a:pt x="723811" y="926"/>
                </a:lnTo>
                <a:lnTo>
                  <a:pt x="792162" y="0"/>
                </a:lnTo>
                <a:lnTo>
                  <a:pt x="860513" y="926"/>
                </a:lnTo>
                <a:lnTo>
                  <a:pt x="927250" y="3655"/>
                </a:lnTo>
                <a:lnTo>
                  <a:pt x="992134" y="8110"/>
                </a:lnTo>
                <a:lnTo>
                  <a:pt x="1054928" y="14217"/>
                </a:lnTo>
                <a:lnTo>
                  <a:pt x="1115394" y="21899"/>
                </a:lnTo>
                <a:lnTo>
                  <a:pt x="1173294" y="31080"/>
                </a:lnTo>
                <a:lnTo>
                  <a:pt x="1228391" y="41685"/>
                </a:lnTo>
                <a:lnTo>
                  <a:pt x="1280446" y="53637"/>
                </a:lnTo>
                <a:lnTo>
                  <a:pt x="1329222" y="66862"/>
                </a:lnTo>
                <a:lnTo>
                  <a:pt x="1374482" y="81283"/>
                </a:lnTo>
                <a:lnTo>
                  <a:pt x="1415987" y="96825"/>
                </a:lnTo>
                <a:lnTo>
                  <a:pt x="1453499" y="113412"/>
                </a:lnTo>
                <a:lnTo>
                  <a:pt x="1515595" y="149417"/>
                </a:lnTo>
                <a:lnTo>
                  <a:pt x="1558869" y="188692"/>
                </a:lnTo>
                <a:lnTo>
                  <a:pt x="1581417" y="230632"/>
                </a:lnTo>
                <a:lnTo>
                  <a:pt x="1584325" y="252412"/>
                </a:lnTo>
                <a:lnTo>
                  <a:pt x="1581417" y="274192"/>
                </a:lnTo>
                <a:lnTo>
                  <a:pt x="1572852" y="295457"/>
                </a:lnTo>
                <a:lnTo>
                  <a:pt x="1539704" y="336140"/>
                </a:lnTo>
                <a:lnTo>
                  <a:pt x="1486781" y="373856"/>
                </a:lnTo>
                <a:lnTo>
                  <a:pt x="1415987" y="407999"/>
                </a:lnTo>
                <a:lnTo>
                  <a:pt x="1374482" y="423541"/>
                </a:lnTo>
                <a:lnTo>
                  <a:pt x="1329222" y="437962"/>
                </a:lnTo>
                <a:lnTo>
                  <a:pt x="1280446" y="451187"/>
                </a:lnTo>
                <a:lnTo>
                  <a:pt x="1228391" y="463139"/>
                </a:lnTo>
                <a:lnTo>
                  <a:pt x="1173294" y="473744"/>
                </a:lnTo>
                <a:lnTo>
                  <a:pt x="1115394" y="482925"/>
                </a:lnTo>
                <a:lnTo>
                  <a:pt x="1054928" y="490607"/>
                </a:lnTo>
                <a:lnTo>
                  <a:pt x="992134" y="496714"/>
                </a:lnTo>
                <a:lnTo>
                  <a:pt x="927250" y="501169"/>
                </a:lnTo>
                <a:lnTo>
                  <a:pt x="860513" y="503898"/>
                </a:lnTo>
                <a:lnTo>
                  <a:pt x="792162" y="504825"/>
                </a:lnTo>
                <a:lnTo>
                  <a:pt x="723811" y="503898"/>
                </a:lnTo>
                <a:lnTo>
                  <a:pt x="657074" y="501169"/>
                </a:lnTo>
                <a:lnTo>
                  <a:pt x="592190" y="496714"/>
                </a:lnTo>
                <a:lnTo>
                  <a:pt x="529396" y="490607"/>
                </a:lnTo>
                <a:lnTo>
                  <a:pt x="468930" y="482925"/>
                </a:lnTo>
                <a:lnTo>
                  <a:pt x="411030" y="473744"/>
                </a:lnTo>
                <a:lnTo>
                  <a:pt x="355933" y="463139"/>
                </a:lnTo>
                <a:lnTo>
                  <a:pt x="303878" y="451187"/>
                </a:lnTo>
                <a:lnTo>
                  <a:pt x="255102" y="437962"/>
                </a:lnTo>
                <a:lnTo>
                  <a:pt x="209842" y="423541"/>
                </a:lnTo>
                <a:lnTo>
                  <a:pt x="168337" y="407999"/>
                </a:lnTo>
                <a:lnTo>
                  <a:pt x="130825" y="391412"/>
                </a:lnTo>
                <a:lnTo>
                  <a:pt x="68729" y="355407"/>
                </a:lnTo>
                <a:lnTo>
                  <a:pt x="25455" y="316132"/>
                </a:lnTo>
                <a:lnTo>
                  <a:pt x="2907" y="274192"/>
                </a:lnTo>
                <a:lnTo>
                  <a:pt x="0" y="2524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7529417" y="4852479"/>
            <a:ext cx="1196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5" dirty="0">
                <a:latin typeface="Microsoft JhengHei"/>
                <a:cs typeface="Microsoft JhengHei"/>
              </a:rPr>
              <a:t>调试</a:t>
            </a:r>
            <a:r>
              <a:rPr sz="1800" b="1" spc="20" dirty="0">
                <a:latin typeface="Microsoft JhengHei"/>
                <a:cs typeface="Microsoft JhengHei"/>
              </a:rPr>
              <a:t>和</a:t>
            </a:r>
            <a:r>
              <a:rPr sz="1800" b="1" spc="45" dirty="0">
                <a:latin typeface="Microsoft JhengHei"/>
                <a:cs typeface="Microsoft JhengHei"/>
              </a:rPr>
              <a:t>维护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276600" y="5681662"/>
            <a:ext cx="1657350" cy="719455"/>
          </a:xfrm>
          <a:prstGeom prst="rect">
            <a:avLst/>
          </a:prstGeom>
          <a:solidFill>
            <a:srgbClr val="FFFF66"/>
          </a:solidFill>
          <a:ln w="2540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800" b="1" spc="45" dirty="0">
                <a:latin typeface="Microsoft JhengHei"/>
                <a:cs typeface="Microsoft JhengHei"/>
              </a:rPr>
              <a:t>数据</a:t>
            </a:r>
            <a:r>
              <a:rPr sz="1800" b="1" spc="20" dirty="0">
                <a:latin typeface="Microsoft JhengHei"/>
                <a:cs typeface="Microsoft JhengHei"/>
              </a:rPr>
              <a:t>结</a:t>
            </a:r>
            <a:r>
              <a:rPr sz="1800" b="1" dirty="0">
                <a:latin typeface="Microsoft JhengHei"/>
                <a:cs typeface="Microsoft JhengHei"/>
              </a:rPr>
              <a:t>构</a:t>
            </a:r>
            <a:endParaRPr sz="180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</a:pPr>
            <a:r>
              <a:rPr sz="1800" b="1" spc="45" dirty="0">
                <a:latin typeface="Microsoft JhengHei"/>
                <a:cs typeface="Microsoft JhengHei"/>
              </a:rPr>
              <a:t>＋算法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956050" y="5403850"/>
            <a:ext cx="157162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583362" y="5027612"/>
            <a:ext cx="655955" cy="1905"/>
          </a:xfrm>
          <a:custGeom>
            <a:avLst/>
            <a:gdLst/>
            <a:ahLst/>
            <a:cxnLst/>
            <a:rect l="l" t="t" r="r" b="b"/>
            <a:pathLst>
              <a:path w="655954" h="1904">
                <a:moveTo>
                  <a:pt x="655637" y="0"/>
                </a:moveTo>
                <a:lnTo>
                  <a:pt x="0" y="144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519860" y="499092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123" y="0"/>
                </a:moveTo>
                <a:lnTo>
                  <a:pt x="0" y="38277"/>
                </a:lnTo>
                <a:lnTo>
                  <a:pt x="76288" y="76200"/>
                </a:lnTo>
                <a:lnTo>
                  <a:pt x="761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100"/>
              </a:spcBef>
            </a:pPr>
            <a:r>
              <a:rPr dirty="0"/>
              <a:t>问题求解示例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5539" y="1794763"/>
            <a:ext cx="4484370" cy="298513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56870" marR="5080" indent="-344170">
              <a:lnSpc>
                <a:spcPts val="3220"/>
              </a:lnSpc>
              <a:spcBef>
                <a:spcPts val="33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145" dirty="0">
                <a:latin typeface="宋体"/>
                <a:cs typeface="宋体"/>
              </a:rPr>
              <a:t>为一</a:t>
            </a:r>
            <a:r>
              <a:rPr sz="2800" spc="125" dirty="0">
                <a:latin typeface="宋体"/>
                <a:cs typeface="宋体"/>
              </a:rPr>
              <a:t>个</a:t>
            </a:r>
            <a:r>
              <a:rPr sz="2800" spc="145" dirty="0">
                <a:latin typeface="宋体"/>
                <a:cs typeface="宋体"/>
              </a:rPr>
              <a:t>多</a:t>
            </a:r>
            <a:r>
              <a:rPr sz="2800" spc="125" dirty="0">
                <a:latin typeface="宋体"/>
                <a:cs typeface="宋体"/>
              </a:rPr>
              <a:t>叉</a:t>
            </a:r>
            <a:r>
              <a:rPr sz="2800" spc="145" dirty="0">
                <a:latin typeface="宋体"/>
                <a:cs typeface="宋体"/>
              </a:rPr>
              <a:t>路口</a:t>
            </a:r>
            <a:r>
              <a:rPr sz="2800" spc="125" dirty="0">
                <a:latin typeface="宋体"/>
                <a:cs typeface="宋体"/>
              </a:rPr>
              <a:t>设</a:t>
            </a:r>
            <a:r>
              <a:rPr sz="2800" spc="145" dirty="0">
                <a:latin typeface="宋体"/>
                <a:cs typeface="宋体"/>
              </a:rPr>
              <a:t>计信号 </a:t>
            </a:r>
            <a:r>
              <a:rPr sz="2800" spc="5" dirty="0">
                <a:latin typeface="宋体"/>
                <a:cs typeface="宋体"/>
              </a:rPr>
              <a:t>灯管理系统</a:t>
            </a:r>
            <a:endParaRPr sz="2800">
              <a:latin typeface="宋体"/>
              <a:cs typeface="宋体"/>
            </a:endParaRPr>
          </a:p>
          <a:p>
            <a:pPr marL="356870" indent="-344170">
              <a:lnSpc>
                <a:spcPct val="100000"/>
              </a:lnSpc>
              <a:spcBef>
                <a:spcPts val="58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宋体"/>
                <a:cs typeface="宋体"/>
              </a:rPr>
              <a:t>对可能行驶路线实行分</a:t>
            </a:r>
            <a:r>
              <a:rPr sz="2800" spc="-25" dirty="0">
                <a:latin typeface="宋体"/>
                <a:cs typeface="宋体"/>
              </a:rPr>
              <a:t>组</a:t>
            </a:r>
            <a:r>
              <a:rPr sz="280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756285" marR="28575" lvl="1" indent="-286385">
              <a:lnSpc>
                <a:spcPct val="100000"/>
              </a:lnSpc>
              <a:spcBef>
                <a:spcPts val="59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spc="165" dirty="0">
                <a:latin typeface="宋体"/>
                <a:cs typeface="宋体"/>
              </a:rPr>
              <a:t>组内各方向行驶无</a:t>
            </a:r>
            <a:r>
              <a:rPr sz="2400" spc="190" dirty="0">
                <a:latin typeface="宋体"/>
                <a:cs typeface="宋体"/>
              </a:rPr>
              <a:t>冲</a:t>
            </a:r>
            <a:r>
              <a:rPr sz="2400" spc="165" dirty="0">
                <a:latin typeface="宋体"/>
                <a:cs typeface="宋体"/>
              </a:rPr>
              <a:t>突</a:t>
            </a:r>
            <a:r>
              <a:rPr sz="2400" spc="160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宋体"/>
                <a:cs typeface="宋体"/>
              </a:rPr>
              <a:t>可 行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marR="7620" lvl="1" indent="-286385">
              <a:lnSpc>
                <a:spcPct val="100000"/>
              </a:lnSpc>
              <a:spcBef>
                <a:spcPts val="58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spc="165" dirty="0">
                <a:latin typeface="宋体"/>
                <a:cs typeface="宋体"/>
              </a:rPr>
              <a:t>组数尽可能少</a:t>
            </a:r>
            <a:r>
              <a:rPr sz="2400" spc="160" dirty="0">
                <a:latin typeface="Times New Roman"/>
                <a:cs typeface="Times New Roman"/>
              </a:rPr>
              <a:t>(</a:t>
            </a:r>
            <a:r>
              <a:rPr sz="2400" spc="165" dirty="0">
                <a:latin typeface="宋体"/>
                <a:cs typeface="宋体"/>
              </a:rPr>
              <a:t>有效</a:t>
            </a:r>
            <a:r>
              <a:rPr sz="2400" spc="190" dirty="0">
                <a:latin typeface="Times New Roman"/>
                <a:cs typeface="Times New Roman"/>
              </a:rPr>
              <a:t>—</a:t>
            </a:r>
            <a:r>
              <a:rPr sz="2400" spc="165" dirty="0">
                <a:latin typeface="宋体"/>
                <a:cs typeface="宋体"/>
              </a:rPr>
              <a:t>最优 </a:t>
            </a:r>
            <a:r>
              <a:rPr sz="2400" dirty="0">
                <a:latin typeface="宋体"/>
                <a:cs typeface="宋体"/>
              </a:rPr>
              <a:t>解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67400" y="1905025"/>
            <a:ext cx="2779712" cy="3200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0" y="4529246"/>
            <a:ext cx="4312412" cy="75691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3000" y="4191000"/>
            <a:ext cx="7679055" cy="285496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s://imgs.icauto.com.cn/allimg/190515/22-1Z5151F91T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76200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2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18942" y="804735"/>
            <a:ext cx="4314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信号灯问题分析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5539" y="1776475"/>
            <a:ext cx="4292600" cy="386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宋体"/>
                <a:cs typeface="宋体"/>
              </a:rPr>
              <a:t>可以确定</a:t>
            </a:r>
            <a:r>
              <a:rPr sz="2800" spc="10" dirty="0">
                <a:latin typeface="Times New Roman"/>
                <a:cs typeface="Times New Roman"/>
              </a:rPr>
              <a:t>13</a:t>
            </a:r>
            <a:r>
              <a:rPr sz="2800" spc="5" dirty="0">
                <a:latin typeface="宋体"/>
                <a:cs typeface="宋体"/>
              </a:rPr>
              <a:t>个可</a:t>
            </a:r>
            <a:r>
              <a:rPr sz="2800" spc="-25" dirty="0">
                <a:latin typeface="宋体"/>
                <a:cs typeface="宋体"/>
              </a:rPr>
              <a:t>能</a:t>
            </a:r>
            <a:r>
              <a:rPr sz="2800" spc="5" dirty="0">
                <a:latin typeface="宋体"/>
                <a:cs typeface="宋体"/>
              </a:rPr>
              <a:t>通行方 向</a:t>
            </a:r>
            <a:r>
              <a:rPr sz="280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dirty="0">
                <a:latin typeface="Times New Roman"/>
                <a:cs typeface="Times New Roman"/>
              </a:rPr>
              <a:t>A→B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dirty="0">
                <a:latin typeface="Times New Roman"/>
                <a:cs typeface="Times New Roman"/>
              </a:rPr>
              <a:t>A→C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dirty="0">
                <a:latin typeface="Times New Roman"/>
                <a:cs typeface="Times New Roman"/>
              </a:rPr>
              <a:t>A→D</a:t>
            </a:r>
            <a:r>
              <a:rPr sz="2800" dirty="0">
                <a:latin typeface="宋体"/>
                <a:cs typeface="宋体"/>
              </a:rPr>
              <a:t>，</a:t>
            </a:r>
            <a:endParaRPr sz="2800">
              <a:latin typeface="宋体"/>
              <a:cs typeface="宋体"/>
            </a:endParaRPr>
          </a:p>
          <a:p>
            <a:pPr marL="357505" indent="-344805">
              <a:lnSpc>
                <a:spcPct val="100000"/>
              </a:lnSpc>
              <a:spcBef>
                <a:spcPts val="670"/>
              </a:spcBef>
              <a:buChar char="•"/>
              <a:tabLst>
                <a:tab pos="356870" algn="l"/>
                <a:tab pos="358140" algn="l"/>
              </a:tabLst>
            </a:pPr>
            <a:r>
              <a:rPr sz="2800" dirty="0">
                <a:latin typeface="Times New Roman"/>
                <a:cs typeface="Times New Roman"/>
              </a:rPr>
              <a:t>B→A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dirty="0">
                <a:latin typeface="Times New Roman"/>
                <a:cs typeface="Times New Roman"/>
              </a:rPr>
              <a:t>B→C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dirty="0">
                <a:latin typeface="Times New Roman"/>
                <a:cs typeface="Times New Roman"/>
              </a:rPr>
              <a:t>B→D</a:t>
            </a:r>
            <a:r>
              <a:rPr sz="2800" dirty="0">
                <a:latin typeface="宋体"/>
                <a:cs typeface="宋体"/>
              </a:rPr>
              <a:t>，</a:t>
            </a:r>
            <a:endParaRPr sz="2800">
              <a:latin typeface="宋体"/>
              <a:cs typeface="宋体"/>
            </a:endParaRPr>
          </a:p>
          <a:p>
            <a:pPr marL="357505" indent="-344170">
              <a:lnSpc>
                <a:spcPct val="100000"/>
              </a:lnSpc>
              <a:spcBef>
                <a:spcPts val="675"/>
              </a:spcBef>
              <a:buChar char="•"/>
              <a:tabLst>
                <a:tab pos="357505" algn="l"/>
                <a:tab pos="358140" algn="l"/>
              </a:tabLst>
            </a:pPr>
            <a:r>
              <a:rPr sz="2800" dirty="0">
                <a:latin typeface="Times New Roman"/>
                <a:cs typeface="Times New Roman"/>
              </a:rPr>
              <a:t>D→A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dirty="0">
                <a:latin typeface="Times New Roman"/>
                <a:cs typeface="Times New Roman"/>
              </a:rPr>
              <a:t>D→B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dirty="0">
                <a:latin typeface="Times New Roman"/>
                <a:cs typeface="Times New Roman"/>
              </a:rPr>
              <a:t>D→C</a:t>
            </a:r>
            <a:r>
              <a:rPr sz="2800" dirty="0">
                <a:latin typeface="宋体"/>
                <a:cs typeface="宋体"/>
              </a:rPr>
              <a:t>，</a:t>
            </a:r>
            <a:endParaRPr sz="2800">
              <a:latin typeface="宋体"/>
              <a:cs typeface="宋体"/>
            </a:endParaRPr>
          </a:p>
          <a:p>
            <a:pPr marL="356870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dirty="0">
                <a:latin typeface="Times New Roman"/>
                <a:cs typeface="Times New Roman"/>
              </a:rPr>
              <a:t>E→A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dirty="0">
                <a:latin typeface="Times New Roman"/>
                <a:cs typeface="Times New Roman"/>
              </a:rPr>
              <a:t>E→B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dirty="0">
                <a:latin typeface="Times New Roman"/>
                <a:cs typeface="Times New Roman"/>
              </a:rPr>
              <a:t>E→C</a:t>
            </a:r>
            <a:r>
              <a:rPr sz="2800" dirty="0">
                <a:latin typeface="宋体"/>
                <a:cs typeface="宋体"/>
              </a:rPr>
              <a:t>，</a:t>
            </a:r>
            <a:endParaRPr sz="28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E→D</a:t>
            </a:r>
            <a:r>
              <a:rPr sz="2800" spc="5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67400" y="1905025"/>
            <a:ext cx="2779712" cy="3200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800"/>
            <a:ext cx="7924800" cy="6096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8" name="墨迹 47"/>
              <p14:cNvContentPartPr/>
              <p14:nvPr/>
            </p14:nvContentPartPr>
            <p14:xfrm>
              <a:off x="4667400" y="4889520"/>
              <a:ext cx="597240" cy="241560"/>
            </p14:xfrm>
          </p:contentPart>
        </mc:Choice>
        <mc:Fallback xmlns="">
          <p:pic>
            <p:nvPicPr>
              <p:cNvPr id="48" name="墨迹 47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651200" y="4826160"/>
                <a:ext cx="62928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0" name="墨迹 49"/>
              <p14:cNvContentPartPr/>
              <p14:nvPr/>
            </p14:nvContentPartPr>
            <p14:xfrm>
              <a:off x="4603680" y="5734080"/>
              <a:ext cx="1740240" cy="133560"/>
            </p14:xfrm>
          </p:contentPart>
        </mc:Choice>
        <mc:Fallback xmlns="">
          <p:pic>
            <p:nvPicPr>
              <p:cNvPr id="50" name="墨迹 49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587840" y="5670720"/>
                <a:ext cx="17719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1" name="墨迹 50"/>
              <p14:cNvContentPartPr/>
              <p14:nvPr/>
            </p14:nvContentPartPr>
            <p14:xfrm>
              <a:off x="4959360" y="5861160"/>
              <a:ext cx="1454400" cy="19440"/>
            </p14:xfrm>
          </p:contentPart>
        </mc:Choice>
        <mc:Fallback xmlns="">
          <p:pic>
            <p:nvPicPr>
              <p:cNvPr id="51" name="墨迹 50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943520" y="5797440"/>
                <a:ext cx="1486080" cy="1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930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39439" y="804735"/>
            <a:ext cx="2476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着色问题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447291" y="1750936"/>
            <a:ext cx="7172959" cy="297624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55244" marR="5080" indent="-43180" algn="just">
              <a:lnSpc>
                <a:spcPct val="100000"/>
              </a:lnSpc>
              <a:spcBef>
                <a:spcPts val="290"/>
              </a:spcBef>
            </a:pPr>
            <a:r>
              <a:rPr sz="3200" spc="110" dirty="0">
                <a:latin typeface="宋体"/>
                <a:cs typeface="宋体"/>
              </a:rPr>
              <a:t>把上图中的一个结点理解为</a:t>
            </a:r>
            <a:r>
              <a:rPr sz="3200" spc="85" dirty="0">
                <a:latin typeface="宋体"/>
                <a:cs typeface="宋体"/>
              </a:rPr>
              <a:t>一</a:t>
            </a:r>
            <a:r>
              <a:rPr sz="3200" spc="110" dirty="0">
                <a:latin typeface="宋体"/>
                <a:cs typeface="宋体"/>
              </a:rPr>
              <a:t>个国家</a:t>
            </a:r>
            <a:r>
              <a:rPr sz="3200" spc="-10" dirty="0">
                <a:latin typeface="宋体"/>
                <a:cs typeface="宋体"/>
              </a:rPr>
              <a:t>，  </a:t>
            </a:r>
            <a:r>
              <a:rPr sz="3200" spc="85" dirty="0">
                <a:latin typeface="宋体"/>
                <a:cs typeface="宋体"/>
              </a:rPr>
              <a:t>结点之间的连</a:t>
            </a:r>
            <a:r>
              <a:rPr sz="3200" spc="110" dirty="0">
                <a:latin typeface="宋体"/>
                <a:cs typeface="宋体"/>
              </a:rPr>
              <a:t>线</a:t>
            </a:r>
            <a:r>
              <a:rPr sz="3200" spc="85" dirty="0">
                <a:latin typeface="宋体"/>
                <a:cs typeface="宋体"/>
              </a:rPr>
              <a:t>看作两国有共</a:t>
            </a:r>
            <a:r>
              <a:rPr sz="3200" spc="110" dirty="0">
                <a:latin typeface="宋体"/>
                <a:cs typeface="宋体"/>
              </a:rPr>
              <a:t>同</a:t>
            </a:r>
            <a:r>
              <a:rPr sz="3200" spc="85" dirty="0">
                <a:latin typeface="宋体"/>
                <a:cs typeface="宋体"/>
              </a:rPr>
              <a:t>边界</a:t>
            </a:r>
            <a:r>
              <a:rPr sz="3200" spc="-10" dirty="0">
                <a:latin typeface="宋体"/>
                <a:cs typeface="宋体"/>
              </a:rPr>
              <a:t>，  </a:t>
            </a:r>
            <a:r>
              <a:rPr sz="3200" spc="225" dirty="0">
                <a:latin typeface="宋体"/>
                <a:cs typeface="宋体"/>
              </a:rPr>
              <a:t>上述问题就变</a:t>
            </a:r>
            <a:r>
              <a:rPr sz="3200" spc="250" dirty="0">
                <a:latin typeface="宋体"/>
                <a:cs typeface="宋体"/>
              </a:rPr>
              <a:t>成</a:t>
            </a:r>
            <a:r>
              <a:rPr sz="3200" spc="225" dirty="0">
                <a:latin typeface="宋体"/>
                <a:cs typeface="宋体"/>
              </a:rPr>
              <a:t>著名的</a:t>
            </a:r>
            <a:r>
              <a:rPr sz="3200" spc="235" dirty="0">
                <a:latin typeface="宋体"/>
                <a:cs typeface="宋体"/>
              </a:rPr>
              <a:t>“</a:t>
            </a:r>
            <a:r>
              <a:rPr sz="3200" spc="225" dirty="0">
                <a:latin typeface="宋体"/>
                <a:cs typeface="宋体"/>
              </a:rPr>
              <a:t>着色</a:t>
            </a:r>
            <a:r>
              <a:rPr sz="3200" spc="250" dirty="0">
                <a:latin typeface="宋体"/>
                <a:cs typeface="宋体"/>
              </a:rPr>
              <a:t>问</a:t>
            </a:r>
            <a:r>
              <a:rPr sz="3200" spc="225" dirty="0">
                <a:latin typeface="宋体"/>
                <a:cs typeface="宋体"/>
              </a:rPr>
              <a:t>题</a:t>
            </a:r>
            <a:r>
              <a:rPr sz="3200" spc="110" dirty="0">
                <a:latin typeface="宋体"/>
                <a:cs typeface="宋体"/>
              </a:rPr>
              <a:t>”</a:t>
            </a:r>
            <a:r>
              <a:rPr sz="3200" spc="110" dirty="0">
                <a:latin typeface="Times New Roman"/>
                <a:cs typeface="Times New Roman"/>
              </a:rPr>
              <a:t>:  </a:t>
            </a:r>
            <a:r>
              <a:rPr sz="3200" spc="85" dirty="0">
                <a:latin typeface="宋体"/>
                <a:cs typeface="宋体"/>
              </a:rPr>
              <a:t>即求出（最少</a:t>
            </a:r>
            <a:r>
              <a:rPr sz="3200" spc="110" dirty="0">
                <a:latin typeface="宋体"/>
                <a:cs typeface="宋体"/>
              </a:rPr>
              <a:t>）</a:t>
            </a:r>
            <a:r>
              <a:rPr sz="3200" spc="85" dirty="0">
                <a:latin typeface="宋体"/>
                <a:cs typeface="宋体"/>
              </a:rPr>
              <a:t>要几种颜色可</a:t>
            </a:r>
            <a:r>
              <a:rPr sz="3200" spc="110" dirty="0">
                <a:latin typeface="宋体"/>
                <a:cs typeface="宋体"/>
              </a:rPr>
              <a:t>将</a:t>
            </a:r>
            <a:r>
              <a:rPr sz="3200" spc="85" dirty="0">
                <a:latin typeface="宋体"/>
                <a:cs typeface="宋体"/>
              </a:rPr>
              <a:t>一个地 图中所有国家</a:t>
            </a:r>
            <a:r>
              <a:rPr sz="3200" spc="110" dirty="0">
                <a:latin typeface="宋体"/>
                <a:cs typeface="宋体"/>
              </a:rPr>
              <a:t>着</a:t>
            </a:r>
            <a:r>
              <a:rPr sz="3200" spc="85" dirty="0">
                <a:latin typeface="宋体"/>
                <a:cs typeface="宋体"/>
              </a:rPr>
              <a:t>色，使得任意</a:t>
            </a:r>
            <a:r>
              <a:rPr sz="3200" spc="110" dirty="0">
                <a:latin typeface="宋体"/>
                <a:cs typeface="宋体"/>
              </a:rPr>
              <a:t>两</a:t>
            </a:r>
            <a:r>
              <a:rPr sz="3200" spc="85" dirty="0">
                <a:latin typeface="宋体"/>
                <a:cs typeface="宋体"/>
              </a:rPr>
              <a:t>个相邻 </a:t>
            </a:r>
            <a:r>
              <a:rPr sz="3200" spc="-10" dirty="0">
                <a:latin typeface="宋体"/>
                <a:cs typeface="宋体"/>
              </a:rPr>
              <a:t>的国家颜色都不相同。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3300" y="804735"/>
            <a:ext cx="7696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8235" algn="l"/>
                <a:tab pos="7682865" algn="l"/>
              </a:tabLst>
            </a:pPr>
            <a:r>
              <a:rPr u="sng" dirty="0">
                <a:uFill>
                  <a:solidFill>
                    <a:srgbClr val="CBBD83"/>
                  </a:solidFill>
                </a:uFill>
                <a:latin typeface="Times New Roman"/>
                <a:cs typeface="Times New Roman"/>
              </a:rPr>
              <a:t> 	</a:t>
            </a:r>
            <a:r>
              <a:rPr u="sng" dirty="0">
                <a:uFill>
                  <a:solidFill>
                    <a:srgbClr val="CBBD83"/>
                  </a:solidFill>
                </a:uFill>
              </a:rPr>
              <a:t>求解的方法</a:t>
            </a:r>
            <a:r>
              <a:rPr u="sng" dirty="0">
                <a:uFill>
                  <a:solidFill>
                    <a:srgbClr val="CBBD83"/>
                  </a:solidFill>
                </a:uFill>
                <a:latin typeface="Times New Roman"/>
                <a:cs typeface="Times New Roman"/>
              </a:rPr>
              <a:t>—</a:t>
            </a:r>
            <a:r>
              <a:rPr u="sng" dirty="0">
                <a:uFill>
                  <a:solidFill>
                    <a:srgbClr val="CBBD83"/>
                  </a:solidFill>
                </a:uFill>
              </a:rPr>
              <a:t>穷举</a:t>
            </a:r>
            <a:r>
              <a:rPr u="sng" spc="-20" dirty="0">
                <a:uFill>
                  <a:solidFill>
                    <a:srgbClr val="CBBD83"/>
                  </a:solidFill>
                </a:uFill>
              </a:rPr>
              <a:t>法</a:t>
            </a:r>
            <a:r>
              <a:rPr u="sng" dirty="0">
                <a:uFill>
                  <a:solidFill>
                    <a:srgbClr val="CBBD83"/>
                  </a:solidFill>
                </a:uFill>
              </a:rPr>
              <a:t>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048129" y="2064382"/>
            <a:ext cx="7602855" cy="35261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294640" indent="-34417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6870" algn="l"/>
                <a:tab pos="358140" algn="l"/>
              </a:tabLst>
            </a:pPr>
            <a:r>
              <a:rPr sz="2800" spc="5" dirty="0">
                <a:latin typeface="宋体"/>
                <a:cs typeface="宋体"/>
              </a:rPr>
              <a:t>具体做法：从分为</a:t>
            </a:r>
            <a:r>
              <a:rPr sz="2800" spc="10" dirty="0">
                <a:latin typeface="Times New Roman"/>
                <a:cs typeface="Times New Roman"/>
              </a:rPr>
              <a:t>1</a:t>
            </a:r>
            <a:r>
              <a:rPr sz="2800" spc="-25" dirty="0">
                <a:latin typeface="宋体"/>
                <a:cs typeface="宋体"/>
              </a:rPr>
              <a:t>、</a:t>
            </a:r>
            <a:r>
              <a:rPr sz="2800" spc="10" dirty="0">
                <a:latin typeface="Times New Roman"/>
                <a:cs typeface="Times New Roman"/>
              </a:rPr>
              <a:t>2</a:t>
            </a:r>
            <a:r>
              <a:rPr sz="2800" spc="-25" dirty="0">
                <a:latin typeface="宋体"/>
                <a:cs typeface="宋体"/>
              </a:rPr>
              <a:t>、</a:t>
            </a:r>
            <a:r>
              <a:rPr sz="2800" spc="10" dirty="0">
                <a:latin typeface="Times New Roman"/>
                <a:cs typeface="Times New Roman"/>
              </a:rPr>
              <a:t>3</a:t>
            </a:r>
            <a:r>
              <a:rPr sz="2800" spc="-20" dirty="0">
                <a:latin typeface="Times New Roman"/>
                <a:cs typeface="Times New Roman"/>
              </a:rPr>
              <a:t>…</a:t>
            </a:r>
            <a:r>
              <a:rPr sz="2800" spc="5" dirty="0">
                <a:latin typeface="宋体"/>
                <a:cs typeface="宋体"/>
              </a:rPr>
              <a:t>组开</a:t>
            </a:r>
            <a:r>
              <a:rPr sz="2800" spc="-25" dirty="0">
                <a:latin typeface="宋体"/>
                <a:cs typeface="宋体"/>
              </a:rPr>
              <a:t>始</a:t>
            </a:r>
            <a:r>
              <a:rPr sz="2800" spc="5" dirty="0">
                <a:latin typeface="宋体"/>
                <a:cs typeface="宋体"/>
              </a:rPr>
              <a:t>考察</a:t>
            </a:r>
            <a:r>
              <a:rPr sz="2800" spc="-25" dirty="0">
                <a:latin typeface="宋体"/>
                <a:cs typeface="宋体"/>
              </a:rPr>
              <a:t>，</a:t>
            </a:r>
            <a:r>
              <a:rPr sz="2800" spc="5" dirty="0">
                <a:latin typeface="宋体"/>
                <a:cs typeface="宋体"/>
              </a:rPr>
              <a:t>逐 个列举出所有可能的着</a:t>
            </a:r>
            <a:r>
              <a:rPr sz="2800" spc="-25" dirty="0">
                <a:latin typeface="宋体"/>
                <a:cs typeface="宋体"/>
              </a:rPr>
              <a:t>色</a:t>
            </a:r>
            <a:r>
              <a:rPr sz="2800" spc="5" dirty="0">
                <a:latin typeface="宋体"/>
                <a:cs typeface="宋体"/>
              </a:rPr>
              <a:t>方案</a:t>
            </a:r>
            <a:r>
              <a:rPr sz="2800" spc="-25" dirty="0">
                <a:latin typeface="宋体"/>
                <a:cs typeface="宋体"/>
              </a:rPr>
              <a:t>，</a:t>
            </a:r>
            <a:r>
              <a:rPr sz="2800" spc="5" dirty="0">
                <a:latin typeface="宋体"/>
                <a:cs typeface="宋体"/>
              </a:rPr>
              <a:t>检查</a:t>
            </a:r>
            <a:r>
              <a:rPr sz="2800" spc="-25" dirty="0">
                <a:latin typeface="宋体"/>
                <a:cs typeface="宋体"/>
              </a:rPr>
              <a:t>这</a:t>
            </a:r>
            <a:r>
              <a:rPr sz="2800" spc="5" dirty="0">
                <a:latin typeface="宋体"/>
                <a:cs typeface="宋体"/>
              </a:rPr>
              <a:t>样的 分组方案是否满足要求</a:t>
            </a:r>
            <a:r>
              <a:rPr sz="2800" spc="-25" dirty="0">
                <a:latin typeface="宋体"/>
                <a:cs typeface="宋体"/>
              </a:rPr>
              <a:t>。</a:t>
            </a:r>
            <a:r>
              <a:rPr sz="2800" spc="5" dirty="0">
                <a:latin typeface="宋体"/>
                <a:cs typeface="宋体"/>
              </a:rPr>
              <a:t>首先</a:t>
            </a:r>
            <a:r>
              <a:rPr sz="2800" spc="-25" dirty="0">
                <a:latin typeface="宋体"/>
                <a:cs typeface="宋体"/>
              </a:rPr>
              <a:t>满</a:t>
            </a:r>
            <a:r>
              <a:rPr sz="2800" spc="5" dirty="0">
                <a:latin typeface="宋体"/>
                <a:cs typeface="宋体"/>
              </a:rPr>
              <a:t>足要</a:t>
            </a:r>
            <a:r>
              <a:rPr sz="2800" spc="-25" dirty="0">
                <a:latin typeface="宋体"/>
                <a:cs typeface="宋体"/>
              </a:rPr>
              <a:t>求</a:t>
            </a:r>
            <a:r>
              <a:rPr sz="2800" spc="5" dirty="0">
                <a:latin typeface="宋体"/>
                <a:cs typeface="宋体"/>
              </a:rPr>
              <a:t>的分 组，自然是问题的最优</a:t>
            </a:r>
            <a:r>
              <a:rPr sz="2800" spc="-25" dirty="0">
                <a:latin typeface="宋体"/>
                <a:cs typeface="宋体"/>
              </a:rPr>
              <a:t>解</a:t>
            </a:r>
            <a:r>
              <a:rPr sz="2800" spc="5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  <a:p>
            <a:pPr marL="356870" marR="5080" indent="-34417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宋体"/>
                <a:cs typeface="宋体"/>
              </a:rPr>
              <a:t>这类穷</a:t>
            </a:r>
            <a:r>
              <a:rPr sz="2800" spc="-25" dirty="0">
                <a:latin typeface="宋体"/>
                <a:cs typeface="宋体"/>
              </a:rPr>
              <a:t>举</a:t>
            </a:r>
            <a:r>
              <a:rPr sz="2800" spc="5" dirty="0">
                <a:latin typeface="宋体"/>
                <a:cs typeface="宋体"/>
              </a:rPr>
              <a:t>法对</a:t>
            </a:r>
            <a:r>
              <a:rPr sz="2800" spc="-25" dirty="0">
                <a:latin typeface="宋体"/>
                <a:cs typeface="宋体"/>
              </a:rPr>
              <a:t>结点</a:t>
            </a:r>
            <a:r>
              <a:rPr sz="2800" spc="5" dirty="0">
                <a:latin typeface="宋体"/>
                <a:cs typeface="宋体"/>
              </a:rPr>
              <a:t>少的问题</a:t>
            </a:r>
            <a:r>
              <a:rPr sz="2800" spc="-20" dirty="0">
                <a:latin typeface="Times New Roman"/>
                <a:cs typeface="Times New Roman"/>
              </a:rPr>
              <a:t>(</a:t>
            </a:r>
            <a:r>
              <a:rPr sz="2800" spc="5" dirty="0">
                <a:latin typeface="宋体"/>
                <a:cs typeface="宋体"/>
              </a:rPr>
              <a:t>称为</a:t>
            </a:r>
            <a:r>
              <a:rPr sz="2800" spc="-25" dirty="0">
                <a:latin typeface="宋体"/>
                <a:cs typeface="宋体"/>
              </a:rPr>
              <a:t>“规</a:t>
            </a:r>
            <a:r>
              <a:rPr sz="2800" spc="5" dirty="0">
                <a:latin typeface="宋体"/>
                <a:cs typeface="宋体"/>
              </a:rPr>
              <a:t>模小的” 问题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5" dirty="0">
                <a:latin typeface="宋体"/>
                <a:cs typeface="宋体"/>
              </a:rPr>
              <a:t>还可以用；对规模</a:t>
            </a:r>
            <a:r>
              <a:rPr sz="2800" spc="-25" dirty="0">
                <a:latin typeface="宋体"/>
                <a:cs typeface="宋体"/>
              </a:rPr>
              <a:t>大</a:t>
            </a:r>
            <a:r>
              <a:rPr sz="2800" spc="5" dirty="0">
                <a:latin typeface="宋体"/>
                <a:cs typeface="宋体"/>
              </a:rPr>
              <a:t>的问</a:t>
            </a:r>
            <a:r>
              <a:rPr sz="2800" spc="-25" dirty="0">
                <a:latin typeface="宋体"/>
                <a:cs typeface="宋体"/>
              </a:rPr>
              <a:t>题</a:t>
            </a:r>
            <a:r>
              <a:rPr sz="2800" spc="5" dirty="0">
                <a:latin typeface="宋体"/>
                <a:cs typeface="宋体"/>
              </a:rPr>
              <a:t>，由</a:t>
            </a:r>
            <a:r>
              <a:rPr sz="2800" spc="-25" dirty="0">
                <a:latin typeface="宋体"/>
                <a:cs typeface="宋体"/>
              </a:rPr>
              <a:t>于</a:t>
            </a:r>
            <a:r>
              <a:rPr sz="2800" spc="5" dirty="0">
                <a:latin typeface="宋体"/>
                <a:cs typeface="宋体"/>
              </a:rPr>
              <a:t>求解 时间会随着实际问题规</a:t>
            </a:r>
            <a:r>
              <a:rPr sz="2800" spc="-25" dirty="0">
                <a:latin typeface="宋体"/>
                <a:cs typeface="宋体"/>
              </a:rPr>
              <a:t>模</a:t>
            </a:r>
            <a:r>
              <a:rPr sz="2800" spc="5" dirty="0">
                <a:latin typeface="宋体"/>
                <a:cs typeface="宋体"/>
              </a:rPr>
              <a:t>的增</a:t>
            </a:r>
            <a:r>
              <a:rPr sz="2800" spc="-25" dirty="0">
                <a:latin typeface="宋体"/>
                <a:cs typeface="宋体"/>
              </a:rPr>
              <a:t>长</a:t>
            </a:r>
            <a:r>
              <a:rPr sz="2800" spc="5" dirty="0">
                <a:latin typeface="宋体"/>
                <a:cs typeface="宋体"/>
              </a:rPr>
              <a:t>而指</a:t>
            </a:r>
            <a:r>
              <a:rPr sz="2800" spc="-25" dirty="0">
                <a:latin typeface="宋体"/>
                <a:cs typeface="宋体"/>
              </a:rPr>
              <a:t>数</a:t>
            </a:r>
            <a:r>
              <a:rPr sz="2800" spc="5" dirty="0">
                <a:latin typeface="宋体"/>
                <a:cs typeface="宋体"/>
              </a:rPr>
              <a:t>性上 升，使计算机无法承受。</a:t>
            </a:r>
            <a:endParaRPr sz="2800" dirty="0">
              <a:latin typeface="宋体"/>
              <a:cs typeface="宋体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墨迹 6"/>
              <p14:cNvContentPartPr/>
              <p14:nvPr/>
            </p14:nvContentPartPr>
            <p14:xfrm>
              <a:off x="2577960" y="3409920"/>
              <a:ext cx="2521440" cy="10188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62120" y="3346560"/>
                <a:ext cx="25531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墨迹 10"/>
              <p14:cNvContentPartPr/>
              <p14:nvPr/>
            </p14:nvContentPartPr>
            <p14:xfrm>
              <a:off x="2508120" y="4228920"/>
              <a:ext cx="83160" cy="851400"/>
            </p14:xfrm>
          </p:contentPart>
        </mc:Choice>
        <mc:Fallback xmlns="">
          <p:pic>
            <p:nvPicPr>
              <p:cNvPr id="11" name="墨迹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92280" y="4165560"/>
                <a:ext cx="114840" cy="9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墨迹 40"/>
              <p14:cNvContentPartPr/>
              <p14:nvPr/>
            </p14:nvContentPartPr>
            <p14:xfrm>
              <a:off x="6058080" y="6159600"/>
              <a:ext cx="360" cy="343080"/>
            </p14:xfrm>
          </p:contentPart>
        </mc:Choice>
        <mc:Fallback xmlns="">
          <p:pic>
            <p:nvPicPr>
              <p:cNvPr id="41" name="墨迹 40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041880" y="6095880"/>
                <a:ext cx="3240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0" name="墨迹 49"/>
              <p14:cNvContentPartPr/>
              <p14:nvPr/>
            </p14:nvContentPartPr>
            <p14:xfrm>
              <a:off x="4476600" y="6489720"/>
              <a:ext cx="2286360" cy="70200"/>
            </p14:xfrm>
          </p:contentPart>
        </mc:Choice>
        <mc:Fallback xmlns="">
          <p:pic>
            <p:nvPicPr>
              <p:cNvPr id="50" name="墨迹 49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460760" y="6426360"/>
                <a:ext cx="23184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3" name="墨迹 52"/>
              <p14:cNvContentPartPr/>
              <p14:nvPr/>
            </p14:nvContentPartPr>
            <p14:xfrm>
              <a:off x="3124080" y="5861160"/>
              <a:ext cx="197280" cy="25560"/>
            </p14:xfrm>
          </p:contentPart>
        </mc:Choice>
        <mc:Fallback xmlns="">
          <p:pic>
            <p:nvPicPr>
              <p:cNvPr id="53" name="墨迹 52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08240" y="5797440"/>
                <a:ext cx="2289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9" name="墨迹 58"/>
              <p14:cNvContentPartPr/>
              <p14:nvPr/>
            </p14:nvContentPartPr>
            <p14:xfrm>
              <a:off x="5410080" y="654120"/>
              <a:ext cx="108360" cy="654480"/>
            </p14:xfrm>
          </p:contentPart>
        </mc:Choice>
        <mc:Fallback xmlns="">
          <p:pic>
            <p:nvPicPr>
              <p:cNvPr id="59" name="墨迹 58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394240" y="590400"/>
                <a:ext cx="140040" cy="7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3" name="墨迹 62"/>
              <p14:cNvContentPartPr/>
              <p14:nvPr/>
            </p14:nvContentPartPr>
            <p14:xfrm>
              <a:off x="5632560" y="1422360"/>
              <a:ext cx="146160" cy="6840"/>
            </p14:xfrm>
          </p:contentPart>
        </mc:Choice>
        <mc:Fallback xmlns="">
          <p:pic>
            <p:nvPicPr>
              <p:cNvPr id="63" name="墨迹 62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616720" y="1359000"/>
                <a:ext cx="1778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4" name="墨迹 63"/>
              <p14:cNvContentPartPr/>
              <p14:nvPr/>
            </p14:nvContentPartPr>
            <p14:xfrm>
              <a:off x="6343560" y="1441440"/>
              <a:ext cx="292680" cy="19440"/>
            </p14:xfrm>
          </p:contentPart>
        </mc:Choice>
        <mc:Fallback xmlns="">
          <p:pic>
            <p:nvPicPr>
              <p:cNvPr id="64" name="墨迹 63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327720" y="1378080"/>
                <a:ext cx="324360" cy="14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3000" y="1676400"/>
            <a:ext cx="784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https://www.ldoceonline.com/dictionary/structure</a:t>
            </a:r>
          </a:p>
          <a:p>
            <a:endParaRPr lang="en-US" altLang="zh-CN" sz="2800" b="1" dirty="0" smtClean="0"/>
          </a:p>
          <a:p>
            <a:endParaRPr lang="en-US" altLang="zh-CN" sz="2800" b="1" dirty="0"/>
          </a:p>
          <a:p>
            <a:r>
              <a:rPr lang="en-US" altLang="zh-CN" sz="2800" b="1" dirty="0" smtClean="0"/>
              <a:t>Structure</a:t>
            </a:r>
            <a:r>
              <a:rPr lang="zh-CN" altLang="en-US" sz="2800" b="1" dirty="0" smtClean="0"/>
              <a:t>：</a:t>
            </a:r>
            <a:r>
              <a:rPr lang="en-US" altLang="zh-CN" sz="2800" dirty="0"/>
              <a:t> the </a:t>
            </a:r>
            <a:r>
              <a:rPr lang="en-US" altLang="zh-CN" sz="2800" u="sng" dirty="0">
                <a:solidFill>
                  <a:srgbClr val="FF0000"/>
                </a:solidFill>
              </a:rPr>
              <a:t>way</a:t>
            </a:r>
            <a:r>
              <a:rPr lang="en-US" altLang="zh-CN" sz="2800" dirty="0"/>
              <a:t> in which the </a:t>
            </a:r>
            <a:r>
              <a:rPr lang="en-US" altLang="zh-CN" sz="2800" u="sng" dirty="0">
                <a:solidFill>
                  <a:srgbClr val="FF0000"/>
                </a:solidFill>
              </a:rPr>
              <a:t>parts</a:t>
            </a:r>
            <a:r>
              <a:rPr lang="en-US" altLang="zh-CN" sz="2800" dirty="0"/>
              <a:t> of something are</a:t>
            </a:r>
            <a:r>
              <a:rPr lang="en-US" altLang="zh-CN" sz="2800" u="sng" dirty="0">
                <a:solidFill>
                  <a:srgbClr val="FF0000"/>
                </a:solidFill>
              </a:rPr>
              <a:t> </a:t>
            </a:r>
            <a:r>
              <a:rPr lang="en-US" altLang="zh-CN" sz="2800" u="sng" dirty="0">
                <a:solidFill>
                  <a:srgbClr val="FF0000"/>
                </a:solidFill>
                <a:hlinkClick r:id="rId2" tooltip="connect"/>
              </a:rPr>
              <a:t>connected</a:t>
            </a:r>
            <a:r>
              <a:rPr lang="en-US" altLang="zh-CN" sz="2800" dirty="0"/>
              <a:t> with each other and form a </a:t>
            </a:r>
            <a:r>
              <a:rPr lang="en-US" altLang="zh-CN" sz="2800" dirty="0">
                <a:hlinkClick r:id="rId3" tooltip="whole"/>
              </a:rPr>
              <a:t>whole</a:t>
            </a:r>
            <a:r>
              <a:rPr lang="en-US" altLang="zh-CN" sz="2800" dirty="0"/>
              <a:t>, or the thing that these parts make up 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  <a:cs typeface="宋体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1238400" y="3416400"/>
              <a:ext cx="1327320" cy="22896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9040" y="3407040"/>
                <a:ext cx="1346040" cy="24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179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7474" y="688188"/>
            <a:ext cx="7696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8235" algn="l"/>
                <a:tab pos="7682865" algn="l"/>
              </a:tabLst>
            </a:pPr>
            <a:r>
              <a:rPr u="sng" dirty="0">
                <a:uFill>
                  <a:solidFill>
                    <a:srgbClr val="CBBD83"/>
                  </a:solidFill>
                </a:uFill>
                <a:latin typeface="Times New Roman"/>
                <a:cs typeface="Times New Roman"/>
              </a:rPr>
              <a:t> 	</a:t>
            </a:r>
            <a:r>
              <a:rPr u="sng" dirty="0">
                <a:uFill>
                  <a:solidFill>
                    <a:srgbClr val="CBBD83"/>
                  </a:solidFill>
                </a:uFill>
              </a:rPr>
              <a:t>求解的方法</a:t>
            </a:r>
            <a:r>
              <a:rPr u="sng" dirty="0">
                <a:uFill>
                  <a:solidFill>
                    <a:srgbClr val="CBBD83"/>
                  </a:solidFill>
                </a:uFill>
                <a:latin typeface="Times New Roman"/>
                <a:cs typeface="Times New Roman"/>
              </a:rPr>
              <a:t>—</a:t>
            </a:r>
            <a:r>
              <a:rPr u="sng" dirty="0">
                <a:uFill>
                  <a:solidFill>
                    <a:srgbClr val="CBBD83"/>
                  </a:solidFill>
                </a:uFill>
              </a:rPr>
              <a:t>贪心</a:t>
            </a:r>
            <a:r>
              <a:rPr u="sng" spc="-20" dirty="0">
                <a:uFill>
                  <a:solidFill>
                    <a:srgbClr val="CBBD83"/>
                  </a:solidFill>
                </a:uFill>
              </a:rPr>
              <a:t>法</a:t>
            </a:r>
            <a:r>
              <a:rPr u="sng" dirty="0">
                <a:uFill>
                  <a:solidFill>
                    <a:srgbClr val="CBBD83"/>
                  </a:solidFill>
                </a:uFill>
              </a:rPr>
              <a:t>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5539" y="1752092"/>
            <a:ext cx="7136130" cy="346519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6870" marR="5080" indent="-344170" algn="just">
              <a:lnSpc>
                <a:spcPct val="88600"/>
              </a:lnSpc>
              <a:spcBef>
                <a:spcPts val="490"/>
              </a:spcBef>
              <a:buFont typeface="Times New Roman"/>
              <a:buChar char="•"/>
              <a:tabLst>
                <a:tab pos="357505" algn="l"/>
              </a:tabLst>
            </a:pPr>
            <a:r>
              <a:rPr sz="2800" spc="5" dirty="0">
                <a:latin typeface="宋体"/>
                <a:cs typeface="宋体"/>
              </a:rPr>
              <a:t>先用一种颜色给尽可能</a:t>
            </a:r>
            <a:r>
              <a:rPr sz="2800" spc="-25" dirty="0">
                <a:latin typeface="宋体"/>
                <a:cs typeface="宋体"/>
              </a:rPr>
              <a:t>多</a:t>
            </a:r>
            <a:r>
              <a:rPr sz="2800" spc="5" dirty="0">
                <a:latin typeface="宋体"/>
                <a:cs typeface="宋体"/>
              </a:rPr>
              <a:t>的结</a:t>
            </a:r>
            <a:r>
              <a:rPr sz="2800" spc="-25" dirty="0">
                <a:latin typeface="宋体"/>
                <a:cs typeface="宋体"/>
              </a:rPr>
              <a:t>点</a:t>
            </a:r>
            <a:r>
              <a:rPr sz="2800" spc="5" dirty="0">
                <a:latin typeface="宋体"/>
                <a:cs typeface="宋体"/>
              </a:rPr>
              <a:t>上色</a:t>
            </a:r>
            <a:r>
              <a:rPr sz="2800" spc="-25" dirty="0">
                <a:latin typeface="宋体"/>
                <a:cs typeface="宋体"/>
              </a:rPr>
              <a:t>；</a:t>
            </a:r>
            <a:r>
              <a:rPr sz="2800" spc="5" dirty="0">
                <a:latin typeface="宋体"/>
                <a:cs typeface="宋体"/>
              </a:rPr>
              <a:t>然后 用另一种颜色在未着色</a:t>
            </a:r>
            <a:r>
              <a:rPr sz="2800" spc="-25" dirty="0">
                <a:latin typeface="宋体"/>
                <a:cs typeface="宋体"/>
              </a:rPr>
              <a:t>结</a:t>
            </a:r>
            <a:r>
              <a:rPr sz="2800" spc="5" dirty="0">
                <a:latin typeface="宋体"/>
                <a:cs typeface="宋体"/>
              </a:rPr>
              <a:t>点中</a:t>
            </a:r>
            <a:r>
              <a:rPr sz="2800" spc="-25" dirty="0">
                <a:latin typeface="宋体"/>
                <a:cs typeface="宋体"/>
              </a:rPr>
              <a:t>给</a:t>
            </a:r>
            <a:r>
              <a:rPr sz="2800" spc="5" dirty="0">
                <a:latin typeface="宋体"/>
                <a:cs typeface="宋体"/>
              </a:rPr>
              <a:t>尽可</a:t>
            </a:r>
            <a:r>
              <a:rPr sz="2800" spc="-25" dirty="0">
                <a:latin typeface="宋体"/>
                <a:cs typeface="宋体"/>
              </a:rPr>
              <a:t>能</a:t>
            </a:r>
            <a:r>
              <a:rPr sz="2800" spc="5" dirty="0">
                <a:latin typeface="宋体"/>
                <a:cs typeface="宋体"/>
              </a:rPr>
              <a:t>多的 结点上色；如此反复直</a:t>
            </a:r>
            <a:r>
              <a:rPr sz="2800" spc="-25" dirty="0">
                <a:latin typeface="宋体"/>
                <a:cs typeface="宋体"/>
              </a:rPr>
              <a:t>到</a:t>
            </a:r>
            <a:r>
              <a:rPr sz="2800" spc="5" dirty="0">
                <a:latin typeface="宋体"/>
                <a:cs typeface="宋体"/>
              </a:rPr>
              <a:t>所有</a:t>
            </a:r>
            <a:r>
              <a:rPr sz="2800" spc="-25" dirty="0">
                <a:latin typeface="宋体"/>
                <a:cs typeface="宋体"/>
              </a:rPr>
              <a:t>结</a:t>
            </a:r>
            <a:r>
              <a:rPr sz="2800" spc="5" dirty="0">
                <a:latin typeface="宋体"/>
                <a:cs typeface="宋体"/>
              </a:rPr>
              <a:t>点都</a:t>
            </a:r>
            <a:r>
              <a:rPr sz="2800" spc="-25" dirty="0">
                <a:latin typeface="宋体"/>
                <a:cs typeface="宋体"/>
              </a:rPr>
              <a:t>着</a:t>
            </a:r>
            <a:r>
              <a:rPr sz="2800" spc="5" dirty="0">
                <a:latin typeface="宋体"/>
                <a:cs typeface="宋体"/>
              </a:rPr>
              <a:t>色为 止。</a:t>
            </a:r>
            <a:endParaRPr sz="2800">
              <a:latin typeface="宋体"/>
              <a:cs typeface="宋体"/>
            </a:endParaRPr>
          </a:p>
          <a:p>
            <a:pPr marL="356870" indent="-344170">
              <a:lnSpc>
                <a:spcPct val="100000"/>
              </a:lnSpc>
              <a:spcBef>
                <a:spcPts val="33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FF0000"/>
                </a:solidFill>
                <a:latin typeface="宋体"/>
                <a:cs typeface="宋体"/>
              </a:rPr>
              <a:t>红色</a:t>
            </a:r>
            <a:r>
              <a:rPr sz="2800" dirty="0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AB</a:t>
            </a:r>
            <a:r>
              <a:rPr sz="28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AC AD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BA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DC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ED</a:t>
            </a:r>
            <a:endParaRPr sz="28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33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0033CC"/>
                </a:solidFill>
                <a:latin typeface="宋体"/>
                <a:cs typeface="宋体"/>
              </a:rPr>
              <a:t>蓝色：</a:t>
            </a:r>
            <a:r>
              <a:rPr sz="2800" spc="5" dirty="0">
                <a:solidFill>
                  <a:srgbClr val="0033CC"/>
                </a:solidFill>
                <a:latin typeface="Times New Roman"/>
                <a:cs typeface="Times New Roman"/>
              </a:rPr>
              <a:t>BC</a:t>
            </a:r>
            <a:r>
              <a:rPr sz="2800" spc="-8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33CC"/>
                </a:solidFill>
                <a:latin typeface="Times New Roman"/>
                <a:cs typeface="Times New Roman"/>
              </a:rPr>
              <a:t>BD </a:t>
            </a: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EA</a:t>
            </a:r>
            <a:endParaRPr sz="28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33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00A828"/>
                </a:solidFill>
                <a:latin typeface="宋体"/>
                <a:cs typeface="宋体"/>
              </a:rPr>
              <a:t>绿色</a:t>
            </a:r>
            <a:r>
              <a:rPr sz="2800" dirty="0">
                <a:solidFill>
                  <a:srgbClr val="00A828"/>
                </a:solidFill>
                <a:latin typeface="宋体"/>
                <a:cs typeface="宋体"/>
              </a:rPr>
              <a:t>：</a:t>
            </a:r>
            <a:r>
              <a:rPr sz="2800" dirty="0">
                <a:solidFill>
                  <a:srgbClr val="00A828"/>
                </a:solidFill>
                <a:latin typeface="Times New Roman"/>
                <a:cs typeface="Times New Roman"/>
              </a:rPr>
              <a:t>DA</a:t>
            </a:r>
            <a:r>
              <a:rPr sz="2800" spc="-50" dirty="0">
                <a:solidFill>
                  <a:srgbClr val="00A828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A828"/>
                </a:solidFill>
                <a:latin typeface="Times New Roman"/>
                <a:cs typeface="Times New Roman"/>
              </a:rPr>
              <a:t>DB</a:t>
            </a:r>
            <a:endParaRPr sz="28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33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A69446"/>
                </a:solidFill>
                <a:latin typeface="宋体"/>
                <a:cs typeface="宋体"/>
              </a:rPr>
              <a:t>灰色</a:t>
            </a:r>
            <a:r>
              <a:rPr sz="2800" dirty="0">
                <a:solidFill>
                  <a:srgbClr val="A69446"/>
                </a:solidFill>
                <a:latin typeface="宋体"/>
                <a:cs typeface="宋体"/>
              </a:rPr>
              <a:t>：</a:t>
            </a:r>
            <a:r>
              <a:rPr sz="2800" dirty="0">
                <a:solidFill>
                  <a:srgbClr val="A69446"/>
                </a:solidFill>
                <a:latin typeface="Times New Roman"/>
                <a:cs typeface="Times New Roman"/>
              </a:rPr>
              <a:t>EB</a:t>
            </a:r>
            <a:r>
              <a:rPr sz="2800" spc="-60" dirty="0">
                <a:solidFill>
                  <a:srgbClr val="A69446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A69446"/>
                </a:solidFill>
                <a:latin typeface="Times New Roman"/>
                <a:cs typeface="Times New Roman"/>
              </a:rPr>
              <a:t>EC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67237" y="3886237"/>
            <a:ext cx="4381462" cy="256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2610000" y="2133720"/>
              <a:ext cx="2190960" cy="20340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0640" y="2124360"/>
                <a:ext cx="2209680" cy="22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18942" y="804735"/>
            <a:ext cx="4314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数据结构的设计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733804"/>
            <a:ext cx="7584440" cy="43364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6870" marR="355600" indent="-344170">
              <a:lnSpc>
                <a:spcPts val="3020"/>
              </a:lnSpc>
              <a:spcBef>
                <a:spcPts val="4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宋体"/>
                <a:cs typeface="宋体"/>
              </a:rPr>
              <a:t>使用国名表示国家</a:t>
            </a:r>
            <a:r>
              <a:rPr sz="2800" spc="10" dirty="0">
                <a:latin typeface="Times New Roman"/>
                <a:cs typeface="Times New Roman"/>
              </a:rPr>
              <a:t>;</a:t>
            </a:r>
            <a:r>
              <a:rPr sz="2800" spc="-25" dirty="0">
                <a:latin typeface="宋体"/>
                <a:cs typeface="宋体"/>
              </a:rPr>
              <a:t>国</a:t>
            </a:r>
            <a:r>
              <a:rPr sz="2800" spc="5" dirty="0">
                <a:latin typeface="宋体"/>
                <a:cs typeface="宋体"/>
              </a:rPr>
              <a:t>名的</a:t>
            </a:r>
            <a:r>
              <a:rPr sz="2800" spc="-25" dirty="0">
                <a:latin typeface="宋体"/>
                <a:cs typeface="宋体"/>
              </a:rPr>
              <a:t>集</a:t>
            </a:r>
            <a:r>
              <a:rPr sz="2800" spc="5" dirty="0">
                <a:latin typeface="宋体"/>
                <a:cs typeface="宋体"/>
              </a:rPr>
              <a:t>合表</a:t>
            </a:r>
            <a:r>
              <a:rPr sz="2800" spc="-25" dirty="0">
                <a:latin typeface="宋体"/>
                <a:cs typeface="宋体"/>
              </a:rPr>
              <a:t>示</a:t>
            </a:r>
            <a:r>
              <a:rPr sz="2800" spc="5" dirty="0">
                <a:latin typeface="宋体"/>
                <a:cs typeface="宋体"/>
              </a:rPr>
              <a:t>国家</a:t>
            </a:r>
            <a:r>
              <a:rPr sz="2800" spc="-25" dirty="0">
                <a:latin typeface="宋体"/>
                <a:cs typeface="宋体"/>
              </a:rPr>
              <a:t>的</a:t>
            </a:r>
            <a:r>
              <a:rPr sz="2800" spc="5" dirty="0">
                <a:latin typeface="宋体"/>
                <a:cs typeface="宋体"/>
              </a:rPr>
              <a:t>分 组。</a:t>
            </a:r>
            <a:endParaRPr sz="2800">
              <a:latin typeface="宋体"/>
              <a:cs typeface="宋体"/>
            </a:endParaRPr>
          </a:p>
          <a:p>
            <a:pPr marL="356870" marR="452755" indent="-344170" algn="just">
              <a:lnSpc>
                <a:spcPct val="87900"/>
              </a:lnSpc>
              <a:spcBef>
                <a:spcPts val="850"/>
              </a:spcBef>
              <a:buFont typeface="Times New Roman"/>
              <a:buChar char="•"/>
              <a:tabLst>
                <a:tab pos="357505" algn="l"/>
              </a:tabLst>
            </a:pPr>
            <a:r>
              <a:rPr sz="2800" spc="5" dirty="0">
                <a:latin typeface="宋体"/>
                <a:cs typeface="宋体"/>
              </a:rPr>
              <a:t>使用一个图表示地图。</a:t>
            </a:r>
            <a:r>
              <a:rPr sz="2800" spc="-25" dirty="0">
                <a:latin typeface="宋体"/>
                <a:cs typeface="宋体"/>
              </a:rPr>
              <a:t>图</a:t>
            </a:r>
            <a:r>
              <a:rPr sz="2800" spc="5" dirty="0">
                <a:latin typeface="宋体"/>
                <a:cs typeface="宋体"/>
              </a:rPr>
              <a:t>中的</a:t>
            </a:r>
            <a:r>
              <a:rPr sz="2800" spc="-25" dirty="0">
                <a:latin typeface="宋体"/>
                <a:cs typeface="宋体"/>
              </a:rPr>
              <a:t>结</a:t>
            </a:r>
            <a:r>
              <a:rPr sz="2800" spc="5" dirty="0">
                <a:latin typeface="宋体"/>
                <a:cs typeface="宋体"/>
              </a:rPr>
              <a:t>点名</a:t>
            </a:r>
            <a:r>
              <a:rPr sz="2800" spc="-25" dirty="0">
                <a:latin typeface="宋体"/>
                <a:cs typeface="宋体"/>
              </a:rPr>
              <a:t>表</a:t>
            </a:r>
            <a:r>
              <a:rPr sz="2800" spc="5" dirty="0">
                <a:latin typeface="宋体"/>
                <a:cs typeface="宋体"/>
              </a:rPr>
              <a:t>示对 应的国家；图中的边表</a:t>
            </a:r>
            <a:r>
              <a:rPr sz="2800" spc="-25" dirty="0">
                <a:latin typeface="宋体"/>
                <a:cs typeface="宋体"/>
              </a:rPr>
              <a:t>示</a:t>
            </a:r>
            <a:r>
              <a:rPr sz="2800" spc="5" dirty="0">
                <a:latin typeface="宋体"/>
                <a:cs typeface="宋体"/>
              </a:rPr>
              <a:t>联系</a:t>
            </a:r>
            <a:r>
              <a:rPr sz="2800" spc="-25" dirty="0">
                <a:latin typeface="宋体"/>
                <a:cs typeface="宋体"/>
              </a:rPr>
              <a:t>的</a:t>
            </a:r>
            <a:r>
              <a:rPr sz="2800" spc="5" dirty="0">
                <a:latin typeface="宋体"/>
                <a:cs typeface="宋体"/>
              </a:rPr>
              <a:t>两个</a:t>
            </a:r>
            <a:r>
              <a:rPr sz="2800" spc="-25" dirty="0">
                <a:latin typeface="宋体"/>
                <a:cs typeface="宋体"/>
              </a:rPr>
              <a:t>国</a:t>
            </a:r>
            <a:r>
              <a:rPr sz="2800" spc="5" dirty="0">
                <a:latin typeface="宋体"/>
                <a:cs typeface="宋体"/>
              </a:rPr>
              <a:t>家有 公共边界。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6870" indent="-344170">
              <a:lnSpc>
                <a:spcPts val="319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宋体"/>
                <a:cs typeface="宋体"/>
              </a:rPr>
              <a:t>需要着色的图是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spc="5" dirty="0">
                <a:latin typeface="宋体"/>
                <a:cs typeface="宋体"/>
              </a:rPr>
              <a:t>中所有结</a:t>
            </a:r>
            <a:r>
              <a:rPr sz="2800" spc="-25" dirty="0">
                <a:latin typeface="宋体"/>
                <a:cs typeface="宋体"/>
              </a:rPr>
              <a:t>点</a:t>
            </a:r>
            <a:r>
              <a:rPr sz="2800" spc="5" dirty="0">
                <a:latin typeface="宋体"/>
                <a:cs typeface="宋体"/>
              </a:rPr>
              <a:t>的集</a:t>
            </a:r>
            <a:r>
              <a:rPr sz="2800" spc="-25" dirty="0">
                <a:latin typeface="宋体"/>
                <a:cs typeface="宋体"/>
              </a:rPr>
              <a:t>合</a:t>
            </a:r>
            <a:r>
              <a:rPr sz="2800" spc="5" dirty="0">
                <a:latin typeface="宋体"/>
                <a:cs typeface="宋体"/>
              </a:rPr>
              <a:t>记为</a:t>
            </a:r>
            <a:endParaRPr sz="2800">
              <a:latin typeface="宋体"/>
              <a:cs typeface="宋体"/>
            </a:endParaRPr>
          </a:p>
          <a:p>
            <a:pPr marL="356870">
              <a:lnSpc>
                <a:spcPts val="3190"/>
              </a:lnSpc>
            </a:pPr>
            <a:r>
              <a:rPr sz="2800" spc="-5" dirty="0">
                <a:latin typeface="Times New Roman"/>
                <a:cs typeface="Times New Roman"/>
              </a:rPr>
              <a:t>G.V</a:t>
            </a:r>
            <a:r>
              <a:rPr sz="2800" spc="-5" dirty="0">
                <a:latin typeface="宋体"/>
                <a:cs typeface="宋体"/>
              </a:rPr>
              <a:t>；</a:t>
            </a:r>
            <a:endParaRPr sz="2800">
              <a:latin typeface="宋体"/>
              <a:cs typeface="宋体"/>
            </a:endParaRPr>
          </a:p>
          <a:p>
            <a:pPr marL="356870" indent="-344170">
              <a:lnSpc>
                <a:spcPct val="100000"/>
              </a:lnSpc>
              <a:spcBef>
                <a:spcPts val="33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宋体"/>
                <a:cs typeface="宋体"/>
              </a:rPr>
              <a:t>集合</a:t>
            </a:r>
            <a:r>
              <a:rPr sz="2800" dirty="0">
                <a:latin typeface="Times New Roman"/>
                <a:cs typeface="Times New Roman"/>
              </a:rPr>
              <a:t>V1</a:t>
            </a:r>
            <a:r>
              <a:rPr sz="2800" spc="5" dirty="0">
                <a:latin typeface="宋体"/>
                <a:cs typeface="宋体"/>
              </a:rPr>
              <a:t>存放图中所有未</a:t>
            </a:r>
            <a:r>
              <a:rPr sz="2800" spc="-25" dirty="0">
                <a:latin typeface="宋体"/>
                <a:cs typeface="宋体"/>
              </a:rPr>
              <a:t>被</a:t>
            </a:r>
            <a:r>
              <a:rPr sz="2800" spc="5" dirty="0">
                <a:latin typeface="宋体"/>
                <a:cs typeface="宋体"/>
              </a:rPr>
              <a:t>着色</a:t>
            </a:r>
            <a:r>
              <a:rPr sz="2800" spc="-25" dirty="0">
                <a:latin typeface="宋体"/>
                <a:cs typeface="宋体"/>
              </a:rPr>
              <a:t>的</a:t>
            </a:r>
            <a:r>
              <a:rPr sz="2800" spc="5" dirty="0">
                <a:latin typeface="宋体"/>
                <a:cs typeface="宋体"/>
              </a:rPr>
              <a:t>结点；</a:t>
            </a:r>
            <a:endParaRPr sz="2800">
              <a:latin typeface="宋体"/>
              <a:cs typeface="宋体"/>
            </a:endParaRPr>
          </a:p>
          <a:p>
            <a:pPr marL="356870" indent="-344170">
              <a:lnSpc>
                <a:spcPct val="100000"/>
              </a:lnSpc>
              <a:spcBef>
                <a:spcPts val="33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宋体"/>
                <a:cs typeface="宋体"/>
              </a:rPr>
              <a:t>集合</a:t>
            </a:r>
            <a:r>
              <a:rPr sz="2800" spc="-20" dirty="0">
                <a:latin typeface="Times New Roman"/>
                <a:cs typeface="Times New Roman"/>
              </a:rPr>
              <a:t>NEW</a:t>
            </a:r>
            <a:r>
              <a:rPr sz="2800" spc="5" dirty="0">
                <a:latin typeface="宋体"/>
                <a:cs typeface="宋体"/>
              </a:rPr>
              <a:t>存放可以用某颜</a:t>
            </a:r>
            <a:r>
              <a:rPr sz="2800" spc="-25" dirty="0">
                <a:latin typeface="宋体"/>
                <a:cs typeface="宋体"/>
              </a:rPr>
              <a:t>色</a:t>
            </a:r>
            <a:r>
              <a:rPr sz="2800" spc="5" dirty="0">
                <a:latin typeface="宋体"/>
                <a:cs typeface="宋体"/>
              </a:rPr>
              <a:t>着色</a:t>
            </a:r>
            <a:r>
              <a:rPr sz="2800" spc="-25" dirty="0">
                <a:latin typeface="宋体"/>
                <a:cs typeface="宋体"/>
              </a:rPr>
              <a:t>的所</a:t>
            </a:r>
            <a:r>
              <a:rPr sz="2800" spc="5" dirty="0">
                <a:latin typeface="宋体"/>
                <a:cs typeface="宋体"/>
              </a:rPr>
              <a:t>有结点。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13230" y="813879"/>
            <a:ext cx="7322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集合和图需要有下面行为</a:t>
            </a:r>
            <a:r>
              <a:rPr sz="4400" b="0" spc="-10" dirty="0">
                <a:latin typeface="隶书"/>
                <a:cs typeface="隶书"/>
              </a:rPr>
              <a:t>：</a:t>
            </a:r>
            <a:endParaRPr sz="4400">
              <a:latin typeface="隶书"/>
              <a:cs typeface="隶书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183" y="1692314"/>
            <a:ext cx="7414259" cy="395160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7505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8140" algn="l"/>
              </a:tabLst>
            </a:pPr>
            <a:r>
              <a:rPr sz="2800" spc="5" dirty="0">
                <a:latin typeface="宋体"/>
                <a:cs typeface="宋体"/>
              </a:rPr>
              <a:t>判断元素</a:t>
            </a:r>
            <a:r>
              <a:rPr sz="2800" spc="10" dirty="0">
                <a:latin typeface="Times New Roman"/>
                <a:cs typeface="Times New Roman"/>
              </a:rPr>
              <a:t>v</a:t>
            </a:r>
            <a:r>
              <a:rPr sz="2800" spc="5" dirty="0">
                <a:latin typeface="宋体"/>
                <a:cs typeface="宋体"/>
              </a:rPr>
              <a:t>是否属于</a:t>
            </a:r>
            <a:r>
              <a:rPr sz="2800" spc="-25" dirty="0">
                <a:latin typeface="宋体"/>
                <a:cs typeface="宋体"/>
              </a:rPr>
              <a:t>集</a:t>
            </a:r>
            <a:r>
              <a:rPr sz="2800" spc="5" dirty="0">
                <a:latin typeface="宋体"/>
                <a:cs typeface="宋体"/>
              </a:rPr>
              <a:t>合</a:t>
            </a:r>
            <a:r>
              <a:rPr sz="2800" dirty="0">
                <a:latin typeface="Times New Roman"/>
                <a:cs typeface="Times New Roman"/>
              </a:rPr>
              <a:t>V1: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Symbol"/>
                <a:cs typeface="Symbol"/>
              </a:rPr>
              <a:t>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V1</a:t>
            </a:r>
            <a:r>
              <a:rPr sz="2800" dirty="0">
                <a:latin typeface="宋体"/>
                <a:cs typeface="宋体"/>
              </a:rPr>
              <a:t>；</a:t>
            </a:r>
            <a:endParaRPr sz="2800">
              <a:latin typeface="宋体"/>
              <a:cs typeface="宋体"/>
            </a:endParaRPr>
          </a:p>
          <a:p>
            <a:pPr marL="356870" indent="-34417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宋体"/>
                <a:cs typeface="宋体"/>
              </a:rPr>
              <a:t>从集合</a:t>
            </a:r>
            <a:r>
              <a:rPr sz="2800" dirty="0">
                <a:latin typeface="Times New Roman"/>
                <a:cs typeface="Times New Roman"/>
              </a:rPr>
              <a:t>V1</a:t>
            </a:r>
            <a:r>
              <a:rPr sz="2800" spc="5" dirty="0">
                <a:latin typeface="宋体"/>
                <a:cs typeface="宋体"/>
              </a:rPr>
              <a:t>中去掉一个元</a:t>
            </a:r>
            <a:r>
              <a:rPr sz="2800" spc="-25" dirty="0">
                <a:latin typeface="宋体"/>
                <a:cs typeface="宋体"/>
              </a:rPr>
              <a:t>素</a:t>
            </a:r>
            <a:r>
              <a:rPr sz="2800" spc="5" dirty="0">
                <a:latin typeface="Times New Roman"/>
                <a:cs typeface="Times New Roman"/>
              </a:rPr>
              <a:t>v: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remove(V1,v)</a:t>
            </a:r>
            <a:r>
              <a:rPr sz="2800" dirty="0">
                <a:latin typeface="宋体"/>
                <a:cs typeface="宋体"/>
              </a:rPr>
              <a:t>；</a:t>
            </a:r>
            <a:endParaRPr sz="2800">
              <a:latin typeface="宋体"/>
              <a:cs typeface="宋体"/>
            </a:endParaRPr>
          </a:p>
          <a:p>
            <a:pPr marL="356870" indent="-34417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宋体"/>
                <a:cs typeface="宋体"/>
              </a:rPr>
              <a:t>向集合</a:t>
            </a:r>
            <a:r>
              <a:rPr sz="2800" spc="-20" dirty="0">
                <a:latin typeface="Times New Roman"/>
                <a:cs typeface="Times New Roman"/>
              </a:rPr>
              <a:t>NEW</a:t>
            </a:r>
            <a:r>
              <a:rPr sz="2800" spc="5" dirty="0">
                <a:latin typeface="宋体"/>
                <a:cs typeface="宋体"/>
              </a:rPr>
              <a:t>里增加一个元素</a:t>
            </a:r>
            <a:r>
              <a:rPr sz="2800" spc="5" dirty="0">
                <a:latin typeface="Times New Roman"/>
                <a:cs typeface="Times New Roman"/>
              </a:rPr>
              <a:t>v: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add(NEW,v)</a:t>
            </a:r>
            <a:r>
              <a:rPr sz="2800" dirty="0">
                <a:latin typeface="宋体"/>
                <a:cs typeface="宋体"/>
              </a:rPr>
              <a:t>；</a:t>
            </a:r>
            <a:endParaRPr sz="2800">
              <a:latin typeface="宋体"/>
              <a:cs typeface="宋体"/>
            </a:endParaRPr>
          </a:p>
          <a:p>
            <a:pPr marL="356870" indent="-34417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宋体"/>
                <a:cs typeface="宋体"/>
              </a:rPr>
              <a:t>判断集合</a:t>
            </a:r>
            <a:r>
              <a:rPr sz="2800" dirty="0">
                <a:latin typeface="Times New Roman"/>
                <a:cs typeface="Times New Roman"/>
              </a:rPr>
              <a:t>V1</a:t>
            </a:r>
            <a:r>
              <a:rPr sz="2800" spc="5" dirty="0">
                <a:latin typeface="宋体"/>
                <a:cs typeface="宋体"/>
              </a:rPr>
              <a:t>是否空集合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isEmpty(V1)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7505" indent="-344805">
              <a:lnSpc>
                <a:spcPct val="100000"/>
              </a:lnSpc>
              <a:buFont typeface="Times New Roman"/>
              <a:buChar char="•"/>
              <a:tabLst>
                <a:tab pos="356870" algn="l"/>
                <a:tab pos="358140" algn="l"/>
              </a:tabLst>
            </a:pPr>
            <a:r>
              <a:rPr sz="2800" spc="5" dirty="0">
                <a:latin typeface="宋体"/>
                <a:cs typeface="宋体"/>
              </a:rPr>
              <a:t>检查结点</a:t>
            </a:r>
            <a:r>
              <a:rPr sz="2800" spc="10" dirty="0">
                <a:latin typeface="Times New Roman"/>
                <a:cs typeface="Times New Roman"/>
              </a:rPr>
              <a:t>v</a:t>
            </a:r>
            <a:r>
              <a:rPr sz="2800" spc="5" dirty="0">
                <a:latin typeface="宋体"/>
                <a:cs typeface="宋体"/>
              </a:rPr>
              <a:t>与结点集</a:t>
            </a:r>
            <a:r>
              <a:rPr sz="2800" spc="-25" dirty="0">
                <a:latin typeface="宋体"/>
                <a:cs typeface="宋体"/>
              </a:rPr>
              <a:t>合</a:t>
            </a:r>
            <a:r>
              <a:rPr sz="2800" spc="-20" dirty="0">
                <a:latin typeface="Times New Roman"/>
                <a:cs typeface="Times New Roman"/>
              </a:rPr>
              <a:t>NEW</a:t>
            </a:r>
            <a:r>
              <a:rPr sz="2800" spc="5" dirty="0">
                <a:latin typeface="宋体"/>
                <a:cs typeface="宋体"/>
              </a:rPr>
              <a:t>中各结点之间在图</a:t>
            </a:r>
            <a:endParaRPr sz="28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Times New Roman"/>
                <a:cs typeface="Times New Roman"/>
              </a:rPr>
              <a:t>G</a:t>
            </a:r>
            <a:r>
              <a:rPr sz="2800" spc="5" dirty="0">
                <a:latin typeface="宋体"/>
                <a:cs typeface="宋体"/>
              </a:rPr>
              <a:t>中是否有边连接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notAdjacentWith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(NEW,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v,</a:t>
            </a:r>
            <a:endParaRPr sz="28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G)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100"/>
              </a:spcBef>
            </a:pPr>
            <a:r>
              <a:rPr dirty="0"/>
              <a:t>解的核心部分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733804"/>
            <a:ext cx="7234555" cy="471487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6870" marR="23495" indent="-344170" algn="just">
              <a:lnSpc>
                <a:spcPts val="3020"/>
              </a:lnSpc>
              <a:spcBef>
                <a:spcPts val="490"/>
              </a:spcBef>
              <a:buFont typeface="Times New Roman"/>
              <a:buChar char="•"/>
              <a:tabLst>
                <a:tab pos="357505" algn="l"/>
              </a:tabLst>
            </a:pPr>
            <a:r>
              <a:rPr sz="2800" spc="5" dirty="0">
                <a:latin typeface="宋体"/>
                <a:cs typeface="宋体"/>
              </a:rPr>
              <a:t>从</a:t>
            </a:r>
            <a:r>
              <a:rPr sz="2800" spc="-10" dirty="0">
                <a:latin typeface="Times New Roman"/>
                <a:cs typeface="Times New Roman"/>
              </a:rPr>
              <a:t>V</a:t>
            </a:r>
            <a:r>
              <a:rPr sz="2800" spc="10" dirty="0">
                <a:latin typeface="Times New Roman"/>
                <a:cs typeface="Times New Roman"/>
              </a:rPr>
              <a:t>1</a:t>
            </a:r>
            <a:r>
              <a:rPr sz="2800" spc="5" dirty="0">
                <a:latin typeface="宋体"/>
                <a:cs typeface="宋体"/>
              </a:rPr>
              <a:t>中找出可用新颜色</a:t>
            </a:r>
            <a:r>
              <a:rPr sz="2800" spc="-25" dirty="0">
                <a:latin typeface="宋体"/>
                <a:cs typeface="宋体"/>
              </a:rPr>
              <a:t>着</a:t>
            </a:r>
            <a:r>
              <a:rPr sz="2800" spc="5" dirty="0">
                <a:latin typeface="宋体"/>
                <a:cs typeface="宋体"/>
              </a:rPr>
              <a:t>色的</a:t>
            </a:r>
            <a:r>
              <a:rPr sz="2800" spc="-25" dirty="0">
                <a:latin typeface="宋体"/>
                <a:cs typeface="宋体"/>
              </a:rPr>
              <a:t>结</a:t>
            </a:r>
            <a:r>
              <a:rPr sz="2800" spc="5" dirty="0">
                <a:latin typeface="宋体"/>
                <a:cs typeface="宋体"/>
              </a:rPr>
              <a:t>点集</a:t>
            </a:r>
            <a:r>
              <a:rPr sz="2800" spc="-25" dirty="0">
                <a:latin typeface="宋体"/>
                <a:cs typeface="宋体"/>
              </a:rPr>
              <a:t>的</a:t>
            </a:r>
            <a:r>
              <a:rPr sz="2800" spc="5" dirty="0">
                <a:latin typeface="宋体"/>
                <a:cs typeface="宋体"/>
              </a:rPr>
              <a:t>工作 可以用下面的伪码描述：</a:t>
            </a:r>
            <a:endParaRPr sz="2800">
              <a:latin typeface="宋体"/>
              <a:cs typeface="宋体"/>
            </a:endParaRPr>
          </a:p>
          <a:p>
            <a:pPr marL="277495">
              <a:lnSpc>
                <a:spcPts val="2795"/>
              </a:lnSpc>
              <a:spcBef>
                <a:spcPts val="1630"/>
              </a:spcBef>
            </a:pPr>
            <a:r>
              <a:rPr sz="2400" b="1" spc="10" dirty="0">
                <a:solidFill>
                  <a:srgbClr val="FF0000"/>
                </a:solidFill>
                <a:latin typeface="宋体"/>
                <a:cs typeface="宋体"/>
              </a:rPr>
              <a:t>置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NEW</a:t>
            </a:r>
            <a:r>
              <a:rPr sz="2400" b="1" spc="10" dirty="0">
                <a:solidFill>
                  <a:srgbClr val="FF0000"/>
                </a:solidFill>
                <a:latin typeface="宋体"/>
                <a:cs typeface="宋体"/>
              </a:rPr>
              <a:t>为空集合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ts val="2650"/>
              </a:lnSpc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FF0000"/>
                </a:solidFill>
                <a:latin typeface="宋体"/>
                <a:cs typeface="宋体"/>
              </a:rPr>
              <a:t>每个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V1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  <a:p>
            <a:pPr marL="969644">
              <a:lnSpc>
                <a:spcPts val="2735"/>
              </a:lnSpc>
              <a:tabLst>
                <a:tab pos="1298575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if	</a:t>
            </a:r>
            <a:r>
              <a:rPr sz="2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400" b="1" spc="10" dirty="0">
                <a:solidFill>
                  <a:srgbClr val="FF0000"/>
                </a:solidFill>
                <a:latin typeface="宋体"/>
                <a:cs typeface="宋体"/>
              </a:rPr>
              <a:t>与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NEW</a:t>
            </a:r>
            <a:r>
              <a:rPr sz="2400" b="1" spc="10" dirty="0">
                <a:solidFill>
                  <a:srgbClr val="FF0000"/>
                </a:solidFill>
                <a:latin typeface="宋体"/>
                <a:cs typeface="宋体"/>
              </a:rPr>
              <a:t>中所有结点间都没有边</a:t>
            </a:r>
            <a:endParaRPr sz="2400">
              <a:latin typeface="宋体"/>
              <a:cs typeface="宋体"/>
            </a:endParaRPr>
          </a:p>
          <a:p>
            <a:pPr marL="1582420">
              <a:lnSpc>
                <a:spcPct val="100000"/>
              </a:lnSpc>
              <a:spcBef>
                <a:spcPts val="25"/>
              </a:spcBef>
              <a:tabLst>
                <a:tab pos="3660775" algn="l"/>
              </a:tabLst>
            </a:pPr>
            <a:r>
              <a:rPr sz="2400" b="1" spc="10" dirty="0">
                <a:solidFill>
                  <a:srgbClr val="FF0000"/>
                </a:solidFill>
                <a:latin typeface="宋体"/>
                <a:cs typeface="宋体"/>
              </a:rPr>
              <a:t>从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V1</a:t>
            </a:r>
            <a:r>
              <a:rPr sz="2400" b="1" spc="10" dirty="0">
                <a:solidFill>
                  <a:srgbClr val="FF0000"/>
                </a:solidFill>
                <a:latin typeface="宋体"/>
                <a:cs typeface="宋体"/>
              </a:rPr>
              <a:t>中去掉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;	</a:t>
            </a:r>
            <a:r>
              <a:rPr sz="2400" b="1" spc="10" dirty="0">
                <a:solidFill>
                  <a:srgbClr val="FF0000"/>
                </a:solidFill>
                <a:latin typeface="宋体"/>
                <a:cs typeface="宋体"/>
              </a:rPr>
              <a:t>将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400" b="1" spc="10" dirty="0">
                <a:solidFill>
                  <a:srgbClr val="FF0000"/>
                </a:solidFill>
                <a:latin typeface="宋体"/>
                <a:cs typeface="宋体"/>
              </a:rPr>
              <a:t>加入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NEW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170" algn="just">
              <a:lnSpc>
                <a:spcPts val="3020"/>
              </a:lnSpc>
              <a:spcBef>
                <a:spcPts val="2025"/>
              </a:spcBef>
              <a:buFont typeface="Times New Roman"/>
              <a:buChar char="•"/>
              <a:tabLst>
                <a:tab pos="357505" algn="l"/>
              </a:tabLst>
            </a:pPr>
            <a:r>
              <a:rPr sz="2800" spc="5" dirty="0">
                <a:latin typeface="宋体"/>
                <a:cs typeface="宋体"/>
              </a:rPr>
              <a:t>这个伪码如果能执行，</a:t>
            </a:r>
            <a:r>
              <a:rPr sz="2800" spc="-25" dirty="0">
                <a:latin typeface="宋体"/>
                <a:cs typeface="宋体"/>
              </a:rPr>
              <a:t>集</a:t>
            </a:r>
            <a:r>
              <a:rPr sz="2800" spc="5" dirty="0">
                <a:latin typeface="宋体"/>
                <a:cs typeface="宋体"/>
              </a:rPr>
              <a:t>合</a:t>
            </a:r>
            <a:r>
              <a:rPr sz="2800" spc="-10" dirty="0">
                <a:latin typeface="Times New Roman"/>
                <a:cs typeface="Times New Roman"/>
              </a:rPr>
              <a:t>NE</a:t>
            </a:r>
            <a:r>
              <a:rPr sz="2800" spc="-30" dirty="0">
                <a:latin typeface="Times New Roman"/>
                <a:cs typeface="Times New Roman"/>
              </a:rPr>
              <a:t>W</a:t>
            </a:r>
            <a:r>
              <a:rPr sz="2800" spc="5" dirty="0">
                <a:latin typeface="宋体"/>
                <a:cs typeface="宋体"/>
              </a:rPr>
              <a:t>中就得到一 组可以用新颜色着色的</a:t>
            </a:r>
            <a:r>
              <a:rPr sz="2800" spc="-25" dirty="0">
                <a:latin typeface="宋体"/>
                <a:cs typeface="宋体"/>
              </a:rPr>
              <a:t>结</a:t>
            </a:r>
            <a:r>
              <a:rPr sz="2800" spc="5" dirty="0">
                <a:latin typeface="宋体"/>
                <a:cs typeface="宋体"/>
              </a:rPr>
              <a:t>点。</a:t>
            </a:r>
            <a:endParaRPr sz="2800">
              <a:latin typeface="宋体"/>
              <a:cs typeface="宋体"/>
            </a:endParaRPr>
          </a:p>
          <a:p>
            <a:pPr marL="356235" marR="23495" indent="-343535" algn="just">
              <a:lnSpc>
                <a:spcPct val="90000"/>
              </a:lnSpc>
              <a:spcBef>
                <a:spcPts val="630"/>
              </a:spcBef>
              <a:buFont typeface="Times New Roman"/>
              <a:buChar char="•"/>
              <a:tabLst>
                <a:tab pos="357505" algn="l"/>
              </a:tabLst>
            </a:pPr>
            <a:r>
              <a:rPr sz="2800" spc="5" dirty="0">
                <a:latin typeface="宋体"/>
                <a:cs typeface="宋体"/>
              </a:rPr>
              <a:t>着色程序可以反复调用</a:t>
            </a:r>
            <a:r>
              <a:rPr sz="2800" spc="-25" dirty="0">
                <a:latin typeface="宋体"/>
                <a:cs typeface="宋体"/>
              </a:rPr>
              <a:t>这</a:t>
            </a:r>
            <a:r>
              <a:rPr sz="2800" spc="5" dirty="0">
                <a:latin typeface="宋体"/>
                <a:cs typeface="宋体"/>
              </a:rPr>
              <a:t>段伪</a:t>
            </a:r>
            <a:r>
              <a:rPr sz="2800" spc="-25" dirty="0">
                <a:latin typeface="宋体"/>
                <a:cs typeface="宋体"/>
              </a:rPr>
              <a:t>码</a:t>
            </a:r>
            <a:r>
              <a:rPr sz="2800" spc="5" dirty="0">
                <a:latin typeface="宋体"/>
                <a:cs typeface="宋体"/>
              </a:rPr>
              <a:t>，直</a:t>
            </a:r>
            <a:r>
              <a:rPr sz="2800" spc="-20" dirty="0">
                <a:latin typeface="宋体"/>
                <a:cs typeface="宋体"/>
              </a:rPr>
              <a:t>到</a:t>
            </a:r>
            <a:r>
              <a:rPr sz="2800" spc="-10" dirty="0">
                <a:latin typeface="Times New Roman"/>
                <a:cs typeface="Times New Roman"/>
              </a:rPr>
              <a:t>V</a:t>
            </a:r>
            <a:r>
              <a:rPr sz="2800" spc="10" dirty="0">
                <a:latin typeface="Times New Roman"/>
                <a:cs typeface="Times New Roman"/>
              </a:rPr>
              <a:t>1</a:t>
            </a:r>
            <a:r>
              <a:rPr sz="2800" spc="5" dirty="0">
                <a:latin typeface="宋体"/>
                <a:cs typeface="宋体"/>
              </a:rPr>
              <a:t>为 空，每次调用选择一种</a:t>
            </a:r>
            <a:r>
              <a:rPr sz="2800" spc="-25" dirty="0">
                <a:latin typeface="宋体"/>
                <a:cs typeface="宋体"/>
              </a:rPr>
              <a:t>新</a:t>
            </a:r>
            <a:r>
              <a:rPr sz="2800" spc="5" dirty="0">
                <a:latin typeface="宋体"/>
                <a:cs typeface="宋体"/>
              </a:rPr>
              <a:t>颜色</a:t>
            </a:r>
            <a:r>
              <a:rPr sz="2800" spc="-25" dirty="0">
                <a:latin typeface="宋体"/>
                <a:cs typeface="宋体"/>
              </a:rPr>
              <a:t>，</a:t>
            </a:r>
            <a:r>
              <a:rPr sz="2800" spc="5" dirty="0">
                <a:latin typeface="宋体"/>
                <a:cs typeface="宋体"/>
              </a:rPr>
              <a:t>这段</a:t>
            </a:r>
            <a:r>
              <a:rPr sz="2800" spc="-25" dirty="0">
                <a:latin typeface="宋体"/>
                <a:cs typeface="宋体"/>
              </a:rPr>
              <a:t>伪</a:t>
            </a:r>
            <a:r>
              <a:rPr sz="2800" spc="5" dirty="0">
                <a:latin typeface="宋体"/>
                <a:cs typeface="宋体"/>
              </a:rPr>
              <a:t>码执 行的次数就是需要的不</a:t>
            </a:r>
            <a:r>
              <a:rPr sz="2800" spc="-25" dirty="0">
                <a:latin typeface="宋体"/>
                <a:cs typeface="宋体"/>
              </a:rPr>
              <a:t>同</a:t>
            </a:r>
            <a:r>
              <a:rPr sz="2800" spc="5" dirty="0">
                <a:latin typeface="宋体"/>
                <a:cs typeface="宋体"/>
              </a:rPr>
              <a:t>颜色</a:t>
            </a:r>
            <a:r>
              <a:rPr sz="2800" spc="-25" dirty="0">
                <a:latin typeface="宋体"/>
                <a:cs typeface="宋体"/>
              </a:rPr>
              <a:t>个</a:t>
            </a:r>
            <a:r>
              <a:rPr sz="2800" spc="5" dirty="0">
                <a:latin typeface="宋体"/>
                <a:cs typeface="宋体"/>
              </a:rPr>
              <a:t>数。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100"/>
              </a:spcBef>
            </a:pPr>
            <a:r>
              <a:rPr dirty="0"/>
              <a:t>解的抽象描述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221739" y="1931923"/>
            <a:ext cx="6972934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21304"/>
                </a:solidFill>
                <a:latin typeface="Times New Roman"/>
                <a:cs typeface="Times New Roman"/>
              </a:rPr>
              <a:t>int </a:t>
            </a:r>
            <a:r>
              <a:rPr sz="2400" b="1" spc="-5" dirty="0">
                <a:solidFill>
                  <a:srgbClr val="221304"/>
                </a:solidFill>
                <a:latin typeface="Times New Roman"/>
                <a:cs typeface="Times New Roman"/>
              </a:rPr>
              <a:t>colorUp(Graph </a:t>
            </a:r>
            <a:r>
              <a:rPr sz="2400" b="1" spc="-10" dirty="0">
                <a:solidFill>
                  <a:srgbClr val="221304"/>
                </a:solidFill>
                <a:latin typeface="Times New Roman"/>
                <a:cs typeface="Times New Roman"/>
              </a:rPr>
              <a:t>G)</a:t>
            </a:r>
            <a:r>
              <a:rPr sz="2400" b="1" spc="10" dirty="0">
                <a:solidFill>
                  <a:srgbClr val="221304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21304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25"/>
              </a:spcBef>
              <a:tabLst>
                <a:tab pos="2252345" algn="l"/>
              </a:tabLst>
            </a:pPr>
            <a:r>
              <a:rPr sz="2400" b="1" dirty="0">
                <a:solidFill>
                  <a:srgbClr val="221304"/>
                </a:solidFill>
                <a:latin typeface="Times New Roman"/>
                <a:cs typeface="Times New Roman"/>
              </a:rPr>
              <a:t>int </a:t>
            </a:r>
            <a:r>
              <a:rPr sz="2400" b="1" spc="-5" dirty="0">
                <a:solidFill>
                  <a:srgbClr val="221304"/>
                </a:solidFill>
                <a:latin typeface="Times New Roman"/>
                <a:cs typeface="Times New Roman"/>
              </a:rPr>
              <a:t>color</a:t>
            </a:r>
            <a:r>
              <a:rPr sz="2400" b="1" spc="-40" dirty="0">
                <a:solidFill>
                  <a:srgbClr val="221304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21304"/>
                </a:solidFill>
                <a:latin typeface="Times New Roman"/>
                <a:cs typeface="Times New Roman"/>
              </a:rPr>
              <a:t>=</a:t>
            </a:r>
            <a:r>
              <a:rPr sz="2400" b="1" spc="5" dirty="0">
                <a:solidFill>
                  <a:srgbClr val="221304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21304"/>
                </a:solidFill>
                <a:latin typeface="Times New Roman"/>
                <a:cs typeface="Times New Roman"/>
              </a:rPr>
              <a:t>0;	</a:t>
            </a:r>
            <a:r>
              <a:rPr sz="2400" b="1" spc="5" dirty="0">
                <a:solidFill>
                  <a:srgbClr val="221304"/>
                </a:solidFill>
                <a:latin typeface="Times New Roman"/>
                <a:cs typeface="Times New Roman"/>
              </a:rPr>
              <a:t>//</a:t>
            </a:r>
            <a:r>
              <a:rPr sz="2400" b="1" spc="20" dirty="0">
                <a:solidFill>
                  <a:srgbClr val="221304"/>
                </a:solidFill>
                <a:latin typeface="Microsoft JhengHei"/>
                <a:cs typeface="Microsoft JhengHei"/>
              </a:rPr>
              <a:t>记录使用的颜色数</a:t>
            </a:r>
            <a:endParaRPr sz="2400">
              <a:latin typeface="Microsoft JhengHei"/>
              <a:cs typeface="Microsoft JhengHei"/>
            </a:endParaRPr>
          </a:p>
          <a:p>
            <a:pPr marL="356870" marR="925830">
              <a:lnSpc>
                <a:spcPts val="2860"/>
              </a:lnSpc>
              <a:spcBef>
                <a:spcPts val="110"/>
              </a:spcBef>
              <a:tabLst>
                <a:tab pos="2270760" algn="l"/>
              </a:tabLst>
            </a:pPr>
            <a:r>
              <a:rPr sz="2400" b="1" spc="-5" dirty="0">
                <a:solidFill>
                  <a:srgbClr val="221304"/>
                </a:solidFill>
                <a:latin typeface="Times New Roman"/>
                <a:cs typeface="Times New Roman"/>
              </a:rPr>
              <a:t>s</a:t>
            </a:r>
            <a:r>
              <a:rPr sz="2400" b="1" spc="-10" dirty="0">
                <a:solidFill>
                  <a:srgbClr val="221304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221304"/>
                </a:solidFill>
                <a:latin typeface="Times New Roman"/>
                <a:cs typeface="Times New Roman"/>
              </a:rPr>
              <a:t>t</a:t>
            </a:r>
            <a:r>
              <a:rPr sz="2400" b="1" spc="-10" dirty="0">
                <a:solidFill>
                  <a:srgbClr val="221304"/>
                </a:solidFill>
                <a:latin typeface="Times New Roman"/>
                <a:cs typeface="Times New Roman"/>
              </a:rPr>
              <a:t> V</a:t>
            </a:r>
            <a:r>
              <a:rPr sz="2400" b="1" spc="-5" dirty="0">
                <a:solidFill>
                  <a:srgbClr val="221304"/>
                </a:solidFill>
                <a:latin typeface="Times New Roman"/>
                <a:cs typeface="Times New Roman"/>
              </a:rPr>
              <a:t>1 </a:t>
            </a:r>
            <a:r>
              <a:rPr sz="2400" b="1" dirty="0">
                <a:solidFill>
                  <a:srgbClr val="221304"/>
                </a:solidFill>
                <a:latin typeface="Times New Roman"/>
                <a:cs typeface="Times New Roman"/>
              </a:rPr>
              <a:t>=</a:t>
            </a:r>
            <a:r>
              <a:rPr sz="2400" b="1" spc="5" dirty="0">
                <a:solidFill>
                  <a:srgbClr val="221304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221304"/>
                </a:solidFill>
                <a:latin typeface="Times New Roman"/>
                <a:cs typeface="Times New Roman"/>
              </a:rPr>
              <a:t>G</a:t>
            </a:r>
            <a:r>
              <a:rPr sz="2400" b="1" spc="-10" dirty="0">
                <a:solidFill>
                  <a:srgbClr val="221304"/>
                </a:solidFill>
                <a:latin typeface="Times New Roman"/>
                <a:cs typeface="Times New Roman"/>
              </a:rPr>
              <a:t>.</a:t>
            </a:r>
            <a:r>
              <a:rPr sz="2400" b="1" spc="-5" dirty="0">
                <a:solidFill>
                  <a:srgbClr val="221304"/>
                </a:solidFill>
                <a:latin typeface="Times New Roman"/>
                <a:cs typeface="Times New Roman"/>
              </a:rPr>
              <a:t>V</a:t>
            </a:r>
            <a:r>
              <a:rPr sz="2400" b="1" dirty="0">
                <a:solidFill>
                  <a:srgbClr val="221304"/>
                </a:solidFill>
                <a:latin typeface="Times New Roman"/>
                <a:cs typeface="Times New Roman"/>
              </a:rPr>
              <a:t>;	</a:t>
            </a:r>
            <a:r>
              <a:rPr sz="2400" b="1" spc="5" dirty="0">
                <a:solidFill>
                  <a:srgbClr val="221304"/>
                </a:solidFill>
                <a:latin typeface="Times New Roman"/>
                <a:cs typeface="Times New Roman"/>
              </a:rPr>
              <a:t>//</a:t>
            </a:r>
            <a:r>
              <a:rPr sz="2400" b="1" spc="-10" dirty="0">
                <a:solidFill>
                  <a:srgbClr val="221304"/>
                </a:solidFill>
                <a:latin typeface="Times New Roman"/>
                <a:cs typeface="Times New Roman"/>
              </a:rPr>
              <a:t>V</a:t>
            </a:r>
            <a:r>
              <a:rPr sz="2400" b="1" spc="-5" dirty="0">
                <a:solidFill>
                  <a:srgbClr val="221304"/>
                </a:solidFill>
                <a:latin typeface="Times New Roman"/>
                <a:cs typeface="Times New Roman"/>
              </a:rPr>
              <a:t>1</a:t>
            </a:r>
            <a:r>
              <a:rPr sz="2400" b="1" spc="20" dirty="0">
                <a:solidFill>
                  <a:srgbClr val="221304"/>
                </a:solidFill>
                <a:latin typeface="Microsoft JhengHei"/>
                <a:cs typeface="Microsoft JhengHei"/>
              </a:rPr>
              <a:t>初始化为图</a:t>
            </a:r>
            <a:r>
              <a:rPr sz="2400" b="1" spc="-20" dirty="0">
                <a:solidFill>
                  <a:srgbClr val="221304"/>
                </a:solidFill>
                <a:latin typeface="Times New Roman"/>
                <a:cs typeface="Times New Roman"/>
              </a:rPr>
              <a:t>G</a:t>
            </a:r>
            <a:r>
              <a:rPr sz="2400" b="1" spc="20" dirty="0">
                <a:solidFill>
                  <a:srgbClr val="221304"/>
                </a:solidFill>
                <a:latin typeface="Microsoft JhengHei"/>
                <a:cs typeface="Microsoft JhengHei"/>
              </a:rPr>
              <a:t>的结点集</a:t>
            </a:r>
            <a:r>
              <a:rPr sz="2400" b="1" spc="-5" dirty="0">
                <a:solidFill>
                  <a:srgbClr val="221304"/>
                </a:solidFill>
                <a:latin typeface="Times New Roman"/>
                <a:cs typeface="Times New Roman"/>
              </a:rPr>
              <a:t>V  set</a:t>
            </a:r>
            <a:r>
              <a:rPr sz="2400" b="1" spc="-15" dirty="0">
                <a:solidFill>
                  <a:srgbClr val="221304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221304"/>
                </a:solidFill>
                <a:latin typeface="Times New Roman"/>
                <a:cs typeface="Times New Roman"/>
              </a:rPr>
              <a:t>NEW;</a:t>
            </a:r>
            <a:endParaRPr sz="2400">
              <a:latin typeface="Times New Roman"/>
              <a:cs typeface="Times New Roman"/>
            </a:endParaRPr>
          </a:p>
          <a:p>
            <a:pPr marL="926465" marR="3756660" indent="-570230">
              <a:lnSpc>
                <a:spcPts val="288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while(!isEmpty(V1))</a:t>
            </a:r>
            <a:r>
              <a:rPr sz="24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{ 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NEW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};</a:t>
            </a:r>
            <a:endParaRPr sz="2400">
              <a:latin typeface="Times New Roman"/>
              <a:cs typeface="Times New Roman"/>
            </a:endParaRPr>
          </a:p>
          <a:p>
            <a:pPr marL="1841500" marR="5080" indent="-914400">
              <a:lnSpc>
                <a:spcPts val="2880"/>
              </a:lnSpc>
              <a:tabLst>
                <a:tab pos="3745865" algn="l"/>
                <a:tab pos="6412865" algn="l"/>
              </a:tabLst>
            </a:pP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(v </a:t>
            </a:r>
            <a:r>
              <a:rPr sz="2400" b="1" spc="-5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V1. notAdjacentWith(NEW,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v, 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G))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{  add(NEW,v);	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remove(V1,v);	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ts val="278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++color;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400" b="1" spc="-5" dirty="0">
                <a:solidFill>
                  <a:srgbClr val="660066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ts val="2870"/>
              </a:lnSpc>
              <a:spcBef>
                <a:spcPts val="25"/>
              </a:spcBef>
              <a:tabLst>
                <a:tab pos="2264410" algn="l"/>
              </a:tabLst>
            </a:pPr>
            <a:r>
              <a:rPr sz="2400" b="1" spc="-10" dirty="0">
                <a:solidFill>
                  <a:srgbClr val="221304"/>
                </a:solidFill>
                <a:latin typeface="Times New Roman"/>
                <a:cs typeface="Times New Roman"/>
              </a:rPr>
              <a:t>return</a:t>
            </a:r>
            <a:r>
              <a:rPr sz="2400" b="1" spc="10" dirty="0">
                <a:solidFill>
                  <a:srgbClr val="221304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21304"/>
                </a:solidFill>
                <a:latin typeface="Times New Roman"/>
                <a:cs typeface="Times New Roman"/>
              </a:rPr>
              <a:t>color;	</a:t>
            </a:r>
            <a:r>
              <a:rPr sz="2400" b="1" spc="5" dirty="0">
                <a:solidFill>
                  <a:srgbClr val="221304"/>
                </a:solidFill>
                <a:latin typeface="Times New Roman"/>
                <a:cs typeface="Times New Roman"/>
              </a:rPr>
              <a:t>//</a:t>
            </a:r>
            <a:r>
              <a:rPr sz="2400" b="1" spc="20" dirty="0">
                <a:solidFill>
                  <a:srgbClr val="221304"/>
                </a:solidFill>
                <a:latin typeface="Microsoft JhengHei"/>
                <a:cs typeface="Microsoft JhengHei"/>
              </a:rPr>
              <a:t>返回使用的颜色数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ts val="2870"/>
              </a:lnSpc>
            </a:pPr>
            <a:r>
              <a:rPr sz="2400" b="1" spc="-5" dirty="0">
                <a:solidFill>
                  <a:srgbClr val="221304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6293" y="804735"/>
            <a:ext cx="5539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抽象数据类型的实现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914401" y="1794764"/>
            <a:ext cx="7916544" cy="3932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ts val="2820"/>
              </a:lnSpc>
              <a:spcBef>
                <a:spcPts val="10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400" spc="140" dirty="0">
                <a:latin typeface="宋体"/>
                <a:cs typeface="宋体"/>
              </a:rPr>
              <a:t>如果集合和图是程</a:t>
            </a:r>
            <a:r>
              <a:rPr sz="2400" spc="165" dirty="0">
                <a:latin typeface="宋体"/>
                <a:cs typeface="宋体"/>
              </a:rPr>
              <a:t>序</a:t>
            </a:r>
            <a:r>
              <a:rPr sz="2400" spc="140" dirty="0">
                <a:latin typeface="宋体"/>
                <a:cs typeface="宋体"/>
              </a:rPr>
              <a:t>设计语言中预定义的类型，</a:t>
            </a:r>
            <a:r>
              <a:rPr sz="2400" dirty="0">
                <a:latin typeface="宋体"/>
                <a:cs typeface="宋体"/>
              </a:rPr>
              <a:t>则</a:t>
            </a:r>
          </a:p>
          <a:p>
            <a:pPr marL="356870">
              <a:lnSpc>
                <a:spcPts val="2820"/>
              </a:lnSpc>
            </a:pPr>
            <a:r>
              <a:rPr sz="2400" dirty="0">
                <a:latin typeface="Times New Roman"/>
                <a:cs typeface="Times New Roman"/>
              </a:rPr>
              <a:t>colorUp</a:t>
            </a:r>
            <a:r>
              <a:rPr sz="2400" spc="45" dirty="0">
                <a:latin typeface="宋体"/>
                <a:cs typeface="宋体"/>
              </a:rPr>
              <a:t>中用到的</a:t>
            </a:r>
            <a:r>
              <a:rPr sz="2400" dirty="0">
                <a:latin typeface="Times New Roman"/>
                <a:cs typeface="Times New Roman"/>
              </a:rPr>
              <a:t>remove(V1,v)</a:t>
            </a:r>
            <a:r>
              <a:rPr sz="2400" spc="70" dirty="0">
                <a:latin typeface="宋体"/>
                <a:cs typeface="宋体"/>
              </a:rPr>
              <a:t>和</a:t>
            </a:r>
            <a:r>
              <a:rPr sz="2400" dirty="0">
                <a:latin typeface="Times New Roman"/>
                <a:cs typeface="Times New Roman"/>
              </a:rPr>
              <a:t>add(NEW,v)</a:t>
            </a:r>
            <a:r>
              <a:rPr sz="2400" spc="45" dirty="0">
                <a:latin typeface="宋体"/>
                <a:cs typeface="宋体"/>
              </a:rPr>
              <a:t>等就应该</a:t>
            </a:r>
            <a:endParaRPr sz="2400" dirty="0">
              <a:latin typeface="宋体"/>
              <a:cs typeface="宋体"/>
            </a:endParaRPr>
          </a:p>
          <a:p>
            <a:pPr marL="356870" marR="227329" algn="just">
              <a:lnSpc>
                <a:spcPct val="97900"/>
              </a:lnSpc>
              <a:spcBef>
                <a:spcPts val="180"/>
              </a:spcBef>
            </a:pPr>
            <a:r>
              <a:rPr sz="2400" spc="20" dirty="0">
                <a:latin typeface="宋体"/>
                <a:cs typeface="宋体"/>
              </a:rPr>
              <a:t>是语言中预</a:t>
            </a:r>
            <a:r>
              <a:rPr sz="2400" spc="45" dirty="0">
                <a:latin typeface="宋体"/>
                <a:cs typeface="宋体"/>
              </a:rPr>
              <a:t>定</a:t>
            </a:r>
            <a:r>
              <a:rPr sz="2400" spc="20" dirty="0">
                <a:latin typeface="宋体"/>
                <a:cs typeface="宋体"/>
              </a:rPr>
              <a:t>义的内</a:t>
            </a:r>
            <a:r>
              <a:rPr sz="2400" spc="45" dirty="0">
                <a:latin typeface="宋体"/>
                <a:cs typeface="宋体"/>
              </a:rPr>
              <a:t>部</a:t>
            </a:r>
            <a:r>
              <a:rPr sz="2400" spc="20" dirty="0">
                <a:latin typeface="宋体"/>
                <a:cs typeface="宋体"/>
              </a:rPr>
              <a:t>函数，该程</a:t>
            </a:r>
            <a:r>
              <a:rPr sz="2400" spc="45" dirty="0">
                <a:latin typeface="宋体"/>
                <a:cs typeface="宋体"/>
              </a:rPr>
              <a:t>序</a:t>
            </a:r>
            <a:r>
              <a:rPr sz="2400" spc="20" dirty="0">
                <a:latin typeface="宋体"/>
                <a:cs typeface="宋体"/>
              </a:rPr>
              <a:t>就几乎</a:t>
            </a:r>
            <a:r>
              <a:rPr sz="2400" spc="45" dirty="0">
                <a:latin typeface="宋体"/>
                <a:cs typeface="宋体"/>
              </a:rPr>
              <a:t>可</a:t>
            </a:r>
            <a:r>
              <a:rPr sz="2400" spc="20" dirty="0">
                <a:latin typeface="宋体"/>
                <a:cs typeface="宋体"/>
              </a:rPr>
              <a:t>以直接 上机运行。</a:t>
            </a:r>
            <a:r>
              <a:rPr sz="2400" spc="45" dirty="0">
                <a:latin typeface="宋体"/>
                <a:cs typeface="宋体"/>
              </a:rPr>
              <a:t>否</a:t>
            </a:r>
            <a:r>
              <a:rPr sz="2400" spc="20" dirty="0">
                <a:latin typeface="宋体"/>
                <a:cs typeface="宋体"/>
              </a:rPr>
              <a:t>则程序</a:t>
            </a:r>
            <a:r>
              <a:rPr sz="2400" spc="45" dirty="0">
                <a:latin typeface="宋体"/>
                <a:cs typeface="宋体"/>
              </a:rPr>
              <a:t>员</a:t>
            </a:r>
            <a:r>
              <a:rPr sz="2400" spc="20" dirty="0">
                <a:latin typeface="宋体"/>
                <a:cs typeface="宋体"/>
              </a:rPr>
              <a:t>需要自己用</a:t>
            </a:r>
            <a:r>
              <a:rPr sz="2400" spc="45" dirty="0">
                <a:latin typeface="宋体"/>
                <a:cs typeface="宋体"/>
              </a:rPr>
              <a:t>语</a:t>
            </a:r>
            <a:r>
              <a:rPr sz="2400" spc="20" dirty="0">
                <a:latin typeface="宋体"/>
                <a:cs typeface="宋体"/>
              </a:rPr>
              <a:t>言所提</a:t>
            </a:r>
            <a:r>
              <a:rPr sz="2400" spc="45" dirty="0">
                <a:latin typeface="宋体"/>
                <a:cs typeface="宋体"/>
              </a:rPr>
              <a:t>供</a:t>
            </a:r>
            <a:r>
              <a:rPr sz="2400" spc="20" dirty="0">
                <a:latin typeface="宋体"/>
                <a:cs typeface="宋体"/>
              </a:rPr>
              <a:t>的（</a:t>
            </a:r>
            <a:r>
              <a:rPr sz="2400" dirty="0">
                <a:latin typeface="宋体"/>
                <a:cs typeface="宋体"/>
              </a:rPr>
              <a:t>类 型）机制实现这些抽象数据类型（集合、图等）。</a:t>
            </a:r>
          </a:p>
          <a:p>
            <a:pPr marL="356870" marR="309880" indent="-344170" algn="just">
              <a:lnSpc>
                <a:spcPct val="100000"/>
              </a:lnSpc>
              <a:spcBef>
                <a:spcPts val="695"/>
              </a:spcBef>
              <a:buChar char="•"/>
              <a:tabLst>
                <a:tab pos="357505" algn="l"/>
              </a:tabLst>
            </a:pPr>
            <a:r>
              <a:rPr sz="2400" dirty="0">
                <a:latin typeface="宋体"/>
                <a:cs typeface="宋体"/>
              </a:rPr>
              <a:t>大多数语言没有这类高级结构，只有基本数据类型、 数组、结构和指针等。这时就需要自己实现集合、图 及其相应操作。</a:t>
            </a: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Char char="•"/>
              <a:tabLst>
                <a:tab pos="357505" algn="l"/>
              </a:tabLst>
            </a:pPr>
            <a:r>
              <a:rPr sz="2400" dirty="0" err="1">
                <a:latin typeface="宋体"/>
                <a:cs typeface="宋体"/>
              </a:rPr>
              <a:t>如何有效实现这类高级结构就是</a:t>
            </a:r>
            <a:r>
              <a:rPr sz="2400" dirty="0" err="1">
                <a:solidFill>
                  <a:srgbClr val="FF0000"/>
                </a:solidFill>
                <a:latin typeface="宋体"/>
                <a:cs typeface="宋体"/>
              </a:rPr>
              <a:t>数据结构</a:t>
            </a:r>
            <a:r>
              <a:rPr sz="2400" dirty="0" err="1">
                <a:latin typeface="宋体"/>
                <a:cs typeface="宋体"/>
              </a:rPr>
              <a:t>研究的问题</a:t>
            </a:r>
            <a:r>
              <a:rPr sz="2400" dirty="0" smtClean="0">
                <a:latin typeface="宋体"/>
                <a:cs typeface="宋体"/>
              </a:rPr>
              <a:t>。</a:t>
            </a:r>
            <a:endParaRPr lang="en-US" sz="2400" dirty="0" smtClean="0">
              <a:latin typeface="宋体"/>
              <a:cs typeface="宋体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Char char="•"/>
              <a:tabLst>
                <a:tab pos="357505" algn="l"/>
              </a:tabLst>
            </a:pPr>
            <a:endParaRPr sz="24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813784"/>
            <a:ext cx="797560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15" dirty="0"/>
              <a:t>数据</a:t>
            </a:r>
            <a:r>
              <a:rPr sz="4400" spc="-10" dirty="0"/>
              <a:t>结构的选择和算法</a:t>
            </a:r>
            <a:r>
              <a:rPr sz="4400" spc="-5" dirty="0"/>
              <a:t>的</a:t>
            </a:r>
            <a:r>
              <a:rPr sz="4400" spc="-35" dirty="0"/>
              <a:t>精</a:t>
            </a:r>
            <a:r>
              <a:rPr sz="4400" spc="-30" dirty="0"/>
              <a:t>化</a:t>
            </a:r>
            <a:endParaRPr sz="44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752092"/>
            <a:ext cx="7136765" cy="44475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6870" marR="5080" indent="-344170" algn="just">
              <a:lnSpc>
                <a:spcPts val="2880"/>
              </a:lnSpc>
              <a:spcBef>
                <a:spcPts val="600"/>
              </a:spcBef>
              <a:buFont typeface="Times New Roman"/>
              <a:buChar char="•"/>
              <a:tabLst>
                <a:tab pos="357505" algn="l"/>
              </a:tabLst>
            </a:pPr>
            <a:r>
              <a:rPr sz="2800" spc="5" dirty="0">
                <a:latin typeface="宋体"/>
                <a:cs typeface="宋体"/>
              </a:rPr>
              <a:t>在数据结构确定以后，</a:t>
            </a:r>
            <a:r>
              <a:rPr sz="2800" spc="-25" dirty="0">
                <a:latin typeface="宋体"/>
                <a:cs typeface="宋体"/>
              </a:rPr>
              <a:t>算</a:t>
            </a:r>
            <a:r>
              <a:rPr sz="2800" spc="5" dirty="0">
                <a:latin typeface="宋体"/>
                <a:cs typeface="宋体"/>
              </a:rPr>
              <a:t>法的</a:t>
            </a:r>
            <a:r>
              <a:rPr sz="2800" spc="-25" dirty="0">
                <a:latin typeface="宋体"/>
                <a:cs typeface="宋体"/>
              </a:rPr>
              <a:t>描</a:t>
            </a:r>
            <a:r>
              <a:rPr sz="2800" spc="5" dirty="0">
                <a:latin typeface="宋体"/>
                <a:cs typeface="宋体"/>
              </a:rPr>
              <a:t>述可</a:t>
            </a:r>
            <a:r>
              <a:rPr sz="2800" spc="-25" dirty="0">
                <a:latin typeface="宋体"/>
                <a:cs typeface="宋体"/>
              </a:rPr>
              <a:t>以</a:t>
            </a:r>
            <a:r>
              <a:rPr sz="2800" spc="5" dirty="0">
                <a:latin typeface="宋体"/>
                <a:cs typeface="宋体"/>
              </a:rPr>
              <a:t>进一 步根据设计的数据结构</a:t>
            </a:r>
            <a:r>
              <a:rPr sz="2800" spc="-25" dirty="0">
                <a:latin typeface="宋体"/>
                <a:cs typeface="宋体"/>
              </a:rPr>
              <a:t>进</a:t>
            </a:r>
            <a:r>
              <a:rPr sz="2800" spc="5" dirty="0">
                <a:latin typeface="宋体"/>
                <a:cs typeface="宋体"/>
              </a:rPr>
              <a:t>行精</a:t>
            </a:r>
            <a:r>
              <a:rPr sz="2800" spc="-25" dirty="0">
                <a:latin typeface="宋体"/>
                <a:cs typeface="宋体"/>
              </a:rPr>
              <a:t>化</a:t>
            </a:r>
            <a:r>
              <a:rPr sz="2800" spc="5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  <a:p>
            <a:pPr marL="356870" marR="5080" indent="-344170" algn="just">
              <a:lnSpc>
                <a:spcPts val="2880"/>
              </a:lnSpc>
              <a:spcBef>
                <a:spcPts val="965"/>
              </a:spcBef>
              <a:buFont typeface="Times New Roman"/>
              <a:buChar char="•"/>
              <a:tabLst>
                <a:tab pos="357505" algn="l"/>
              </a:tabLst>
            </a:pPr>
            <a:r>
              <a:rPr sz="2800" spc="5" dirty="0">
                <a:latin typeface="宋体"/>
                <a:cs typeface="宋体"/>
              </a:rPr>
              <a:t>如果在这个过程中又出</a:t>
            </a:r>
            <a:r>
              <a:rPr sz="2800" spc="-25" dirty="0">
                <a:latin typeface="宋体"/>
                <a:cs typeface="宋体"/>
              </a:rPr>
              <a:t>现</a:t>
            </a:r>
            <a:r>
              <a:rPr sz="2800" spc="5" dirty="0">
                <a:latin typeface="宋体"/>
                <a:cs typeface="宋体"/>
              </a:rPr>
              <a:t>比较</a:t>
            </a:r>
            <a:r>
              <a:rPr sz="2800" spc="-25" dirty="0">
                <a:latin typeface="宋体"/>
                <a:cs typeface="宋体"/>
              </a:rPr>
              <a:t>复</a:t>
            </a:r>
            <a:r>
              <a:rPr sz="2800" spc="5" dirty="0">
                <a:latin typeface="宋体"/>
                <a:cs typeface="宋体"/>
              </a:rPr>
              <a:t>杂的</a:t>
            </a:r>
            <a:r>
              <a:rPr sz="2800" spc="-25" dirty="0">
                <a:latin typeface="宋体"/>
                <a:cs typeface="宋体"/>
              </a:rPr>
              <a:t>问</a:t>
            </a:r>
            <a:r>
              <a:rPr sz="2800" spc="5" dirty="0">
                <a:latin typeface="宋体"/>
                <a:cs typeface="宋体"/>
              </a:rPr>
              <a:t>题需 要解决（例如：如何</a:t>
            </a:r>
            <a:r>
              <a:rPr sz="2800" spc="5" dirty="0">
                <a:solidFill>
                  <a:srgbClr val="0033CC"/>
                </a:solidFill>
                <a:latin typeface="宋体"/>
                <a:cs typeface="宋体"/>
              </a:rPr>
              <a:t>检</a:t>
            </a:r>
            <a:r>
              <a:rPr sz="2800" spc="-25" dirty="0">
                <a:solidFill>
                  <a:srgbClr val="0033CC"/>
                </a:solidFill>
                <a:latin typeface="宋体"/>
                <a:cs typeface="宋体"/>
              </a:rPr>
              <a:t>查</a:t>
            </a:r>
            <a:r>
              <a:rPr sz="2800" spc="5" dirty="0">
                <a:solidFill>
                  <a:srgbClr val="0033CC"/>
                </a:solidFill>
                <a:latin typeface="宋体"/>
                <a:cs typeface="宋体"/>
              </a:rPr>
              <a:t>结点</a:t>
            </a:r>
            <a:r>
              <a:rPr sz="2800" spc="-15" dirty="0">
                <a:solidFill>
                  <a:srgbClr val="0033CC"/>
                </a:solidFill>
                <a:latin typeface="Times New Roman"/>
                <a:cs typeface="Times New Roman"/>
              </a:rPr>
              <a:t>v</a:t>
            </a:r>
            <a:r>
              <a:rPr sz="2800" spc="5" dirty="0">
                <a:solidFill>
                  <a:srgbClr val="0033CC"/>
                </a:solidFill>
                <a:latin typeface="宋体"/>
                <a:cs typeface="宋体"/>
              </a:rPr>
              <a:t>与</a:t>
            </a:r>
            <a:r>
              <a:rPr sz="2800" spc="-25" dirty="0">
                <a:solidFill>
                  <a:srgbClr val="0033CC"/>
                </a:solidFill>
                <a:latin typeface="宋体"/>
                <a:cs typeface="宋体"/>
              </a:rPr>
              <a:t>结</a:t>
            </a:r>
            <a:r>
              <a:rPr sz="2800" spc="5" dirty="0">
                <a:solidFill>
                  <a:srgbClr val="0033CC"/>
                </a:solidFill>
                <a:latin typeface="宋体"/>
                <a:cs typeface="宋体"/>
              </a:rPr>
              <a:t>点集合</a:t>
            </a:r>
            <a:endParaRPr sz="2800" dirty="0">
              <a:latin typeface="宋体"/>
              <a:cs typeface="宋体"/>
            </a:endParaRPr>
          </a:p>
          <a:p>
            <a:pPr marL="356870">
              <a:lnSpc>
                <a:spcPts val="2915"/>
              </a:lnSpc>
            </a:pPr>
            <a:r>
              <a:rPr sz="2800" spc="-20" dirty="0">
                <a:solidFill>
                  <a:srgbClr val="0033CC"/>
                </a:solidFill>
                <a:latin typeface="Times New Roman"/>
                <a:cs typeface="Times New Roman"/>
              </a:rPr>
              <a:t>NEW</a:t>
            </a:r>
            <a:r>
              <a:rPr sz="2800" spc="5" dirty="0">
                <a:solidFill>
                  <a:srgbClr val="0033CC"/>
                </a:solidFill>
                <a:latin typeface="宋体"/>
                <a:cs typeface="宋体"/>
              </a:rPr>
              <a:t>中各结点之间在图</a:t>
            </a:r>
            <a:r>
              <a:rPr sz="2800" spc="-10" dirty="0">
                <a:solidFill>
                  <a:srgbClr val="0033CC"/>
                </a:solidFill>
                <a:latin typeface="Times New Roman"/>
                <a:cs typeface="Times New Roman"/>
              </a:rPr>
              <a:t>G</a:t>
            </a:r>
            <a:r>
              <a:rPr sz="2800" spc="5" dirty="0">
                <a:solidFill>
                  <a:srgbClr val="0033CC"/>
                </a:solidFill>
                <a:latin typeface="宋体"/>
                <a:cs typeface="宋体"/>
              </a:rPr>
              <a:t>中是否有边连接问</a:t>
            </a:r>
            <a:endParaRPr sz="2800" dirty="0">
              <a:latin typeface="宋体"/>
              <a:cs typeface="宋体"/>
            </a:endParaRPr>
          </a:p>
          <a:p>
            <a:pPr marL="356870" marR="5080" algn="just">
              <a:lnSpc>
                <a:spcPct val="87900"/>
              </a:lnSpc>
              <a:spcBef>
                <a:spcPts val="310"/>
              </a:spcBef>
            </a:pPr>
            <a:r>
              <a:rPr sz="2800" spc="5" dirty="0">
                <a:solidFill>
                  <a:srgbClr val="0033CC"/>
                </a:solidFill>
                <a:latin typeface="宋体"/>
                <a:cs typeface="宋体"/>
              </a:rPr>
              <a:t>题</a:t>
            </a:r>
            <a:r>
              <a:rPr sz="2800" spc="5" dirty="0">
                <a:latin typeface="宋体"/>
                <a:cs typeface="宋体"/>
              </a:rPr>
              <a:t>），就可能还需要重</a:t>
            </a:r>
            <a:r>
              <a:rPr sz="2800" spc="-25" dirty="0">
                <a:latin typeface="宋体"/>
                <a:cs typeface="宋体"/>
              </a:rPr>
              <a:t>复</a:t>
            </a:r>
            <a:r>
              <a:rPr sz="2800" spc="5" dirty="0">
                <a:latin typeface="宋体"/>
                <a:cs typeface="宋体"/>
              </a:rPr>
              <a:t>前面</a:t>
            </a:r>
            <a:r>
              <a:rPr sz="2800" spc="-25" dirty="0">
                <a:latin typeface="宋体"/>
                <a:cs typeface="宋体"/>
              </a:rPr>
              <a:t>的</a:t>
            </a:r>
            <a:r>
              <a:rPr sz="2800" spc="5" dirty="0">
                <a:latin typeface="宋体"/>
                <a:cs typeface="宋体"/>
              </a:rPr>
              <a:t>思路</a:t>
            </a:r>
            <a:r>
              <a:rPr sz="2800" spc="-25" dirty="0">
                <a:latin typeface="宋体"/>
                <a:cs typeface="宋体"/>
              </a:rPr>
              <a:t>构</a:t>
            </a:r>
            <a:r>
              <a:rPr sz="2800" spc="5" dirty="0">
                <a:latin typeface="宋体"/>
                <a:cs typeface="宋体"/>
              </a:rPr>
              <a:t>思求 解方法，选择必要的抽</a:t>
            </a:r>
            <a:r>
              <a:rPr sz="2800" spc="-25" dirty="0">
                <a:latin typeface="宋体"/>
                <a:cs typeface="宋体"/>
              </a:rPr>
              <a:t>象</a:t>
            </a:r>
            <a:r>
              <a:rPr sz="2800" spc="5" dirty="0">
                <a:latin typeface="宋体"/>
                <a:cs typeface="宋体"/>
              </a:rPr>
              <a:t>数据</a:t>
            </a:r>
            <a:r>
              <a:rPr sz="2800" spc="-25" dirty="0">
                <a:latin typeface="宋体"/>
                <a:cs typeface="宋体"/>
              </a:rPr>
              <a:t>类</a:t>
            </a:r>
            <a:r>
              <a:rPr sz="2800" spc="5" dirty="0">
                <a:latin typeface="宋体"/>
                <a:cs typeface="宋体"/>
              </a:rPr>
              <a:t>型并</a:t>
            </a:r>
            <a:r>
              <a:rPr sz="2800" spc="-25" dirty="0">
                <a:latin typeface="宋体"/>
                <a:cs typeface="宋体"/>
              </a:rPr>
              <a:t>且</a:t>
            </a:r>
            <a:r>
              <a:rPr sz="2800" spc="5" dirty="0">
                <a:latin typeface="宋体"/>
                <a:cs typeface="宋体"/>
              </a:rPr>
              <a:t>用适 当的数据结构和算法实</a:t>
            </a:r>
            <a:r>
              <a:rPr sz="2800" spc="-25" dirty="0">
                <a:latin typeface="宋体"/>
                <a:cs typeface="宋体"/>
              </a:rPr>
              <a:t>现</a:t>
            </a:r>
            <a:r>
              <a:rPr sz="2800" spc="5" dirty="0">
                <a:latin typeface="宋体"/>
                <a:cs typeface="宋体"/>
              </a:rPr>
              <a:t>它们。</a:t>
            </a:r>
            <a:endParaRPr sz="2800" dirty="0">
              <a:latin typeface="宋体"/>
              <a:cs typeface="宋体"/>
            </a:endParaRPr>
          </a:p>
          <a:p>
            <a:pPr marL="356870" marR="5080" indent="-344170" algn="just">
              <a:lnSpc>
                <a:spcPct val="87900"/>
              </a:lnSpc>
              <a:spcBef>
                <a:spcPts val="890"/>
              </a:spcBef>
              <a:buFont typeface="Times New Roman"/>
              <a:buChar char="•"/>
              <a:tabLst>
                <a:tab pos="357505" algn="l"/>
              </a:tabLst>
            </a:pPr>
            <a:r>
              <a:rPr sz="2800" spc="5" dirty="0">
                <a:latin typeface="宋体"/>
                <a:cs typeface="宋体"/>
              </a:rPr>
              <a:t>经过这种反复的精化过</a:t>
            </a:r>
            <a:r>
              <a:rPr sz="2800" spc="-25" dirty="0">
                <a:latin typeface="宋体"/>
                <a:cs typeface="宋体"/>
              </a:rPr>
              <a:t>程</a:t>
            </a:r>
            <a:r>
              <a:rPr sz="2800" spc="5" dirty="0">
                <a:latin typeface="宋体"/>
                <a:cs typeface="宋体"/>
              </a:rPr>
              <a:t>，最</a:t>
            </a:r>
            <a:r>
              <a:rPr sz="2800" spc="-25" dirty="0">
                <a:latin typeface="宋体"/>
                <a:cs typeface="宋体"/>
              </a:rPr>
              <a:t>后</a:t>
            </a:r>
            <a:r>
              <a:rPr sz="2800" spc="5" dirty="0">
                <a:latin typeface="宋体"/>
                <a:cs typeface="宋体"/>
              </a:rPr>
              <a:t>将算</a:t>
            </a:r>
            <a:r>
              <a:rPr sz="2800" spc="-25" dirty="0">
                <a:latin typeface="宋体"/>
                <a:cs typeface="宋体"/>
              </a:rPr>
              <a:t>法</a:t>
            </a:r>
            <a:r>
              <a:rPr sz="2800" spc="5" dirty="0">
                <a:latin typeface="宋体"/>
                <a:cs typeface="宋体"/>
              </a:rPr>
              <a:t>中所 有部分都细化为能用程</a:t>
            </a:r>
            <a:r>
              <a:rPr sz="2800" spc="-25" dirty="0">
                <a:latin typeface="宋体"/>
                <a:cs typeface="宋体"/>
              </a:rPr>
              <a:t>序</a:t>
            </a:r>
            <a:r>
              <a:rPr sz="2800" spc="5" dirty="0">
                <a:latin typeface="宋体"/>
                <a:cs typeface="宋体"/>
              </a:rPr>
              <a:t>设计</a:t>
            </a:r>
            <a:r>
              <a:rPr sz="2800" spc="-25" dirty="0">
                <a:latin typeface="宋体"/>
                <a:cs typeface="宋体"/>
              </a:rPr>
              <a:t>语</a:t>
            </a:r>
            <a:r>
              <a:rPr sz="2800" spc="5" dirty="0">
                <a:latin typeface="宋体"/>
                <a:cs typeface="宋体"/>
              </a:rPr>
              <a:t>言描</a:t>
            </a:r>
            <a:r>
              <a:rPr sz="2800" spc="-25" dirty="0">
                <a:latin typeface="宋体"/>
                <a:cs typeface="宋体"/>
              </a:rPr>
              <a:t>述</a:t>
            </a:r>
            <a:r>
              <a:rPr sz="2800" spc="5" dirty="0">
                <a:latin typeface="宋体"/>
                <a:cs typeface="宋体"/>
              </a:rPr>
              <a:t>的成 分，得到的就是我们希</a:t>
            </a:r>
            <a:r>
              <a:rPr sz="2800" spc="-25" dirty="0">
                <a:latin typeface="宋体"/>
                <a:cs typeface="宋体"/>
              </a:rPr>
              <a:t>望</a:t>
            </a:r>
            <a:r>
              <a:rPr sz="2800" spc="5" dirty="0">
                <a:latin typeface="宋体"/>
                <a:cs typeface="宋体"/>
              </a:rPr>
              <a:t>的程</a:t>
            </a:r>
            <a:r>
              <a:rPr sz="2800" spc="-25" dirty="0">
                <a:latin typeface="宋体"/>
                <a:cs typeface="宋体"/>
              </a:rPr>
              <a:t>序</a:t>
            </a:r>
            <a:r>
              <a:rPr sz="2800" spc="5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11095" y="835215"/>
            <a:ext cx="49301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1.2</a:t>
            </a:r>
            <a:r>
              <a:rPr spc="-70" dirty="0"/>
              <a:t> </a:t>
            </a:r>
            <a:r>
              <a:rPr dirty="0"/>
              <a:t>抽象数据类型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678074"/>
            <a:ext cx="7270115" cy="30759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宋体"/>
                <a:cs typeface="宋体"/>
              </a:rPr>
              <a:t>类型</a:t>
            </a:r>
            <a:endParaRPr sz="3200">
              <a:latin typeface="宋体"/>
              <a:cs typeface="宋体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spc="5" dirty="0">
                <a:latin typeface="宋体"/>
                <a:cs typeface="宋体"/>
              </a:rPr>
              <a:t>一组值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5" dirty="0">
                <a:latin typeface="宋体"/>
                <a:cs typeface="宋体"/>
              </a:rPr>
              <a:t>或者对象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5" dirty="0">
                <a:latin typeface="宋体"/>
                <a:cs typeface="宋体"/>
              </a:rPr>
              <a:t>的集合</a:t>
            </a:r>
            <a:endParaRPr sz="2800">
              <a:latin typeface="宋体"/>
              <a:cs typeface="宋体"/>
            </a:endParaRPr>
          </a:p>
          <a:p>
            <a:pPr marL="356870" indent="-344170">
              <a:lnSpc>
                <a:spcPct val="100000"/>
              </a:lnSpc>
              <a:spcBef>
                <a:spcPts val="75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宋体"/>
                <a:cs typeface="宋体"/>
              </a:rPr>
              <a:t>数据类型</a:t>
            </a:r>
            <a:endParaRPr sz="3200">
              <a:latin typeface="宋体"/>
              <a:cs typeface="宋体"/>
            </a:endParaRPr>
          </a:p>
          <a:p>
            <a:pPr marL="755650" marR="5080" lvl="1" indent="-285750" algn="just">
              <a:lnSpc>
                <a:spcPct val="100000"/>
              </a:lnSpc>
              <a:spcBef>
                <a:spcPts val="690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spc="5" dirty="0">
                <a:latin typeface="宋体"/>
                <a:cs typeface="宋体"/>
              </a:rPr>
              <a:t>在计算机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5" dirty="0">
                <a:latin typeface="宋体"/>
                <a:cs typeface="宋体"/>
              </a:rPr>
              <a:t>语言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5" dirty="0">
                <a:latin typeface="宋体"/>
                <a:cs typeface="宋体"/>
              </a:rPr>
              <a:t>中可以使</a:t>
            </a:r>
            <a:r>
              <a:rPr sz="2800" spc="-25" dirty="0">
                <a:latin typeface="宋体"/>
                <a:cs typeface="宋体"/>
              </a:rPr>
              <a:t>用</a:t>
            </a:r>
            <a:r>
              <a:rPr sz="2800" spc="5" dirty="0">
                <a:latin typeface="宋体"/>
                <a:cs typeface="宋体"/>
              </a:rPr>
              <a:t>的一</a:t>
            </a:r>
            <a:r>
              <a:rPr sz="2800" spc="-25" dirty="0">
                <a:latin typeface="宋体"/>
                <a:cs typeface="宋体"/>
              </a:rPr>
              <a:t>个</a:t>
            </a:r>
            <a:r>
              <a:rPr sz="2800" spc="5" dirty="0">
                <a:latin typeface="宋体"/>
                <a:cs typeface="宋体"/>
              </a:rPr>
              <a:t>类型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宋体"/>
                <a:cs typeface="宋体"/>
              </a:rPr>
              <a:t>它 不但包括这个类型的值</a:t>
            </a:r>
            <a:r>
              <a:rPr sz="2800" spc="-25" dirty="0">
                <a:latin typeface="宋体"/>
                <a:cs typeface="宋体"/>
              </a:rPr>
              <a:t>的</a:t>
            </a:r>
            <a:r>
              <a:rPr sz="2800" spc="5" dirty="0">
                <a:latin typeface="宋体"/>
                <a:cs typeface="宋体"/>
              </a:rPr>
              <a:t>集合</a:t>
            </a:r>
            <a:r>
              <a:rPr sz="2800" spc="-10" dirty="0">
                <a:latin typeface="Times New Roman"/>
                <a:cs typeface="Times New Roman"/>
              </a:rPr>
              <a:t>,</a:t>
            </a:r>
            <a:r>
              <a:rPr sz="2800" spc="5" dirty="0">
                <a:latin typeface="宋体"/>
                <a:cs typeface="宋体"/>
              </a:rPr>
              <a:t>还</a:t>
            </a:r>
            <a:r>
              <a:rPr sz="2800" spc="-25" dirty="0">
                <a:latin typeface="宋体"/>
                <a:cs typeface="宋体"/>
              </a:rPr>
              <a:t>包</a:t>
            </a:r>
            <a:r>
              <a:rPr sz="2800" spc="5" dirty="0">
                <a:latin typeface="宋体"/>
                <a:cs typeface="宋体"/>
              </a:rPr>
              <a:t>括定义 在这个类型上的一组操作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100"/>
              </a:spcBef>
            </a:pPr>
            <a:r>
              <a:rPr dirty="0"/>
              <a:t>抽象数据类型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733804"/>
            <a:ext cx="7313295" cy="47956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FF0000"/>
                </a:solidFill>
                <a:latin typeface="宋体"/>
                <a:cs typeface="宋体"/>
              </a:rPr>
              <a:t>有一定行为（操作）的</a:t>
            </a:r>
            <a:r>
              <a:rPr sz="2800" spc="-25" dirty="0">
                <a:solidFill>
                  <a:srgbClr val="FF0000"/>
                </a:solidFill>
                <a:latin typeface="宋体"/>
                <a:cs typeface="宋体"/>
              </a:rPr>
              <a:t>抽</a:t>
            </a:r>
            <a:r>
              <a:rPr sz="2800" spc="5" dirty="0">
                <a:solidFill>
                  <a:srgbClr val="FF0000"/>
                </a:solidFill>
                <a:latin typeface="宋体"/>
                <a:cs typeface="宋体"/>
              </a:rPr>
              <a:t>象（</a:t>
            </a:r>
            <a:r>
              <a:rPr sz="2800" spc="-25" dirty="0">
                <a:solidFill>
                  <a:srgbClr val="FF0000"/>
                </a:solidFill>
                <a:latin typeface="宋体"/>
                <a:cs typeface="宋体"/>
              </a:rPr>
              <a:t>数</a:t>
            </a:r>
            <a:r>
              <a:rPr sz="2800" spc="5" dirty="0">
                <a:solidFill>
                  <a:srgbClr val="FF0000"/>
                </a:solidFill>
                <a:latin typeface="宋体"/>
                <a:cs typeface="宋体"/>
              </a:rPr>
              <a:t>学）</a:t>
            </a:r>
            <a:r>
              <a:rPr sz="2800" spc="-25" dirty="0">
                <a:solidFill>
                  <a:srgbClr val="FF0000"/>
                </a:solidFill>
                <a:latin typeface="宋体"/>
                <a:cs typeface="宋体"/>
              </a:rPr>
              <a:t>类</a:t>
            </a:r>
            <a:r>
              <a:rPr sz="2800" spc="5" dirty="0">
                <a:solidFill>
                  <a:srgbClr val="FF0000"/>
                </a:solidFill>
                <a:latin typeface="宋体"/>
                <a:cs typeface="宋体"/>
              </a:rPr>
              <a:t>型。</a:t>
            </a:r>
            <a:endParaRPr sz="2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356870" marR="179070" indent="-344170">
              <a:lnSpc>
                <a:spcPts val="288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b="1" spc="20" dirty="0">
                <a:latin typeface="宋体"/>
                <a:cs typeface="宋体"/>
              </a:rPr>
              <a:t>抽</a:t>
            </a:r>
            <a:r>
              <a:rPr sz="2800" b="1" spc="15" dirty="0">
                <a:latin typeface="宋体"/>
                <a:cs typeface="宋体"/>
              </a:rPr>
              <a:t>象</a:t>
            </a:r>
            <a:r>
              <a:rPr sz="2800" spc="5" dirty="0">
                <a:latin typeface="宋体"/>
                <a:cs typeface="宋体"/>
              </a:rPr>
              <a:t>出数据类型</a:t>
            </a:r>
            <a:r>
              <a:rPr sz="2800" spc="-25" dirty="0">
                <a:latin typeface="宋体"/>
                <a:cs typeface="宋体"/>
              </a:rPr>
              <a:t>的</a:t>
            </a:r>
            <a:r>
              <a:rPr sz="2800" spc="5" dirty="0">
                <a:latin typeface="宋体"/>
                <a:cs typeface="宋体"/>
              </a:rPr>
              <a:t>使用</a:t>
            </a:r>
            <a:r>
              <a:rPr sz="2800" spc="-25" dirty="0">
                <a:latin typeface="宋体"/>
                <a:cs typeface="宋体"/>
              </a:rPr>
              <a:t>要</a:t>
            </a:r>
            <a:r>
              <a:rPr sz="2800" spc="5" dirty="0">
                <a:latin typeface="宋体"/>
                <a:cs typeface="宋体"/>
              </a:rPr>
              <a:t>求，</a:t>
            </a:r>
            <a:r>
              <a:rPr sz="2800" spc="-25" dirty="0">
                <a:latin typeface="宋体"/>
                <a:cs typeface="宋体"/>
              </a:rPr>
              <a:t>而</a:t>
            </a:r>
            <a:r>
              <a:rPr sz="2800" spc="5" dirty="0">
                <a:latin typeface="宋体"/>
                <a:cs typeface="宋体"/>
              </a:rPr>
              <a:t>把它</a:t>
            </a:r>
            <a:r>
              <a:rPr sz="2800" spc="-25" dirty="0">
                <a:latin typeface="宋体"/>
                <a:cs typeface="宋体"/>
              </a:rPr>
              <a:t>的</a:t>
            </a:r>
            <a:r>
              <a:rPr sz="2800" spc="5" dirty="0">
                <a:latin typeface="宋体"/>
                <a:cs typeface="宋体"/>
              </a:rPr>
              <a:t>具体 表示方式和运算的实现</a:t>
            </a:r>
            <a:r>
              <a:rPr sz="2800" spc="-25" dirty="0">
                <a:latin typeface="宋体"/>
                <a:cs typeface="宋体"/>
              </a:rPr>
              <a:t>细</a:t>
            </a:r>
            <a:r>
              <a:rPr sz="2800" spc="5" dirty="0">
                <a:latin typeface="宋体"/>
                <a:cs typeface="宋体"/>
              </a:rPr>
              <a:t>节都</a:t>
            </a:r>
            <a:r>
              <a:rPr sz="2800" b="1" spc="-5" dirty="0">
                <a:latin typeface="宋体"/>
                <a:cs typeface="宋体"/>
              </a:rPr>
              <a:t>隐藏</a:t>
            </a:r>
            <a:r>
              <a:rPr sz="2800" spc="-20" dirty="0">
                <a:latin typeface="宋体"/>
                <a:cs typeface="宋体"/>
              </a:rPr>
              <a:t>起</a:t>
            </a:r>
            <a:r>
              <a:rPr sz="2800" dirty="0">
                <a:latin typeface="宋体"/>
                <a:cs typeface="宋体"/>
              </a:rPr>
              <a:t>来</a:t>
            </a:r>
            <a:r>
              <a:rPr sz="2800" spc="5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  <a:p>
            <a:pPr marL="356870" marR="168910" indent="-344170" algn="just">
              <a:lnSpc>
                <a:spcPct val="87900"/>
              </a:lnSpc>
              <a:spcBef>
                <a:spcPts val="869"/>
              </a:spcBef>
              <a:buFont typeface="Times New Roman"/>
              <a:buChar char="•"/>
              <a:tabLst>
                <a:tab pos="357505" algn="l"/>
              </a:tabLst>
            </a:pPr>
            <a:r>
              <a:rPr sz="2800" spc="5" dirty="0" err="1">
                <a:latin typeface="宋体"/>
                <a:cs typeface="宋体"/>
              </a:rPr>
              <a:t>支持数据类型的</a:t>
            </a:r>
            <a:r>
              <a:rPr sz="2800" b="1" spc="20" dirty="0" err="1">
                <a:latin typeface="宋体"/>
                <a:cs typeface="宋体"/>
              </a:rPr>
              <a:t>实</a:t>
            </a:r>
            <a:r>
              <a:rPr sz="2800" b="1" spc="-5" dirty="0" err="1">
                <a:latin typeface="宋体"/>
                <a:cs typeface="宋体"/>
              </a:rPr>
              <a:t>现与使</a:t>
            </a:r>
            <a:r>
              <a:rPr sz="2800" b="1" spc="15" dirty="0" err="1">
                <a:latin typeface="宋体"/>
                <a:cs typeface="宋体"/>
              </a:rPr>
              <a:t>用</a:t>
            </a:r>
            <a:r>
              <a:rPr sz="2800" b="1" spc="-5" dirty="0" err="1">
                <a:latin typeface="宋体"/>
                <a:cs typeface="宋体"/>
              </a:rPr>
              <a:t>分离</a:t>
            </a:r>
            <a:r>
              <a:rPr sz="2800" spc="5" dirty="0" err="1">
                <a:latin typeface="宋体"/>
                <a:cs typeface="宋体"/>
              </a:rPr>
              <a:t>的</a:t>
            </a:r>
            <a:r>
              <a:rPr sz="2800" spc="-25" dirty="0" err="1">
                <a:latin typeface="宋体"/>
                <a:cs typeface="宋体"/>
              </a:rPr>
              <a:t>原</a:t>
            </a:r>
            <a:r>
              <a:rPr sz="2800" spc="5" dirty="0" err="1">
                <a:latin typeface="宋体"/>
                <a:cs typeface="宋体"/>
              </a:rPr>
              <a:t>则</a:t>
            </a:r>
            <a:r>
              <a:rPr sz="2800" spc="5" dirty="0" err="1" smtClean="0">
                <a:latin typeface="宋体"/>
                <a:cs typeface="宋体"/>
              </a:rPr>
              <a:t>，是一种十分有效的对问题</a:t>
            </a:r>
            <a:r>
              <a:rPr sz="2800" spc="-25" dirty="0" err="1" smtClean="0">
                <a:latin typeface="宋体"/>
                <a:cs typeface="宋体"/>
              </a:rPr>
              <a:t>进</a:t>
            </a:r>
            <a:r>
              <a:rPr sz="2800" spc="5" dirty="0" err="1" smtClean="0">
                <a:latin typeface="宋体"/>
                <a:cs typeface="宋体"/>
              </a:rPr>
              <a:t>行抽</a:t>
            </a:r>
            <a:r>
              <a:rPr sz="2800" spc="-25" dirty="0" err="1" smtClean="0">
                <a:latin typeface="宋体"/>
                <a:cs typeface="宋体"/>
              </a:rPr>
              <a:t>象</a:t>
            </a:r>
            <a:r>
              <a:rPr sz="2800" spc="5" dirty="0" err="1" smtClean="0">
                <a:latin typeface="宋体"/>
                <a:cs typeface="宋体"/>
              </a:rPr>
              <a:t>与分</a:t>
            </a:r>
            <a:r>
              <a:rPr sz="2800" spc="-25" dirty="0" err="1" smtClean="0">
                <a:latin typeface="宋体"/>
                <a:cs typeface="宋体"/>
              </a:rPr>
              <a:t>解</a:t>
            </a:r>
            <a:r>
              <a:rPr sz="2800" spc="5" dirty="0" err="1" smtClean="0">
                <a:latin typeface="宋体"/>
                <a:cs typeface="宋体"/>
              </a:rPr>
              <a:t>的思维工具</a:t>
            </a:r>
            <a:r>
              <a:rPr sz="2800" spc="5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  <a:p>
            <a:pPr marL="356870" marR="153670" indent="-344170">
              <a:lnSpc>
                <a:spcPts val="2880"/>
              </a:lnSpc>
              <a:spcBef>
                <a:spcPts val="97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b="1" spc="20" dirty="0" err="1" smtClean="0">
                <a:latin typeface="宋体"/>
                <a:cs typeface="宋体"/>
              </a:rPr>
              <a:t>允</a:t>
            </a:r>
            <a:r>
              <a:rPr sz="2800" b="1" spc="15" dirty="0" err="1" smtClean="0">
                <a:latin typeface="宋体"/>
                <a:cs typeface="宋体"/>
              </a:rPr>
              <a:t>许独</a:t>
            </a:r>
            <a:r>
              <a:rPr sz="2800" b="1" spc="20" dirty="0" err="1" smtClean="0">
                <a:latin typeface="宋体"/>
                <a:cs typeface="宋体"/>
              </a:rPr>
              <a:t>立</a:t>
            </a:r>
            <a:r>
              <a:rPr sz="2800" b="1" spc="-5" dirty="0" err="1" smtClean="0">
                <a:latin typeface="宋体"/>
                <a:cs typeface="宋体"/>
              </a:rPr>
              <a:t>地考虑</a:t>
            </a:r>
            <a:r>
              <a:rPr sz="2800" b="1" spc="15" dirty="0" err="1" smtClean="0">
                <a:latin typeface="宋体"/>
                <a:cs typeface="宋体"/>
              </a:rPr>
              <a:t>数</a:t>
            </a:r>
            <a:r>
              <a:rPr sz="2800" b="1" spc="-5" dirty="0" err="1" smtClean="0">
                <a:latin typeface="宋体"/>
                <a:cs typeface="宋体"/>
              </a:rPr>
              <a:t>据类型的外</a:t>
            </a:r>
            <a:r>
              <a:rPr sz="2800" b="1" spc="20" dirty="0" err="1" smtClean="0">
                <a:latin typeface="宋体"/>
                <a:cs typeface="宋体"/>
              </a:rPr>
              <a:t>部</a:t>
            </a:r>
            <a:r>
              <a:rPr sz="2800" b="1" spc="-5" dirty="0" err="1" smtClean="0">
                <a:latin typeface="宋体"/>
                <a:cs typeface="宋体"/>
              </a:rPr>
              <a:t>接口和内部</a:t>
            </a:r>
            <a:r>
              <a:rPr sz="2800" b="1" spc="20" dirty="0" err="1" smtClean="0">
                <a:latin typeface="宋体"/>
                <a:cs typeface="宋体"/>
              </a:rPr>
              <a:t>的</a:t>
            </a:r>
            <a:r>
              <a:rPr sz="2800" b="1" spc="15" dirty="0" err="1" smtClean="0">
                <a:latin typeface="宋体"/>
                <a:cs typeface="宋体"/>
              </a:rPr>
              <a:t>实现</a:t>
            </a:r>
            <a:r>
              <a:rPr sz="2800" spc="5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  <a:p>
            <a:pPr marL="356870" marR="5080" indent="-344170">
              <a:lnSpc>
                <a:spcPts val="3020"/>
              </a:lnSpc>
              <a:spcBef>
                <a:spcPts val="7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宋体"/>
                <a:cs typeface="宋体"/>
              </a:rPr>
              <a:t>对于系统的分解</a:t>
            </a:r>
            <a:r>
              <a:rPr sz="2800" spc="-10" dirty="0">
                <a:latin typeface="Times New Roman"/>
                <a:cs typeface="Times New Roman"/>
              </a:rPr>
              <a:t>,</a:t>
            </a:r>
            <a:r>
              <a:rPr sz="2800" spc="5" dirty="0">
                <a:latin typeface="宋体"/>
                <a:cs typeface="宋体"/>
              </a:rPr>
              <a:t>设计</a:t>
            </a:r>
            <a:r>
              <a:rPr sz="2800" spc="-10" dirty="0">
                <a:latin typeface="Times New Roman"/>
                <a:cs typeface="Times New Roman"/>
              </a:rPr>
              <a:t>,</a:t>
            </a:r>
            <a:r>
              <a:rPr sz="2800" spc="5" dirty="0">
                <a:latin typeface="宋体"/>
                <a:cs typeface="宋体"/>
              </a:rPr>
              <a:t>维护</a:t>
            </a:r>
            <a:r>
              <a:rPr sz="2800" spc="-25" dirty="0">
                <a:latin typeface="宋体"/>
                <a:cs typeface="宋体"/>
              </a:rPr>
              <a:t>和</a:t>
            </a:r>
            <a:r>
              <a:rPr sz="2800" spc="5" dirty="0">
                <a:latin typeface="宋体"/>
                <a:cs typeface="宋体"/>
              </a:rPr>
              <a:t>修改</a:t>
            </a:r>
            <a:r>
              <a:rPr sz="2800" spc="-25" dirty="0">
                <a:latin typeface="宋体"/>
                <a:cs typeface="宋体"/>
              </a:rPr>
              <a:t>十</a:t>
            </a:r>
            <a:r>
              <a:rPr sz="2800" spc="5" dirty="0">
                <a:latin typeface="宋体"/>
                <a:cs typeface="宋体"/>
              </a:rPr>
              <a:t>分有</a:t>
            </a:r>
            <a:r>
              <a:rPr sz="2800" spc="-25" dirty="0">
                <a:latin typeface="宋体"/>
                <a:cs typeface="宋体"/>
              </a:rPr>
              <a:t>利</a:t>
            </a:r>
            <a:r>
              <a:rPr sz="2800" spc="5" dirty="0">
                <a:latin typeface="宋体"/>
                <a:cs typeface="宋体"/>
              </a:rPr>
              <a:t>， 是</a:t>
            </a:r>
            <a:r>
              <a:rPr sz="2800" b="1" spc="20" dirty="0">
                <a:latin typeface="宋体"/>
                <a:cs typeface="宋体"/>
              </a:rPr>
              <a:t>面</a:t>
            </a:r>
            <a:r>
              <a:rPr sz="2800" b="1" spc="15" dirty="0">
                <a:latin typeface="宋体"/>
                <a:cs typeface="宋体"/>
              </a:rPr>
              <a:t>向对</a:t>
            </a:r>
            <a:r>
              <a:rPr sz="2800" b="1" spc="-5" dirty="0">
                <a:latin typeface="宋体"/>
                <a:cs typeface="宋体"/>
              </a:rPr>
              <a:t>象</a:t>
            </a:r>
            <a:r>
              <a:rPr sz="2800" spc="5" dirty="0">
                <a:latin typeface="宋体"/>
                <a:cs typeface="宋体"/>
              </a:rPr>
              <a:t>技术</a:t>
            </a:r>
            <a:r>
              <a:rPr sz="2800" spc="-25" dirty="0">
                <a:latin typeface="宋体"/>
                <a:cs typeface="宋体"/>
              </a:rPr>
              <a:t>与</a:t>
            </a:r>
            <a:r>
              <a:rPr sz="2800" spc="5" dirty="0">
                <a:latin typeface="宋体"/>
                <a:cs typeface="宋体"/>
              </a:rPr>
              <a:t>方法</a:t>
            </a:r>
            <a:r>
              <a:rPr sz="2800" spc="-25" dirty="0">
                <a:latin typeface="宋体"/>
                <a:cs typeface="宋体"/>
              </a:rPr>
              <a:t>的</a:t>
            </a:r>
            <a:r>
              <a:rPr sz="2800" spc="5" dirty="0">
                <a:latin typeface="宋体"/>
                <a:cs typeface="宋体"/>
              </a:rPr>
              <a:t>主要</a:t>
            </a:r>
            <a:r>
              <a:rPr sz="2800" spc="-25" dirty="0">
                <a:latin typeface="宋体"/>
                <a:cs typeface="宋体"/>
              </a:rPr>
              <a:t>理</a:t>
            </a:r>
            <a:r>
              <a:rPr sz="2800" spc="5" dirty="0">
                <a:latin typeface="宋体"/>
                <a:cs typeface="宋体"/>
              </a:rPr>
              <a:t>论基</a:t>
            </a:r>
            <a:r>
              <a:rPr sz="2800" spc="-25" dirty="0">
                <a:latin typeface="宋体"/>
                <a:cs typeface="宋体"/>
              </a:rPr>
              <a:t>础</a:t>
            </a:r>
            <a:r>
              <a:rPr sz="2800" spc="5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14142" y="835215"/>
            <a:ext cx="49269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抽象数据类型举例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689387"/>
            <a:ext cx="3685540" cy="424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645" marR="1526540" indent="-195580">
              <a:lnSpc>
                <a:spcPct val="110000"/>
              </a:lnSpc>
              <a:spcBef>
                <a:spcPts val="95"/>
              </a:spcBef>
            </a:pPr>
            <a:r>
              <a:rPr sz="2800" b="1" spc="-30" dirty="0">
                <a:latin typeface="Arial"/>
                <a:cs typeface="Arial"/>
              </a:rPr>
              <a:t>ADT </a:t>
            </a:r>
            <a:r>
              <a:rPr sz="2800" dirty="0">
                <a:latin typeface="Arial"/>
                <a:cs typeface="Arial"/>
              </a:rPr>
              <a:t>Circle </a:t>
            </a:r>
            <a:r>
              <a:rPr sz="2800" b="1" spc="10" dirty="0">
                <a:latin typeface="Arial"/>
                <a:cs typeface="Arial"/>
              </a:rPr>
              <a:t>is  </a:t>
            </a:r>
            <a:r>
              <a:rPr sz="2800" b="1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207645" marR="882015" indent="198120">
              <a:lnSpc>
                <a:spcPct val="110000"/>
              </a:lnSpc>
            </a:pPr>
            <a:r>
              <a:rPr sz="2800" dirty="0">
                <a:latin typeface="Arial"/>
                <a:cs typeface="Arial"/>
              </a:rPr>
              <a:t>real r</a:t>
            </a:r>
            <a:r>
              <a:rPr sz="2800" b="1" dirty="0">
                <a:latin typeface="Arial"/>
                <a:cs typeface="Arial"/>
              </a:rPr>
              <a:t>; </a:t>
            </a:r>
            <a:r>
              <a:rPr sz="2800" dirty="0">
                <a:latin typeface="Arial"/>
                <a:cs typeface="Arial"/>
              </a:rPr>
              <a:t>real </a:t>
            </a:r>
            <a:r>
              <a:rPr sz="2800" spc="-20" dirty="0">
                <a:latin typeface="Arial"/>
                <a:cs typeface="Arial"/>
              </a:rPr>
              <a:t>x,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y</a:t>
            </a:r>
            <a:r>
              <a:rPr sz="2800" b="1" spc="-20" dirty="0">
                <a:latin typeface="Arial"/>
                <a:cs typeface="Arial"/>
              </a:rPr>
              <a:t>;  </a:t>
            </a:r>
            <a:r>
              <a:rPr sz="2800" b="1" spc="-5" dirty="0">
                <a:latin typeface="Arial"/>
                <a:cs typeface="Arial"/>
              </a:rPr>
              <a:t>operations</a:t>
            </a:r>
            <a:endParaRPr sz="28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latin typeface="Arial"/>
                <a:cs typeface="Arial"/>
              </a:rPr>
              <a:t>real area (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405765" marR="5080">
              <a:lnSpc>
                <a:spcPct val="110000"/>
              </a:lnSpc>
            </a:pPr>
            <a:r>
              <a:rPr sz="2800" dirty="0">
                <a:latin typeface="Arial"/>
                <a:cs typeface="Arial"/>
              </a:rPr>
              <a:t>real </a:t>
            </a:r>
            <a:r>
              <a:rPr sz="2800" spc="5" dirty="0">
                <a:latin typeface="Arial"/>
                <a:cs typeface="Arial"/>
              </a:rPr>
              <a:t>circumference(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)  real getRadius (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2800" b="1" spc="5" dirty="0">
                <a:latin typeface="Arial"/>
                <a:cs typeface="Arial"/>
              </a:rPr>
              <a:t>...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...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b="1" spc="-5" dirty="0">
                <a:latin typeface="Arial"/>
                <a:cs typeface="Arial"/>
              </a:rPr>
              <a:t>end </a:t>
            </a:r>
            <a:r>
              <a:rPr sz="2800" b="1" spc="-30" dirty="0">
                <a:latin typeface="Arial"/>
                <a:cs typeface="Arial"/>
              </a:rPr>
              <a:t>ADT</a:t>
            </a:r>
            <a:r>
              <a:rPr sz="2800" b="1" spc="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Circle</a:t>
            </a:r>
            <a:r>
              <a:rPr sz="2800" b="1" dirty="0"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0867" y="2743200"/>
            <a:ext cx="4922265" cy="756919"/>
          </a:xfrm>
        </p:spPr>
        <p:txBody>
          <a:bodyPr/>
          <a:lstStyle/>
          <a:p>
            <a:r>
              <a:rPr lang="zh-CN" altLang="en-US" dirty="0"/>
              <a:t>三室两卫结构图</a:t>
            </a:r>
          </a:p>
        </p:txBody>
      </p:sp>
    </p:spTree>
    <p:extLst>
      <p:ext uri="{BB962C8B-B14F-4D97-AF65-F5344CB8AC3E}">
        <p14:creationId xmlns:p14="http://schemas.microsoft.com/office/powerpoint/2010/main" val="38317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11095" y="835215"/>
            <a:ext cx="4932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C语言里的ADT技术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742947"/>
            <a:ext cx="7411084" cy="386587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6870" marR="200025" indent="-34417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dirty="0">
                <a:latin typeface="宋体"/>
                <a:cs typeface="宋体"/>
              </a:rPr>
              <a:t>没有为</a:t>
            </a:r>
            <a:r>
              <a:rPr sz="2400" b="1" spc="-85" dirty="0">
                <a:latin typeface="Arial"/>
                <a:cs typeface="Arial"/>
              </a:rPr>
              <a:t>A</a:t>
            </a:r>
            <a:r>
              <a:rPr sz="2400" b="1" spc="-10" dirty="0">
                <a:latin typeface="Arial"/>
                <a:cs typeface="Arial"/>
              </a:rPr>
              <a:t>D</a:t>
            </a: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dirty="0">
                <a:latin typeface="宋体"/>
                <a:cs typeface="宋体"/>
              </a:rPr>
              <a:t>提供专门支持（</a:t>
            </a: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dirty="0">
                <a:latin typeface="宋体"/>
                <a:cs typeface="宋体"/>
              </a:rPr>
              <a:t>语言设计时还没认识 到</a:t>
            </a:r>
            <a:r>
              <a:rPr sz="2400" b="1" spc="-35" dirty="0">
                <a:latin typeface="Arial"/>
                <a:cs typeface="Arial"/>
              </a:rPr>
              <a:t>ADT</a:t>
            </a:r>
            <a:r>
              <a:rPr sz="2400" dirty="0">
                <a:latin typeface="宋体"/>
                <a:cs typeface="宋体"/>
              </a:rPr>
              <a:t>的重要性），但可通过程序技术模拟。</a:t>
            </a:r>
            <a:endParaRPr sz="2400">
              <a:latin typeface="宋体"/>
              <a:cs typeface="宋体"/>
            </a:endParaRPr>
          </a:p>
          <a:p>
            <a:pPr marL="356870" marR="5080" indent="-344170">
              <a:lnSpc>
                <a:spcPts val="2590"/>
              </a:lnSpc>
              <a:spcBef>
                <a:spcPts val="580"/>
              </a:spcBef>
              <a:buChar char="•"/>
              <a:tabLst>
                <a:tab pos="357505" algn="l"/>
              </a:tabLst>
            </a:pPr>
            <a:r>
              <a:rPr sz="2400" dirty="0">
                <a:latin typeface="宋体"/>
                <a:cs typeface="宋体"/>
              </a:rPr>
              <a:t>在</a:t>
            </a: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dirty="0">
                <a:latin typeface="宋体"/>
                <a:cs typeface="宋体"/>
              </a:rPr>
              <a:t>里实现一个</a:t>
            </a:r>
            <a:r>
              <a:rPr sz="2400" b="1" spc="-35" dirty="0">
                <a:latin typeface="Arial"/>
                <a:cs typeface="Arial"/>
              </a:rPr>
              <a:t>ADT</a:t>
            </a:r>
            <a:r>
              <a:rPr sz="2400" dirty="0">
                <a:latin typeface="宋体"/>
                <a:cs typeface="宋体"/>
              </a:rPr>
              <a:t>通常用两个文件，</a:t>
            </a:r>
            <a:r>
              <a:rPr sz="2400" b="1" dirty="0">
                <a:latin typeface="Arial"/>
                <a:cs typeface="Arial"/>
              </a:rPr>
              <a:t>.h </a:t>
            </a:r>
            <a:r>
              <a:rPr sz="2400" dirty="0">
                <a:latin typeface="宋体"/>
                <a:cs typeface="宋体"/>
              </a:rPr>
              <a:t>文件定义数 据表示（定义类型）和操作原型，</a:t>
            </a:r>
            <a:r>
              <a:rPr sz="2400" b="1" dirty="0">
                <a:latin typeface="Arial"/>
                <a:cs typeface="Arial"/>
              </a:rPr>
              <a:t>.c</a:t>
            </a:r>
            <a:r>
              <a:rPr sz="2400" b="1" spc="-13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文件实现操作。</a:t>
            </a:r>
            <a:endParaRPr sz="2400">
              <a:latin typeface="宋体"/>
              <a:cs typeface="宋体"/>
            </a:endParaRPr>
          </a:p>
          <a:p>
            <a:pPr marL="356870" indent="-344170">
              <a:lnSpc>
                <a:spcPct val="100000"/>
              </a:lnSpc>
              <a:spcBef>
                <a:spcPts val="254"/>
              </a:spcBef>
              <a:buChar char="•"/>
              <a:tabLst>
                <a:tab pos="357505" algn="l"/>
              </a:tabLst>
            </a:pPr>
            <a:r>
              <a:rPr sz="2400" dirty="0">
                <a:latin typeface="宋体"/>
                <a:cs typeface="宋体"/>
              </a:rPr>
              <a:t>以</a:t>
            </a:r>
            <a:r>
              <a:rPr sz="2400" b="1" dirty="0">
                <a:latin typeface="Arial"/>
                <a:cs typeface="Arial"/>
              </a:rPr>
              <a:t>Circle</a:t>
            </a:r>
            <a:r>
              <a:rPr sz="2400" dirty="0">
                <a:latin typeface="宋体"/>
                <a:cs typeface="宋体"/>
              </a:rPr>
              <a:t>为例，</a:t>
            </a:r>
            <a:r>
              <a:rPr sz="2400" b="1" dirty="0">
                <a:latin typeface="Arial"/>
                <a:cs typeface="Arial"/>
              </a:rPr>
              <a:t>circle.h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文件：</a:t>
            </a:r>
            <a:endParaRPr sz="2400">
              <a:latin typeface="宋体"/>
              <a:cs typeface="宋体"/>
            </a:endParaRPr>
          </a:p>
          <a:p>
            <a:pPr marL="347980">
              <a:lnSpc>
                <a:spcPct val="100000"/>
              </a:lnSpc>
              <a:spcBef>
                <a:spcPts val="265"/>
              </a:spcBef>
            </a:pPr>
            <a:r>
              <a:rPr sz="2400" b="1" spc="-15" dirty="0">
                <a:latin typeface="Arial"/>
                <a:cs typeface="Arial"/>
              </a:rPr>
              <a:t>typedef </a:t>
            </a:r>
            <a:r>
              <a:rPr sz="2400" b="1" spc="-5" dirty="0">
                <a:latin typeface="Arial"/>
                <a:cs typeface="Arial"/>
              </a:rPr>
              <a:t>struct { double </a:t>
            </a:r>
            <a:r>
              <a:rPr sz="2400" spc="-15" dirty="0">
                <a:latin typeface="Arial"/>
                <a:cs typeface="Arial"/>
              </a:rPr>
              <a:t>x, y, </a:t>
            </a:r>
            <a:r>
              <a:rPr sz="2400" spc="-5" dirty="0">
                <a:latin typeface="Arial"/>
                <a:cs typeface="Arial"/>
              </a:rPr>
              <a:t>r; </a:t>
            </a:r>
            <a:r>
              <a:rPr sz="2400" b="1" spc="-5" dirty="0">
                <a:latin typeface="Arial"/>
                <a:cs typeface="Arial"/>
              </a:rPr>
              <a:t>}</a:t>
            </a:r>
            <a:r>
              <a:rPr sz="2400" b="1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Circle</a:t>
            </a:r>
            <a:r>
              <a:rPr sz="2400" b="1" spc="-5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347980" marR="123825">
              <a:lnSpc>
                <a:spcPct val="110000"/>
              </a:lnSpc>
            </a:pPr>
            <a:r>
              <a:rPr sz="2400" b="1" spc="-5" dirty="0">
                <a:latin typeface="Arial"/>
                <a:cs typeface="Arial"/>
              </a:rPr>
              <a:t>Circle </a:t>
            </a:r>
            <a:r>
              <a:rPr sz="2400" spc="-5" dirty="0">
                <a:latin typeface="Arial"/>
                <a:cs typeface="Arial"/>
              </a:rPr>
              <a:t>createCircle </a:t>
            </a:r>
            <a:r>
              <a:rPr sz="2400" b="1" spc="-5" dirty="0">
                <a:latin typeface="Arial"/>
                <a:cs typeface="Arial"/>
              </a:rPr>
              <a:t>(double 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b="1" spc="-15" dirty="0">
                <a:latin typeface="Arial"/>
                <a:cs typeface="Arial"/>
              </a:rPr>
              <a:t>, </a:t>
            </a:r>
            <a:r>
              <a:rPr sz="2400" b="1" spc="-5" dirty="0">
                <a:latin typeface="Arial"/>
                <a:cs typeface="Arial"/>
              </a:rPr>
              <a:t>double </a:t>
            </a:r>
            <a:r>
              <a:rPr sz="2400" spc="-15" dirty="0">
                <a:latin typeface="Arial"/>
                <a:cs typeface="Arial"/>
              </a:rPr>
              <a:t>y</a:t>
            </a:r>
            <a:r>
              <a:rPr sz="2400" b="1" spc="-15" dirty="0">
                <a:latin typeface="Arial"/>
                <a:cs typeface="Arial"/>
              </a:rPr>
              <a:t>, </a:t>
            </a:r>
            <a:r>
              <a:rPr sz="2400" b="1" spc="-5" dirty="0">
                <a:latin typeface="Arial"/>
                <a:cs typeface="Arial"/>
              </a:rPr>
              <a:t>double 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b="1" spc="-10" dirty="0">
                <a:latin typeface="Arial"/>
                <a:cs typeface="Arial"/>
              </a:rPr>
              <a:t>);  </a:t>
            </a:r>
            <a:r>
              <a:rPr sz="2400" b="1" spc="-5" dirty="0">
                <a:latin typeface="Arial"/>
                <a:cs typeface="Arial"/>
              </a:rPr>
              <a:t>double </a:t>
            </a:r>
            <a:r>
              <a:rPr sz="2400" spc="-5" dirty="0">
                <a:latin typeface="Arial"/>
                <a:cs typeface="Arial"/>
              </a:rPr>
              <a:t>area </a:t>
            </a:r>
            <a:r>
              <a:rPr sz="2400" b="1" spc="-5" dirty="0">
                <a:latin typeface="Arial"/>
                <a:cs typeface="Arial"/>
              </a:rPr>
              <a:t>(Circle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b="1" spc="-10" dirty="0"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285"/>
              </a:spcBef>
            </a:pPr>
            <a:r>
              <a:rPr sz="2400" b="1" spc="-5" dirty="0">
                <a:latin typeface="Arial"/>
                <a:cs typeface="Arial"/>
              </a:rPr>
              <a:t>double </a:t>
            </a:r>
            <a:r>
              <a:rPr sz="2400" dirty="0">
                <a:latin typeface="Arial"/>
                <a:cs typeface="Arial"/>
              </a:rPr>
              <a:t>circumference </a:t>
            </a:r>
            <a:r>
              <a:rPr sz="2400" b="1" spc="-5" dirty="0">
                <a:latin typeface="Arial"/>
                <a:cs typeface="Arial"/>
              </a:rPr>
              <a:t>(Circle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b="1" spc="-10" dirty="0"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310"/>
              </a:spcBef>
              <a:tabLst>
                <a:tab pos="4812665" algn="l"/>
              </a:tabLst>
            </a:pPr>
            <a:r>
              <a:rPr sz="2400" b="1" dirty="0">
                <a:latin typeface="Arial"/>
                <a:cs typeface="Arial"/>
              </a:rPr>
              <a:t>...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...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/*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其他操作的声明（原型）	</a:t>
            </a:r>
            <a:r>
              <a:rPr sz="2400" b="1" dirty="0">
                <a:latin typeface="Arial"/>
                <a:cs typeface="Arial"/>
              </a:rPr>
              <a:t>*/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228600"/>
            <a:ext cx="8239125" cy="6391275"/>
          </a:xfrm>
          <a:custGeom>
            <a:avLst/>
            <a:gdLst/>
            <a:ahLst/>
            <a:cxnLst/>
            <a:rect l="l" t="t" r="r" b="b"/>
            <a:pathLst>
              <a:path w="8239125" h="6391275">
                <a:moveTo>
                  <a:pt x="0" y="0"/>
                </a:moveTo>
                <a:lnTo>
                  <a:pt x="8239125" y="0"/>
                </a:lnTo>
                <a:lnTo>
                  <a:pt x="8239125" y="6391275"/>
                </a:lnTo>
                <a:lnTo>
                  <a:pt x="0" y="6391275"/>
                </a:lnTo>
                <a:lnTo>
                  <a:pt x="0" y="0"/>
                </a:lnTo>
                <a:close/>
              </a:path>
            </a:pathLst>
          </a:custGeom>
          <a:solidFill>
            <a:srgbClr val="EDE7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03300" y="337819"/>
            <a:ext cx="7696200" cy="609409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650"/>
              </a:spcBef>
            </a:pPr>
            <a:r>
              <a:rPr sz="2400" b="1" dirty="0">
                <a:latin typeface="Arial"/>
                <a:cs typeface="Arial"/>
              </a:rPr>
              <a:t>circle.c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文件：</a:t>
            </a:r>
            <a:endParaRPr sz="2400">
              <a:latin typeface="宋体"/>
              <a:cs typeface="宋体"/>
            </a:endParaRPr>
          </a:p>
          <a:p>
            <a:pPr marL="154940">
              <a:lnSpc>
                <a:spcPct val="100000"/>
              </a:lnSpc>
              <a:spcBef>
                <a:spcPts val="555"/>
              </a:spcBef>
            </a:pPr>
            <a:r>
              <a:rPr sz="2400" b="1" spc="-5" dirty="0">
                <a:latin typeface="Arial"/>
                <a:cs typeface="Arial"/>
              </a:rPr>
              <a:t>#include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"circle.h"</a:t>
            </a:r>
            <a:endParaRPr sz="2400">
              <a:latin typeface="Arial"/>
              <a:cs typeface="Arial"/>
            </a:endParaRPr>
          </a:p>
          <a:p>
            <a:pPr marL="154940" marR="5080" indent="-142240">
              <a:lnSpc>
                <a:spcPct val="120000"/>
              </a:lnSpc>
              <a:tabLst>
                <a:tab pos="7682865" algn="l"/>
              </a:tabLst>
            </a:pPr>
            <a:r>
              <a:rPr sz="2400" b="1" u="sng" dirty="0">
                <a:uFill>
                  <a:solidFill>
                    <a:srgbClr val="CBBD83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215" dirty="0">
                <a:uFill>
                  <a:solidFill>
                    <a:srgbClr val="CBBD83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dirty="0">
                <a:uFill>
                  <a:solidFill>
                    <a:srgbClr val="CBBD83"/>
                  </a:solidFill>
                </a:uFill>
                <a:latin typeface="Arial"/>
                <a:cs typeface="Arial"/>
              </a:rPr>
              <a:t>const </a:t>
            </a:r>
            <a:r>
              <a:rPr sz="2400" b="1" u="sng" spc="-5" dirty="0">
                <a:uFill>
                  <a:solidFill>
                    <a:srgbClr val="CBBD83"/>
                  </a:solidFill>
                </a:uFill>
                <a:latin typeface="Arial"/>
                <a:cs typeface="Arial"/>
              </a:rPr>
              <a:t>double </a:t>
            </a:r>
            <a:r>
              <a:rPr sz="2400" u="sng" dirty="0">
                <a:uFill>
                  <a:solidFill>
                    <a:srgbClr val="CBBD83"/>
                  </a:solidFill>
                </a:uFill>
                <a:latin typeface="Arial"/>
                <a:cs typeface="Arial"/>
              </a:rPr>
              <a:t>pi</a:t>
            </a:r>
            <a:r>
              <a:rPr sz="2400" u="sng" spc="-90" dirty="0">
                <a:uFill>
                  <a:solidFill>
                    <a:srgbClr val="CBBD83"/>
                  </a:solidFill>
                </a:uFill>
                <a:latin typeface="Arial"/>
                <a:cs typeface="Arial"/>
              </a:rPr>
              <a:t> </a:t>
            </a:r>
            <a:r>
              <a:rPr sz="2400" u="sng" dirty="0">
                <a:uFill>
                  <a:solidFill>
                    <a:srgbClr val="CBBD83"/>
                  </a:solidFill>
                </a:uFill>
                <a:latin typeface="Arial"/>
                <a:cs typeface="Arial"/>
              </a:rPr>
              <a:t>=</a:t>
            </a:r>
            <a:r>
              <a:rPr sz="2400" u="sng" spc="-15" dirty="0">
                <a:uFill>
                  <a:solidFill>
                    <a:srgbClr val="CBBD83"/>
                  </a:solidFill>
                </a:uFill>
                <a:latin typeface="Arial"/>
                <a:cs typeface="Arial"/>
              </a:rPr>
              <a:t> </a:t>
            </a:r>
            <a:r>
              <a:rPr sz="2400" u="sng" dirty="0">
                <a:uFill>
                  <a:solidFill>
                    <a:srgbClr val="CBBD83"/>
                  </a:solidFill>
                </a:uFill>
                <a:latin typeface="Arial"/>
                <a:cs typeface="Arial"/>
              </a:rPr>
              <a:t>3.14159265</a:t>
            </a:r>
            <a:r>
              <a:rPr sz="2400" b="1" u="sng" dirty="0">
                <a:uFill>
                  <a:solidFill>
                    <a:srgbClr val="CBBD83"/>
                  </a:solidFill>
                </a:uFill>
                <a:latin typeface="Arial"/>
                <a:cs typeface="Arial"/>
              </a:rPr>
              <a:t>; 	</a:t>
            </a:r>
            <a:r>
              <a:rPr sz="2400" b="1" dirty="0">
                <a:latin typeface="Arial"/>
                <a:cs typeface="Arial"/>
              </a:rPr>
              <a:t>                                circle </a:t>
            </a:r>
            <a:r>
              <a:rPr sz="2400" spc="-5" dirty="0">
                <a:latin typeface="Arial"/>
                <a:cs typeface="Arial"/>
              </a:rPr>
              <a:t>createCircle </a:t>
            </a:r>
            <a:r>
              <a:rPr sz="2400" b="1" spc="-5" dirty="0">
                <a:latin typeface="Arial"/>
                <a:cs typeface="Arial"/>
              </a:rPr>
              <a:t>(double 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b="1" spc="-15" dirty="0">
                <a:latin typeface="Arial"/>
                <a:cs typeface="Arial"/>
              </a:rPr>
              <a:t>, </a:t>
            </a:r>
            <a:r>
              <a:rPr sz="2400" b="1" spc="-5" dirty="0">
                <a:latin typeface="Arial"/>
                <a:cs typeface="Arial"/>
              </a:rPr>
              <a:t>double </a:t>
            </a:r>
            <a:r>
              <a:rPr sz="2400" spc="-15" dirty="0">
                <a:latin typeface="Arial"/>
                <a:cs typeface="Arial"/>
              </a:rPr>
              <a:t>y</a:t>
            </a:r>
            <a:r>
              <a:rPr sz="2400" b="1" spc="-15" dirty="0">
                <a:latin typeface="Arial"/>
                <a:cs typeface="Arial"/>
              </a:rPr>
              <a:t>, </a:t>
            </a:r>
            <a:r>
              <a:rPr sz="2400" b="1" spc="-5" dirty="0">
                <a:latin typeface="Arial"/>
                <a:cs typeface="Arial"/>
              </a:rPr>
              <a:t>double 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b="1" spc="-5" dirty="0">
                <a:latin typeface="Arial"/>
                <a:cs typeface="Arial"/>
              </a:rPr>
              <a:t>) {  Circle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321945" marR="4371340">
              <a:lnSpc>
                <a:spcPct val="120000"/>
              </a:lnSpc>
            </a:pPr>
            <a:r>
              <a:rPr sz="2400" dirty="0">
                <a:latin typeface="Arial"/>
                <a:cs typeface="Arial"/>
              </a:rPr>
              <a:t>c.x = </a:t>
            </a:r>
            <a:r>
              <a:rPr sz="2400" spc="-15" dirty="0">
                <a:latin typeface="Arial"/>
                <a:cs typeface="Arial"/>
              </a:rPr>
              <a:t>x; </a:t>
            </a:r>
            <a:r>
              <a:rPr sz="2400" dirty="0">
                <a:latin typeface="Arial"/>
                <a:cs typeface="Arial"/>
              </a:rPr>
              <a:t>c.y = </a:t>
            </a:r>
            <a:r>
              <a:rPr sz="2400" spc="-15" dirty="0">
                <a:latin typeface="Arial"/>
                <a:cs typeface="Arial"/>
              </a:rPr>
              <a:t>y; </a:t>
            </a:r>
            <a:r>
              <a:rPr sz="2400" dirty="0">
                <a:latin typeface="Arial"/>
                <a:cs typeface="Arial"/>
              </a:rPr>
              <a:t>c.r =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b="1" spc="-5" dirty="0">
                <a:latin typeface="Arial"/>
                <a:cs typeface="Arial"/>
              </a:rPr>
              <a:t>;  return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Arial"/>
                <a:cs typeface="Arial"/>
              </a:rPr>
              <a:t>double </a:t>
            </a:r>
            <a:r>
              <a:rPr sz="2400" spc="-5" dirty="0">
                <a:latin typeface="Arial"/>
                <a:cs typeface="Arial"/>
              </a:rPr>
              <a:t>area </a:t>
            </a:r>
            <a:r>
              <a:rPr sz="2400" b="1" spc="-5" dirty="0">
                <a:latin typeface="Arial"/>
                <a:cs typeface="Arial"/>
              </a:rPr>
              <a:t>(Circle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) </a:t>
            </a:r>
            <a:r>
              <a:rPr sz="2400" b="1" spc="-5" dirty="0">
                <a:latin typeface="Arial"/>
                <a:cs typeface="Arial"/>
              </a:rPr>
              <a:t>{ return </a:t>
            </a:r>
            <a:r>
              <a:rPr sz="2400" dirty="0">
                <a:latin typeface="Arial"/>
                <a:cs typeface="Arial"/>
              </a:rPr>
              <a:t>c.r *c.r </a:t>
            </a:r>
            <a:r>
              <a:rPr sz="2400" spc="-5" dirty="0">
                <a:latin typeface="Arial"/>
                <a:cs typeface="Arial"/>
              </a:rPr>
              <a:t>*pi</a:t>
            </a:r>
            <a:r>
              <a:rPr sz="2400" b="1" spc="-5" dirty="0">
                <a:latin typeface="Arial"/>
                <a:cs typeface="Arial"/>
              </a:rPr>
              <a:t>;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5494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Arial"/>
                <a:cs typeface="Arial"/>
              </a:rPr>
              <a:t>double </a:t>
            </a:r>
            <a:r>
              <a:rPr sz="2400" dirty="0">
                <a:latin typeface="Arial"/>
                <a:cs typeface="Arial"/>
              </a:rPr>
              <a:t>circumference </a:t>
            </a:r>
            <a:r>
              <a:rPr sz="2400" b="1" spc="-5" dirty="0">
                <a:latin typeface="Arial"/>
                <a:cs typeface="Arial"/>
              </a:rPr>
              <a:t>(Circle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) </a:t>
            </a:r>
            <a:r>
              <a:rPr sz="2400" b="1" spc="-5" dirty="0">
                <a:latin typeface="Arial"/>
                <a:cs typeface="Arial"/>
              </a:rPr>
              <a:t>{ return </a:t>
            </a:r>
            <a:r>
              <a:rPr sz="2400" spc="-5" dirty="0">
                <a:latin typeface="Arial"/>
                <a:cs typeface="Arial"/>
              </a:rPr>
              <a:t>2 * </a:t>
            </a:r>
            <a:r>
              <a:rPr sz="2400" dirty="0">
                <a:latin typeface="Arial"/>
                <a:cs typeface="Arial"/>
              </a:rPr>
              <a:t>c.r </a:t>
            </a:r>
            <a:r>
              <a:rPr sz="2400" spc="-5" dirty="0">
                <a:latin typeface="Arial"/>
                <a:cs typeface="Arial"/>
              </a:rPr>
              <a:t>* pi</a:t>
            </a:r>
            <a:r>
              <a:rPr sz="2400" b="1" spc="-5" dirty="0">
                <a:latin typeface="Arial"/>
                <a:cs typeface="Arial"/>
              </a:rPr>
              <a:t>;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54940">
              <a:lnSpc>
                <a:spcPct val="100000"/>
              </a:lnSpc>
              <a:spcBef>
                <a:spcPts val="600"/>
              </a:spcBef>
            </a:pPr>
            <a:r>
              <a:rPr sz="2400" b="1" dirty="0">
                <a:latin typeface="Arial"/>
                <a:cs typeface="Arial"/>
              </a:rPr>
              <a:t>...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...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/*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其他操作的实现</a:t>
            </a:r>
            <a:r>
              <a:rPr sz="2400" b="1" dirty="0">
                <a:latin typeface="Arial"/>
                <a:cs typeface="Arial"/>
              </a:rPr>
              <a:t>*/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499109" marR="295275" indent="-344170">
              <a:lnSpc>
                <a:spcPct val="100000"/>
              </a:lnSpc>
              <a:spcBef>
                <a:spcPts val="5"/>
              </a:spcBef>
              <a:buChar char="•"/>
              <a:tabLst>
                <a:tab pos="499745" algn="l"/>
              </a:tabLst>
            </a:pPr>
            <a:r>
              <a:rPr sz="2400" dirty="0">
                <a:latin typeface="宋体"/>
                <a:cs typeface="宋体"/>
              </a:rPr>
              <a:t>使用</a:t>
            </a:r>
            <a:r>
              <a:rPr sz="2400" b="1" dirty="0">
                <a:latin typeface="Arial"/>
                <a:cs typeface="Arial"/>
              </a:rPr>
              <a:t>Circle</a:t>
            </a:r>
            <a:r>
              <a:rPr sz="2400" dirty="0">
                <a:latin typeface="宋体"/>
                <a:cs typeface="宋体"/>
              </a:rPr>
              <a:t>类型的文件应</a:t>
            </a:r>
            <a:r>
              <a:rPr sz="2400" b="1" spc="-5" dirty="0">
                <a:latin typeface="Arial"/>
                <a:cs typeface="Arial"/>
              </a:rPr>
              <a:t>#include</a:t>
            </a:r>
            <a:r>
              <a:rPr sz="2400" b="1" spc="-1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“circle.h”</a:t>
            </a:r>
            <a:r>
              <a:rPr sz="2400" dirty="0">
                <a:latin typeface="宋体"/>
                <a:cs typeface="宋体"/>
              </a:rPr>
              <a:t>，做可 执行程序时应把文件</a:t>
            </a:r>
            <a:r>
              <a:rPr sz="2400" b="1" dirty="0">
                <a:latin typeface="Arial"/>
                <a:cs typeface="Arial"/>
              </a:rPr>
              <a:t>circle.c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作为其中一部分。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1.3</a:t>
            </a:r>
            <a:r>
              <a:rPr spc="-75" dirty="0"/>
              <a:t> </a:t>
            </a:r>
            <a:r>
              <a:rPr dirty="0"/>
              <a:t>数据结构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762000" y="1709419"/>
            <a:ext cx="8116949" cy="329859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56870" marR="5080" indent="-344170">
              <a:lnSpc>
                <a:spcPts val="2690"/>
              </a:lnSpc>
              <a:spcBef>
                <a:spcPts val="755"/>
              </a:spcBef>
              <a:buFont typeface=""/>
              <a:buChar char="•"/>
              <a:tabLst>
                <a:tab pos="357505" algn="l"/>
              </a:tabLst>
            </a:pPr>
            <a:r>
              <a:rPr sz="2800" b="1" spc="-5" dirty="0">
                <a:latin typeface="宋体"/>
                <a:cs typeface="宋体"/>
              </a:rPr>
              <a:t>传</a:t>
            </a:r>
            <a:r>
              <a:rPr sz="2800" b="1" spc="20" dirty="0">
                <a:latin typeface="宋体"/>
                <a:cs typeface="宋体"/>
              </a:rPr>
              <a:t>统</a:t>
            </a:r>
            <a:r>
              <a:rPr sz="2800" b="1" spc="-5" dirty="0">
                <a:latin typeface="宋体"/>
                <a:cs typeface="宋体"/>
              </a:rPr>
              <a:t>的概念：</a:t>
            </a:r>
            <a:r>
              <a:rPr sz="2800" b="1" spc="15" dirty="0">
                <a:latin typeface="宋体"/>
                <a:cs typeface="宋体"/>
              </a:rPr>
              <a:t>数</a:t>
            </a:r>
            <a:r>
              <a:rPr sz="2800" b="1" spc="-5" dirty="0">
                <a:latin typeface="宋体"/>
                <a:cs typeface="宋体"/>
              </a:rPr>
              <a:t>据结</a:t>
            </a:r>
            <a:r>
              <a:rPr sz="2800" b="1" spc="15" dirty="0">
                <a:latin typeface="宋体"/>
                <a:cs typeface="宋体"/>
              </a:rPr>
              <a:t>构</a:t>
            </a:r>
            <a:r>
              <a:rPr sz="2800" b="1" spc="-5" dirty="0">
                <a:latin typeface="宋体"/>
                <a:cs typeface="宋体"/>
              </a:rPr>
              <a:t>是计算机</a:t>
            </a:r>
            <a:r>
              <a:rPr sz="2800" b="1" spc="20" dirty="0">
                <a:latin typeface="宋体"/>
                <a:cs typeface="宋体"/>
              </a:rPr>
              <a:t>中</a:t>
            </a:r>
            <a:r>
              <a:rPr sz="2800" b="1" spc="-5" dirty="0">
                <a:latin typeface="宋体"/>
                <a:cs typeface="宋体"/>
              </a:rPr>
              <a:t>表示</a:t>
            </a:r>
            <a:r>
              <a:rPr sz="2800" b="1" dirty="0">
                <a:latin typeface="宋体"/>
                <a:cs typeface="宋体"/>
              </a:rPr>
              <a:t>(</a:t>
            </a:r>
            <a:r>
              <a:rPr sz="2800" b="1" spc="-5" dirty="0">
                <a:latin typeface="宋体"/>
                <a:cs typeface="宋体"/>
              </a:rPr>
              <a:t>存储</a:t>
            </a:r>
            <a:r>
              <a:rPr sz="2800" b="1" spc="-10" dirty="0">
                <a:latin typeface="宋体"/>
                <a:cs typeface="宋体"/>
              </a:rPr>
              <a:t>) </a:t>
            </a:r>
            <a:r>
              <a:rPr sz="2800" b="1" spc="20" dirty="0" err="1">
                <a:latin typeface="宋体"/>
                <a:cs typeface="宋体"/>
              </a:rPr>
              <a:t>的</a:t>
            </a:r>
            <a:r>
              <a:rPr sz="2800" b="1" spc="15" dirty="0" err="1">
                <a:latin typeface="宋体"/>
                <a:cs typeface="宋体"/>
              </a:rPr>
              <a:t>、</a:t>
            </a:r>
            <a:r>
              <a:rPr sz="2800" b="1" spc="15" dirty="0" err="1" smtClean="0">
                <a:latin typeface="宋体"/>
                <a:cs typeface="宋体"/>
              </a:rPr>
              <a:t>具</a:t>
            </a:r>
            <a:r>
              <a:rPr sz="2800" b="1" spc="20" dirty="0" err="1" smtClean="0">
                <a:latin typeface="宋体"/>
                <a:cs typeface="宋体"/>
              </a:rPr>
              <a:t>有</a:t>
            </a:r>
            <a:r>
              <a:rPr sz="2800" b="1" spc="-5" dirty="0" err="1" smtClean="0">
                <a:latin typeface="宋体"/>
                <a:cs typeface="宋体"/>
              </a:rPr>
              <a:t>一定逻</a:t>
            </a:r>
            <a:r>
              <a:rPr sz="2800" b="1" spc="15" dirty="0" err="1" smtClean="0">
                <a:latin typeface="宋体"/>
                <a:cs typeface="宋体"/>
              </a:rPr>
              <a:t>辑</a:t>
            </a:r>
            <a:r>
              <a:rPr sz="2800" b="1" spc="-5" dirty="0" err="1" smtClean="0">
                <a:latin typeface="宋体"/>
                <a:cs typeface="宋体"/>
              </a:rPr>
              <a:t>关系和行为</a:t>
            </a:r>
            <a:r>
              <a:rPr sz="2800" b="1" spc="20" dirty="0" err="1" smtClean="0">
                <a:latin typeface="宋体"/>
                <a:cs typeface="宋体"/>
              </a:rPr>
              <a:t>特</a:t>
            </a:r>
            <a:r>
              <a:rPr sz="2800" b="1" spc="-5" dirty="0" err="1" smtClean="0">
                <a:latin typeface="宋体"/>
                <a:cs typeface="宋体"/>
              </a:rPr>
              <a:t>征的一组数</a:t>
            </a:r>
            <a:r>
              <a:rPr sz="2800" b="1" spc="20" dirty="0" err="1" smtClean="0">
                <a:latin typeface="宋体"/>
                <a:cs typeface="宋体"/>
              </a:rPr>
              <a:t>据</a:t>
            </a:r>
            <a:r>
              <a:rPr sz="2800" b="1" spc="20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  <a:p>
            <a:pPr marL="356870" marR="356870" indent="-344170">
              <a:lnSpc>
                <a:spcPct val="75700"/>
              </a:lnSpc>
              <a:spcBef>
                <a:spcPts val="835"/>
              </a:spcBef>
              <a:buFont typeface=""/>
              <a:buChar char="•"/>
              <a:tabLst>
                <a:tab pos="357505" algn="l"/>
              </a:tabLst>
            </a:pPr>
            <a:r>
              <a:rPr sz="2800" b="1" spc="20" dirty="0" err="1">
                <a:latin typeface="宋体"/>
                <a:cs typeface="宋体"/>
              </a:rPr>
              <a:t>根</a:t>
            </a:r>
            <a:r>
              <a:rPr sz="2800" b="1" spc="15" dirty="0" err="1">
                <a:latin typeface="宋体"/>
                <a:cs typeface="宋体"/>
              </a:rPr>
              <a:t>据面</a:t>
            </a:r>
            <a:r>
              <a:rPr sz="2800" b="1" spc="20" dirty="0" err="1">
                <a:latin typeface="宋体"/>
                <a:cs typeface="宋体"/>
              </a:rPr>
              <a:t>向</a:t>
            </a:r>
            <a:r>
              <a:rPr sz="2800" b="1" spc="-5" dirty="0" err="1">
                <a:latin typeface="宋体"/>
                <a:cs typeface="宋体"/>
              </a:rPr>
              <a:t>对象的</a:t>
            </a:r>
            <a:r>
              <a:rPr sz="2800" b="1" spc="15" dirty="0" err="1">
                <a:latin typeface="宋体"/>
                <a:cs typeface="宋体"/>
              </a:rPr>
              <a:t>观</a:t>
            </a:r>
            <a:r>
              <a:rPr sz="2800" b="1" spc="-5" dirty="0" err="1">
                <a:latin typeface="宋体"/>
                <a:cs typeface="宋体"/>
              </a:rPr>
              <a:t>点：</a:t>
            </a:r>
            <a:r>
              <a:rPr sz="2800" b="1" spc="-5" dirty="0" err="1" smtClean="0">
                <a:latin typeface="宋体"/>
                <a:cs typeface="宋体"/>
              </a:rPr>
              <a:t>数据结</a:t>
            </a:r>
            <a:r>
              <a:rPr sz="2800" b="1" spc="20" dirty="0" err="1" smtClean="0">
                <a:latin typeface="宋体"/>
                <a:cs typeface="宋体"/>
              </a:rPr>
              <a:t>构</a:t>
            </a:r>
            <a:r>
              <a:rPr sz="2800" b="1" spc="-5" dirty="0" err="1" smtClean="0">
                <a:latin typeface="宋体"/>
                <a:cs typeface="宋体"/>
              </a:rPr>
              <a:t>是抽象数据</a:t>
            </a:r>
            <a:r>
              <a:rPr sz="2800" b="1" spc="20" dirty="0" err="1" smtClean="0">
                <a:latin typeface="宋体"/>
                <a:cs typeface="宋体"/>
              </a:rPr>
              <a:t>类</a:t>
            </a:r>
            <a:r>
              <a:rPr sz="2800" b="1" spc="15" dirty="0" err="1" smtClean="0">
                <a:latin typeface="宋体"/>
                <a:cs typeface="宋体"/>
              </a:rPr>
              <a:t>型的</a:t>
            </a:r>
            <a:r>
              <a:rPr sz="2800" b="1" spc="20" dirty="0" err="1" smtClean="0">
                <a:latin typeface="宋体"/>
                <a:cs typeface="宋体"/>
              </a:rPr>
              <a:t>物理实</a:t>
            </a:r>
            <a:r>
              <a:rPr sz="2800" b="1" spc="-55" dirty="0" err="1" smtClean="0">
                <a:latin typeface="宋体"/>
                <a:cs typeface="宋体"/>
              </a:rPr>
              <a:t>现</a:t>
            </a:r>
            <a:r>
              <a:rPr sz="2800" b="1" spc="-5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390525">
              <a:lnSpc>
                <a:spcPct val="100000"/>
              </a:lnSpc>
              <a:spcBef>
                <a:spcPts val="5"/>
              </a:spcBef>
            </a:pPr>
            <a:r>
              <a:rPr sz="2800" spc="5" dirty="0">
                <a:latin typeface="宋体"/>
                <a:cs typeface="宋体"/>
              </a:rPr>
              <a:t>主要解决两个问题：</a:t>
            </a:r>
            <a:endParaRPr sz="2800" dirty="0">
              <a:latin typeface="宋体"/>
              <a:cs typeface="宋体"/>
            </a:endParaRPr>
          </a:p>
          <a:p>
            <a:pPr marL="725805" marR="27940">
              <a:lnSpc>
                <a:spcPts val="3220"/>
              </a:lnSpc>
              <a:spcBef>
                <a:spcPts val="225"/>
              </a:spcBef>
            </a:pPr>
            <a:r>
              <a:rPr sz="2800" spc="5" dirty="0">
                <a:latin typeface="宋体"/>
                <a:cs typeface="宋体"/>
              </a:rPr>
              <a:t>如</a:t>
            </a:r>
            <a:r>
              <a:rPr sz="2800" spc="-25" dirty="0">
                <a:latin typeface="宋体"/>
                <a:cs typeface="宋体"/>
              </a:rPr>
              <a:t>何</a:t>
            </a:r>
            <a:r>
              <a:rPr sz="2800" spc="5" dirty="0">
                <a:latin typeface="宋体"/>
                <a:cs typeface="宋体"/>
              </a:rPr>
              <a:t>具体</a:t>
            </a:r>
            <a:r>
              <a:rPr sz="2800" spc="-25" dirty="0">
                <a:latin typeface="宋体"/>
                <a:cs typeface="宋体"/>
              </a:rPr>
              <a:t>表示</a:t>
            </a:r>
            <a:r>
              <a:rPr sz="2800" spc="5" dirty="0">
                <a:latin typeface="宋体"/>
                <a:cs typeface="宋体"/>
              </a:rPr>
              <a:t>抽象数</a:t>
            </a:r>
            <a:r>
              <a:rPr sz="2800" spc="-25" dirty="0">
                <a:latin typeface="宋体"/>
                <a:cs typeface="宋体"/>
              </a:rPr>
              <a:t>据</a:t>
            </a:r>
            <a:r>
              <a:rPr sz="2800" spc="5" dirty="0">
                <a:latin typeface="宋体"/>
                <a:cs typeface="宋体"/>
              </a:rPr>
              <a:t>类型</a:t>
            </a:r>
            <a:r>
              <a:rPr sz="2800" spc="-25" dirty="0">
                <a:latin typeface="宋体"/>
                <a:cs typeface="宋体"/>
              </a:rPr>
              <a:t>中的</a:t>
            </a:r>
            <a:r>
              <a:rPr sz="2800" spc="5" dirty="0">
                <a:latin typeface="宋体"/>
                <a:cs typeface="宋体"/>
              </a:rPr>
              <a:t>数学模</a:t>
            </a:r>
            <a:r>
              <a:rPr sz="2800" spc="-25" dirty="0">
                <a:latin typeface="宋体"/>
                <a:cs typeface="宋体"/>
              </a:rPr>
              <a:t>型</a:t>
            </a:r>
            <a:r>
              <a:rPr sz="2800" spc="5" dirty="0">
                <a:latin typeface="宋体"/>
                <a:cs typeface="宋体"/>
              </a:rPr>
              <a:t>； 如</a:t>
            </a:r>
            <a:r>
              <a:rPr sz="2800" spc="-25" dirty="0">
                <a:latin typeface="宋体"/>
                <a:cs typeface="宋体"/>
              </a:rPr>
              <a:t>何</a:t>
            </a:r>
            <a:r>
              <a:rPr sz="2800" spc="5" dirty="0">
                <a:latin typeface="宋体"/>
                <a:cs typeface="宋体"/>
              </a:rPr>
              <a:t>给出</a:t>
            </a:r>
            <a:r>
              <a:rPr sz="2800" spc="-25" dirty="0">
                <a:latin typeface="宋体"/>
                <a:cs typeface="宋体"/>
              </a:rPr>
              <a:t>抽象</a:t>
            </a:r>
            <a:r>
              <a:rPr sz="2800" spc="5" dirty="0">
                <a:latin typeface="宋体"/>
                <a:cs typeface="宋体"/>
              </a:rPr>
              <a:t>数据类</a:t>
            </a:r>
            <a:r>
              <a:rPr sz="2800" spc="-25" dirty="0">
                <a:latin typeface="宋体"/>
                <a:cs typeface="宋体"/>
              </a:rPr>
              <a:t>型</a:t>
            </a:r>
            <a:r>
              <a:rPr sz="2800" spc="5" dirty="0">
                <a:latin typeface="宋体"/>
                <a:cs typeface="宋体"/>
              </a:rPr>
              <a:t>中需</a:t>
            </a:r>
            <a:r>
              <a:rPr sz="2800" spc="-25" dirty="0">
                <a:latin typeface="宋体"/>
                <a:cs typeface="宋体"/>
              </a:rPr>
              <a:t>要操</a:t>
            </a:r>
            <a:r>
              <a:rPr sz="2800" spc="5" dirty="0">
                <a:latin typeface="宋体"/>
                <a:cs typeface="宋体"/>
              </a:rPr>
              <a:t>作的实</a:t>
            </a:r>
            <a:r>
              <a:rPr sz="2800" spc="-15" dirty="0">
                <a:latin typeface="宋体"/>
                <a:cs typeface="宋体"/>
              </a:rPr>
              <a:t>现</a:t>
            </a:r>
            <a:r>
              <a:rPr sz="2800" spc="5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6293" y="804735"/>
            <a:ext cx="5539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数据结构的三个方面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694180"/>
            <a:ext cx="7675880" cy="49022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34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华文中宋"/>
                <a:cs typeface="华文中宋"/>
              </a:rPr>
              <a:t>逻辑结构（数学模型）</a:t>
            </a:r>
            <a:endParaRPr sz="2400">
              <a:latin typeface="华文中宋"/>
              <a:cs typeface="华文中宋"/>
            </a:endParaRPr>
          </a:p>
          <a:p>
            <a:pPr marL="756285" lvl="1" indent="-286385">
              <a:lnSpc>
                <a:spcPts val="2795"/>
              </a:lnSpc>
              <a:spcBef>
                <a:spcPts val="33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221304"/>
                </a:solidFill>
                <a:latin typeface="宋体"/>
                <a:cs typeface="宋体"/>
              </a:rPr>
              <a:t>指数学模型</a:t>
            </a:r>
            <a:r>
              <a:rPr sz="2400" spc="-10" dirty="0">
                <a:solidFill>
                  <a:srgbClr val="221304"/>
                </a:solidFill>
                <a:latin typeface="Times New Roman"/>
                <a:cs typeface="Times New Roman"/>
              </a:rPr>
              <a:t>(</a:t>
            </a:r>
            <a:r>
              <a:rPr sz="2400" dirty="0">
                <a:solidFill>
                  <a:srgbClr val="221304"/>
                </a:solidFill>
                <a:latin typeface="宋体"/>
                <a:cs typeface="宋体"/>
              </a:rPr>
              <a:t>集合，表，树和图等</a:t>
            </a:r>
            <a:r>
              <a:rPr sz="2400" spc="-10" dirty="0">
                <a:solidFill>
                  <a:srgbClr val="221304"/>
                </a:solidFill>
                <a:latin typeface="Times New Roman"/>
                <a:cs typeface="Times New Roman"/>
              </a:rPr>
              <a:t>)</a:t>
            </a:r>
            <a:r>
              <a:rPr sz="2400" dirty="0">
                <a:solidFill>
                  <a:srgbClr val="221304"/>
                </a:solidFill>
                <a:latin typeface="宋体"/>
                <a:cs typeface="宋体"/>
              </a:rPr>
              <a:t>中的基本元素</a:t>
            </a:r>
            <a:endParaRPr sz="2400">
              <a:latin typeface="宋体"/>
              <a:cs typeface="宋体"/>
            </a:endParaRPr>
          </a:p>
          <a:p>
            <a:pPr marL="756285" marR="205740">
              <a:lnSpc>
                <a:spcPts val="2470"/>
              </a:lnSpc>
              <a:spcBef>
                <a:spcPts val="340"/>
              </a:spcBef>
            </a:pPr>
            <a:r>
              <a:rPr sz="2400" dirty="0">
                <a:solidFill>
                  <a:srgbClr val="221304"/>
                </a:solidFill>
                <a:latin typeface="宋体"/>
                <a:cs typeface="宋体"/>
              </a:rPr>
              <a:t>（结点）之间的相互关系（在抽象数据类型中这些 关系隐含在数学名称中）。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ts val="2735"/>
              </a:lnSpc>
              <a:spcBef>
                <a:spcPts val="229"/>
              </a:spcBef>
            </a:pPr>
            <a:r>
              <a:rPr sz="2400" dirty="0">
                <a:latin typeface="华文中宋"/>
                <a:cs typeface="华文中宋"/>
              </a:rPr>
              <a:t>–描述方式：B=&lt;K,R&gt;,</a:t>
            </a:r>
            <a:r>
              <a:rPr sz="2400" spc="-70" dirty="0">
                <a:latin typeface="华文中宋"/>
                <a:cs typeface="华文中宋"/>
              </a:rPr>
              <a:t> </a:t>
            </a:r>
            <a:r>
              <a:rPr sz="2400" dirty="0">
                <a:latin typeface="华文中宋"/>
                <a:cs typeface="华文中宋"/>
              </a:rPr>
              <a:t>K是结点的有穷集合,</a:t>
            </a:r>
            <a:r>
              <a:rPr sz="2400" spc="-45" dirty="0">
                <a:latin typeface="华文中宋"/>
                <a:cs typeface="华文中宋"/>
              </a:rPr>
              <a:t> </a:t>
            </a:r>
            <a:r>
              <a:rPr sz="2400" dirty="0">
                <a:latin typeface="华文中宋"/>
                <a:cs typeface="华文中宋"/>
              </a:rPr>
              <a:t>R是K</a:t>
            </a:r>
            <a:endParaRPr sz="2400">
              <a:latin typeface="华文中宋"/>
              <a:cs typeface="华文中宋"/>
            </a:endParaRPr>
          </a:p>
          <a:p>
            <a:pPr marL="756285">
              <a:lnSpc>
                <a:spcPts val="2735"/>
              </a:lnSpc>
            </a:pPr>
            <a:r>
              <a:rPr sz="2400" dirty="0">
                <a:latin typeface="华文中宋"/>
                <a:cs typeface="华文中宋"/>
              </a:rPr>
              <a:t>上的一个关系。</a:t>
            </a:r>
            <a:endParaRPr sz="2400">
              <a:latin typeface="华文中宋"/>
              <a:cs typeface="华文中宋"/>
            </a:endParaRPr>
          </a:p>
          <a:p>
            <a:pPr marL="356870" indent="-344170">
              <a:lnSpc>
                <a:spcPct val="100000"/>
              </a:lnSpc>
              <a:spcBef>
                <a:spcPts val="28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华文中宋"/>
                <a:cs typeface="华文中宋"/>
              </a:rPr>
              <a:t>存储结构（物理结构）</a:t>
            </a:r>
            <a:endParaRPr sz="2400">
              <a:latin typeface="华文中宋"/>
              <a:cs typeface="华文中宋"/>
            </a:endParaRPr>
          </a:p>
          <a:p>
            <a:pPr marL="756285" marR="205740" lvl="1" indent="-286385">
              <a:lnSpc>
                <a:spcPts val="2470"/>
              </a:lnSpc>
              <a:spcBef>
                <a:spcPts val="88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221304"/>
                </a:solidFill>
                <a:latin typeface="宋体"/>
                <a:cs typeface="宋体"/>
              </a:rPr>
              <a:t>指数学模型的具体表示方式，包括结点的表示和关 系的表示。</a:t>
            </a:r>
            <a:endParaRPr sz="24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229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华文中宋"/>
                <a:cs typeface="华文中宋"/>
              </a:rPr>
              <a:t>数据的逻辑结构在计算机存储器中的映射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华文中宋"/>
                <a:cs typeface="华文中宋"/>
              </a:rPr>
              <a:t>或表示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华文中宋"/>
                <a:cs typeface="华文中宋"/>
              </a:rPr>
              <a:t>。</a:t>
            </a:r>
            <a:endParaRPr sz="2400">
              <a:latin typeface="华文中宋"/>
              <a:cs typeface="华文中宋"/>
            </a:endParaRPr>
          </a:p>
          <a:p>
            <a:pPr marL="356870" indent="-344170">
              <a:lnSpc>
                <a:spcPct val="100000"/>
              </a:lnSpc>
              <a:spcBef>
                <a:spcPts val="28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华文中宋"/>
                <a:cs typeface="华文中宋"/>
              </a:rPr>
              <a:t>操作（行为）</a:t>
            </a:r>
            <a:endParaRPr sz="2400">
              <a:latin typeface="华文中宋"/>
              <a:cs typeface="华文中宋"/>
            </a:endParaRPr>
          </a:p>
          <a:p>
            <a:pPr marL="756285" marR="205740" lvl="1" indent="-286385">
              <a:lnSpc>
                <a:spcPts val="2470"/>
              </a:lnSpc>
              <a:spcBef>
                <a:spcPts val="88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221304"/>
                </a:solidFill>
                <a:latin typeface="宋体"/>
                <a:cs typeface="宋体"/>
              </a:rPr>
              <a:t>指抽象数据类型关心的各种行为在不同的存储结构 上的具体实现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华文中宋"/>
                <a:cs typeface="华文中宋"/>
              </a:rPr>
              <a:t>算法或程序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华文中宋"/>
                <a:cs typeface="华文中宋"/>
              </a:rPr>
              <a:t>。</a:t>
            </a:r>
            <a:endParaRPr sz="2400">
              <a:latin typeface="华文中宋"/>
              <a:cs typeface="华文中宋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6295" y="835215"/>
            <a:ext cx="5542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数据结构的分类(Ⅰ)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679208"/>
            <a:ext cx="7526655" cy="3919854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89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华文中宋"/>
                <a:cs typeface="华文中宋"/>
              </a:rPr>
              <a:t>按逻辑结构分类</a:t>
            </a:r>
            <a:endParaRPr sz="2800">
              <a:latin typeface="华文中宋"/>
              <a:cs typeface="华文中宋"/>
            </a:endParaRPr>
          </a:p>
          <a:p>
            <a:pPr marL="756285" marR="312420" indent="-287020" algn="just">
              <a:lnSpc>
                <a:spcPct val="89600"/>
              </a:lnSpc>
              <a:spcBef>
                <a:spcPts val="625"/>
              </a:spcBef>
            </a:pPr>
            <a:r>
              <a:rPr sz="2400" dirty="0">
                <a:latin typeface="华文中宋"/>
                <a:cs typeface="华文中宋"/>
              </a:rPr>
              <a:t>–给定</a:t>
            </a:r>
            <a:r>
              <a:rPr sz="2400" spc="-50" dirty="0">
                <a:latin typeface="华文中宋"/>
                <a:cs typeface="华文中宋"/>
              </a:rPr>
              <a:t> </a:t>
            </a:r>
            <a:r>
              <a:rPr sz="2400" dirty="0">
                <a:latin typeface="华文中宋"/>
                <a:cs typeface="华文中宋"/>
              </a:rPr>
              <a:t>B=&lt;K,R&gt;,</a:t>
            </a:r>
            <a:r>
              <a:rPr sz="2400" spc="-70" dirty="0">
                <a:latin typeface="华文中宋"/>
                <a:cs typeface="华文中宋"/>
              </a:rPr>
              <a:t> </a:t>
            </a:r>
            <a:r>
              <a:rPr sz="2400" dirty="0">
                <a:latin typeface="华文中宋"/>
                <a:cs typeface="华文中宋"/>
              </a:rPr>
              <a:t>若&lt;k1,k2&gt;</a:t>
            </a:r>
            <a:r>
              <a:rPr sz="2400" spc="-25" dirty="0">
                <a:latin typeface="华文中宋"/>
                <a:cs typeface="华文中宋"/>
              </a:rPr>
              <a:t> </a:t>
            </a:r>
            <a:r>
              <a:rPr sz="2400" spc="-15" dirty="0">
                <a:latin typeface="Symbol"/>
                <a:cs typeface="Symbol"/>
              </a:rPr>
              <a:t></a:t>
            </a:r>
            <a:r>
              <a:rPr sz="2400" spc="-15" dirty="0">
                <a:latin typeface="华文中宋"/>
                <a:cs typeface="华文中宋"/>
              </a:rPr>
              <a:t>R,</a:t>
            </a:r>
            <a:r>
              <a:rPr sz="2400" dirty="0">
                <a:latin typeface="华文中宋"/>
                <a:cs typeface="华文中宋"/>
              </a:rPr>
              <a:t> 则称k1为k2的 </a:t>
            </a:r>
            <a:r>
              <a:rPr sz="2400" b="1" spc="15" dirty="0">
                <a:solidFill>
                  <a:srgbClr val="660066"/>
                </a:solidFill>
                <a:latin typeface="华文中宋"/>
                <a:cs typeface="华文中宋"/>
              </a:rPr>
              <a:t>前驱</a:t>
            </a:r>
            <a:r>
              <a:rPr sz="2400" dirty="0">
                <a:latin typeface="华文中宋"/>
                <a:cs typeface="华文中宋"/>
              </a:rPr>
              <a:t>,</a:t>
            </a:r>
            <a:r>
              <a:rPr sz="2400" spc="-150" dirty="0">
                <a:latin typeface="华文中宋"/>
                <a:cs typeface="华文中宋"/>
              </a:rPr>
              <a:t> </a:t>
            </a:r>
            <a:r>
              <a:rPr sz="2400" dirty="0">
                <a:latin typeface="华文中宋"/>
                <a:cs typeface="华文中宋"/>
              </a:rPr>
              <a:t>k2为k1的</a:t>
            </a:r>
            <a:r>
              <a:rPr sz="2400" b="1" spc="15" dirty="0">
                <a:solidFill>
                  <a:srgbClr val="660066"/>
                </a:solidFill>
                <a:latin typeface="华文中宋"/>
                <a:cs typeface="华文中宋"/>
              </a:rPr>
              <a:t>后继</a:t>
            </a:r>
            <a:r>
              <a:rPr sz="2400" dirty="0">
                <a:latin typeface="华文中宋"/>
                <a:cs typeface="华文中宋"/>
              </a:rPr>
              <a:t>。没有前驱的结点为</a:t>
            </a:r>
            <a:r>
              <a:rPr sz="2400" b="1" spc="15" dirty="0">
                <a:solidFill>
                  <a:srgbClr val="660066"/>
                </a:solidFill>
                <a:latin typeface="华文中宋"/>
                <a:cs typeface="华文中宋"/>
              </a:rPr>
              <a:t>开</a:t>
            </a:r>
            <a:r>
              <a:rPr sz="2400" b="1" spc="-5" dirty="0">
                <a:solidFill>
                  <a:srgbClr val="660066"/>
                </a:solidFill>
                <a:latin typeface="华文中宋"/>
                <a:cs typeface="华文中宋"/>
              </a:rPr>
              <a:t>始结 </a:t>
            </a:r>
            <a:r>
              <a:rPr sz="2400" b="1" spc="15" dirty="0">
                <a:solidFill>
                  <a:srgbClr val="660066"/>
                </a:solidFill>
                <a:latin typeface="华文中宋"/>
                <a:cs typeface="华文中宋"/>
              </a:rPr>
              <a:t>点</a:t>
            </a:r>
            <a:r>
              <a:rPr sz="2400" dirty="0">
                <a:latin typeface="华文中宋"/>
                <a:cs typeface="华文中宋"/>
              </a:rPr>
              <a:t>,</a:t>
            </a:r>
            <a:r>
              <a:rPr sz="2400" spc="-55" dirty="0">
                <a:latin typeface="华文中宋"/>
                <a:cs typeface="华文中宋"/>
              </a:rPr>
              <a:t> </a:t>
            </a:r>
            <a:r>
              <a:rPr sz="2400" dirty="0">
                <a:latin typeface="华文中宋"/>
                <a:cs typeface="华文中宋"/>
              </a:rPr>
              <a:t>没有后继的结点为</a:t>
            </a:r>
            <a:r>
              <a:rPr sz="2400" b="1" spc="15" dirty="0">
                <a:solidFill>
                  <a:srgbClr val="660066"/>
                </a:solidFill>
                <a:latin typeface="华文中宋"/>
                <a:cs typeface="华文中宋"/>
              </a:rPr>
              <a:t>终端结点</a:t>
            </a:r>
            <a:r>
              <a:rPr sz="2400" dirty="0">
                <a:latin typeface="华文中宋"/>
                <a:cs typeface="华文中宋"/>
              </a:rPr>
              <a:t>。</a:t>
            </a:r>
            <a:endParaRPr sz="2400">
              <a:latin typeface="华文中宋"/>
              <a:cs typeface="华文中宋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华文中宋"/>
                <a:cs typeface="华文中宋"/>
              </a:rPr>
              <a:t>–根据R的特点可以将数据结构分为以下三类:</a:t>
            </a:r>
            <a:endParaRPr sz="2400">
              <a:latin typeface="华文中宋"/>
              <a:cs typeface="华文中宋"/>
            </a:endParaRPr>
          </a:p>
          <a:p>
            <a:pPr marL="1155065" lvl="1" indent="-227965">
              <a:lnSpc>
                <a:spcPct val="100000"/>
              </a:lnSpc>
              <a:spcBef>
                <a:spcPts val="254"/>
              </a:spcBef>
              <a:buChar char="•"/>
              <a:tabLst>
                <a:tab pos="1156335" algn="l"/>
              </a:tabLst>
            </a:pPr>
            <a:r>
              <a:rPr sz="2000" spc="-10" dirty="0">
                <a:latin typeface="华文中宋"/>
                <a:cs typeface="华文中宋"/>
              </a:rPr>
              <a:t>线性结构</a:t>
            </a:r>
            <a:r>
              <a:rPr sz="2000" spc="-5" dirty="0">
                <a:latin typeface="华文中宋"/>
                <a:cs typeface="华文中宋"/>
              </a:rPr>
              <a:t>:</a:t>
            </a:r>
            <a:r>
              <a:rPr sz="2000" spc="-25" dirty="0">
                <a:latin typeface="华文中宋"/>
                <a:cs typeface="华文中宋"/>
              </a:rPr>
              <a:t> </a:t>
            </a:r>
            <a:r>
              <a:rPr sz="2000" spc="-5" dirty="0">
                <a:latin typeface="华文中宋"/>
                <a:cs typeface="华文中宋"/>
              </a:rPr>
              <a:t>K</a:t>
            </a:r>
            <a:r>
              <a:rPr sz="2000" spc="-10" dirty="0">
                <a:latin typeface="华文中宋"/>
                <a:cs typeface="华文中宋"/>
              </a:rPr>
              <a:t>中每个结点最多只有一个</a:t>
            </a:r>
            <a:r>
              <a:rPr sz="2000" spc="10" dirty="0">
                <a:latin typeface="华文中宋"/>
                <a:cs typeface="华文中宋"/>
              </a:rPr>
              <a:t>前</a:t>
            </a:r>
            <a:r>
              <a:rPr sz="2000" spc="-10" dirty="0">
                <a:latin typeface="华文中宋"/>
                <a:cs typeface="华文中宋"/>
              </a:rPr>
              <a:t>驱和</a:t>
            </a:r>
            <a:r>
              <a:rPr sz="2000" spc="10" dirty="0">
                <a:latin typeface="华文中宋"/>
                <a:cs typeface="华文中宋"/>
              </a:rPr>
              <a:t>一</a:t>
            </a:r>
            <a:r>
              <a:rPr sz="2000" spc="-10" dirty="0">
                <a:latin typeface="华文中宋"/>
                <a:cs typeface="华文中宋"/>
              </a:rPr>
              <a:t>个后</a:t>
            </a:r>
            <a:r>
              <a:rPr sz="2000" spc="10" dirty="0">
                <a:latin typeface="华文中宋"/>
                <a:cs typeface="华文中宋"/>
              </a:rPr>
              <a:t>继</a:t>
            </a:r>
            <a:r>
              <a:rPr sz="2000" spc="-10" dirty="0">
                <a:latin typeface="华文中宋"/>
                <a:cs typeface="华文中宋"/>
              </a:rPr>
              <a:t>；</a:t>
            </a:r>
            <a:endParaRPr sz="2000">
              <a:latin typeface="华文中宋"/>
              <a:cs typeface="华文中宋"/>
            </a:endParaRPr>
          </a:p>
          <a:p>
            <a:pPr marL="1155065" marR="111125" lvl="1" indent="-227965">
              <a:lnSpc>
                <a:spcPts val="2160"/>
              </a:lnSpc>
              <a:spcBef>
                <a:spcPts val="509"/>
              </a:spcBef>
              <a:buChar char="•"/>
              <a:tabLst>
                <a:tab pos="1156335" algn="l"/>
              </a:tabLst>
            </a:pPr>
            <a:r>
              <a:rPr sz="2000" spc="-10" dirty="0">
                <a:latin typeface="华文中宋"/>
                <a:cs typeface="华文中宋"/>
              </a:rPr>
              <a:t>树形结构</a:t>
            </a:r>
            <a:r>
              <a:rPr sz="2000" spc="-5" dirty="0">
                <a:latin typeface="华文中宋"/>
                <a:cs typeface="华文中宋"/>
              </a:rPr>
              <a:t>:</a:t>
            </a:r>
            <a:r>
              <a:rPr sz="2000" spc="-55" dirty="0">
                <a:latin typeface="华文中宋"/>
                <a:cs typeface="华文中宋"/>
              </a:rPr>
              <a:t> </a:t>
            </a:r>
            <a:r>
              <a:rPr sz="2000" spc="-5" dirty="0">
                <a:latin typeface="华文中宋"/>
                <a:cs typeface="华文中宋"/>
              </a:rPr>
              <a:t>K</a:t>
            </a:r>
            <a:r>
              <a:rPr sz="2000" spc="-10" dirty="0">
                <a:latin typeface="华文中宋"/>
                <a:cs typeface="华文中宋"/>
              </a:rPr>
              <a:t>中每个结点最多只有一个</a:t>
            </a:r>
            <a:r>
              <a:rPr sz="2000" spc="10" dirty="0">
                <a:latin typeface="华文中宋"/>
                <a:cs typeface="华文中宋"/>
              </a:rPr>
              <a:t>前</a:t>
            </a:r>
            <a:r>
              <a:rPr sz="2000" spc="-10" dirty="0">
                <a:latin typeface="华文中宋"/>
                <a:cs typeface="华文中宋"/>
              </a:rPr>
              <a:t>驱</a:t>
            </a:r>
            <a:r>
              <a:rPr sz="2000" spc="5" dirty="0">
                <a:latin typeface="华文中宋"/>
                <a:cs typeface="华文中宋"/>
              </a:rPr>
              <a:t>,</a:t>
            </a:r>
            <a:r>
              <a:rPr sz="2000" spc="-10" dirty="0">
                <a:latin typeface="华文中宋"/>
                <a:cs typeface="华文中宋"/>
              </a:rPr>
              <a:t>但可</a:t>
            </a:r>
            <a:r>
              <a:rPr sz="2000" spc="10" dirty="0">
                <a:latin typeface="华文中宋"/>
                <a:cs typeface="华文中宋"/>
              </a:rPr>
              <a:t>有</a:t>
            </a:r>
            <a:r>
              <a:rPr sz="2000" spc="-10" dirty="0">
                <a:latin typeface="华文中宋"/>
                <a:cs typeface="华文中宋"/>
              </a:rPr>
              <a:t>多个后 继；</a:t>
            </a:r>
            <a:endParaRPr sz="2000">
              <a:latin typeface="华文中宋"/>
              <a:cs typeface="华文中宋"/>
            </a:endParaRPr>
          </a:p>
          <a:p>
            <a:pPr marL="926465" marR="5080" lvl="1">
              <a:lnSpc>
                <a:spcPts val="2640"/>
              </a:lnSpc>
              <a:spcBef>
                <a:spcPts val="95"/>
              </a:spcBef>
              <a:buChar char="•"/>
              <a:tabLst>
                <a:tab pos="1155700" algn="l"/>
              </a:tabLst>
            </a:pPr>
            <a:r>
              <a:rPr sz="2000" spc="-10" dirty="0">
                <a:latin typeface="华文中宋"/>
                <a:cs typeface="华文中宋"/>
              </a:rPr>
              <a:t>复杂结构</a:t>
            </a:r>
            <a:r>
              <a:rPr sz="2000" spc="5" dirty="0">
                <a:latin typeface="华文中宋"/>
                <a:cs typeface="华文中宋"/>
              </a:rPr>
              <a:t>:</a:t>
            </a:r>
            <a:r>
              <a:rPr sz="2000" spc="-5" dirty="0">
                <a:latin typeface="华文中宋"/>
                <a:cs typeface="华文中宋"/>
              </a:rPr>
              <a:t>K</a:t>
            </a:r>
            <a:r>
              <a:rPr sz="2000" spc="-10" dirty="0">
                <a:latin typeface="华文中宋"/>
                <a:cs typeface="华文中宋"/>
              </a:rPr>
              <a:t>中</a:t>
            </a:r>
            <a:r>
              <a:rPr sz="2000" spc="10" dirty="0">
                <a:latin typeface="华文中宋"/>
                <a:cs typeface="华文中宋"/>
              </a:rPr>
              <a:t>结</a:t>
            </a:r>
            <a:r>
              <a:rPr sz="2000" spc="-10" dirty="0">
                <a:latin typeface="华文中宋"/>
                <a:cs typeface="华文中宋"/>
              </a:rPr>
              <a:t>点的</a:t>
            </a:r>
            <a:r>
              <a:rPr sz="2000" spc="10" dirty="0">
                <a:latin typeface="华文中宋"/>
                <a:cs typeface="华文中宋"/>
              </a:rPr>
              <a:t>前</a:t>
            </a:r>
            <a:r>
              <a:rPr sz="2000" spc="-10" dirty="0">
                <a:latin typeface="华文中宋"/>
                <a:cs typeface="华文中宋"/>
              </a:rPr>
              <a:t>驱</a:t>
            </a:r>
            <a:r>
              <a:rPr sz="2000" spc="10" dirty="0">
                <a:latin typeface="华文中宋"/>
                <a:cs typeface="华文中宋"/>
              </a:rPr>
              <a:t>、</a:t>
            </a:r>
            <a:r>
              <a:rPr sz="2000" spc="-10" dirty="0">
                <a:latin typeface="华文中宋"/>
                <a:cs typeface="华文中宋"/>
              </a:rPr>
              <a:t>后继结</a:t>
            </a:r>
            <a:r>
              <a:rPr sz="2000" spc="10" dirty="0">
                <a:latin typeface="华文中宋"/>
                <a:cs typeface="华文中宋"/>
              </a:rPr>
              <a:t>点</a:t>
            </a:r>
            <a:r>
              <a:rPr sz="2000" spc="-10" dirty="0">
                <a:latin typeface="华文中宋"/>
                <a:cs typeface="华文中宋"/>
              </a:rPr>
              <a:t>的个</a:t>
            </a:r>
            <a:r>
              <a:rPr sz="2000" spc="10" dirty="0">
                <a:latin typeface="华文中宋"/>
                <a:cs typeface="华文中宋"/>
              </a:rPr>
              <a:t>数</a:t>
            </a:r>
            <a:r>
              <a:rPr sz="2000" spc="-10" dirty="0">
                <a:latin typeface="华文中宋"/>
                <a:cs typeface="华文中宋"/>
              </a:rPr>
              <a:t>都不</a:t>
            </a:r>
            <a:r>
              <a:rPr sz="2000" spc="10" dirty="0">
                <a:latin typeface="华文中宋"/>
                <a:cs typeface="华文中宋"/>
              </a:rPr>
              <a:t>作</a:t>
            </a:r>
            <a:r>
              <a:rPr sz="2000" spc="-10" dirty="0">
                <a:latin typeface="华文中宋"/>
                <a:cs typeface="华文中宋"/>
              </a:rPr>
              <a:t>限</a:t>
            </a:r>
            <a:r>
              <a:rPr sz="2000" spc="10" dirty="0">
                <a:latin typeface="华文中宋"/>
                <a:cs typeface="华文中宋"/>
              </a:rPr>
              <a:t>制</a:t>
            </a:r>
            <a:r>
              <a:rPr sz="2000" spc="-10" dirty="0">
                <a:latin typeface="华文中宋"/>
                <a:cs typeface="华文中宋"/>
              </a:rPr>
              <a:t>； 特别地</a:t>
            </a:r>
            <a:endParaRPr sz="2000">
              <a:latin typeface="华文中宋"/>
              <a:cs typeface="华文中宋"/>
            </a:endParaRPr>
          </a:p>
          <a:p>
            <a:pPr marL="1155700" lvl="1" indent="-229235">
              <a:lnSpc>
                <a:spcPct val="100000"/>
              </a:lnSpc>
              <a:spcBef>
                <a:spcPts val="114"/>
              </a:spcBef>
              <a:buChar char="•"/>
              <a:tabLst>
                <a:tab pos="1155700" algn="l"/>
              </a:tabLst>
            </a:pPr>
            <a:r>
              <a:rPr sz="2000" spc="-10" dirty="0">
                <a:latin typeface="华文中宋"/>
                <a:cs typeface="华文中宋"/>
              </a:rPr>
              <a:t>集合结构：当</a:t>
            </a:r>
            <a:r>
              <a:rPr sz="2000" spc="-5" dirty="0">
                <a:latin typeface="华文中宋"/>
                <a:cs typeface="华文中宋"/>
              </a:rPr>
              <a:t>R</a:t>
            </a:r>
            <a:r>
              <a:rPr sz="2000" spc="-10" dirty="0">
                <a:latin typeface="华文中宋"/>
                <a:cs typeface="华文中宋"/>
              </a:rPr>
              <a:t>为空集时</a:t>
            </a:r>
            <a:r>
              <a:rPr sz="2000" spc="-5" dirty="0">
                <a:latin typeface="华文中宋"/>
                <a:cs typeface="华文中宋"/>
              </a:rPr>
              <a:t>，K</a:t>
            </a:r>
            <a:r>
              <a:rPr sz="2000" spc="-10" dirty="0">
                <a:latin typeface="华文中宋"/>
                <a:cs typeface="华文中宋"/>
              </a:rPr>
              <a:t>中结点间没</a:t>
            </a:r>
            <a:r>
              <a:rPr sz="2000" spc="10" dirty="0">
                <a:latin typeface="华文中宋"/>
                <a:cs typeface="华文中宋"/>
              </a:rPr>
              <a:t>有</a:t>
            </a:r>
            <a:r>
              <a:rPr sz="2000" spc="-10" dirty="0">
                <a:latin typeface="华文中宋"/>
                <a:cs typeface="华文中宋"/>
              </a:rPr>
              <a:t>约束</a:t>
            </a:r>
            <a:r>
              <a:rPr sz="2000" spc="10" dirty="0">
                <a:latin typeface="华文中宋"/>
                <a:cs typeface="华文中宋"/>
              </a:rPr>
              <a:t>关</a:t>
            </a:r>
            <a:r>
              <a:rPr sz="2000" spc="-10" dirty="0">
                <a:latin typeface="华文中宋"/>
                <a:cs typeface="华文中宋"/>
              </a:rPr>
              <a:t>系。</a:t>
            </a:r>
            <a:endParaRPr sz="2000">
              <a:latin typeface="华文中宋"/>
              <a:cs typeface="华文中宋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3247" y="835215"/>
            <a:ext cx="55454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数据结构的分类(II)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681073"/>
            <a:ext cx="7426325" cy="439737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7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华文中宋"/>
                <a:cs typeface="华文中宋"/>
              </a:rPr>
              <a:t>按存储结构分类</a:t>
            </a:r>
            <a:endParaRPr sz="2800">
              <a:latin typeface="华文中宋"/>
              <a:cs typeface="华文中宋"/>
            </a:endParaRPr>
          </a:p>
          <a:p>
            <a:pPr marL="756285" marR="291465" indent="-287020">
              <a:lnSpc>
                <a:spcPts val="2690"/>
              </a:lnSpc>
              <a:spcBef>
                <a:spcPts val="670"/>
              </a:spcBef>
            </a:pPr>
            <a:r>
              <a:rPr sz="2500" spc="-5" dirty="0">
                <a:latin typeface="华文中宋"/>
                <a:cs typeface="华文中宋"/>
              </a:rPr>
              <a:t>–计算机的内存提供了一个可以连续存储、随即 存取和连续编址的存储空间。</a:t>
            </a:r>
            <a:endParaRPr sz="2500">
              <a:latin typeface="华文中宋"/>
              <a:cs typeface="华文中宋"/>
            </a:endParaRPr>
          </a:p>
          <a:p>
            <a:pPr marL="756285" marR="5080" indent="-287020">
              <a:lnSpc>
                <a:spcPct val="90000"/>
              </a:lnSpc>
              <a:spcBef>
                <a:spcPts val="575"/>
              </a:spcBef>
            </a:pPr>
            <a:r>
              <a:rPr sz="2500" spc="-5" dirty="0">
                <a:latin typeface="华文中宋"/>
                <a:cs typeface="华文中宋"/>
              </a:rPr>
              <a:t>–存储结构的设计目标，就是使用比较少的空间 记录逻辑结构的必要信息，并且有效实现抽象数 据类型中要求的操作。</a:t>
            </a:r>
            <a:endParaRPr sz="2500">
              <a:latin typeface="华文中宋"/>
              <a:cs typeface="华文中宋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2500" spc="-5" dirty="0">
                <a:latin typeface="华文中宋"/>
                <a:cs typeface="华文中宋"/>
              </a:rPr>
              <a:t>–四种最基本的存储方法</a:t>
            </a:r>
            <a:endParaRPr sz="2500">
              <a:latin typeface="华文中宋"/>
              <a:cs typeface="华文中宋"/>
            </a:endParaRPr>
          </a:p>
          <a:p>
            <a:pPr marL="11557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华文中宋"/>
                <a:cs typeface="华文中宋"/>
              </a:rPr>
              <a:t>顺序表示</a:t>
            </a:r>
            <a:endParaRPr sz="2400">
              <a:latin typeface="华文中宋"/>
              <a:cs typeface="华文中宋"/>
            </a:endParaRPr>
          </a:p>
          <a:p>
            <a:pPr marL="11557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华文中宋"/>
                <a:cs typeface="华文中宋"/>
              </a:rPr>
              <a:t>链接表示</a:t>
            </a:r>
            <a:endParaRPr sz="2400">
              <a:latin typeface="华文中宋"/>
              <a:cs typeface="华文中宋"/>
            </a:endParaRPr>
          </a:p>
          <a:p>
            <a:pPr marL="1155700" lvl="1" indent="-228600">
              <a:lnSpc>
                <a:spcPct val="100000"/>
              </a:lnSpc>
              <a:spcBef>
                <a:spcPts val="28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华文中宋"/>
                <a:cs typeface="华文中宋"/>
              </a:rPr>
              <a:t>散列表示</a:t>
            </a:r>
            <a:endParaRPr sz="2400">
              <a:latin typeface="华文中宋"/>
              <a:cs typeface="华文中宋"/>
            </a:endParaRPr>
          </a:p>
          <a:p>
            <a:pPr marL="11557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华文中宋"/>
                <a:cs typeface="华文中宋"/>
              </a:rPr>
              <a:t>索引表示</a:t>
            </a:r>
            <a:endParaRPr sz="2400">
              <a:latin typeface="华文中宋"/>
              <a:cs typeface="华文中宋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6293" y="804735"/>
            <a:ext cx="5539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顺序表示与链接表示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682774"/>
            <a:ext cx="7319645" cy="38957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59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华文中宋"/>
                <a:cs typeface="华文中宋"/>
              </a:rPr>
              <a:t>顺序表示</a:t>
            </a:r>
            <a:endParaRPr sz="2800">
              <a:latin typeface="华文中宋"/>
              <a:cs typeface="华文中宋"/>
            </a:endParaRPr>
          </a:p>
          <a:p>
            <a:pPr marL="756285" marR="5080" lvl="1" indent="-286385">
              <a:lnSpc>
                <a:spcPts val="2590"/>
              </a:lnSpc>
              <a:spcBef>
                <a:spcPts val="63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华文中宋"/>
                <a:cs typeface="华文中宋"/>
              </a:rPr>
              <a:t>用一个连续的空间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华文中宋"/>
                <a:cs typeface="华文中宋"/>
              </a:rPr>
              <a:t>顺序存放数据结构中的各个结 点。</a:t>
            </a:r>
            <a:endParaRPr sz="2400">
              <a:latin typeface="华文中宋"/>
              <a:cs typeface="华文中宋"/>
            </a:endParaRPr>
          </a:p>
          <a:p>
            <a:pPr marL="756285" marR="154305" lvl="1" indent="-286385">
              <a:lnSpc>
                <a:spcPts val="2590"/>
              </a:lnSpc>
              <a:spcBef>
                <a:spcPts val="58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华文中宋"/>
                <a:cs typeface="华文中宋"/>
              </a:rPr>
              <a:t>适合表示线性结构：结点之间的逻辑关系可以用 存储空间的物理次序来反映。</a:t>
            </a:r>
            <a:endParaRPr sz="2400">
              <a:latin typeface="华文中宋"/>
              <a:cs typeface="华文中宋"/>
            </a:endParaRPr>
          </a:p>
          <a:p>
            <a:pPr marL="356870" indent="-344170">
              <a:lnSpc>
                <a:spcPct val="100000"/>
              </a:lnSpc>
              <a:spcBef>
                <a:spcPts val="28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华文中宋"/>
                <a:cs typeface="华文中宋"/>
              </a:rPr>
              <a:t>链接表示</a:t>
            </a:r>
            <a:endParaRPr sz="2800">
              <a:latin typeface="华文中宋"/>
              <a:cs typeface="华文中宋"/>
            </a:endParaRPr>
          </a:p>
          <a:p>
            <a:pPr marL="756285" marR="78105" lvl="1" indent="-286385">
              <a:lnSpc>
                <a:spcPts val="2590"/>
              </a:lnSpc>
              <a:spcBef>
                <a:spcPts val="63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华文中宋"/>
                <a:cs typeface="华文中宋"/>
              </a:rPr>
              <a:t>结点的存放位置是任意的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华文中宋"/>
                <a:cs typeface="华文中宋"/>
              </a:rPr>
              <a:t>结点之间的关系通过与 结点关联的指针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华文中宋"/>
                <a:cs typeface="华文中宋"/>
              </a:rPr>
              <a:t>或引用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华文中宋"/>
                <a:cs typeface="华文中宋"/>
              </a:rPr>
              <a:t>方式显式表达出来。</a:t>
            </a:r>
            <a:endParaRPr sz="2400">
              <a:latin typeface="华文中宋"/>
              <a:cs typeface="华文中宋"/>
            </a:endParaRPr>
          </a:p>
          <a:p>
            <a:pPr marL="756285" marR="158115" lvl="1" indent="-286385">
              <a:lnSpc>
                <a:spcPts val="2590"/>
              </a:lnSpc>
              <a:spcBef>
                <a:spcPts val="58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华文中宋"/>
                <a:cs typeface="华文中宋"/>
              </a:rPr>
              <a:t>比较灵活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华文中宋"/>
                <a:cs typeface="华文中宋"/>
              </a:rPr>
              <a:t>适合表示经常进行插入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华文中宋"/>
                <a:cs typeface="华文中宋"/>
              </a:rPr>
              <a:t>删除等动态变 化的数据结构。</a:t>
            </a:r>
            <a:endParaRPr sz="2400">
              <a:latin typeface="华文中宋"/>
              <a:cs typeface="华文中宋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6293" y="804735"/>
            <a:ext cx="5539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散列表示与索引表示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682774"/>
            <a:ext cx="7319645" cy="38957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59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华文中宋"/>
                <a:cs typeface="华文中宋"/>
              </a:rPr>
              <a:t>散列表示</a:t>
            </a:r>
            <a:r>
              <a:rPr sz="2800" spc="10" dirty="0">
                <a:latin typeface="Times New Roman"/>
                <a:cs typeface="Times New Roman"/>
              </a:rPr>
              <a:t>:</a:t>
            </a:r>
            <a:r>
              <a:rPr sz="2800" spc="5" dirty="0">
                <a:latin typeface="华文中宋"/>
                <a:cs typeface="华文中宋"/>
              </a:rPr>
              <a:t>关键码</a:t>
            </a:r>
            <a:r>
              <a:rPr sz="2800" dirty="0">
                <a:latin typeface="Times New Roman"/>
                <a:cs typeface="Times New Roman"/>
              </a:rPr>
              <a:t>---</a:t>
            </a:r>
            <a:r>
              <a:rPr sz="2800" spc="5" dirty="0">
                <a:latin typeface="华文中宋"/>
                <a:cs typeface="华文中宋"/>
              </a:rPr>
              <a:t>地</a:t>
            </a:r>
            <a:r>
              <a:rPr sz="2800" spc="-25" dirty="0">
                <a:latin typeface="华文中宋"/>
                <a:cs typeface="华文中宋"/>
              </a:rPr>
              <a:t>址</a:t>
            </a:r>
            <a:r>
              <a:rPr sz="2800" spc="5" dirty="0">
                <a:latin typeface="华文中宋"/>
                <a:cs typeface="华文中宋"/>
              </a:rPr>
              <a:t>转换法</a:t>
            </a:r>
            <a:endParaRPr sz="2800">
              <a:latin typeface="华文中宋"/>
              <a:cs typeface="华文中宋"/>
            </a:endParaRPr>
          </a:p>
          <a:p>
            <a:pPr marL="756285" marR="105410" lvl="1" indent="-286385">
              <a:lnSpc>
                <a:spcPts val="2590"/>
              </a:lnSpc>
              <a:spcBef>
                <a:spcPts val="63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华文中宋"/>
                <a:cs typeface="华文中宋"/>
              </a:rPr>
              <a:t>选择适当的散列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华文中宋"/>
                <a:cs typeface="华文中宋"/>
              </a:rPr>
              <a:t>杂凑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华文中宋"/>
                <a:cs typeface="华文中宋"/>
              </a:rPr>
              <a:t>函数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华文中宋"/>
                <a:cs typeface="华文中宋"/>
              </a:rPr>
              <a:t>根据关键码的值将结 点映射到给定的存储空间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华文中宋"/>
                <a:cs typeface="华文中宋"/>
              </a:rPr>
              <a:t>散列表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华文中宋"/>
                <a:cs typeface="华文中宋"/>
              </a:rPr>
              <a:t>中。</a:t>
            </a:r>
            <a:endParaRPr sz="2400">
              <a:latin typeface="华文中宋"/>
              <a:cs typeface="华文中宋"/>
            </a:endParaRPr>
          </a:p>
          <a:p>
            <a:pPr marL="756285" marR="5080" lvl="1" indent="-286385">
              <a:lnSpc>
                <a:spcPts val="2590"/>
              </a:lnSpc>
              <a:spcBef>
                <a:spcPts val="58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华文中宋"/>
                <a:cs typeface="华文中宋"/>
              </a:rPr>
              <a:t>检索的效率近似随机存取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华文中宋"/>
                <a:cs typeface="华文中宋"/>
              </a:rPr>
              <a:t>适合于要高速检索的结 构。</a:t>
            </a:r>
            <a:endParaRPr sz="2400">
              <a:latin typeface="华文中宋"/>
              <a:cs typeface="华文中宋"/>
            </a:endParaRPr>
          </a:p>
          <a:p>
            <a:pPr marL="356870" indent="-344170">
              <a:lnSpc>
                <a:spcPct val="100000"/>
              </a:lnSpc>
              <a:spcBef>
                <a:spcPts val="28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华文中宋"/>
                <a:cs typeface="华文中宋"/>
              </a:rPr>
              <a:t>索引表示</a:t>
            </a:r>
            <a:endParaRPr sz="2800">
              <a:latin typeface="华文中宋"/>
              <a:cs typeface="华文中宋"/>
            </a:endParaRPr>
          </a:p>
          <a:p>
            <a:pPr marL="756285" marR="78105" lvl="1" indent="-286385">
              <a:lnSpc>
                <a:spcPts val="2590"/>
              </a:lnSpc>
              <a:spcBef>
                <a:spcPts val="63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华文中宋"/>
                <a:cs typeface="华文中宋"/>
              </a:rPr>
              <a:t>给出一种从关键码到存储地址的映射方法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华文中宋"/>
                <a:cs typeface="华文中宋"/>
              </a:rPr>
              <a:t>即建立 辅助的索引结构。</a:t>
            </a:r>
            <a:endParaRPr sz="2400">
              <a:latin typeface="华文中宋"/>
              <a:cs typeface="华文中宋"/>
            </a:endParaRPr>
          </a:p>
          <a:p>
            <a:pPr marL="756285" marR="154305" lvl="1" indent="-286385">
              <a:lnSpc>
                <a:spcPts val="2590"/>
              </a:lnSpc>
              <a:spcBef>
                <a:spcPts val="58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华文中宋"/>
                <a:cs typeface="华文中宋"/>
              </a:rPr>
              <a:t>每个索引项包含一个结点的关键码和该结点的存 储位置。</a:t>
            </a:r>
            <a:endParaRPr sz="2400">
              <a:latin typeface="华文中宋"/>
              <a:cs typeface="华文中宋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50847" y="835215"/>
            <a:ext cx="5853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数据结构的分类(III)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680278"/>
            <a:ext cx="7178675" cy="40386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8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华文中宋"/>
                <a:cs typeface="华文中宋"/>
              </a:rPr>
              <a:t>按操作（行为）分类</a:t>
            </a:r>
            <a:endParaRPr sz="2800">
              <a:latin typeface="华文中宋"/>
              <a:cs typeface="华文中宋"/>
            </a:endParaRPr>
          </a:p>
          <a:p>
            <a:pPr marL="822960" marR="1424940" lvl="1" indent="-353695">
              <a:lnSpc>
                <a:spcPct val="110000"/>
              </a:lnSpc>
              <a:spcBef>
                <a:spcPts val="45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spc="5" dirty="0">
                <a:solidFill>
                  <a:srgbClr val="FF0000"/>
                </a:solidFill>
                <a:latin typeface="宋体"/>
                <a:cs typeface="宋体"/>
              </a:rPr>
              <a:t>行为的规范由抽象数据</a:t>
            </a:r>
            <a:r>
              <a:rPr sz="2800" spc="-25" dirty="0">
                <a:solidFill>
                  <a:srgbClr val="FF0000"/>
                </a:solidFill>
                <a:latin typeface="宋体"/>
                <a:cs typeface="宋体"/>
              </a:rPr>
              <a:t>类</a:t>
            </a:r>
            <a:r>
              <a:rPr sz="2800" spc="5" dirty="0">
                <a:solidFill>
                  <a:srgbClr val="FF0000"/>
                </a:solidFill>
                <a:latin typeface="宋体"/>
                <a:cs typeface="宋体"/>
              </a:rPr>
              <a:t>型决定 队列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——</a:t>
            </a:r>
            <a:r>
              <a:rPr sz="2800" spc="5" dirty="0">
                <a:solidFill>
                  <a:srgbClr val="FF0000"/>
                </a:solidFill>
                <a:latin typeface="宋体"/>
                <a:cs typeface="宋体"/>
              </a:rPr>
              <a:t>先进先出</a:t>
            </a:r>
            <a:endParaRPr sz="2800">
              <a:latin typeface="宋体"/>
              <a:cs typeface="宋体"/>
            </a:endParaRPr>
          </a:p>
          <a:p>
            <a:pPr marL="822960">
              <a:lnSpc>
                <a:spcPct val="100000"/>
              </a:lnSpc>
              <a:spcBef>
                <a:spcPts val="335"/>
              </a:spcBef>
            </a:pPr>
            <a:r>
              <a:rPr sz="2800" spc="5" dirty="0">
                <a:solidFill>
                  <a:srgbClr val="FF0000"/>
                </a:solidFill>
                <a:latin typeface="宋体"/>
                <a:cs typeface="宋体"/>
              </a:rPr>
              <a:t>栈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——</a:t>
            </a:r>
            <a:r>
              <a:rPr sz="2800" spc="5" dirty="0">
                <a:solidFill>
                  <a:srgbClr val="FF0000"/>
                </a:solidFill>
                <a:latin typeface="宋体"/>
                <a:cs typeface="宋体"/>
              </a:rPr>
              <a:t>后进先出</a:t>
            </a:r>
            <a:endParaRPr sz="2800">
              <a:latin typeface="宋体"/>
              <a:cs typeface="宋体"/>
            </a:endParaRPr>
          </a:p>
          <a:p>
            <a:pPr marL="755650" marR="5080" lvl="1" indent="-286385">
              <a:lnSpc>
                <a:spcPts val="2880"/>
              </a:lnSpc>
              <a:spcBef>
                <a:spcPts val="980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spc="5" dirty="0">
                <a:solidFill>
                  <a:srgbClr val="FF0000"/>
                </a:solidFill>
                <a:latin typeface="宋体"/>
                <a:cs typeface="宋体"/>
              </a:rPr>
              <a:t>行为的实现由算法决定</a:t>
            </a:r>
            <a:r>
              <a:rPr sz="2800" spc="-25" dirty="0">
                <a:solidFill>
                  <a:srgbClr val="FF0000"/>
                </a:solidFill>
                <a:latin typeface="宋体"/>
                <a:cs typeface="宋体"/>
              </a:rPr>
              <a:t>但</a:t>
            </a:r>
            <a:r>
              <a:rPr sz="2800" spc="5" dirty="0">
                <a:solidFill>
                  <a:srgbClr val="FF0000"/>
                </a:solidFill>
                <a:latin typeface="宋体"/>
                <a:cs typeface="宋体"/>
              </a:rPr>
              <a:t>与存</a:t>
            </a:r>
            <a:r>
              <a:rPr sz="2800" spc="-25" dirty="0">
                <a:solidFill>
                  <a:srgbClr val="FF0000"/>
                </a:solidFill>
                <a:latin typeface="宋体"/>
                <a:cs typeface="宋体"/>
              </a:rPr>
              <a:t>储</a:t>
            </a:r>
            <a:r>
              <a:rPr sz="2800" spc="5" dirty="0">
                <a:solidFill>
                  <a:srgbClr val="FF0000"/>
                </a:solidFill>
                <a:latin typeface="宋体"/>
                <a:cs typeface="宋体"/>
              </a:rPr>
              <a:t>表示</a:t>
            </a:r>
            <a:r>
              <a:rPr sz="2800" spc="-25" dirty="0">
                <a:solidFill>
                  <a:srgbClr val="FF0000"/>
                </a:solidFill>
                <a:latin typeface="宋体"/>
                <a:cs typeface="宋体"/>
              </a:rPr>
              <a:t>关</a:t>
            </a:r>
            <a:r>
              <a:rPr sz="2800" spc="5" dirty="0">
                <a:solidFill>
                  <a:srgbClr val="FF0000"/>
                </a:solidFill>
                <a:latin typeface="宋体"/>
                <a:cs typeface="宋体"/>
              </a:rPr>
              <a:t>系 密切</a:t>
            </a:r>
            <a:endParaRPr sz="2800">
              <a:latin typeface="宋体"/>
              <a:cs typeface="宋体"/>
            </a:endParaRPr>
          </a:p>
          <a:p>
            <a:pPr marL="822960">
              <a:lnSpc>
                <a:spcPct val="100000"/>
              </a:lnSpc>
              <a:spcBef>
                <a:spcPts val="320"/>
              </a:spcBef>
            </a:pPr>
            <a:r>
              <a:rPr sz="2800" spc="5" dirty="0">
                <a:solidFill>
                  <a:srgbClr val="FF0000"/>
                </a:solidFill>
                <a:latin typeface="宋体"/>
                <a:cs typeface="宋体"/>
              </a:rPr>
              <a:t>集合元素的排序算法</a:t>
            </a:r>
            <a:endParaRPr sz="2800">
              <a:latin typeface="宋体"/>
              <a:cs typeface="宋体"/>
            </a:endParaRPr>
          </a:p>
          <a:p>
            <a:pPr marL="1155700" lvl="2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华文中宋"/>
                <a:cs typeface="华文中宋"/>
              </a:rPr>
              <a:t>顺序表示</a:t>
            </a:r>
            <a:endParaRPr sz="2400">
              <a:latin typeface="华文中宋"/>
              <a:cs typeface="华文中宋"/>
            </a:endParaRPr>
          </a:p>
          <a:p>
            <a:pPr marL="1155700" lvl="2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华文中宋"/>
                <a:cs typeface="华文中宋"/>
              </a:rPr>
              <a:t>链接表示</a:t>
            </a:r>
            <a:endParaRPr sz="2400">
              <a:latin typeface="华文中宋"/>
              <a:cs typeface="华文中宋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36390" y="835215"/>
            <a:ext cx="2479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1.4</a:t>
            </a:r>
            <a:r>
              <a:rPr spc="-75" dirty="0"/>
              <a:t> </a:t>
            </a:r>
            <a:r>
              <a:rPr dirty="0"/>
              <a:t>算法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752092"/>
            <a:ext cx="7477759" cy="397993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marR="215265" indent="-344170">
              <a:lnSpc>
                <a:spcPts val="3270"/>
              </a:lnSpc>
              <a:spcBef>
                <a:spcPts val="67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3200" b="1" spc="-5" dirty="0">
                <a:solidFill>
                  <a:srgbClr val="221304"/>
                </a:solidFill>
                <a:latin typeface="宋体"/>
                <a:cs typeface="宋体"/>
              </a:rPr>
              <a:t>算</a:t>
            </a:r>
            <a:r>
              <a:rPr sz="3200" b="1" dirty="0">
                <a:solidFill>
                  <a:srgbClr val="221304"/>
                </a:solidFill>
                <a:latin typeface="宋体"/>
                <a:cs typeface="宋体"/>
              </a:rPr>
              <a:t>法</a:t>
            </a:r>
            <a:r>
              <a:rPr sz="3200" spc="-10" dirty="0">
                <a:solidFill>
                  <a:srgbClr val="221304"/>
                </a:solidFill>
                <a:latin typeface="宋体"/>
                <a:cs typeface="宋体"/>
              </a:rPr>
              <a:t>是由有穷规则构成（为解决某一类 问题）的运算序列。</a:t>
            </a:r>
            <a:endParaRPr sz="3200" dirty="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30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221304"/>
                </a:solidFill>
                <a:latin typeface="宋体"/>
                <a:cs typeface="宋体"/>
              </a:rPr>
              <a:t>算法可以有若干输入</a:t>
            </a:r>
            <a:r>
              <a:rPr sz="2400" spc="-10" dirty="0">
                <a:solidFill>
                  <a:srgbClr val="221304"/>
                </a:solidFill>
                <a:latin typeface="Times New Roman"/>
                <a:cs typeface="Times New Roman"/>
              </a:rPr>
              <a:t>(</a:t>
            </a:r>
            <a:r>
              <a:rPr sz="2400" dirty="0">
                <a:solidFill>
                  <a:srgbClr val="221304"/>
                </a:solidFill>
                <a:latin typeface="宋体"/>
                <a:cs typeface="宋体"/>
              </a:rPr>
              <a:t>初始值或条件</a:t>
            </a:r>
            <a:r>
              <a:rPr sz="2400" dirty="0">
                <a:solidFill>
                  <a:srgbClr val="221304"/>
                </a:solidFill>
                <a:latin typeface="Times New Roman"/>
                <a:cs typeface="Times New Roman"/>
              </a:rPr>
              <a:t>)</a:t>
            </a:r>
            <a:r>
              <a:rPr sz="2400" spc="-110" dirty="0">
                <a:solidFill>
                  <a:srgbClr val="22130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21304"/>
                </a:solidFill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221304"/>
                </a:solidFill>
                <a:latin typeface="宋体"/>
                <a:cs typeface="宋体"/>
              </a:rPr>
              <a:t>算法通常又有若干个输出</a:t>
            </a:r>
            <a:r>
              <a:rPr sz="2400" spc="-10" dirty="0">
                <a:solidFill>
                  <a:srgbClr val="221304"/>
                </a:solidFill>
                <a:latin typeface="Times New Roman"/>
                <a:cs typeface="Times New Roman"/>
              </a:rPr>
              <a:t>(</a:t>
            </a:r>
            <a:r>
              <a:rPr sz="2400" dirty="0">
                <a:solidFill>
                  <a:srgbClr val="221304"/>
                </a:solidFill>
                <a:latin typeface="宋体"/>
                <a:cs typeface="宋体"/>
              </a:rPr>
              <a:t>计算结果</a:t>
            </a:r>
            <a:r>
              <a:rPr sz="2400" dirty="0">
                <a:solidFill>
                  <a:srgbClr val="221304"/>
                </a:solidFill>
                <a:latin typeface="Times New Roman"/>
                <a:cs typeface="Times New Roman"/>
              </a:rPr>
              <a:t>)</a:t>
            </a:r>
            <a:r>
              <a:rPr sz="2400" spc="-110" dirty="0">
                <a:solidFill>
                  <a:srgbClr val="22130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21304"/>
                </a:solidFill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  <a:p>
            <a:pPr marL="756285" marR="5080" lvl="1" indent="-286385">
              <a:lnSpc>
                <a:spcPts val="2470"/>
              </a:lnSpc>
              <a:spcBef>
                <a:spcPts val="83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spc="120" dirty="0">
                <a:solidFill>
                  <a:srgbClr val="221304"/>
                </a:solidFill>
                <a:latin typeface="宋体"/>
                <a:cs typeface="宋体"/>
              </a:rPr>
              <a:t>算法应该具有</a:t>
            </a:r>
            <a:r>
              <a:rPr sz="2400" spc="95" dirty="0">
                <a:solidFill>
                  <a:srgbClr val="221304"/>
                </a:solidFill>
                <a:latin typeface="宋体"/>
                <a:cs typeface="宋体"/>
              </a:rPr>
              <a:t>有</a:t>
            </a:r>
            <a:r>
              <a:rPr sz="2400" spc="120" dirty="0">
                <a:solidFill>
                  <a:srgbClr val="221304"/>
                </a:solidFill>
                <a:latin typeface="宋体"/>
                <a:cs typeface="宋体"/>
              </a:rPr>
              <a:t>穷</a:t>
            </a:r>
            <a:r>
              <a:rPr sz="2400" spc="95" dirty="0">
                <a:solidFill>
                  <a:srgbClr val="221304"/>
                </a:solidFill>
                <a:latin typeface="宋体"/>
                <a:cs typeface="宋体"/>
              </a:rPr>
              <a:t>性</a:t>
            </a:r>
            <a:r>
              <a:rPr sz="2400" spc="120" dirty="0">
                <a:solidFill>
                  <a:srgbClr val="221304"/>
                </a:solidFill>
                <a:latin typeface="宋体"/>
                <a:cs typeface="宋体"/>
              </a:rPr>
              <a:t>。一个算法必</a:t>
            </a:r>
            <a:r>
              <a:rPr sz="2400" spc="95" dirty="0">
                <a:solidFill>
                  <a:srgbClr val="221304"/>
                </a:solidFill>
                <a:latin typeface="宋体"/>
                <a:cs typeface="宋体"/>
              </a:rPr>
              <a:t>须</a:t>
            </a:r>
            <a:r>
              <a:rPr sz="2400" spc="120" dirty="0">
                <a:solidFill>
                  <a:srgbClr val="221304"/>
                </a:solidFill>
                <a:latin typeface="宋体"/>
                <a:cs typeface="宋体"/>
              </a:rPr>
              <a:t>在</a:t>
            </a:r>
            <a:r>
              <a:rPr sz="2400" spc="95" dirty="0">
                <a:solidFill>
                  <a:srgbClr val="221304"/>
                </a:solidFill>
                <a:latin typeface="宋体"/>
                <a:cs typeface="宋体"/>
              </a:rPr>
              <a:t>执</a:t>
            </a:r>
            <a:r>
              <a:rPr sz="2400" spc="120" dirty="0">
                <a:solidFill>
                  <a:srgbClr val="221304"/>
                </a:solidFill>
                <a:latin typeface="宋体"/>
                <a:cs typeface="宋体"/>
              </a:rPr>
              <a:t>行了有 </a:t>
            </a:r>
            <a:r>
              <a:rPr sz="2400" dirty="0">
                <a:solidFill>
                  <a:srgbClr val="221304"/>
                </a:solidFill>
                <a:latin typeface="宋体"/>
                <a:cs typeface="宋体"/>
              </a:rPr>
              <a:t>穷步之后结束。</a:t>
            </a:r>
            <a:endParaRPr sz="2400" dirty="0">
              <a:latin typeface="宋体"/>
              <a:cs typeface="宋体"/>
            </a:endParaRPr>
          </a:p>
          <a:p>
            <a:pPr marL="756285" marR="5080" lvl="1" indent="-286385">
              <a:lnSpc>
                <a:spcPts val="2470"/>
              </a:lnSpc>
              <a:spcBef>
                <a:spcPts val="819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spc="120" dirty="0">
                <a:solidFill>
                  <a:srgbClr val="221304"/>
                </a:solidFill>
                <a:latin typeface="宋体"/>
                <a:cs typeface="宋体"/>
              </a:rPr>
              <a:t>算法应该具有</a:t>
            </a:r>
            <a:r>
              <a:rPr sz="2400" spc="95" dirty="0">
                <a:solidFill>
                  <a:srgbClr val="221304"/>
                </a:solidFill>
                <a:latin typeface="宋体"/>
                <a:cs typeface="宋体"/>
              </a:rPr>
              <a:t>确</a:t>
            </a:r>
            <a:r>
              <a:rPr sz="2400" spc="120" dirty="0">
                <a:solidFill>
                  <a:srgbClr val="221304"/>
                </a:solidFill>
                <a:latin typeface="宋体"/>
                <a:cs typeface="宋体"/>
              </a:rPr>
              <a:t>定</a:t>
            </a:r>
            <a:r>
              <a:rPr sz="2400" spc="95" dirty="0">
                <a:solidFill>
                  <a:srgbClr val="221304"/>
                </a:solidFill>
                <a:latin typeface="宋体"/>
                <a:cs typeface="宋体"/>
              </a:rPr>
              <a:t>性</a:t>
            </a:r>
            <a:r>
              <a:rPr sz="2400" spc="120" dirty="0">
                <a:solidFill>
                  <a:srgbClr val="221304"/>
                </a:solidFill>
                <a:latin typeface="宋体"/>
                <a:cs typeface="宋体"/>
              </a:rPr>
              <a:t>。算法的每一</a:t>
            </a:r>
            <a:r>
              <a:rPr sz="2400" spc="95" dirty="0">
                <a:solidFill>
                  <a:srgbClr val="221304"/>
                </a:solidFill>
                <a:latin typeface="宋体"/>
                <a:cs typeface="宋体"/>
              </a:rPr>
              <a:t>步</a:t>
            </a:r>
            <a:r>
              <a:rPr sz="2400" spc="120" dirty="0">
                <a:solidFill>
                  <a:srgbClr val="221304"/>
                </a:solidFill>
                <a:latin typeface="宋体"/>
                <a:cs typeface="宋体"/>
              </a:rPr>
              <a:t>，</a:t>
            </a:r>
            <a:r>
              <a:rPr sz="2400" spc="95" dirty="0">
                <a:solidFill>
                  <a:srgbClr val="221304"/>
                </a:solidFill>
                <a:latin typeface="宋体"/>
                <a:cs typeface="宋体"/>
              </a:rPr>
              <a:t>必</a:t>
            </a:r>
            <a:r>
              <a:rPr sz="2400" spc="120" dirty="0">
                <a:solidFill>
                  <a:srgbClr val="221304"/>
                </a:solidFill>
                <a:latin typeface="宋体"/>
                <a:cs typeface="宋体"/>
              </a:rPr>
              <a:t>须有确 </a:t>
            </a:r>
            <a:r>
              <a:rPr sz="2400" dirty="0">
                <a:solidFill>
                  <a:srgbClr val="221304"/>
                </a:solidFill>
                <a:latin typeface="宋体"/>
                <a:cs typeface="宋体"/>
              </a:rPr>
              <a:t>切的定义。</a:t>
            </a:r>
            <a:endParaRPr sz="2400" dirty="0">
              <a:latin typeface="宋体"/>
              <a:cs typeface="宋体"/>
            </a:endParaRPr>
          </a:p>
          <a:p>
            <a:pPr marL="756285" marR="5080" lvl="1" indent="-286385">
              <a:lnSpc>
                <a:spcPts val="2470"/>
              </a:lnSpc>
              <a:spcBef>
                <a:spcPts val="819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spc="120" dirty="0" err="1">
                <a:solidFill>
                  <a:srgbClr val="221304"/>
                </a:solidFill>
                <a:latin typeface="宋体"/>
                <a:cs typeface="宋体"/>
              </a:rPr>
              <a:t>算法应该具有</a:t>
            </a:r>
            <a:r>
              <a:rPr sz="2400" spc="95" dirty="0" err="1">
                <a:solidFill>
                  <a:srgbClr val="221304"/>
                </a:solidFill>
                <a:latin typeface="宋体"/>
                <a:cs typeface="宋体"/>
              </a:rPr>
              <a:t>可</a:t>
            </a:r>
            <a:r>
              <a:rPr sz="2400" spc="120" dirty="0" err="1">
                <a:solidFill>
                  <a:srgbClr val="221304"/>
                </a:solidFill>
                <a:latin typeface="宋体"/>
                <a:cs typeface="宋体"/>
              </a:rPr>
              <a:t>行</a:t>
            </a:r>
            <a:r>
              <a:rPr sz="2400" spc="95" dirty="0" err="1">
                <a:solidFill>
                  <a:srgbClr val="221304"/>
                </a:solidFill>
                <a:latin typeface="宋体"/>
                <a:cs typeface="宋体"/>
              </a:rPr>
              <a:t>性</a:t>
            </a:r>
            <a:r>
              <a:rPr sz="2400" spc="120" dirty="0" err="1">
                <a:solidFill>
                  <a:srgbClr val="221304"/>
                </a:solidFill>
                <a:latin typeface="宋体"/>
                <a:cs typeface="宋体"/>
              </a:rPr>
              <a:t>。算法中的每</a:t>
            </a:r>
            <a:r>
              <a:rPr sz="2400" spc="95" dirty="0" err="1">
                <a:solidFill>
                  <a:srgbClr val="221304"/>
                </a:solidFill>
                <a:latin typeface="宋体"/>
                <a:cs typeface="宋体"/>
              </a:rPr>
              <a:t>个</a:t>
            </a:r>
            <a:r>
              <a:rPr sz="2400" spc="120" dirty="0" err="1">
                <a:solidFill>
                  <a:srgbClr val="221304"/>
                </a:solidFill>
                <a:latin typeface="宋体"/>
                <a:cs typeface="宋体"/>
              </a:rPr>
              <a:t>动</a:t>
            </a:r>
            <a:r>
              <a:rPr sz="2400" spc="95" dirty="0" err="1">
                <a:solidFill>
                  <a:srgbClr val="221304"/>
                </a:solidFill>
                <a:latin typeface="宋体"/>
                <a:cs typeface="宋体"/>
              </a:rPr>
              <a:t>作</a:t>
            </a:r>
            <a:r>
              <a:rPr sz="2400" spc="120" dirty="0" err="1">
                <a:solidFill>
                  <a:srgbClr val="221304"/>
                </a:solidFill>
                <a:latin typeface="宋体"/>
                <a:cs typeface="宋体"/>
              </a:rPr>
              <a:t>，</a:t>
            </a:r>
            <a:r>
              <a:rPr sz="2400" spc="120" dirty="0" err="1" smtClean="0">
                <a:solidFill>
                  <a:srgbClr val="221304"/>
                </a:solidFill>
                <a:latin typeface="宋体"/>
                <a:cs typeface="宋体"/>
              </a:rPr>
              <a:t>原则</a:t>
            </a:r>
            <a:r>
              <a:rPr sz="2400" dirty="0" err="1" smtClean="0">
                <a:solidFill>
                  <a:srgbClr val="221304"/>
                </a:solidFill>
                <a:latin typeface="宋体"/>
                <a:cs typeface="宋体"/>
              </a:rPr>
              <a:t>上都是能够由机器或人准确完成的</a:t>
            </a:r>
            <a:r>
              <a:rPr sz="2400" dirty="0">
                <a:solidFill>
                  <a:srgbClr val="221304"/>
                </a:solidFill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26271" y="715219"/>
            <a:ext cx="4691458" cy="541102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10860">
              <a:spcBef>
                <a:spcPts val="115"/>
              </a:spcBef>
            </a:pPr>
            <a:r>
              <a:rPr lang="zh-CN" altLang="en-US" sz="3420" spc="38" dirty="0"/>
              <a:t>   概念解读</a:t>
            </a:r>
            <a:r>
              <a:rPr lang="en-US" altLang="zh-CN" sz="3420" spc="38" dirty="0"/>
              <a:t>—</a:t>
            </a:r>
            <a:r>
              <a:rPr lang="zh-CN" altLang="en-US" sz="3420" spc="38" dirty="0"/>
              <a:t>数据结构</a:t>
            </a:r>
            <a:endParaRPr sz="3420" spc="13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7800" y="1692315"/>
            <a:ext cx="8535848" cy="2418897"/>
          </a:xfrm>
          <a:prstGeom prst="rect">
            <a:avLst/>
          </a:prstGeom>
        </p:spPr>
        <p:txBody>
          <a:bodyPr vert="horz" wrap="square" lIns="0" tIns="79277" rIns="0" bIns="0" rtlCol="0">
            <a:spAutoFit/>
          </a:bodyPr>
          <a:lstStyle/>
          <a:p>
            <a:pPr marL="10860">
              <a:spcBef>
                <a:spcPts val="539"/>
              </a:spcBef>
              <a:buClr>
                <a:srgbClr val="9BB0CB"/>
              </a:buClr>
              <a:tabLst>
                <a:tab pos="333938" algn="l"/>
                <a:tab pos="334481" algn="l"/>
              </a:tabLst>
            </a:pPr>
            <a:endParaRPr lang="en-US" altLang="zh-CN" sz="2394" dirty="0">
              <a:latin typeface="华文中宋" panose="02010600040101010101" pitchFamily="2" charset="-122"/>
              <a:ea typeface="华文中宋" panose="02010600040101010101" pitchFamily="2" charset="-122"/>
              <a:cs typeface="宋体"/>
            </a:endParaRPr>
          </a:p>
          <a:p>
            <a:pPr marL="10860">
              <a:spcBef>
                <a:spcPts val="539"/>
              </a:spcBef>
              <a:buClr>
                <a:srgbClr val="9BB0CB"/>
              </a:buClr>
              <a:tabLst>
                <a:tab pos="333938" algn="l"/>
                <a:tab pos="334481" algn="l"/>
              </a:tabLst>
            </a:pPr>
            <a:endParaRPr lang="en-US" altLang="zh-CN" sz="2394" dirty="0" smtClean="0">
              <a:latin typeface="华文中宋" panose="02010600040101010101" pitchFamily="2" charset="-122"/>
              <a:ea typeface="华文中宋" panose="02010600040101010101" pitchFamily="2" charset="-122"/>
              <a:cs typeface="宋体"/>
            </a:endParaRPr>
          </a:p>
          <a:p>
            <a:pPr marL="10860">
              <a:spcBef>
                <a:spcPts val="539"/>
              </a:spcBef>
              <a:buClr>
                <a:srgbClr val="9BB0CB"/>
              </a:buClr>
              <a:tabLst>
                <a:tab pos="333938" algn="l"/>
                <a:tab pos="334481" algn="l"/>
              </a:tabLst>
            </a:pPr>
            <a:r>
              <a:rPr lang="zh-CN" altLang="en-US" sz="2394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宋体"/>
              </a:rPr>
              <a:t>数据结构：</a:t>
            </a:r>
            <a:r>
              <a:rPr lang="zh-CN" altLang="en-US" sz="2394" dirty="0" smtClean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数据及数据的组织方式</a:t>
            </a:r>
            <a:r>
              <a:rPr lang="zh-CN" altLang="en-US" sz="2394" spc="-4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宋体"/>
              </a:rPr>
              <a:t>。</a:t>
            </a:r>
            <a:endParaRPr lang="en-US" altLang="zh-CN" sz="2394" spc="-4" dirty="0" smtClean="0">
              <a:latin typeface="华文中宋" panose="02010600040101010101" pitchFamily="2" charset="-122"/>
              <a:ea typeface="华文中宋" panose="02010600040101010101" pitchFamily="2" charset="-122"/>
              <a:cs typeface="宋体"/>
            </a:endParaRPr>
          </a:p>
          <a:p>
            <a:pPr marL="10860" marR="4344">
              <a:buClr>
                <a:srgbClr val="9BB0CB"/>
              </a:buClr>
              <a:tabLst>
                <a:tab pos="333938" algn="l"/>
                <a:tab pos="334481" algn="l"/>
              </a:tabLst>
            </a:pPr>
            <a:endParaRPr lang="en-US" sz="2394" spc="-4" dirty="0">
              <a:latin typeface="华文中宋" panose="02010600040101010101" pitchFamily="2" charset="-122"/>
              <a:ea typeface="华文中宋" panose="02010600040101010101" pitchFamily="2" charset="-122"/>
              <a:cs typeface="宋体"/>
            </a:endParaRPr>
          </a:p>
          <a:p>
            <a:pPr marL="10860" marR="4344">
              <a:buClr>
                <a:srgbClr val="9BB0CB"/>
              </a:buClr>
              <a:tabLst>
                <a:tab pos="333938" algn="l"/>
                <a:tab pos="334481" algn="l"/>
              </a:tabLst>
            </a:pPr>
            <a:r>
              <a:rPr lang="zh-CN" altLang="en-US" sz="2394" dirty="0">
                <a:latin typeface="华文中宋" panose="02010600040101010101" pitchFamily="2" charset="-122"/>
                <a:ea typeface="华文中宋" panose="02010600040101010101" pitchFamily="2" charset="-122"/>
                <a:cs typeface="宋体"/>
              </a:rPr>
              <a:t>数据结构：</a:t>
            </a:r>
            <a:r>
              <a:rPr lang="zh-CN" altLang="en-US" sz="2394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数据</a:t>
            </a:r>
            <a:r>
              <a:rPr lang="en-US" altLang="zh-CN" sz="2394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+</a:t>
            </a:r>
            <a:r>
              <a:rPr lang="zh-CN" altLang="en-US" sz="2394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关系</a:t>
            </a:r>
            <a:endParaRPr lang="en-US" altLang="zh-CN" sz="2394" dirty="0">
              <a:latin typeface="宋体" panose="02010600030101010101" pitchFamily="2" charset="-122"/>
              <a:ea typeface="宋体" panose="02010600030101010101" pitchFamily="2" charset="-122"/>
              <a:cs typeface="宋体"/>
            </a:endParaRPr>
          </a:p>
          <a:p>
            <a:pPr marL="10860" marR="4344">
              <a:buClr>
                <a:srgbClr val="9BB0CB"/>
              </a:buClr>
              <a:tabLst>
                <a:tab pos="333938" algn="l"/>
                <a:tab pos="334481" algn="l"/>
              </a:tabLst>
            </a:pPr>
            <a:endParaRPr lang="en-US" altLang="zh-CN" sz="2394" dirty="0">
              <a:latin typeface="宋体" panose="02010600030101010101" pitchFamily="2" charset="-122"/>
              <a:ea typeface="宋体" panose="02010600030101010101" pitchFamily="2" charset="-122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71549" y="6168073"/>
            <a:ext cx="508241" cy="491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 txBox="1"/>
          <p:nvPr/>
        </p:nvSpPr>
        <p:spPr>
          <a:xfrm>
            <a:off x="8272934" y="6125567"/>
            <a:ext cx="110228" cy="144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/>
            <a:r>
              <a:rPr sz="941" dirty="0">
                <a:latin typeface="Arial"/>
                <a:cs typeface="Arial"/>
              </a:rPr>
              <a:t>6</a:t>
            </a:r>
            <a:endParaRPr sz="94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110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100"/>
              </a:spcBef>
            </a:pPr>
            <a:r>
              <a:rPr dirty="0"/>
              <a:t>算法的正确性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794763"/>
            <a:ext cx="7484109" cy="12890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56870" marR="5080" indent="-344170" algn="just">
              <a:lnSpc>
                <a:spcPct val="97900"/>
              </a:lnSpc>
              <a:spcBef>
                <a:spcPts val="175"/>
              </a:spcBef>
              <a:buFont typeface="Times New Roman"/>
              <a:buChar char="•"/>
              <a:tabLst>
                <a:tab pos="357505" algn="l"/>
              </a:tabLst>
            </a:pPr>
            <a:r>
              <a:rPr sz="2800" spc="145" dirty="0">
                <a:latin typeface="宋体"/>
                <a:cs typeface="宋体"/>
              </a:rPr>
              <a:t>如果一个算法以</a:t>
            </a:r>
            <a:r>
              <a:rPr sz="2800" spc="125" dirty="0">
                <a:latin typeface="宋体"/>
                <a:cs typeface="宋体"/>
              </a:rPr>
              <a:t>一</a:t>
            </a:r>
            <a:r>
              <a:rPr sz="2800" spc="145" dirty="0">
                <a:latin typeface="宋体"/>
                <a:cs typeface="宋体"/>
              </a:rPr>
              <a:t>组满足初始条</a:t>
            </a:r>
            <a:r>
              <a:rPr sz="2800" spc="125" dirty="0">
                <a:latin typeface="宋体"/>
                <a:cs typeface="宋体"/>
              </a:rPr>
              <a:t>件的</a:t>
            </a:r>
            <a:r>
              <a:rPr sz="2800" spc="145" dirty="0">
                <a:latin typeface="宋体"/>
                <a:cs typeface="宋体"/>
              </a:rPr>
              <a:t>输入开 始，那么该算法</a:t>
            </a:r>
            <a:r>
              <a:rPr sz="2800" spc="125" dirty="0">
                <a:latin typeface="宋体"/>
                <a:cs typeface="宋体"/>
              </a:rPr>
              <a:t>的</a:t>
            </a:r>
            <a:r>
              <a:rPr sz="2800" spc="145" dirty="0">
                <a:latin typeface="宋体"/>
                <a:cs typeface="宋体"/>
              </a:rPr>
              <a:t>执行一定终止</a:t>
            </a:r>
            <a:r>
              <a:rPr sz="2800" spc="130" dirty="0">
                <a:latin typeface="宋体"/>
                <a:cs typeface="宋体"/>
              </a:rPr>
              <a:t>，</a:t>
            </a:r>
            <a:r>
              <a:rPr sz="2800" spc="125" dirty="0">
                <a:latin typeface="宋体"/>
                <a:cs typeface="宋体"/>
              </a:rPr>
              <a:t>并</a:t>
            </a:r>
            <a:r>
              <a:rPr sz="2800" spc="145" dirty="0">
                <a:latin typeface="宋体"/>
                <a:cs typeface="宋体"/>
              </a:rPr>
              <a:t>且在终 </a:t>
            </a:r>
            <a:r>
              <a:rPr sz="2800" spc="5" dirty="0">
                <a:latin typeface="宋体"/>
                <a:cs typeface="宋体"/>
              </a:rPr>
              <a:t>止时得到满足要求的（</a:t>
            </a:r>
            <a:r>
              <a:rPr sz="2800" spc="-25" dirty="0">
                <a:latin typeface="宋体"/>
                <a:cs typeface="宋体"/>
              </a:rPr>
              <a:t>输</a:t>
            </a:r>
            <a:r>
              <a:rPr sz="2800" spc="5" dirty="0">
                <a:latin typeface="宋体"/>
                <a:cs typeface="宋体"/>
              </a:rPr>
              <a:t>出）</a:t>
            </a:r>
            <a:r>
              <a:rPr sz="2800" spc="-25" dirty="0">
                <a:latin typeface="宋体"/>
                <a:cs typeface="宋体"/>
              </a:rPr>
              <a:t>结</a:t>
            </a:r>
            <a:r>
              <a:rPr sz="2800" spc="5" dirty="0">
                <a:latin typeface="宋体"/>
                <a:cs typeface="宋体"/>
              </a:rPr>
              <a:t>果。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18942" y="835215"/>
            <a:ext cx="4314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算法设计的方法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677561"/>
            <a:ext cx="2397125" cy="295275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69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宋体"/>
                <a:cs typeface="宋体"/>
              </a:rPr>
              <a:t>贪心法</a:t>
            </a:r>
            <a:endParaRPr sz="3200">
              <a:latin typeface="宋体"/>
              <a:cs typeface="宋体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宋体"/>
                <a:cs typeface="宋体"/>
              </a:rPr>
              <a:t>分治法</a:t>
            </a:r>
            <a:endParaRPr sz="3200">
              <a:latin typeface="宋体"/>
              <a:cs typeface="宋体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宋体"/>
                <a:cs typeface="宋体"/>
              </a:rPr>
              <a:t>回溯法</a:t>
            </a:r>
            <a:endParaRPr sz="3200">
              <a:latin typeface="宋体"/>
              <a:cs typeface="宋体"/>
            </a:endParaRPr>
          </a:p>
          <a:p>
            <a:pPr marL="356870" indent="-344170">
              <a:lnSpc>
                <a:spcPct val="100000"/>
              </a:lnSpc>
              <a:spcBef>
                <a:spcPts val="7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宋体"/>
                <a:cs typeface="宋体"/>
              </a:rPr>
              <a:t>动态规划法</a:t>
            </a:r>
            <a:endParaRPr sz="3200">
              <a:latin typeface="宋体"/>
              <a:cs typeface="宋体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宋体"/>
                <a:cs typeface="宋体"/>
              </a:rPr>
              <a:t>分枝界限法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44237" y="835215"/>
            <a:ext cx="1863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贪心法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794763"/>
            <a:ext cx="7484109" cy="389953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56235" marR="5080" indent="-343535" algn="just">
              <a:lnSpc>
                <a:spcPct val="98900"/>
              </a:lnSpc>
              <a:spcBef>
                <a:spcPts val="145"/>
              </a:spcBef>
              <a:buFont typeface="Times New Roman"/>
              <a:buChar char="•"/>
              <a:tabLst>
                <a:tab pos="357505" algn="l"/>
              </a:tabLst>
            </a:pPr>
            <a:r>
              <a:rPr sz="2800" spc="145" dirty="0">
                <a:latin typeface="宋体"/>
                <a:cs typeface="宋体"/>
              </a:rPr>
              <a:t>当追求的目标是</a:t>
            </a:r>
            <a:r>
              <a:rPr sz="2800" spc="125" dirty="0">
                <a:latin typeface="宋体"/>
                <a:cs typeface="宋体"/>
              </a:rPr>
              <a:t>一</a:t>
            </a:r>
            <a:r>
              <a:rPr sz="2800" spc="145" dirty="0">
                <a:latin typeface="宋体"/>
                <a:cs typeface="宋体"/>
              </a:rPr>
              <a:t>个问题的最优</a:t>
            </a:r>
            <a:r>
              <a:rPr sz="2800" spc="125" dirty="0">
                <a:latin typeface="宋体"/>
                <a:cs typeface="宋体"/>
              </a:rPr>
              <a:t>解</a:t>
            </a:r>
            <a:r>
              <a:rPr sz="2800" spc="130" dirty="0">
                <a:latin typeface="宋体"/>
                <a:cs typeface="宋体"/>
              </a:rPr>
              <a:t>时</a:t>
            </a:r>
            <a:r>
              <a:rPr sz="2800" spc="145" dirty="0">
                <a:latin typeface="宋体"/>
                <a:cs typeface="宋体"/>
              </a:rPr>
              <a:t>，设法 把对整个问题的</a:t>
            </a:r>
            <a:r>
              <a:rPr sz="2800" spc="125" dirty="0">
                <a:latin typeface="宋体"/>
                <a:cs typeface="宋体"/>
              </a:rPr>
              <a:t>求</a:t>
            </a:r>
            <a:r>
              <a:rPr sz="2800" spc="145" dirty="0">
                <a:latin typeface="宋体"/>
                <a:cs typeface="宋体"/>
              </a:rPr>
              <a:t>解工作分成若</a:t>
            </a:r>
            <a:r>
              <a:rPr sz="2800" spc="125" dirty="0">
                <a:latin typeface="宋体"/>
                <a:cs typeface="宋体"/>
              </a:rPr>
              <a:t>干步</a:t>
            </a:r>
            <a:r>
              <a:rPr sz="2800" spc="145" dirty="0">
                <a:latin typeface="宋体"/>
                <a:cs typeface="宋体"/>
              </a:rPr>
              <a:t>骤来完 成。在其中的每</a:t>
            </a:r>
            <a:r>
              <a:rPr sz="2800" spc="125" dirty="0">
                <a:latin typeface="宋体"/>
                <a:cs typeface="宋体"/>
              </a:rPr>
              <a:t>一</a:t>
            </a:r>
            <a:r>
              <a:rPr sz="2800" spc="145" dirty="0">
                <a:latin typeface="宋体"/>
                <a:cs typeface="宋体"/>
              </a:rPr>
              <a:t>个阶段都选择</a:t>
            </a:r>
            <a:r>
              <a:rPr sz="2800" spc="125" dirty="0">
                <a:latin typeface="宋体"/>
                <a:cs typeface="宋体"/>
              </a:rPr>
              <a:t>从局</a:t>
            </a:r>
            <a:r>
              <a:rPr sz="2800" spc="145" dirty="0">
                <a:latin typeface="宋体"/>
                <a:cs typeface="宋体"/>
              </a:rPr>
              <a:t>部看是 最优的方案</a:t>
            </a:r>
            <a:r>
              <a:rPr sz="2800" spc="150" dirty="0">
                <a:latin typeface="宋体"/>
                <a:cs typeface="宋体"/>
              </a:rPr>
              <a:t>，</a:t>
            </a:r>
            <a:r>
              <a:rPr sz="2800" spc="145" dirty="0">
                <a:latin typeface="宋体"/>
                <a:cs typeface="宋体"/>
              </a:rPr>
              <a:t>以</a:t>
            </a:r>
            <a:r>
              <a:rPr sz="2800" spc="125" dirty="0">
                <a:latin typeface="宋体"/>
                <a:cs typeface="宋体"/>
              </a:rPr>
              <a:t>期</a:t>
            </a:r>
            <a:r>
              <a:rPr sz="2800" spc="145" dirty="0">
                <a:latin typeface="宋体"/>
                <a:cs typeface="宋体"/>
              </a:rPr>
              <a:t>望通过各阶段</a:t>
            </a:r>
            <a:r>
              <a:rPr sz="2800" spc="125" dirty="0">
                <a:latin typeface="宋体"/>
                <a:cs typeface="宋体"/>
              </a:rPr>
              <a:t>的局</a:t>
            </a:r>
            <a:r>
              <a:rPr sz="2800" spc="145" dirty="0">
                <a:latin typeface="宋体"/>
                <a:cs typeface="宋体"/>
              </a:rPr>
              <a:t>部最优 </a:t>
            </a:r>
            <a:r>
              <a:rPr sz="2800" spc="5" dirty="0">
                <a:latin typeface="宋体"/>
                <a:cs typeface="宋体"/>
              </a:rPr>
              <a:t>选择达到整体的最优。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400" b="1" spc="10" dirty="0">
                <a:solidFill>
                  <a:srgbClr val="FF0000"/>
                </a:solidFill>
                <a:latin typeface="宋体"/>
                <a:cs typeface="宋体"/>
              </a:rPr>
              <a:t>示例解着色问题时</a:t>
            </a:r>
            <a:r>
              <a:rPr sz="2400" b="1" spc="-10" dirty="0">
                <a:solidFill>
                  <a:srgbClr val="FF0000"/>
                </a:solidFill>
                <a:latin typeface="宋体"/>
                <a:cs typeface="宋体"/>
              </a:rPr>
              <a:t>就</a:t>
            </a:r>
            <a:r>
              <a:rPr sz="2400" b="1" spc="10" dirty="0">
                <a:solidFill>
                  <a:srgbClr val="FF0000"/>
                </a:solidFill>
                <a:latin typeface="宋体"/>
                <a:cs typeface="宋体"/>
              </a:rPr>
              <a:t>是</a:t>
            </a:r>
            <a:r>
              <a:rPr sz="2400" b="1" spc="-10" dirty="0">
                <a:solidFill>
                  <a:srgbClr val="FF0000"/>
                </a:solidFill>
                <a:latin typeface="宋体"/>
                <a:cs typeface="宋体"/>
              </a:rPr>
              <a:t>采</a:t>
            </a:r>
            <a:r>
              <a:rPr sz="2400" b="1" spc="10" dirty="0">
                <a:solidFill>
                  <a:srgbClr val="FF0000"/>
                </a:solidFill>
                <a:latin typeface="宋体"/>
                <a:cs typeface="宋体"/>
              </a:rPr>
              <a:t>用</a:t>
            </a:r>
            <a:r>
              <a:rPr sz="2400" b="1" spc="-10" dirty="0">
                <a:solidFill>
                  <a:srgbClr val="FF0000"/>
                </a:solidFill>
                <a:latin typeface="宋体"/>
                <a:cs typeface="宋体"/>
              </a:rPr>
              <a:t>的</a:t>
            </a:r>
            <a:r>
              <a:rPr sz="2400" b="1" spc="10" dirty="0">
                <a:solidFill>
                  <a:srgbClr val="FF0000"/>
                </a:solidFill>
                <a:latin typeface="宋体"/>
                <a:cs typeface="宋体"/>
              </a:rPr>
              <a:t>贪</a:t>
            </a:r>
            <a:r>
              <a:rPr sz="2400" b="1" spc="-10" dirty="0">
                <a:solidFill>
                  <a:srgbClr val="FF0000"/>
                </a:solidFill>
                <a:latin typeface="宋体"/>
                <a:cs typeface="宋体"/>
              </a:rPr>
              <a:t>心法</a:t>
            </a:r>
            <a:r>
              <a:rPr sz="240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356870" marR="26034" indent="-344170" algn="just">
              <a:lnSpc>
                <a:spcPts val="2760"/>
              </a:lnSpc>
              <a:spcBef>
                <a:spcPts val="890"/>
              </a:spcBef>
              <a:buFont typeface="Times New Roman"/>
              <a:buChar char="•"/>
              <a:tabLst>
                <a:tab pos="357505" algn="l"/>
              </a:tabLst>
            </a:pPr>
            <a:r>
              <a:rPr sz="2400" spc="20" dirty="0">
                <a:solidFill>
                  <a:srgbClr val="221304"/>
                </a:solidFill>
                <a:latin typeface="宋体"/>
                <a:cs typeface="宋体"/>
              </a:rPr>
              <a:t>贪心法实际</a:t>
            </a:r>
            <a:r>
              <a:rPr sz="2400" spc="45" dirty="0">
                <a:solidFill>
                  <a:srgbClr val="221304"/>
                </a:solidFill>
                <a:latin typeface="宋体"/>
                <a:cs typeface="宋体"/>
              </a:rPr>
              <a:t>上</a:t>
            </a:r>
            <a:r>
              <a:rPr sz="2400" spc="20" dirty="0">
                <a:solidFill>
                  <a:srgbClr val="221304"/>
                </a:solidFill>
                <a:latin typeface="宋体"/>
                <a:cs typeface="宋体"/>
              </a:rPr>
              <a:t>不能保</a:t>
            </a:r>
            <a:r>
              <a:rPr sz="2400" spc="45" dirty="0">
                <a:solidFill>
                  <a:srgbClr val="221304"/>
                </a:solidFill>
                <a:latin typeface="宋体"/>
                <a:cs typeface="宋体"/>
              </a:rPr>
              <a:t>证</a:t>
            </a:r>
            <a:r>
              <a:rPr sz="2400" spc="20" dirty="0">
                <a:solidFill>
                  <a:srgbClr val="221304"/>
                </a:solidFill>
                <a:latin typeface="宋体"/>
                <a:cs typeface="宋体"/>
              </a:rPr>
              <a:t>都成功地产</a:t>
            </a:r>
            <a:r>
              <a:rPr sz="2400" spc="45" dirty="0">
                <a:solidFill>
                  <a:srgbClr val="221304"/>
                </a:solidFill>
                <a:latin typeface="宋体"/>
                <a:cs typeface="宋体"/>
              </a:rPr>
              <a:t>生</a:t>
            </a:r>
            <a:r>
              <a:rPr sz="2400" spc="20" dirty="0">
                <a:solidFill>
                  <a:srgbClr val="221304"/>
                </a:solidFill>
                <a:latin typeface="宋体"/>
                <a:cs typeface="宋体"/>
              </a:rPr>
              <a:t>一个全</a:t>
            </a:r>
            <a:r>
              <a:rPr sz="2400" spc="45" dirty="0">
                <a:solidFill>
                  <a:srgbClr val="221304"/>
                </a:solidFill>
                <a:latin typeface="宋体"/>
                <a:cs typeface="宋体"/>
              </a:rPr>
              <a:t>局</a:t>
            </a:r>
            <a:r>
              <a:rPr sz="2400" spc="20" dirty="0">
                <a:solidFill>
                  <a:srgbClr val="221304"/>
                </a:solidFill>
                <a:latin typeface="宋体"/>
                <a:cs typeface="宋体"/>
              </a:rPr>
              <a:t>性最优 </a:t>
            </a:r>
            <a:r>
              <a:rPr sz="2400" dirty="0">
                <a:solidFill>
                  <a:srgbClr val="221304"/>
                </a:solidFill>
                <a:latin typeface="宋体"/>
                <a:cs typeface="宋体"/>
              </a:rPr>
              <a:t>解，但是通常可以得到一个可行的较优解。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44237" y="835215"/>
            <a:ext cx="1863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分治法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794763"/>
            <a:ext cx="7484109" cy="40195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6870" marR="5080" indent="-344170" algn="just">
              <a:lnSpc>
                <a:spcPct val="99300"/>
              </a:lnSpc>
              <a:spcBef>
                <a:spcPts val="130"/>
              </a:spcBef>
              <a:buFont typeface="Times New Roman"/>
              <a:buChar char="•"/>
              <a:tabLst>
                <a:tab pos="357505" algn="l"/>
              </a:tabLst>
            </a:pP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把一个规模较大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的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问题分成两个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或多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个较小 的与原问题相似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的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子问题</a:t>
            </a:r>
            <a:r>
              <a:rPr sz="2800" spc="155" dirty="0">
                <a:solidFill>
                  <a:srgbClr val="221304"/>
                </a:solidFill>
                <a:latin typeface="宋体"/>
                <a:cs typeface="宋体"/>
              </a:rPr>
              <a:t>。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首先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对子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问题进 行求解</a:t>
            </a:r>
            <a:r>
              <a:rPr sz="2800" spc="150" dirty="0">
                <a:solidFill>
                  <a:srgbClr val="221304"/>
                </a:solidFill>
                <a:latin typeface="宋体"/>
                <a:cs typeface="宋体"/>
              </a:rPr>
              <a:t>，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然后设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法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把子问题的解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合并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起来</a:t>
            </a:r>
            <a:r>
              <a:rPr sz="2800" spc="5" dirty="0">
                <a:solidFill>
                  <a:srgbClr val="221304"/>
                </a:solidFill>
                <a:latin typeface="宋体"/>
                <a:cs typeface="宋体"/>
              </a:rPr>
              <a:t>，  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得出整个问题的</a:t>
            </a:r>
            <a:r>
              <a:rPr sz="2800" spc="130" dirty="0">
                <a:solidFill>
                  <a:srgbClr val="221304"/>
                </a:solidFill>
                <a:latin typeface="宋体"/>
                <a:cs typeface="宋体"/>
              </a:rPr>
              <a:t>解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，即对问题分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而治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之</a:t>
            </a:r>
            <a:r>
              <a:rPr sz="2800" spc="150" dirty="0">
                <a:solidFill>
                  <a:srgbClr val="221304"/>
                </a:solidFill>
                <a:latin typeface="宋体"/>
                <a:cs typeface="宋体"/>
              </a:rPr>
              <a:t>。</a:t>
            </a:r>
            <a:r>
              <a:rPr sz="2800" spc="5" dirty="0">
                <a:solidFill>
                  <a:srgbClr val="221304"/>
                </a:solidFill>
                <a:latin typeface="宋体"/>
                <a:cs typeface="宋体"/>
              </a:rPr>
              <a:t>如 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果一个子问题的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规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模仍然比较大</a:t>
            </a:r>
            <a:r>
              <a:rPr sz="2800" spc="130" dirty="0">
                <a:solidFill>
                  <a:srgbClr val="221304"/>
                </a:solidFill>
                <a:latin typeface="宋体"/>
                <a:cs typeface="宋体"/>
              </a:rPr>
              <a:t>，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不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能很容 易地求得解</a:t>
            </a:r>
            <a:r>
              <a:rPr sz="2800" spc="150" dirty="0">
                <a:solidFill>
                  <a:srgbClr val="221304"/>
                </a:solidFill>
                <a:latin typeface="宋体"/>
                <a:cs typeface="宋体"/>
              </a:rPr>
              <a:t>，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就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可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以对这个子问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题重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复地应 </a:t>
            </a:r>
            <a:r>
              <a:rPr sz="2800" spc="5" dirty="0">
                <a:solidFill>
                  <a:srgbClr val="221304"/>
                </a:solidFill>
                <a:latin typeface="宋体"/>
                <a:cs typeface="宋体"/>
              </a:rPr>
              <a:t>用分治策略。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FF0000"/>
                </a:solidFill>
                <a:latin typeface="宋体"/>
                <a:cs typeface="宋体"/>
              </a:rPr>
              <a:t>二分法检索就是用分治</a:t>
            </a:r>
            <a:r>
              <a:rPr sz="2800" spc="-25" dirty="0">
                <a:solidFill>
                  <a:srgbClr val="FF0000"/>
                </a:solidFill>
                <a:latin typeface="宋体"/>
                <a:cs typeface="宋体"/>
              </a:rPr>
              <a:t>策</a:t>
            </a:r>
            <a:r>
              <a:rPr sz="2800" spc="5" dirty="0">
                <a:solidFill>
                  <a:srgbClr val="FF0000"/>
                </a:solidFill>
                <a:latin typeface="宋体"/>
                <a:cs typeface="宋体"/>
              </a:rPr>
              <a:t>略的</a:t>
            </a:r>
            <a:r>
              <a:rPr sz="2800" spc="-25" dirty="0">
                <a:solidFill>
                  <a:srgbClr val="FF0000"/>
                </a:solidFill>
                <a:latin typeface="宋体"/>
                <a:cs typeface="宋体"/>
              </a:rPr>
              <a:t>典</a:t>
            </a:r>
            <a:r>
              <a:rPr sz="2800" spc="5" dirty="0">
                <a:solidFill>
                  <a:srgbClr val="FF0000"/>
                </a:solidFill>
                <a:latin typeface="宋体"/>
                <a:cs typeface="宋体"/>
              </a:rPr>
              <a:t>型例</a:t>
            </a:r>
            <a:r>
              <a:rPr sz="2800" spc="-20" dirty="0">
                <a:solidFill>
                  <a:srgbClr val="FF0000"/>
                </a:solidFill>
                <a:latin typeface="宋体"/>
                <a:cs typeface="宋体"/>
              </a:rPr>
              <a:t>子</a:t>
            </a:r>
            <a:r>
              <a:rPr sz="2800" spc="5" dirty="0">
                <a:solidFill>
                  <a:srgbClr val="221304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44237" y="835215"/>
            <a:ext cx="1863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回溯法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709419"/>
            <a:ext cx="7484109" cy="401955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6870" marR="5080" indent="-344170" algn="just">
              <a:lnSpc>
                <a:spcPct val="79400"/>
              </a:lnSpc>
              <a:spcBef>
                <a:spcPts val="800"/>
              </a:spcBef>
              <a:buFont typeface="Times New Roman"/>
              <a:buChar char="•"/>
              <a:tabLst>
                <a:tab pos="357505" algn="l"/>
              </a:tabLst>
            </a:pP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有一些问题</a:t>
            </a:r>
            <a:r>
              <a:rPr sz="2800" spc="150" dirty="0">
                <a:solidFill>
                  <a:srgbClr val="221304"/>
                </a:solidFill>
                <a:latin typeface="宋体"/>
                <a:cs typeface="宋体"/>
              </a:rPr>
              <a:t>，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需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要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通过彻底搜索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所有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可能情 况寻找一个满足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某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些预定条件的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最优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解</a:t>
            </a:r>
            <a:r>
              <a:rPr sz="2800" spc="155" dirty="0">
                <a:solidFill>
                  <a:srgbClr val="221304"/>
                </a:solidFill>
                <a:latin typeface="宋体"/>
                <a:cs typeface="宋体"/>
              </a:rPr>
              <a:t>。</a:t>
            </a:r>
            <a:r>
              <a:rPr sz="2800" spc="5" dirty="0">
                <a:solidFill>
                  <a:srgbClr val="221304"/>
                </a:solidFill>
                <a:latin typeface="宋体"/>
                <a:cs typeface="宋体"/>
              </a:rPr>
              <a:t>由 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于彻底搜索的运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算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量通常非常大</a:t>
            </a:r>
            <a:r>
              <a:rPr sz="2800" spc="130" dirty="0">
                <a:solidFill>
                  <a:srgbClr val="221304"/>
                </a:solidFill>
                <a:latin typeface="宋体"/>
                <a:cs typeface="宋体"/>
              </a:rPr>
              <a:t>，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所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以采取 一步一步向前试</a:t>
            </a:r>
            <a:r>
              <a:rPr sz="2800" spc="130" dirty="0">
                <a:solidFill>
                  <a:srgbClr val="221304"/>
                </a:solidFill>
                <a:latin typeface="宋体"/>
                <a:cs typeface="宋体"/>
              </a:rPr>
              <a:t>探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，当有多种选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择时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可以任 意选择一种</a:t>
            </a:r>
            <a:r>
              <a:rPr sz="2800" spc="150" dirty="0">
                <a:solidFill>
                  <a:srgbClr val="221304"/>
                </a:solidFill>
                <a:latin typeface="宋体"/>
                <a:cs typeface="宋体"/>
              </a:rPr>
              <a:t>，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只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要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目前可行就继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续向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前</a:t>
            </a:r>
            <a:r>
              <a:rPr sz="2800" spc="150" dirty="0">
                <a:solidFill>
                  <a:srgbClr val="221304"/>
                </a:solidFill>
                <a:latin typeface="宋体"/>
                <a:cs typeface="宋体"/>
              </a:rPr>
              <a:t>，</a:t>
            </a:r>
            <a:r>
              <a:rPr sz="2800" spc="5" dirty="0">
                <a:solidFill>
                  <a:srgbClr val="221304"/>
                </a:solidFill>
                <a:latin typeface="宋体"/>
                <a:cs typeface="宋体"/>
              </a:rPr>
              <a:t>一 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旦发现问题或失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败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就后退</a:t>
            </a:r>
            <a:r>
              <a:rPr sz="2800" spc="155" dirty="0">
                <a:solidFill>
                  <a:srgbClr val="221304"/>
                </a:solidFill>
                <a:latin typeface="宋体"/>
                <a:cs typeface="宋体"/>
              </a:rPr>
              <a:t>，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回到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上一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步重新 选择</a:t>
            </a:r>
            <a:r>
              <a:rPr sz="2800" spc="150" dirty="0">
                <a:solidFill>
                  <a:srgbClr val="221304"/>
                </a:solidFill>
                <a:latin typeface="宋体"/>
                <a:cs typeface="宋体"/>
              </a:rPr>
              <a:t>，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借助于回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溯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技巧和中间增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加判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断</a:t>
            </a:r>
            <a:r>
              <a:rPr sz="2800" spc="155" dirty="0">
                <a:solidFill>
                  <a:srgbClr val="221304"/>
                </a:solidFill>
                <a:latin typeface="宋体"/>
                <a:cs typeface="宋体"/>
              </a:rPr>
              <a:t>，</a:t>
            </a:r>
            <a:r>
              <a:rPr sz="2800" spc="5" dirty="0">
                <a:solidFill>
                  <a:srgbClr val="221304"/>
                </a:solidFill>
                <a:latin typeface="宋体"/>
                <a:cs typeface="宋体"/>
              </a:rPr>
              <a:t>这 样常常可以大大地减少</a:t>
            </a:r>
            <a:r>
              <a:rPr sz="2800" spc="-25" dirty="0">
                <a:solidFill>
                  <a:srgbClr val="221304"/>
                </a:solidFill>
                <a:latin typeface="宋体"/>
                <a:cs typeface="宋体"/>
              </a:rPr>
              <a:t>搜</a:t>
            </a:r>
            <a:r>
              <a:rPr sz="2800" spc="5" dirty="0">
                <a:solidFill>
                  <a:srgbClr val="221304"/>
                </a:solidFill>
                <a:latin typeface="宋体"/>
                <a:cs typeface="宋体"/>
              </a:rPr>
              <a:t>索时</a:t>
            </a:r>
            <a:r>
              <a:rPr sz="2800" spc="-20" dirty="0">
                <a:solidFill>
                  <a:srgbClr val="221304"/>
                </a:solidFill>
                <a:latin typeface="宋体"/>
                <a:cs typeface="宋体"/>
              </a:rPr>
              <a:t>间</a:t>
            </a:r>
            <a:r>
              <a:rPr sz="2800" spc="5" dirty="0">
                <a:solidFill>
                  <a:srgbClr val="221304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21304"/>
              </a:buClr>
              <a:buFont typeface="Times New Roman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356870" marR="8890" indent="-344170" algn="just">
              <a:lnSpc>
                <a:spcPct val="75700"/>
              </a:lnSpc>
              <a:buFont typeface="Times New Roman"/>
              <a:buChar char="•"/>
              <a:tabLst>
                <a:tab pos="357505" algn="l"/>
              </a:tabLst>
            </a:pP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常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见的</a:t>
            </a:r>
            <a:r>
              <a:rPr sz="2800" b="1" spc="135" dirty="0">
                <a:solidFill>
                  <a:srgbClr val="FF0000"/>
                </a:solidFill>
                <a:latin typeface="宋体"/>
                <a:cs typeface="宋体"/>
              </a:rPr>
              <a:t>迷宫问题</a:t>
            </a:r>
            <a:r>
              <a:rPr sz="2800" b="1" spc="114" dirty="0">
                <a:solidFill>
                  <a:srgbClr val="FF0000"/>
                </a:solidFill>
                <a:latin typeface="宋体"/>
                <a:cs typeface="宋体"/>
              </a:rPr>
              <a:t>以</a:t>
            </a:r>
            <a:r>
              <a:rPr sz="2800" b="1" spc="135" dirty="0">
                <a:solidFill>
                  <a:srgbClr val="FF0000"/>
                </a:solidFill>
                <a:latin typeface="宋体"/>
                <a:cs typeface="宋体"/>
              </a:rPr>
              <a:t>及八皇后问题都</a:t>
            </a:r>
            <a:r>
              <a:rPr sz="2800" b="1" spc="114" dirty="0">
                <a:solidFill>
                  <a:srgbClr val="FF0000"/>
                </a:solidFill>
                <a:latin typeface="宋体"/>
                <a:cs typeface="宋体"/>
              </a:rPr>
              <a:t>可</a:t>
            </a:r>
            <a:r>
              <a:rPr sz="2800" b="1" spc="135" dirty="0">
                <a:solidFill>
                  <a:srgbClr val="FF0000"/>
                </a:solidFill>
                <a:latin typeface="宋体"/>
                <a:cs typeface="宋体"/>
              </a:rPr>
              <a:t>以用回 </a:t>
            </a:r>
            <a:r>
              <a:rPr sz="2800" b="1" spc="20" dirty="0">
                <a:solidFill>
                  <a:srgbClr val="FF0000"/>
                </a:solidFill>
                <a:latin typeface="宋体"/>
                <a:cs typeface="宋体"/>
              </a:rPr>
              <a:t>溯</a:t>
            </a:r>
            <a:r>
              <a:rPr sz="2800" b="1" spc="15" dirty="0">
                <a:solidFill>
                  <a:srgbClr val="FF0000"/>
                </a:solidFill>
                <a:latin typeface="宋体"/>
                <a:cs typeface="宋体"/>
              </a:rPr>
              <a:t>方法</a:t>
            </a:r>
            <a:r>
              <a:rPr sz="2800" b="1" spc="20" dirty="0">
                <a:solidFill>
                  <a:srgbClr val="FF0000"/>
                </a:solidFill>
                <a:latin typeface="宋体"/>
                <a:cs typeface="宋体"/>
              </a:rPr>
              <a:t>来解</a:t>
            </a:r>
            <a:r>
              <a:rPr sz="2800" b="1" spc="-30" dirty="0">
                <a:solidFill>
                  <a:srgbClr val="FF0000"/>
                </a:solidFill>
                <a:latin typeface="宋体"/>
                <a:cs typeface="宋体"/>
              </a:rPr>
              <a:t>决</a:t>
            </a:r>
            <a:r>
              <a:rPr sz="2800" b="1" spc="-5" dirty="0">
                <a:solidFill>
                  <a:srgbClr val="FF0000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31590" y="835215"/>
            <a:ext cx="308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动态规划法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758188"/>
            <a:ext cx="7712709" cy="380237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56870" marR="254635" indent="-344170">
              <a:lnSpc>
                <a:spcPts val="2470"/>
              </a:lnSpc>
              <a:spcBef>
                <a:spcPts val="52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400" spc="20" dirty="0">
                <a:latin typeface="宋体"/>
                <a:cs typeface="宋体"/>
              </a:rPr>
              <a:t>与分治法相</a:t>
            </a:r>
            <a:r>
              <a:rPr sz="2400" spc="45" dirty="0">
                <a:latin typeface="宋体"/>
                <a:cs typeface="宋体"/>
              </a:rPr>
              <a:t>似</a:t>
            </a:r>
            <a:r>
              <a:rPr sz="2400" spc="20" dirty="0">
                <a:latin typeface="宋体"/>
                <a:cs typeface="宋体"/>
              </a:rPr>
              <a:t>都是把</a:t>
            </a:r>
            <a:r>
              <a:rPr sz="2400" spc="45" dirty="0">
                <a:latin typeface="宋体"/>
                <a:cs typeface="宋体"/>
              </a:rPr>
              <a:t>一</a:t>
            </a:r>
            <a:r>
              <a:rPr sz="2400" spc="20" dirty="0">
                <a:latin typeface="宋体"/>
                <a:cs typeface="宋体"/>
              </a:rPr>
              <a:t>个大问题分</a:t>
            </a:r>
            <a:r>
              <a:rPr sz="2400" spc="45" dirty="0">
                <a:latin typeface="宋体"/>
                <a:cs typeface="宋体"/>
              </a:rPr>
              <a:t>解</a:t>
            </a:r>
            <a:r>
              <a:rPr sz="2400" spc="20" dirty="0">
                <a:latin typeface="宋体"/>
                <a:cs typeface="宋体"/>
              </a:rPr>
              <a:t>为若干</a:t>
            </a:r>
            <a:r>
              <a:rPr sz="2400" spc="45" dirty="0">
                <a:latin typeface="宋体"/>
                <a:cs typeface="宋体"/>
              </a:rPr>
              <a:t>较</a:t>
            </a:r>
            <a:r>
              <a:rPr sz="2400" spc="20" dirty="0">
                <a:latin typeface="宋体"/>
                <a:cs typeface="宋体"/>
              </a:rPr>
              <a:t>小的子 </a:t>
            </a:r>
            <a:r>
              <a:rPr sz="2400" dirty="0">
                <a:latin typeface="宋体"/>
                <a:cs typeface="宋体"/>
              </a:rPr>
              <a:t>问题，通过求解子问题而得到原问题的解。</a:t>
            </a:r>
            <a:endParaRPr sz="2400">
              <a:latin typeface="宋体"/>
              <a:cs typeface="宋体"/>
            </a:endParaRPr>
          </a:p>
          <a:p>
            <a:pPr marL="356870" indent="-344170">
              <a:lnSpc>
                <a:spcPct val="100000"/>
              </a:lnSpc>
              <a:spcBef>
                <a:spcPts val="27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宋体"/>
                <a:cs typeface="宋体"/>
              </a:rPr>
              <a:t>不同点是：</a:t>
            </a:r>
            <a:endParaRPr sz="2400">
              <a:latin typeface="宋体"/>
              <a:cs typeface="宋体"/>
            </a:endParaRPr>
          </a:p>
          <a:p>
            <a:pPr marL="755650" marR="5080" lvl="1" indent="-285750">
              <a:lnSpc>
                <a:spcPts val="2160"/>
              </a:lnSpc>
              <a:spcBef>
                <a:spcPts val="500"/>
              </a:spcBef>
              <a:buFont typeface="Times New Roman"/>
              <a:buChar char="–"/>
              <a:tabLst>
                <a:tab pos="820419" algn="l"/>
                <a:tab pos="821055" algn="l"/>
              </a:tabLst>
            </a:pPr>
            <a:r>
              <a:rPr dirty="0"/>
              <a:t>	</a:t>
            </a:r>
            <a:r>
              <a:rPr sz="2000" spc="10" dirty="0">
                <a:latin typeface="宋体"/>
                <a:cs typeface="宋体"/>
              </a:rPr>
              <a:t>分</a:t>
            </a:r>
            <a:r>
              <a:rPr sz="2000" spc="-10" dirty="0">
                <a:latin typeface="宋体"/>
                <a:cs typeface="宋体"/>
              </a:rPr>
              <a:t>治</a:t>
            </a:r>
            <a:r>
              <a:rPr sz="2000" spc="10" dirty="0">
                <a:latin typeface="宋体"/>
                <a:cs typeface="宋体"/>
              </a:rPr>
              <a:t>法每</a:t>
            </a:r>
            <a:r>
              <a:rPr sz="2000" spc="-10" dirty="0">
                <a:latin typeface="宋体"/>
                <a:cs typeface="宋体"/>
              </a:rPr>
              <a:t>次</a:t>
            </a:r>
            <a:r>
              <a:rPr sz="2000" spc="10" dirty="0">
                <a:latin typeface="宋体"/>
                <a:cs typeface="宋体"/>
              </a:rPr>
              <a:t>分解</a:t>
            </a:r>
            <a:r>
              <a:rPr sz="2000" spc="-10" dirty="0">
                <a:latin typeface="宋体"/>
                <a:cs typeface="宋体"/>
              </a:rPr>
              <a:t>的</a:t>
            </a:r>
            <a:r>
              <a:rPr sz="2000" spc="10" dirty="0">
                <a:latin typeface="宋体"/>
                <a:cs typeface="宋体"/>
              </a:rPr>
              <a:t>子问</a:t>
            </a:r>
            <a:r>
              <a:rPr sz="2000" spc="-10" dirty="0">
                <a:latin typeface="宋体"/>
                <a:cs typeface="宋体"/>
              </a:rPr>
              <a:t>题</a:t>
            </a:r>
            <a:r>
              <a:rPr sz="2000" spc="10" dirty="0">
                <a:latin typeface="宋体"/>
                <a:cs typeface="宋体"/>
              </a:rPr>
              <a:t>数</a:t>
            </a:r>
            <a:r>
              <a:rPr sz="2000" spc="-10" dirty="0">
                <a:latin typeface="宋体"/>
                <a:cs typeface="宋体"/>
              </a:rPr>
              <a:t>目</a:t>
            </a:r>
            <a:r>
              <a:rPr sz="2000" spc="10" dirty="0">
                <a:latin typeface="宋体"/>
                <a:cs typeface="宋体"/>
              </a:rPr>
              <a:t>比较</a:t>
            </a:r>
            <a:r>
              <a:rPr sz="2000" spc="-10" dirty="0">
                <a:latin typeface="宋体"/>
                <a:cs typeface="宋体"/>
              </a:rPr>
              <a:t>少</a:t>
            </a:r>
            <a:r>
              <a:rPr sz="2000" spc="10" dirty="0">
                <a:latin typeface="宋体"/>
                <a:cs typeface="宋体"/>
              </a:rPr>
              <a:t>，子</a:t>
            </a:r>
            <a:r>
              <a:rPr sz="2000" spc="-10" dirty="0">
                <a:latin typeface="宋体"/>
                <a:cs typeface="宋体"/>
              </a:rPr>
              <a:t>问</a:t>
            </a:r>
            <a:r>
              <a:rPr sz="2000" spc="10" dirty="0">
                <a:latin typeface="宋体"/>
                <a:cs typeface="宋体"/>
              </a:rPr>
              <a:t>题</a:t>
            </a:r>
            <a:r>
              <a:rPr sz="2000" spc="-10" dirty="0">
                <a:latin typeface="宋体"/>
                <a:cs typeface="宋体"/>
              </a:rPr>
              <a:t>之</a:t>
            </a:r>
            <a:r>
              <a:rPr sz="2000" spc="10" dirty="0">
                <a:latin typeface="宋体"/>
                <a:cs typeface="宋体"/>
              </a:rPr>
              <a:t>间界限</a:t>
            </a:r>
            <a:r>
              <a:rPr sz="2000" spc="-10" dirty="0">
                <a:latin typeface="宋体"/>
                <a:cs typeface="宋体"/>
              </a:rPr>
              <a:t>清楚，  处理的过程通常是自顶向下进行；</a:t>
            </a:r>
            <a:endParaRPr sz="2000">
              <a:latin typeface="宋体"/>
              <a:cs typeface="宋体"/>
            </a:endParaRPr>
          </a:p>
          <a:p>
            <a:pPr marL="755650" marR="5080" lvl="1" indent="-286385">
              <a:lnSpc>
                <a:spcPct val="90000"/>
              </a:lnSpc>
              <a:spcBef>
                <a:spcPts val="450"/>
              </a:spcBef>
              <a:buFont typeface="Times New Roman"/>
              <a:buChar char="–"/>
              <a:tabLst>
                <a:tab pos="819785" algn="l"/>
                <a:tab pos="820419" algn="l"/>
              </a:tabLst>
            </a:pPr>
            <a:r>
              <a:rPr dirty="0"/>
              <a:t>	</a:t>
            </a:r>
            <a:r>
              <a:rPr sz="2000" spc="10" dirty="0">
                <a:latin typeface="宋体"/>
                <a:cs typeface="宋体"/>
              </a:rPr>
              <a:t>动</a:t>
            </a:r>
            <a:r>
              <a:rPr sz="2000" spc="-10" dirty="0">
                <a:latin typeface="宋体"/>
                <a:cs typeface="宋体"/>
              </a:rPr>
              <a:t>态</a:t>
            </a:r>
            <a:r>
              <a:rPr sz="2000" spc="10" dirty="0">
                <a:latin typeface="宋体"/>
                <a:cs typeface="宋体"/>
              </a:rPr>
              <a:t>规划</a:t>
            </a:r>
            <a:r>
              <a:rPr sz="2000" spc="-10" dirty="0">
                <a:latin typeface="宋体"/>
                <a:cs typeface="宋体"/>
              </a:rPr>
              <a:t>法</a:t>
            </a:r>
            <a:r>
              <a:rPr sz="2000" spc="10" dirty="0">
                <a:latin typeface="宋体"/>
                <a:cs typeface="宋体"/>
              </a:rPr>
              <a:t>分解</a:t>
            </a:r>
            <a:r>
              <a:rPr sz="2000" spc="-10" dirty="0">
                <a:latin typeface="宋体"/>
                <a:cs typeface="宋体"/>
              </a:rPr>
              <a:t>的</a:t>
            </a:r>
            <a:r>
              <a:rPr sz="2000" spc="10" dirty="0">
                <a:latin typeface="宋体"/>
                <a:cs typeface="宋体"/>
              </a:rPr>
              <a:t>子问</a:t>
            </a:r>
            <a:r>
              <a:rPr sz="2000" spc="-10" dirty="0">
                <a:latin typeface="宋体"/>
                <a:cs typeface="宋体"/>
              </a:rPr>
              <a:t>题</a:t>
            </a:r>
            <a:r>
              <a:rPr sz="2000" spc="10" dirty="0">
                <a:latin typeface="宋体"/>
                <a:cs typeface="宋体"/>
              </a:rPr>
              <a:t>可</a:t>
            </a:r>
            <a:r>
              <a:rPr sz="2000" spc="-10" dirty="0">
                <a:latin typeface="宋体"/>
                <a:cs typeface="宋体"/>
              </a:rPr>
              <a:t>能</a:t>
            </a:r>
            <a:r>
              <a:rPr sz="2000" spc="10" dirty="0">
                <a:latin typeface="宋体"/>
                <a:cs typeface="宋体"/>
              </a:rPr>
              <a:t>比较</a:t>
            </a:r>
            <a:r>
              <a:rPr sz="2000" spc="-10" dirty="0">
                <a:latin typeface="宋体"/>
                <a:cs typeface="宋体"/>
              </a:rPr>
              <a:t>多</a:t>
            </a:r>
            <a:r>
              <a:rPr sz="2000" spc="10" dirty="0">
                <a:latin typeface="宋体"/>
                <a:cs typeface="宋体"/>
              </a:rPr>
              <a:t>，而</a:t>
            </a:r>
            <a:r>
              <a:rPr sz="2000" spc="-10" dirty="0">
                <a:latin typeface="宋体"/>
                <a:cs typeface="宋体"/>
              </a:rPr>
              <a:t>且</a:t>
            </a:r>
            <a:r>
              <a:rPr sz="2000" spc="10" dirty="0">
                <a:latin typeface="宋体"/>
                <a:cs typeface="宋体"/>
              </a:rPr>
              <a:t>子</a:t>
            </a:r>
            <a:r>
              <a:rPr sz="2000" spc="-10" dirty="0">
                <a:latin typeface="宋体"/>
                <a:cs typeface="宋体"/>
              </a:rPr>
              <a:t>问</a:t>
            </a:r>
            <a:r>
              <a:rPr sz="2000" spc="10" dirty="0">
                <a:latin typeface="宋体"/>
                <a:cs typeface="宋体"/>
              </a:rPr>
              <a:t>题相互</a:t>
            </a:r>
            <a:r>
              <a:rPr sz="2000" spc="-10" dirty="0">
                <a:latin typeface="宋体"/>
                <a:cs typeface="宋体"/>
              </a:rPr>
              <a:t>包含，  </a:t>
            </a:r>
            <a:r>
              <a:rPr sz="2000" spc="10" dirty="0">
                <a:latin typeface="宋体"/>
                <a:cs typeface="宋体"/>
              </a:rPr>
              <a:t>为</a:t>
            </a:r>
            <a:r>
              <a:rPr sz="2000" spc="35" dirty="0">
                <a:latin typeface="宋体"/>
                <a:cs typeface="宋体"/>
              </a:rPr>
              <a:t>了</a:t>
            </a:r>
            <a:r>
              <a:rPr sz="2000" spc="10" dirty="0">
                <a:latin typeface="宋体"/>
                <a:cs typeface="宋体"/>
              </a:rPr>
              <a:t>重</a:t>
            </a:r>
            <a:r>
              <a:rPr sz="2000" spc="35" dirty="0">
                <a:latin typeface="宋体"/>
                <a:cs typeface="宋体"/>
              </a:rPr>
              <a:t>用</a:t>
            </a:r>
            <a:r>
              <a:rPr sz="2000" spc="10" dirty="0">
                <a:latin typeface="宋体"/>
                <a:cs typeface="宋体"/>
              </a:rPr>
              <a:t>已</a:t>
            </a:r>
            <a:r>
              <a:rPr sz="2000" spc="35" dirty="0">
                <a:latin typeface="宋体"/>
                <a:cs typeface="宋体"/>
              </a:rPr>
              <a:t>经</a:t>
            </a:r>
            <a:r>
              <a:rPr sz="2000" spc="10" dirty="0">
                <a:latin typeface="宋体"/>
                <a:cs typeface="宋体"/>
              </a:rPr>
              <a:t>计</a:t>
            </a:r>
            <a:r>
              <a:rPr sz="2000" spc="35" dirty="0">
                <a:latin typeface="宋体"/>
                <a:cs typeface="宋体"/>
              </a:rPr>
              <a:t>算</a:t>
            </a:r>
            <a:r>
              <a:rPr sz="2000" spc="10" dirty="0">
                <a:latin typeface="宋体"/>
                <a:cs typeface="宋体"/>
              </a:rPr>
              <a:t>的</a:t>
            </a:r>
            <a:r>
              <a:rPr sz="2000" spc="35" dirty="0">
                <a:latin typeface="宋体"/>
                <a:cs typeface="宋体"/>
              </a:rPr>
              <a:t>结</a:t>
            </a:r>
            <a:r>
              <a:rPr sz="2000" spc="10" dirty="0">
                <a:latin typeface="宋体"/>
                <a:cs typeface="宋体"/>
              </a:rPr>
              <a:t>果</a:t>
            </a:r>
            <a:r>
              <a:rPr sz="2000" spc="35" dirty="0">
                <a:latin typeface="宋体"/>
                <a:cs typeface="宋体"/>
              </a:rPr>
              <a:t>，</a:t>
            </a:r>
            <a:r>
              <a:rPr sz="2000" spc="10" dirty="0">
                <a:latin typeface="宋体"/>
                <a:cs typeface="宋体"/>
              </a:rPr>
              <a:t>要</a:t>
            </a:r>
            <a:r>
              <a:rPr sz="2000" spc="35" dirty="0">
                <a:latin typeface="宋体"/>
                <a:cs typeface="宋体"/>
              </a:rPr>
              <a:t>把</a:t>
            </a:r>
            <a:r>
              <a:rPr sz="2000" spc="10" dirty="0">
                <a:latin typeface="宋体"/>
                <a:cs typeface="宋体"/>
              </a:rPr>
              <a:t>计</a:t>
            </a:r>
            <a:r>
              <a:rPr sz="2000" spc="35" dirty="0">
                <a:latin typeface="宋体"/>
                <a:cs typeface="宋体"/>
              </a:rPr>
              <a:t>算</a:t>
            </a:r>
            <a:r>
              <a:rPr sz="2000" spc="10" dirty="0">
                <a:latin typeface="宋体"/>
                <a:cs typeface="宋体"/>
              </a:rPr>
              <a:t>的</a:t>
            </a:r>
            <a:r>
              <a:rPr sz="2000" spc="35" dirty="0">
                <a:latin typeface="宋体"/>
                <a:cs typeface="宋体"/>
              </a:rPr>
              <a:t>中</a:t>
            </a:r>
            <a:r>
              <a:rPr sz="2000" spc="10" dirty="0">
                <a:latin typeface="宋体"/>
                <a:cs typeface="宋体"/>
              </a:rPr>
              <a:t>间</a:t>
            </a:r>
            <a:r>
              <a:rPr sz="2000" spc="35" dirty="0">
                <a:latin typeface="宋体"/>
                <a:cs typeface="宋体"/>
              </a:rPr>
              <a:t>结</a:t>
            </a:r>
            <a:r>
              <a:rPr sz="2000" spc="10" dirty="0">
                <a:latin typeface="宋体"/>
                <a:cs typeface="宋体"/>
              </a:rPr>
              <a:t>果</a:t>
            </a:r>
            <a:r>
              <a:rPr sz="2000" spc="35" dirty="0">
                <a:latin typeface="宋体"/>
                <a:cs typeface="宋体"/>
              </a:rPr>
              <a:t>全</a:t>
            </a:r>
            <a:r>
              <a:rPr sz="2000" spc="10" dirty="0">
                <a:latin typeface="宋体"/>
                <a:cs typeface="宋体"/>
              </a:rPr>
              <a:t>部</a:t>
            </a:r>
            <a:r>
              <a:rPr sz="2000" spc="35" dirty="0">
                <a:latin typeface="宋体"/>
                <a:cs typeface="宋体"/>
              </a:rPr>
              <a:t>保</a:t>
            </a:r>
            <a:r>
              <a:rPr sz="2000" spc="10" dirty="0">
                <a:latin typeface="宋体"/>
                <a:cs typeface="宋体"/>
              </a:rPr>
              <a:t>存起 </a:t>
            </a:r>
            <a:r>
              <a:rPr sz="2000" spc="-10" dirty="0">
                <a:latin typeface="宋体"/>
                <a:cs typeface="宋体"/>
              </a:rPr>
              <a:t>来，通常是自底向上进行。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17500">
              <a:lnSpc>
                <a:spcPts val="2735"/>
              </a:lnSpc>
              <a:spcBef>
                <a:spcPts val="1689"/>
              </a:spcBef>
            </a:pPr>
            <a:r>
              <a:rPr sz="2400" spc="95" dirty="0">
                <a:latin typeface="宋体"/>
                <a:cs typeface="宋体"/>
              </a:rPr>
              <a:t>在带</a:t>
            </a:r>
            <a:r>
              <a:rPr sz="2400" spc="120" dirty="0">
                <a:latin typeface="宋体"/>
                <a:cs typeface="宋体"/>
              </a:rPr>
              <a:t>权</a:t>
            </a:r>
            <a:r>
              <a:rPr sz="2400" spc="95" dirty="0">
                <a:latin typeface="宋体"/>
                <a:cs typeface="宋体"/>
              </a:rPr>
              <a:t>图中，</a:t>
            </a:r>
            <a:r>
              <a:rPr sz="2400" b="1" spc="110" dirty="0">
                <a:solidFill>
                  <a:srgbClr val="FF0000"/>
                </a:solidFill>
                <a:latin typeface="宋体"/>
                <a:cs typeface="宋体"/>
              </a:rPr>
              <a:t>求</a:t>
            </a:r>
            <a:r>
              <a:rPr sz="2400" b="1" spc="130" dirty="0">
                <a:solidFill>
                  <a:srgbClr val="FF0000"/>
                </a:solidFill>
                <a:latin typeface="宋体"/>
                <a:cs typeface="宋体"/>
              </a:rPr>
              <a:t>所</a:t>
            </a:r>
            <a:r>
              <a:rPr sz="2400" b="1" spc="110" dirty="0">
                <a:solidFill>
                  <a:srgbClr val="FF0000"/>
                </a:solidFill>
                <a:latin typeface="宋体"/>
                <a:cs typeface="宋体"/>
              </a:rPr>
              <a:t>有结点之间最短路</a:t>
            </a:r>
            <a:r>
              <a:rPr sz="2400" b="1" spc="85" dirty="0">
                <a:solidFill>
                  <a:srgbClr val="FF0000"/>
                </a:solidFill>
                <a:latin typeface="宋体"/>
                <a:cs typeface="宋体"/>
              </a:rPr>
              <a:t>径</a:t>
            </a:r>
            <a:r>
              <a:rPr sz="2400" b="1" spc="110" dirty="0">
                <a:solidFill>
                  <a:srgbClr val="FF0000"/>
                </a:solidFill>
                <a:latin typeface="宋体"/>
                <a:cs typeface="宋体"/>
              </a:rPr>
              <a:t>的</a:t>
            </a:r>
            <a:r>
              <a:rPr sz="24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Floyd</a:t>
            </a:r>
            <a:r>
              <a:rPr sz="2400" b="1" spc="110" dirty="0">
                <a:solidFill>
                  <a:srgbClr val="FF0000"/>
                </a:solidFill>
                <a:latin typeface="宋体"/>
                <a:cs typeface="宋体"/>
              </a:rPr>
              <a:t>算法</a:t>
            </a:r>
            <a:endParaRPr sz="2400">
              <a:latin typeface="宋体"/>
              <a:cs typeface="宋体"/>
            </a:endParaRPr>
          </a:p>
          <a:p>
            <a:pPr marL="356870">
              <a:lnSpc>
                <a:spcPts val="2735"/>
              </a:lnSpc>
            </a:pPr>
            <a:r>
              <a:rPr sz="2400" b="1" spc="10" dirty="0">
                <a:solidFill>
                  <a:srgbClr val="FF0000"/>
                </a:solidFill>
                <a:latin typeface="宋体"/>
                <a:cs typeface="宋体"/>
              </a:rPr>
              <a:t>（见第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r>
              <a:rPr sz="2400" b="1" spc="10" dirty="0">
                <a:solidFill>
                  <a:srgbClr val="FF0000"/>
                </a:solidFill>
                <a:latin typeface="宋体"/>
                <a:cs typeface="宋体"/>
              </a:rPr>
              <a:t>章）就属于</a:t>
            </a:r>
            <a:r>
              <a:rPr sz="2400" b="1" spc="-10" dirty="0">
                <a:solidFill>
                  <a:srgbClr val="FF0000"/>
                </a:solidFill>
                <a:latin typeface="宋体"/>
                <a:cs typeface="宋体"/>
              </a:rPr>
              <a:t>动</a:t>
            </a:r>
            <a:r>
              <a:rPr sz="2400" b="1" spc="10" dirty="0">
                <a:solidFill>
                  <a:srgbClr val="FF0000"/>
                </a:solidFill>
                <a:latin typeface="宋体"/>
                <a:cs typeface="宋体"/>
              </a:rPr>
              <a:t>态</a:t>
            </a:r>
            <a:r>
              <a:rPr sz="2400" b="1" spc="-10" dirty="0">
                <a:solidFill>
                  <a:srgbClr val="FF0000"/>
                </a:solidFill>
                <a:latin typeface="宋体"/>
                <a:cs typeface="宋体"/>
              </a:rPr>
              <a:t>规</a:t>
            </a:r>
            <a:r>
              <a:rPr sz="2400" b="1" spc="10" dirty="0">
                <a:solidFill>
                  <a:srgbClr val="FF0000"/>
                </a:solidFill>
                <a:latin typeface="宋体"/>
                <a:cs typeface="宋体"/>
              </a:rPr>
              <a:t>划</a:t>
            </a:r>
            <a:r>
              <a:rPr sz="2400" b="1" spc="-10" dirty="0">
                <a:solidFill>
                  <a:srgbClr val="FF0000"/>
                </a:solidFill>
                <a:latin typeface="宋体"/>
                <a:cs typeface="宋体"/>
              </a:rPr>
              <a:t>法。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31590" y="835215"/>
            <a:ext cx="308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分枝界限法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752092"/>
            <a:ext cx="7484109" cy="376427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6870" marR="5080" indent="-344170" algn="just">
              <a:lnSpc>
                <a:spcPts val="2880"/>
              </a:lnSpc>
              <a:spcBef>
                <a:spcPts val="600"/>
              </a:spcBef>
              <a:buFont typeface="Times New Roman"/>
              <a:buChar char="•"/>
              <a:tabLst>
                <a:tab pos="357505" algn="l"/>
              </a:tabLst>
            </a:pP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与回溯法相似</a:t>
            </a:r>
            <a:r>
              <a:rPr sz="2800" spc="150" dirty="0">
                <a:solidFill>
                  <a:srgbClr val="221304"/>
                </a:solidFill>
                <a:latin typeface="宋体"/>
                <a:cs typeface="宋体"/>
              </a:rPr>
              <a:t>，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也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是一种在表示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问题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解空间 </a:t>
            </a:r>
            <a:r>
              <a:rPr sz="2800" spc="5" dirty="0">
                <a:solidFill>
                  <a:srgbClr val="221304"/>
                </a:solidFill>
                <a:latin typeface="宋体"/>
                <a:cs typeface="宋体"/>
              </a:rPr>
              <a:t>的树上进行系统搜索的</a:t>
            </a:r>
            <a:r>
              <a:rPr sz="2800" spc="-25" dirty="0">
                <a:solidFill>
                  <a:srgbClr val="221304"/>
                </a:solidFill>
                <a:latin typeface="宋体"/>
                <a:cs typeface="宋体"/>
              </a:rPr>
              <a:t>方</a:t>
            </a:r>
            <a:r>
              <a:rPr sz="2800" spc="5" dirty="0">
                <a:solidFill>
                  <a:srgbClr val="221304"/>
                </a:solidFill>
                <a:latin typeface="宋体"/>
                <a:cs typeface="宋体"/>
              </a:rPr>
              <a:t>法。</a:t>
            </a:r>
            <a:endParaRPr sz="2800">
              <a:latin typeface="宋体"/>
              <a:cs typeface="宋体"/>
            </a:endParaRPr>
          </a:p>
          <a:p>
            <a:pPr marL="356870" marR="5080" indent="-344170" algn="just">
              <a:lnSpc>
                <a:spcPct val="88600"/>
              </a:lnSpc>
              <a:spcBef>
                <a:spcPts val="850"/>
              </a:spcBef>
              <a:buFont typeface="Times New Roman"/>
              <a:buChar char="•"/>
              <a:tabLst>
                <a:tab pos="357505" algn="l"/>
              </a:tabLst>
            </a:pP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所不同的是</a:t>
            </a:r>
            <a:r>
              <a:rPr sz="2800" spc="150" dirty="0">
                <a:solidFill>
                  <a:srgbClr val="221304"/>
                </a:solidFill>
                <a:latin typeface="宋体"/>
                <a:cs typeface="宋体"/>
              </a:rPr>
              <a:t>，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回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溯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法使用了深度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优先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策略</a:t>
            </a:r>
            <a:r>
              <a:rPr sz="2800" spc="5" dirty="0">
                <a:solidFill>
                  <a:srgbClr val="221304"/>
                </a:solidFill>
                <a:latin typeface="宋体"/>
                <a:cs typeface="宋体"/>
              </a:rPr>
              <a:t>，  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而分枝界限法一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般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采用广度优先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策略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或者采 用最大收益</a:t>
            </a:r>
            <a:r>
              <a:rPr sz="2800" spc="150" dirty="0">
                <a:solidFill>
                  <a:srgbClr val="221304"/>
                </a:solidFill>
                <a:latin typeface="宋体"/>
                <a:cs typeface="宋体"/>
              </a:rPr>
              <a:t>（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或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最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小损耗</a:t>
            </a:r>
            <a:r>
              <a:rPr sz="2800" spc="150" dirty="0">
                <a:solidFill>
                  <a:srgbClr val="221304"/>
                </a:solidFill>
                <a:latin typeface="宋体"/>
                <a:cs typeface="宋体"/>
              </a:rPr>
              <a:t>）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策略</a:t>
            </a:r>
            <a:r>
              <a:rPr sz="2800" spc="125" dirty="0">
                <a:solidFill>
                  <a:srgbClr val="221304"/>
                </a:solidFill>
                <a:latin typeface="宋体"/>
                <a:cs typeface="宋体"/>
              </a:rPr>
              <a:t>，并</a:t>
            </a:r>
            <a:r>
              <a:rPr sz="2800" spc="145" dirty="0">
                <a:solidFill>
                  <a:srgbClr val="221304"/>
                </a:solidFill>
                <a:latin typeface="宋体"/>
                <a:cs typeface="宋体"/>
              </a:rPr>
              <a:t>且利用 </a:t>
            </a:r>
            <a:r>
              <a:rPr sz="2800" spc="5" dirty="0">
                <a:solidFill>
                  <a:srgbClr val="221304"/>
                </a:solidFill>
                <a:latin typeface="宋体"/>
                <a:cs typeface="宋体"/>
              </a:rPr>
              <a:t>最优解属性的的上下界</a:t>
            </a:r>
            <a:r>
              <a:rPr sz="2800" spc="-25" dirty="0">
                <a:solidFill>
                  <a:srgbClr val="221304"/>
                </a:solidFill>
                <a:latin typeface="宋体"/>
                <a:cs typeface="宋体"/>
              </a:rPr>
              <a:t>来</a:t>
            </a:r>
            <a:r>
              <a:rPr sz="2800" spc="5" dirty="0">
                <a:solidFill>
                  <a:srgbClr val="221304"/>
                </a:solidFill>
                <a:latin typeface="宋体"/>
                <a:cs typeface="宋体"/>
              </a:rPr>
              <a:t>控制</a:t>
            </a:r>
            <a:r>
              <a:rPr sz="2800" spc="-25" dirty="0">
                <a:solidFill>
                  <a:srgbClr val="221304"/>
                </a:solidFill>
                <a:latin typeface="宋体"/>
                <a:cs typeface="宋体"/>
              </a:rPr>
              <a:t>搜</a:t>
            </a:r>
            <a:r>
              <a:rPr sz="2800" spc="5" dirty="0">
                <a:solidFill>
                  <a:srgbClr val="221304"/>
                </a:solidFill>
                <a:latin typeface="宋体"/>
                <a:cs typeface="宋体"/>
              </a:rPr>
              <a:t>索的</a:t>
            </a:r>
            <a:r>
              <a:rPr sz="2800" spc="-25" dirty="0">
                <a:solidFill>
                  <a:srgbClr val="221304"/>
                </a:solidFill>
                <a:latin typeface="宋体"/>
                <a:cs typeface="宋体"/>
              </a:rPr>
              <a:t>分</a:t>
            </a:r>
            <a:r>
              <a:rPr sz="2800" spc="5" dirty="0">
                <a:solidFill>
                  <a:srgbClr val="221304"/>
                </a:solidFill>
                <a:latin typeface="宋体"/>
                <a:cs typeface="宋体"/>
              </a:rPr>
              <a:t>枝。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6870" marR="22860" indent="-344170" algn="just">
              <a:lnSpc>
                <a:spcPts val="2880"/>
              </a:lnSpc>
              <a:buFont typeface="Times New Roman"/>
              <a:buChar char="•"/>
              <a:tabLst>
                <a:tab pos="357505" algn="l"/>
              </a:tabLst>
            </a:pPr>
            <a:r>
              <a:rPr sz="2800" spc="145" dirty="0">
                <a:solidFill>
                  <a:srgbClr val="FF0000"/>
                </a:solidFill>
                <a:latin typeface="宋体"/>
                <a:cs typeface="宋体"/>
              </a:rPr>
              <a:t>最后一章</a:t>
            </a:r>
            <a:r>
              <a:rPr sz="2800" spc="150" dirty="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sz="2800" spc="145" dirty="0">
                <a:solidFill>
                  <a:srgbClr val="FF0000"/>
                </a:solidFill>
                <a:latin typeface="宋体"/>
                <a:cs typeface="宋体"/>
              </a:rPr>
              <a:t>在讨</a:t>
            </a:r>
            <a:r>
              <a:rPr sz="2800" spc="125" dirty="0">
                <a:solidFill>
                  <a:srgbClr val="FF0000"/>
                </a:solidFill>
                <a:latin typeface="宋体"/>
                <a:cs typeface="宋体"/>
              </a:rPr>
              <a:t>论</a:t>
            </a:r>
            <a:r>
              <a:rPr sz="2800" spc="145" dirty="0">
                <a:solidFill>
                  <a:srgbClr val="FF0000"/>
                </a:solidFill>
                <a:latin typeface="宋体"/>
                <a:cs typeface="宋体"/>
              </a:rPr>
              <a:t>背包问题时</a:t>
            </a:r>
            <a:r>
              <a:rPr sz="2800" spc="150" dirty="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sz="2800" spc="125" dirty="0">
                <a:solidFill>
                  <a:srgbClr val="FF0000"/>
                </a:solidFill>
                <a:latin typeface="宋体"/>
                <a:cs typeface="宋体"/>
              </a:rPr>
              <a:t>介绍</a:t>
            </a:r>
            <a:r>
              <a:rPr sz="2800" spc="145" dirty="0">
                <a:solidFill>
                  <a:srgbClr val="FF0000"/>
                </a:solidFill>
                <a:latin typeface="宋体"/>
                <a:cs typeface="宋体"/>
              </a:rPr>
              <a:t>了一</a:t>
            </a:r>
            <a:r>
              <a:rPr sz="2800" spc="5" dirty="0">
                <a:solidFill>
                  <a:srgbClr val="FF0000"/>
                </a:solidFill>
                <a:latin typeface="宋体"/>
                <a:cs typeface="宋体"/>
              </a:rPr>
              <a:t>个 用分枝界限法设计的算</a:t>
            </a:r>
            <a:r>
              <a:rPr sz="2800" spc="-25" dirty="0">
                <a:solidFill>
                  <a:srgbClr val="FF0000"/>
                </a:solidFill>
                <a:latin typeface="宋体"/>
                <a:cs typeface="宋体"/>
              </a:rPr>
              <a:t>法</a:t>
            </a:r>
            <a:r>
              <a:rPr sz="2800" spc="5" dirty="0">
                <a:solidFill>
                  <a:srgbClr val="FF0000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39439" y="835215"/>
            <a:ext cx="2476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算法分析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686340"/>
            <a:ext cx="7441565" cy="44069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3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华文中宋"/>
                <a:cs typeface="华文中宋"/>
              </a:rPr>
              <a:t>算法不仅要正确，而且</a:t>
            </a:r>
            <a:r>
              <a:rPr sz="2800" spc="-25" dirty="0">
                <a:latin typeface="华文中宋"/>
                <a:cs typeface="华文中宋"/>
              </a:rPr>
              <a:t>要</a:t>
            </a:r>
            <a:r>
              <a:rPr sz="2800" spc="5" dirty="0">
                <a:latin typeface="华文中宋"/>
                <a:cs typeface="华文中宋"/>
              </a:rPr>
              <a:t>有效。</a:t>
            </a:r>
            <a:endParaRPr sz="2800">
              <a:latin typeface="华文中宋"/>
              <a:cs typeface="华文中宋"/>
            </a:endParaRPr>
          </a:p>
          <a:p>
            <a:pPr marL="356870" indent="-344170">
              <a:lnSpc>
                <a:spcPct val="100000"/>
              </a:lnSpc>
              <a:spcBef>
                <a:spcPts val="34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华文中宋"/>
                <a:cs typeface="华文中宋"/>
              </a:rPr>
              <a:t>算法分析就是度量算法</a:t>
            </a:r>
            <a:r>
              <a:rPr sz="2800" spc="-25" dirty="0">
                <a:latin typeface="华文中宋"/>
                <a:cs typeface="华文中宋"/>
              </a:rPr>
              <a:t>性</a:t>
            </a:r>
            <a:r>
              <a:rPr sz="2800" spc="5" dirty="0">
                <a:latin typeface="华文中宋"/>
                <a:cs typeface="华文中宋"/>
              </a:rPr>
              <a:t>质的</a:t>
            </a:r>
            <a:r>
              <a:rPr sz="2800" spc="-25" dirty="0">
                <a:latin typeface="华文中宋"/>
                <a:cs typeface="华文中宋"/>
              </a:rPr>
              <a:t>过</a:t>
            </a:r>
            <a:r>
              <a:rPr sz="2800" spc="5" dirty="0">
                <a:latin typeface="华文中宋"/>
                <a:cs typeface="华文中宋"/>
              </a:rPr>
              <a:t>程：</a:t>
            </a:r>
            <a:endParaRPr sz="2800">
              <a:latin typeface="华文中宋"/>
              <a:cs typeface="华文中宋"/>
            </a:endParaRPr>
          </a:p>
          <a:p>
            <a:pPr marL="756285" marR="20320" lvl="1" indent="-286385">
              <a:lnSpc>
                <a:spcPts val="2690"/>
              </a:lnSpc>
              <a:spcBef>
                <a:spcPts val="67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500" spc="-5" dirty="0">
                <a:latin typeface="华文中宋"/>
                <a:cs typeface="华文中宋"/>
              </a:rPr>
              <a:t>分析一个算法主要是看这个算法的执行需要花费 多少机器资源。</a:t>
            </a:r>
            <a:endParaRPr sz="2500">
              <a:latin typeface="华文中宋"/>
              <a:cs typeface="华文中宋"/>
            </a:endParaRPr>
          </a:p>
          <a:p>
            <a:pPr marL="356870" indent="-344170">
              <a:lnSpc>
                <a:spcPct val="100000"/>
              </a:lnSpc>
              <a:spcBef>
                <a:spcPts val="28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华文中宋"/>
                <a:cs typeface="华文中宋"/>
              </a:rPr>
              <a:t>最常用的算法度量特性：</a:t>
            </a:r>
            <a:endParaRPr sz="2800">
              <a:latin typeface="华文中宋"/>
              <a:cs typeface="华文中宋"/>
            </a:endParaRPr>
          </a:p>
          <a:p>
            <a:pPr marL="756285" marR="5080" lvl="1" indent="-286385">
              <a:lnSpc>
                <a:spcPct val="90000"/>
              </a:lnSpc>
              <a:spcBef>
                <a:spcPts val="62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500" b="1" spc="15" dirty="0">
                <a:solidFill>
                  <a:srgbClr val="660066"/>
                </a:solidFill>
                <a:latin typeface="华文中宋"/>
                <a:cs typeface="华文中宋"/>
              </a:rPr>
              <a:t>空间代</a:t>
            </a:r>
            <a:r>
              <a:rPr sz="2500" b="1" spc="10" dirty="0">
                <a:solidFill>
                  <a:srgbClr val="660066"/>
                </a:solidFill>
                <a:latin typeface="华文中宋"/>
                <a:cs typeface="华文中宋"/>
              </a:rPr>
              <a:t>价</a:t>
            </a:r>
            <a:r>
              <a:rPr sz="2500" dirty="0">
                <a:latin typeface="Times New Roman"/>
                <a:cs typeface="Times New Roman"/>
              </a:rPr>
              <a:t>(</a:t>
            </a:r>
            <a:r>
              <a:rPr sz="2500" b="1" spc="-10" dirty="0">
                <a:solidFill>
                  <a:srgbClr val="660066"/>
                </a:solidFill>
                <a:latin typeface="华文中宋"/>
                <a:cs typeface="华文中宋"/>
              </a:rPr>
              <a:t>空间复杂性</a:t>
            </a:r>
            <a:r>
              <a:rPr sz="2500" spc="5" dirty="0">
                <a:latin typeface="Times New Roman"/>
                <a:cs typeface="Times New Roman"/>
              </a:rPr>
              <a:t>)</a:t>
            </a:r>
            <a:r>
              <a:rPr sz="2500" spc="-5" dirty="0">
                <a:latin typeface="华文中宋"/>
                <a:cs typeface="华文中宋"/>
              </a:rPr>
              <a:t>：被解决问题的规模</a:t>
            </a:r>
            <a:r>
              <a:rPr sz="2500" spc="5" dirty="0">
                <a:latin typeface="Times New Roman"/>
                <a:cs typeface="Times New Roman"/>
              </a:rPr>
              <a:t>(</a:t>
            </a:r>
            <a:r>
              <a:rPr sz="2500" spc="-5" dirty="0">
                <a:latin typeface="华文中宋"/>
                <a:cs typeface="华文中宋"/>
              </a:rPr>
              <a:t>以某 种单位计</a:t>
            </a:r>
            <a:r>
              <a:rPr sz="2500" spc="5" dirty="0">
                <a:latin typeface="Times New Roman"/>
                <a:cs typeface="Times New Roman"/>
              </a:rPr>
              <a:t>)</a:t>
            </a:r>
            <a:r>
              <a:rPr sz="2500" spc="-5" dirty="0">
                <a:latin typeface="华文中宋"/>
                <a:cs typeface="华文中宋"/>
              </a:rPr>
              <a:t>为</a:t>
            </a:r>
            <a:r>
              <a:rPr sz="2500" b="1" i="1" dirty="0">
                <a:latin typeface="Times New Roman"/>
                <a:cs typeface="Times New Roman"/>
              </a:rPr>
              <a:t>n</a:t>
            </a:r>
            <a:r>
              <a:rPr sz="2500" spc="-5" dirty="0">
                <a:latin typeface="华文中宋"/>
                <a:cs typeface="华文中宋"/>
              </a:rPr>
              <a:t>时</a:t>
            </a:r>
            <a:r>
              <a:rPr sz="2500" spc="-5" dirty="0">
                <a:latin typeface="Times New Roman"/>
                <a:cs typeface="Times New Roman"/>
              </a:rPr>
              <a:t>,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华文中宋"/>
                <a:cs typeface="华文中宋"/>
              </a:rPr>
              <a:t>某求解算法所需存储空间按某 种单位为</a:t>
            </a:r>
            <a:r>
              <a:rPr sz="2500" b="1" i="1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(</a:t>
            </a:r>
            <a:r>
              <a:rPr sz="2500" b="1" i="1" dirty="0">
                <a:latin typeface="Times New Roman"/>
                <a:cs typeface="Times New Roman"/>
              </a:rPr>
              <a:t>n</a:t>
            </a:r>
            <a:r>
              <a:rPr sz="2500" dirty="0">
                <a:latin typeface="Times New Roman"/>
                <a:cs typeface="Times New Roman"/>
              </a:rPr>
              <a:t>),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华文中宋"/>
                <a:cs typeface="华文中宋"/>
              </a:rPr>
              <a:t>则称该算法的空间代价为</a:t>
            </a:r>
            <a:r>
              <a:rPr sz="2500" b="1" i="1" spc="5" dirty="0">
                <a:latin typeface="Times New Roman"/>
                <a:cs typeface="Times New Roman"/>
              </a:rPr>
              <a:t>S</a:t>
            </a:r>
            <a:r>
              <a:rPr sz="2500" spc="5" dirty="0">
                <a:latin typeface="Times New Roman"/>
                <a:cs typeface="Times New Roman"/>
              </a:rPr>
              <a:t>(</a:t>
            </a:r>
            <a:r>
              <a:rPr sz="2500" b="1" i="1" spc="5" dirty="0">
                <a:latin typeface="Times New Roman"/>
                <a:cs typeface="Times New Roman"/>
              </a:rPr>
              <a:t>n</a:t>
            </a:r>
            <a:r>
              <a:rPr sz="2500" spc="5" dirty="0">
                <a:latin typeface="Times New Roman"/>
                <a:cs typeface="Times New Roman"/>
              </a:rPr>
              <a:t>)</a:t>
            </a:r>
            <a:r>
              <a:rPr sz="2500" spc="-5" dirty="0">
                <a:latin typeface="华文中宋"/>
                <a:cs typeface="华文中宋"/>
              </a:rPr>
              <a:t>。</a:t>
            </a:r>
            <a:endParaRPr sz="2500">
              <a:latin typeface="华文中宋"/>
              <a:cs typeface="华文中宋"/>
            </a:endParaRPr>
          </a:p>
          <a:p>
            <a:pPr marL="756285" marR="5080" lvl="1" indent="-286385" algn="just">
              <a:lnSpc>
                <a:spcPct val="90000"/>
              </a:lnSpc>
              <a:spcBef>
                <a:spcPts val="585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2500" b="1" spc="15" dirty="0">
                <a:solidFill>
                  <a:srgbClr val="660066"/>
                </a:solidFill>
                <a:latin typeface="华文中宋"/>
                <a:cs typeface="华文中宋"/>
              </a:rPr>
              <a:t>时间代</a:t>
            </a:r>
            <a:r>
              <a:rPr sz="2500" b="1" spc="10" dirty="0">
                <a:solidFill>
                  <a:srgbClr val="660066"/>
                </a:solidFill>
                <a:latin typeface="华文中宋"/>
                <a:cs typeface="华文中宋"/>
              </a:rPr>
              <a:t>价</a:t>
            </a:r>
            <a:r>
              <a:rPr sz="2500" dirty="0">
                <a:latin typeface="Times New Roman"/>
                <a:cs typeface="Times New Roman"/>
              </a:rPr>
              <a:t>(</a:t>
            </a:r>
            <a:r>
              <a:rPr sz="2500" b="1" spc="-10" dirty="0">
                <a:solidFill>
                  <a:srgbClr val="660066"/>
                </a:solidFill>
                <a:latin typeface="华文中宋"/>
                <a:cs typeface="华文中宋"/>
              </a:rPr>
              <a:t>时间复杂性</a:t>
            </a:r>
            <a:r>
              <a:rPr sz="2500" spc="5" dirty="0">
                <a:latin typeface="Times New Roman"/>
                <a:cs typeface="Times New Roman"/>
              </a:rPr>
              <a:t>)</a:t>
            </a:r>
            <a:r>
              <a:rPr sz="2500" spc="-5" dirty="0">
                <a:latin typeface="华文中宋"/>
                <a:cs typeface="华文中宋"/>
              </a:rPr>
              <a:t>：当问题规模</a:t>
            </a:r>
            <a:r>
              <a:rPr sz="2500" spc="5" dirty="0">
                <a:latin typeface="Times New Roman"/>
                <a:cs typeface="Times New Roman"/>
              </a:rPr>
              <a:t>(</a:t>
            </a:r>
            <a:r>
              <a:rPr sz="2500" spc="-5" dirty="0">
                <a:latin typeface="华文中宋"/>
                <a:cs typeface="华文中宋"/>
              </a:rPr>
              <a:t>以某种单位 计</a:t>
            </a:r>
            <a:r>
              <a:rPr sz="2500" spc="5" dirty="0">
                <a:latin typeface="Times New Roman"/>
                <a:cs typeface="Times New Roman"/>
              </a:rPr>
              <a:t>)</a:t>
            </a:r>
            <a:r>
              <a:rPr sz="2500" spc="-5" dirty="0">
                <a:latin typeface="华文中宋"/>
                <a:cs typeface="华文中宋"/>
              </a:rPr>
              <a:t>为</a:t>
            </a:r>
            <a:r>
              <a:rPr sz="2500" b="1" i="1" dirty="0">
                <a:latin typeface="Times New Roman"/>
                <a:cs typeface="Times New Roman"/>
              </a:rPr>
              <a:t>n</a:t>
            </a:r>
            <a:r>
              <a:rPr sz="2500" spc="-5" dirty="0">
                <a:latin typeface="华文中宋"/>
                <a:cs typeface="华文中宋"/>
              </a:rPr>
              <a:t>时</a:t>
            </a:r>
            <a:r>
              <a:rPr sz="2500" spc="-5" dirty="0">
                <a:latin typeface="Times New Roman"/>
                <a:cs typeface="Times New Roman"/>
              </a:rPr>
              <a:t>,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华文中宋"/>
                <a:cs typeface="华文中宋"/>
              </a:rPr>
              <a:t>算法所耗时间按某种单位为</a:t>
            </a:r>
            <a:r>
              <a:rPr sz="2500" b="1" i="1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(</a:t>
            </a:r>
            <a:r>
              <a:rPr sz="2500" b="1" i="1" dirty="0">
                <a:latin typeface="Times New Roman"/>
                <a:cs typeface="Times New Roman"/>
              </a:rPr>
              <a:t>n</a:t>
            </a:r>
            <a:r>
              <a:rPr sz="2500" dirty="0">
                <a:latin typeface="Times New Roman"/>
                <a:cs typeface="Times New Roman"/>
              </a:rPr>
              <a:t>),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华文中宋"/>
                <a:cs typeface="华文中宋"/>
              </a:rPr>
              <a:t>则称 该算法的时间代价为</a:t>
            </a:r>
            <a:r>
              <a:rPr sz="2500" b="1" i="1" spc="5" dirty="0">
                <a:latin typeface="Times New Roman"/>
                <a:cs typeface="Times New Roman"/>
              </a:rPr>
              <a:t>T</a:t>
            </a:r>
            <a:r>
              <a:rPr sz="2500" spc="5" dirty="0">
                <a:latin typeface="Times New Roman"/>
                <a:cs typeface="Times New Roman"/>
              </a:rPr>
              <a:t>(</a:t>
            </a:r>
            <a:r>
              <a:rPr sz="2500" b="1" i="1" spc="5" dirty="0">
                <a:latin typeface="Times New Roman"/>
                <a:cs typeface="Times New Roman"/>
              </a:rPr>
              <a:t>n</a:t>
            </a:r>
            <a:r>
              <a:rPr sz="2500" spc="5" dirty="0">
                <a:latin typeface="Times New Roman"/>
                <a:cs typeface="Times New Roman"/>
              </a:rPr>
              <a:t>)</a:t>
            </a:r>
            <a:r>
              <a:rPr sz="2500" spc="-5" dirty="0">
                <a:latin typeface="华文中宋"/>
                <a:cs typeface="华文中宋"/>
              </a:rPr>
              <a:t>。</a:t>
            </a:r>
            <a:endParaRPr sz="2500">
              <a:latin typeface="华文中宋"/>
              <a:cs typeface="华文中宋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93647" y="835215"/>
            <a:ext cx="6764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算法分析的三个重要概念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58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671625"/>
            <a:ext cx="5597525" cy="236664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3200" b="1" spc="5" dirty="0">
                <a:solidFill>
                  <a:srgbClr val="660066"/>
                </a:solidFill>
                <a:latin typeface="华文中宋"/>
                <a:cs typeface="华文中宋"/>
              </a:rPr>
              <a:t>问</a:t>
            </a:r>
            <a:r>
              <a:rPr sz="3200" b="1" spc="10" dirty="0">
                <a:solidFill>
                  <a:srgbClr val="660066"/>
                </a:solidFill>
                <a:latin typeface="华文中宋"/>
                <a:cs typeface="华文中宋"/>
              </a:rPr>
              <a:t>题</a:t>
            </a:r>
            <a:r>
              <a:rPr sz="3200" b="1" spc="5" dirty="0">
                <a:solidFill>
                  <a:srgbClr val="660066"/>
                </a:solidFill>
                <a:latin typeface="华文中宋"/>
                <a:cs typeface="华文中宋"/>
              </a:rPr>
              <a:t>规</a:t>
            </a:r>
            <a:r>
              <a:rPr sz="3200" b="1" spc="-15" dirty="0">
                <a:solidFill>
                  <a:srgbClr val="660066"/>
                </a:solidFill>
                <a:latin typeface="华文中宋"/>
                <a:cs typeface="华文中宋"/>
              </a:rPr>
              <a:t>模</a:t>
            </a:r>
            <a:endParaRPr sz="3200">
              <a:latin typeface="华文中宋"/>
              <a:cs typeface="华文中宋"/>
            </a:endParaRPr>
          </a:p>
          <a:p>
            <a:pPr marL="356870" indent="-344170">
              <a:lnSpc>
                <a:spcPct val="100000"/>
              </a:lnSpc>
              <a:spcBef>
                <a:spcPts val="7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3200" b="1" spc="5" dirty="0">
                <a:solidFill>
                  <a:srgbClr val="660066"/>
                </a:solidFill>
                <a:latin typeface="华文中宋"/>
                <a:cs typeface="华文中宋"/>
              </a:rPr>
              <a:t>空</a:t>
            </a:r>
            <a:r>
              <a:rPr sz="3200" b="1" spc="10" dirty="0">
                <a:solidFill>
                  <a:srgbClr val="660066"/>
                </a:solidFill>
                <a:latin typeface="华文中宋"/>
                <a:cs typeface="华文中宋"/>
              </a:rPr>
              <a:t>间</a:t>
            </a:r>
            <a:r>
              <a:rPr sz="3200" b="1" spc="5" dirty="0">
                <a:solidFill>
                  <a:srgbClr val="660066"/>
                </a:solidFill>
                <a:latin typeface="华文中宋"/>
                <a:cs typeface="华文中宋"/>
              </a:rPr>
              <a:t>单</a:t>
            </a:r>
            <a:r>
              <a:rPr sz="3200" b="1" spc="-15" dirty="0">
                <a:solidFill>
                  <a:srgbClr val="660066"/>
                </a:solidFill>
                <a:latin typeface="华文中宋"/>
                <a:cs typeface="华文中宋"/>
              </a:rPr>
              <a:t>位</a:t>
            </a:r>
            <a:endParaRPr sz="3200">
              <a:latin typeface="华文中宋"/>
              <a:cs typeface="华文中宋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3200" b="1" spc="5" dirty="0">
                <a:solidFill>
                  <a:srgbClr val="660066"/>
                </a:solidFill>
                <a:latin typeface="华文中宋"/>
                <a:cs typeface="华文中宋"/>
              </a:rPr>
              <a:t>时</a:t>
            </a:r>
            <a:r>
              <a:rPr sz="3200" b="1" spc="10" dirty="0">
                <a:solidFill>
                  <a:srgbClr val="660066"/>
                </a:solidFill>
                <a:latin typeface="华文中宋"/>
                <a:cs typeface="华文中宋"/>
              </a:rPr>
              <a:t>间</a:t>
            </a:r>
            <a:r>
              <a:rPr sz="3200" b="1" spc="5" dirty="0">
                <a:solidFill>
                  <a:srgbClr val="660066"/>
                </a:solidFill>
                <a:latin typeface="华文中宋"/>
                <a:cs typeface="华文中宋"/>
              </a:rPr>
              <a:t>单</a:t>
            </a:r>
            <a:r>
              <a:rPr sz="3200" b="1" spc="-15" dirty="0">
                <a:solidFill>
                  <a:srgbClr val="660066"/>
                </a:solidFill>
                <a:latin typeface="华文中宋"/>
                <a:cs typeface="华文中宋"/>
              </a:rPr>
              <a:t>位</a:t>
            </a:r>
            <a:endParaRPr sz="3200">
              <a:latin typeface="华文中宋"/>
              <a:cs typeface="华文中宋"/>
            </a:endParaRPr>
          </a:p>
          <a:p>
            <a:pPr marL="314325">
              <a:lnSpc>
                <a:spcPct val="100000"/>
              </a:lnSpc>
              <a:spcBef>
                <a:spcPts val="765"/>
              </a:spcBef>
            </a:pPr>
            <a:r>
              <a:rPr sz="3200" spc="-10" dirty="0">
                <a:latin typeface="华文中宋"/>
                <a:cs typeface="华文中宋"/>
              </a:rPr>
              <a:t>需要根据实际问题的情况确定</a:t>
            </a:r>
            <a:endParaRPr sz="3200">
              <a:latin typeface="华文中宋"/>
              <a:cs typeface="华文中宋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14142" y="835215"/>
            <a:ext cx="49269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全面分析一个算法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59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770380"/>
            <a:ext cx="7069455" cy="3026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170" algn="just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7505" algn="l"/>
              </a:tabLst>
            </a:pPr>
            <a:r>
              <a:rPr sz="3200" spc="-10" dirty="0">
                <a:latin typeface="华文中宋"/>
                <a:cs typeface="华文中宋"/>
              </a:rPr>
              <a:t>求解某问题的一个具体算法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华文中宋"/>
                <a:cs typeface="华文中宋"/>
              </a:rPr>
              <a:t>对不同的 问题实例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华文中宋"/>
                <a:cs typeface="华文中宋"/>
              </a:rPr>
              <a:t>也可能耗费不同的时间和空 间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华文中宋"/>
                <a:cs typeface="华文中宋"/>
              </a:rPr>
              <a:t>全面分析一个算法需要考虑：</a:t>
            </a:r>
            <a:endParaRPr sz="3200">
              <a:latin typeface="华文中宋"/>
              <a:cs typeface="华文中宋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spc="5" dirty="0">
                <a:latin typeface="华文中宋"/>
                <a:cs typeface="华文中宋"/>
              </a:rPr>
              <a:t>最坏情况下时间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5" dirty="0">
                <a:latin typeface="华文中宋"/>
                <a:cs typeface="华文中宋"/>
              </a:rPr>
              <a:t>空间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5" dirty="0">
                <a:latin typeface="华文中宋"/>
                <a:cs typeface="华文中宋"/>
              </a:rPr>
              <a:t>复</a:t>
            </a:r>
            <a:r>
              <a:rPr sz="2800" spc="-25" dirty="0">
                <a:latin typeface="华文中宋"/>
                <a:cs typeface="华文中宋"/>
              </a:rPr>
              <a:t>杂</a:t>
            </a:r>
            <a:r>
              <a:rPr sz="2800" spc="5" dirty="0">
                <a:latin typeface="华文中宋"/>
                <a:cs typeface="华文中宋"/>
              </a:rPr>
              <a:t>性；</a:t>
            </a:r>
            <a:endParaRPr sz="2800">
              <a:latin typeface="华文中宋"/>
              <a:cs typeface="华文中宋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spc="5" dirty="0">
                <a:latin typeface="华文中宋"/>
                <a:cs typeface="华文中宋"/>
              </a:rPr>
              <a:t>平均时间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5" dirty="0">
                <a:latin typeface="华文中宋"/>
                <a:cs typeface="华文中宋"/>
              </a:rPr>
              <a:t>空间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5" dirty="0">
                <a:latin typeface="华文中宋"/>
                <a:cs typeface="华文中宋"/>
              </a:rPr>
              <a:t>复杂性；</a:t>
            </a:r>
            <a:endParaRPr sz="2800">
              <a:latin typeface="华文中宋"/>
              <a:cs typeface="华文中宋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2800" spc="5" dirty="0">
                <a:latin typeface="华文中宋"/>
                <a:cs typeface="华文中宋"/>
              </a:rPr>
              <a:t>最好情况下时间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5" dirty="0">
                <a:latin typeface="华文中宋"/>
                <a:cs typeface="华文中宋"/>
              </a:rPr>
              <a:t>空间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5" dirty="0">
                <a:latin typeface="华文中宋"/>
                <a:cs typeface="华文中宋"/>
              </a:rPr>
              <a:t>复</a:t>
            </a:r>
            <a:r>
              <a:rPr sz="2800" spc="-25" dirty="0">
                <a:latin typeface="华文中宋"/>
                <a:cs typeface="华文中宋"/>
              </a:rPr>
              <a:t>杂</a:t>
            </a:r>
            <a:r>
              <a:rPr sz="2800" spc="5" dirty="0">
                <a:latin typeface="华文中宋"/>
                <a:cs typeface="华文中宋"/>
              </a:rPr>
              <a:t>性。</a:t>
            </a:r>
            <a:endParaRPr sz="2800">
              <a:latin typeface="华文中宋"/>
              <a:cs typeface="华文中宋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0830" y="4667024"/>
            <a:ext cx="8275211" cy="1513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52" b="1" dirty="0">
                <a:latin typeface="宋体" panose="02010600030101010101" pitchFamily="2" charset="-122"/>
                <a:ea typeface="宋体" panose="02010600030101010101" pitchFamily="2" charset="-122"/>
              </a:rPr>
              <a:t>数据元素 ：     每行对应一个学生的信息</a:t>
            </a:r>
            <a:endParaRPr lang="en-US" altLang="zh-CN" sz="2052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52" b="1" dirty="0">
                <a:latin typeface="宋体" panose="02010600030101010101" pitchFamily="2" charset="-122"/>
                <a:ea typeface="宋体" panose="02010600030101010101" pitchFamily="2" charset="-122"/>
              </a:rPr>
              <a:t>组织方式 ： 按学号次序组织，学号相邻，数据在表中也相邻</a:t>
            </a:r>
            <a:endParaRPr lang="en-US" altLang="zh-CN" sz="2052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52" b="1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  <a:r>
              <a:rPr lang="en-US" altLang="zh-CN" sz="2052" b="1" dirty="0">
                <a:latin typeface="宋体" panose="02010600030101010101" pitchFamily="2" charset="-122"/>
                <a:ea typeface="宋体" panose="02010600030101010101" pitchFamily="2" charset="-122"/>
              </a:rPr>
              <a:t>:     </a:t>
            </a:r>
            <a:r>
              <a:rPr lang="zh-CN" altLang="en-US" sz="2052" b="1" dirty="0">
                <a:latin typeface="宋体" panose="02010600030101010101" pitchFamily="2" charset="-122"/>
                <a:ea typeface="宋体" panose="02010600030101010101" pitchFamily="2" charset="-122"/>
              </a:rPr>
              <a:t>根据学号的大小定义数据的先后次序关系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40829" y="496835"/>
          <a:ext cx="7054290" cy="3935043"/>
        </p:xfrm>
        <a:graphic>
          <a:graphicData uri="http://schemas.openxmlformats.org/drawingml/2006/table">
            <a:tbl>
              <a:tblPr/>
              <a:tblGrid>
                <a:gridCol w="555199">
                  <a:extLst>
                    <a:ext uri="{9D8B030D-6E8A-4147-A177-3AD203B41FA5}">
                      <a16:colId xmlns:a16="http://schemas.microsoft.com/office/drawing/2014/main" val="969347434"/>
                    </a:ext>
                  </a:extLst>
                </a:gridCol>
                <a:gridCol w="435450">
                  <a:extLst>
                    <a:ext uri="{9D8B030D-6E8A-4147-A177-3AD203B41FA5}">
                      <a16:colId xmlns:a16="http://schemas.microsoft.com/office/drawing/2014/main" val="2720712432"/>
                    </a:ext>
                  </a:extLst>
                </a:gridCol>
                <a:gridCol w="272156">
                  <a:extLst>
                    <a:ext uri="{9D8B030D-6E8A-4147-A177-3AD203B41FA5}">
                      <a16:colId xmlns:a16="http://schemas.microsoft.com/office/drawing/2014/main" val="550802686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2687445356"/>
                    </a:ext>
                  </a:extLst>
                </a:gridCol>
                <a:gridCol w="435450">
                  <a:extLst>
                    <a:ext uri="{9D8B030D-6E8A-4147-A177-3AD203B41FA5}">
                      <a16:colId xmlns:a16="http://schemas.microsoft.com/office/drawing/2014/main" val="1836473809"/>
                    </a:ext>
                  </a:extLst>
                </a:gridCol>
                <a:gridCol w="772923">
                  <a:extLst>
                    <a:ext uri="{9D8B030D-6E8A-4147-A177-3AD203B41FA5}">
                      <a16:colId xmlns:a16="http://schemas.microsoft.com/office/drawing/2014/main" val="2911329576"/>
                    </a:ext>
                  </a:extLst>
                </a:gridCol>
                <a:gridCol w="119749">
                  <a:extLst>
                    <a:ext uri="{9D8B030D-6E8A-4147-A177-3AD203B41FA5}">
                      <a16:colId xmlns:a16="http://schemas.microsoft.com/office/drawing/2014/main" val="2257097903"/>
                    </a:ext>
                  </a:extLst>
                </a:gridCol>
                <a:gridCol w="293928">
                  <a:extLst>
                    <a:ext uri="{9D8B030D-6E8A-4147-A177-3AD203B41FA5}">
                      <a16:colId xmlns:a16="http://schemas.microsoft.com/office/drawing/2014/main" val="3628250228"/>
                    </a:ext>
                  </a:extLst>
                </a:gridCol>
                <a:gridCol w="359247">
                  <a:extLst>
                    <a:ext uri="{9D8B030D-6E8A-4147-A177-3AD203B41FA5}">
                      <a16:colId xmlns:a16="http://schemas.microsoft.com/office/drawing/2014/main" val="900027798"/>
                    </a:ext>
                  </a:extLst>
                </a:gridCol>
                <a:gridCol w="163294">
                  <a:extLst>
                    <a:ext uri="{9D8B030D-6E8A-4147-A177-3AD203B41FA5}">
                      <a16:colId xmlns:a16="http://schemas.microsoft.com/office/drawing/2014/main" val="3982350343"/>
                    </a:ext>
                  </a:extLst>
                </a:gridCol>
                <a:gridCol w="337473">
                  <a:extLst>
                    <a:ext uri="{9D8B030D-6E8A-4147-A177-3AD203B41FA5}">
                      <a16:colId xmlns:a16="http://schemas.microsoft.com/office/drawing/2014/main" val="1341865361"/>
                    </a:ext>
                  </a:extLst>
                </a:gridCol>
                <a:gridCol w="522540">
                  <a:extLst>
                    <a:ext uri="{9D8B030D-6E8A-4147-A177-3AD203B41FA5}">
                      <a16:colId xmlns:a16="http://schemas.microsoft.com/office/drawing/2014/main" val="957831988"/>
                    </a:ext>
                  </a:extLst>
                </a:gridCol>
                <a:gridCol w="522540">
                  <a:extLst>
                    <a:ext uri="{9D8B030D-6E8A-4147-A177-3AD203B41FA5}">
                      <a16:colId xmlns:a16="http://schemas.microsoft.com/office/drawing/2014/main" val="2275204957"/>
                    </a:ext>
                  </a:extLst>
                </a:gridCol>
                <a:gridCol w="555199">
                  <a:extLst>
                    <a:ext uri="{9D8B030D-6E8A-4147-A177-3AD203B41FA5}">
                      <a16:colId xmlns:a16="http://schemas.microsoft.com/office/drawing/2014/main" val="4085586507"/>
                    </a:ext>
                  </a:extLst>
                </a:gridCol>
                <a:gridCol w="533427">
                  <a:extLst>
                    <a:ext uri="{9D8B030D-6E8A-4147-A177-3AD203B41FA5}">
                      <a16:colId xmlns:a16="http://schemas.microsoft.com/office/drawing/2014/main" val="4104224932"/>
                    </a:ext>
                  </a:extLst>
                </a:gridCol>
                <a:gridCol w="620516">
                  <a:extLst>
                    <a:ext uri="{9D8B030D-6E8A-4147-A177-3AD203B41FA5}">
                      <a16:colId xmlns:a16="http://schemas.microsoft.com/office/drawing/2014/main" val="1225191720"/>
                    </a:ext>
                  </a:extLst>
                </a:gridCol>
              </a:tblGrid>
              <a:tr h="348906"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zh-CN" altLang="en-US" sz="1900" b="1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教学班</a:t>
                      </a:r>
                      <a:r>
                        <a:rPr lang="zh-CN" altLang="en-US" sz="1900" b="1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点名表</a:t>
                      </a:r>
                      <a:endParaRPr lang="zh-CN" altLang="en-US" sz="19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710318"/>
                  </a:ext>
                </a:extLst>
              </a:tr>
              <a:tr h="17445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学年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2013-2014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学期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选课课号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(2013-2014-1)-0003772-11014-1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课程名称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数据结构</a:t>
                      </a:r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Ⅴ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55968"/>
                  </a:ext>
                </a:extLst>
              </a:tr>
              <a:tr h="2581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教师姓名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张杰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教师单位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经济与管理学院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上课时间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周一第</a:t>
                      </a:r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3,4</a:t>
                      </a:r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</a:t>
                      </a:r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{</a:t>
                      </a:r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1-16</a:t>
                      </a:r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</a:t>
                      </a:r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};</a:t>
                      </a:r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周三第</a:t>
                      </a:r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3,4</a:t>
                      </a:r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</a:t>
                      </a:r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{</a:t>
                      </a:r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1-8</a:t>
                      </a:r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</a:t>
                      </a:r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上课地点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</a:t>
                      </a:r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302;3</a:t>
                      </a:r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</a:t>
                      </a:r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302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321670"/>
                  </a:ext>
                </a:extLst>
              </a:tr>
              <a:tr h="17445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学号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姓名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专业名称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班级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平时</a:t>
                      </a:r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平时</a:t>
                      </a:r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平时</a:t>
                      </a:r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平时</a:t>
                      </a:r>
                      <a:r>
                        <a:rPr lang="en-US" altLang="zh-CN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平时</a:t>
                      </a:r>
                      <a:r>
                        <a:rPr lang="en-US" altLang="zh-CN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成绩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204272"/>
                  </a:ext>
                </a:extLst>
              </a:tr>
              <a:tr h="18779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12110101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刘晴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信息管理与信息系统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en-US" altLang="zh-CN" sz="8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</a:t>
                      </a:r>
                      <a:endParaRPr lang="en-US" sz="8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63401"/>
                  </a:ext>
                </a:extLst>
              </a:tr>
              <a:tr h="1744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12110102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张子秋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信息管理与信息系统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  <a:endParaRPr lang="en-US" sz="8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755420"/>
                  </a:ext>
                </a:extLst>
              </a:tr>
              <a:tr h="1744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12110103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张云歌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信息管理与信息系统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744177"/>
                  </a:ext>
                </a:extLst>
              </a:tr>
              <a:tr h="1744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12110104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屈梦雅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信息管理与信息系统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  <a:endParaRPr lang="en-US" sz="8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973002"/>
                  </a:ext>
                </a:extLst>
              </a:tr>
              <a:tr h="1744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12110105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李梦迪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信息管理与信息系统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  <a:endParaRPr lang="en-US" sz="8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281953"/>
                  </a:ext>
                </a:extLst>
              </a:tr>
              <a:tr h="1744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12110106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李彤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信息管理与信息系统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  <a:endParaRPr lang="en-US" sz="8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712840"/>
                  </a:ext>
                </a:extLst>
              </a:tr>
              <a:tr h="1744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12110107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郑昊炜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信息管理与信息系统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  <a:endParaRPr lang="en-US" sz="8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331241"/>
                  </a:ext>
                </a:extLst>
              </a:tr>
              <a:tr h="1744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12110108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马芯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信息管理与信息系统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  <a:endParaRPr lang="en-US" sz="8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276572"/>
                  </a:ext>
                </a:extLst>
              </a:tr>
              <a:tr h="1744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12110109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王天雨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信息管理与信息系统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x(</a:t>
                      </a:r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献些</a:t>
                      </a:r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916954"/>
                  </a:ext>
                </a:extLst>
              </a:tr>
              <a:tr h="1744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12110110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张雨辰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信息管理与信息系统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  <a:endParaRPr lang="en-US" sz="8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377125"/>
                  </a:ext>
                </a:extLst>
              </a:tr>
              <a:tr h="1744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12110111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刘珊珊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信息管理与信息系统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  <a:endParaRPr lang="en-US" sz="8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849331"/>
                  </a:ext>
                </a:extLst>
              </a:tr>
              <a:tr h="1744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12110112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庞梦璇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信息管理与信息系统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  <a:endParaRPr lang="en-US" sz="8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284139"/>
                  </a:ext>
                </a:extLst>
              </a:tr>
              <a:tr h="1744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12110113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田佳良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信息管理与信息系统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  <a:endParaRPr lang="en-US" sz="8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864392"/>
                  </a:ext>
                </a:extLst>
              </a:tr>
              <a:tr h="1744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12110114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吴桐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信息管理与信息系统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  <a:endParaRPr lang="en-US" sz="8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126060"/>
                  </a:ext>
                </a:extLst>
              </a:tr>
              <a:tr h="1744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12110115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沈梦迪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信息管理与信息系统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  <a:endParaRPr lang="en-US" sz="8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572413"/>
                  </a:ext>
                </a:extLst>
              </a:tr>
              <a:tr h="1744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12110116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俞佳彤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信息管理与信息系统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  <a:endParaRPr lang="en-US" sz="8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462075"/>
                  </a:ext>
                </a:extLst>
              </a:tr>
              <a:tr h="17445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12110117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贺佳杰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信息管理与信息系统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altLang="zh-CN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121101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  <a:endParaRPr lang="en-US" sz="8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OK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6516" marR="6516" marT="65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85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94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14142" y="835215"/>
            <a:ext cx="49269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代价的表示和计算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60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45539" y="1671979"/>
            <a:ext cx="7348220" cy="24904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65"/>
              </a:spcBef>
              <a:buChar char="•"/>
              <a:tabLst>
                <a:tab pos="357505" algn="l"/>
              </a:tabLst>
            </a:pPr>
            <a:r>
              <a:rPr sz="3200" spc="-10" dirty="0">
                <a:latin typeface="华文中宋"/>
                <a:cs typeface="华文中宋"/>
              </a:rPr>
              <a:t>大</a:t>
            </a:r>
            <a:r>
              <a:rPr sz="3200" spc="-20" dirty="0">
                <a:latin typeface="华文中宋"/>
                <a:cs typeface="华文中宋"/>
              </a:rPr>
              <a:t>O</a:t>
            </a:r>
            <a:r>
              <a:rPr sz="3200" spc="-10" dirty="0">
                <a:latin typeface="华文中宋"/>
                <a:cs typeface="华文中宋"/>
              </a:rPr>
              <a:t>表示法：</a:t>
            </a:r>
            <a:endParaRPr sz="3200">
              <a:latin typeface="华文中宋"/>
              <a:cs typeface="华文中宋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5" dirty="0">
                <a:latin typeface="华文中宋"/>
                <a:cs typeface="华文中宋"/>
              </a:rPr>
              <a:t>–更关注算法复杂性的量</a:t>
            </a:r>
            <a:r>
              <a:rPr sz="2800" spc="-25" dirty="0">
                <a:latin typeface="华文中宋"/>
                <a:cs typeface="华文中宋"/>
              </a:rPr>
              <a:t>级</a:t>
            </a:r>
            <a:r>
              <a:rPr sz="2800" spc="5" dirty="0">
                <a:latin typeface="华文中宋"/>
                <a:cs typeface="华文中宋"/>
              </a:rPr>
              <a:t>；</a:t>
            </a:r>
            <a:endParaRPr sz="2800">
              <a:latin typeface="华文中宋"/>
              <a:cs typeface="华文中宋"/>
            </a:endParaRPr>
          </a:p>
          <a:p>
            <a:pPr marL="755650" marR="5080" indent="-286385">
              <a:lnSpc>
                <a:spcPct val="96600"/>
              </a:lnSpc>
              <a:spcBef>
                <a:spcPts val="665"/>
              </a:spcBef>
            </a:pPr>
            <a:r>
              <a:rPr sz="2800" spc="5" dirty="0">
                <a:latin typeface="华文中宋"/>
                <a:cs typeface="华文中宋"/>
              </a:rPr>
              <a:t>–若存在正常数</a:t>
            </a:r>
            <a:r>
              <a:rPr sz="2800" i="1" dirty="0">
                <a:latin typeface="Times New Roman"/>
                <a:cs typeface="Times New Roman"/>
              </a:rPr>
              <a:t>c</a:t>
            </a:r>
            <a:r>
              <a:rPr sz="2800" spc="5" dirty="0">
                <a:latin typeface="华文中宋"/>
                <a:cs typeface="华文中宋"/>
              </a:rPr>
              <a:t>和</a:t>
            </a:r>
            <a:r>
              <a:rPr sz="2800" i="1" spc="5" dirty="0">
                <a:latin typeface="Times New Roman"/>
                <a:cs typeface="Times New Roman"/>
              </a:rPr>
              <a:t>n</a:t>
            </a:r>
            <a:r>
              <a:rPr sz="2775" spc="7" baseline="-19519" dirty="0">
                <a:latin typeface="华文中宋"/>
                <a:cs typeface="华文中宋"/>
              </a:rPr>
              <a:t>0</a:t>
            </a:r>
            <a:r>
              <a:rPr sz="2800" spc="5" dirty="0">
                <a:latin typeface="华文中宋"/>
                <a:cs typeface="华文中宋"/>
              </a:rPr>
              <a:t>,</a:t>
            </a:r>
            <a:r>
              <a:rPr sz="2800" spc="-135" dirty="0">
                <a:latin typeface="华文中宋"/>
                <a:cs typeface="华文中宋"/>
              </a:rPr>
              <a:t> </a:t>
            </a:r>
            <a:r>
              <a:rPr sz="2800" spc="5" dirty="0">
                <a:latin typeface="华文中宋"/>
                <a:cs typeface="华文中宋"/>
              </a:rPr>
              <a:t>当问题的规模</a:t>
            </a:r>
            <a:r>
              <a:rPr sz="2800" i="1" spc="-15" dirty="0">
                <a:latin typeface="Times New Roman"/>
                <a:cs typeface="Times New Roman"/>
              </a:rPr>
              <a:t>n</a:t>
            </a:r>
            <a:r>
              <a:rPr sz="2950" i="1" spc="-15" dirty="0">
                <a:latin typeface="Symbol"/>
                <a:cs typeface="Symbol"/>
              </a:rPr>
              <a:t></a:t>
            </a:r>
            <a:r>
              <a:rPr sz="2800" i="1" spc="-15" dirty="0">
                <a:latin typeface="Times New Roman"/>
                <a:cs typeface="Times New Roman"/>
              </a:rPr>
              <a:t>n</a:t>
            </a:r>
            <a:r>
              <a:rPr sz="2775" spc="-22" baseline="-19519" dirty="0">
                <a:latin typeface="华文中宋"/>
                <a:cs typeface="华文中宋"/>
              </a:rPr>
              <a:t>0</a:t>
            </a:r>
            <a:r>
              <a:rPr sz="2800" spc="5" dirty="0">
                <a:latin typeface="华文中宋"/>
                <a:cs typeface="华文中宋"/>
              </a:rPr>
              <a:t>后</a:t>
            </a:r>
            <a:r>
              <a:rPr sz="2800" dirty="0">
                <a:latin typeface="华文中宋"/>
                <a:cs typeface="华文中宋"/>
              </a:rPr>
              <a:t>,  </a:t>
            </a:r>
            <a:r>
              <a:rPr sz="2800" spc="5" dirty="0">
                <a:latin typeface="华文中宋"/>
                <a:cs typeface="华文中宋"/>
              </a:rPr>
              <a:t>某算法的时间</a:t>
            </a:r>
            <a:r>
              <a:rPr sz="2800" spc="-5" dirty="0">
                <a:latin typeface="华文中宋"/>
                <a:cs typeface="华文中宋"/>
              </a:rPr>
              <a:t>(</a:t>
            </a:r>
            <a:r>
              <a:rPr sz="2800" spc="5" dirty="0">
                <a:latin typeface="华文中宋"/>
                <a:cs typeface="华文中宋"/>
              </a:rPr>
              <a:t>或空间</a:t>
            </a:r>
            <a:r>
              <a:rPr sz="2800" spc="-5" dirty="0">
                <a:latin typeface="华文中宋"/>
                <a:cs typeface="华文中宋"/>
              </a:rPr>
              <a:t>)</a:t>
            </a:r>
            <a:r>
              <a:rPr sz="2800" spc="-25" dirty="0">
                <a:latin typeface="华文中宋"/>
                <a:cs typeface="华文中宋"/>
              </a:rPr>
              <a:t>代</a:t>
            </a:r>
            <a:r>
              <a:rPr sz="2800" spc="5" dirty="0">
                <a:latin typeface="华文中宋"/>
                <a:cs typeface="华文中宋"/>
              </a:rPr>
              <a:t>价</a:t>
            </a:r>
            <a:r>
              <a:rPr sz="2800" i="1" spc="-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华文中宋"/>
                <a:cs typeface="华文中宋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华文中宋"/>
                <a:cs typeface="华文中宋"/>
              </a:rPr>
              <a:t>)</a:t>
            </a:r>
            <a:r>
              <a:rPr sz="2800" spc="-95" dirty="0">
                <a:latin typeface="华文中宋"/>
                <a:cs typeface="华文中宋"/>
              </a:rPr>
              <a:t> </a:t>
            </a:r>
            <a:r>
              <a:rPr sz="2950" i="1" spc="-80" dirty="0">
                <a:latin typeface="Symbol"/>
                <a:cs typeface="Symbol"/>
              </a:rPr>
              <a:t></a:t>
            </a:r>
            <a:r>
              <a:rPr sz="2950" i="1" spc="1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c·f</a:t>
            </a:r>
            <a:r>
              <a:rPr sz="2800" dirty="0">
                <a:latin typeface="华文中宋"/>
                <a:cs typeface="华文中宋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华文中宋"/>
                <a:cs typeface="华文中宋"/>
              </a:rPr>
              <a:t>),</a:t>
            </a:r>
            <a:r>
              <a:rPr sz="2800" spc="-25" dirty="0">
                <a:latin typeface="华文中宋"/>
                <a:cs typeface="华文中宋"/>
              </a:rPr>
              <a:t> </a:t>
            </a:r>
            <a:r>
              <a:rPr sz="2800" spc="5" dirty="0">
                <a:latin typeface="华文中宋"/>
                <a:cs typeface="华文中宋"/>
              </a:rPr>
              <a:t>则 说该算法的时间</a:t>
            </a:r>
            <a:r>
              <a:rPr sz="2800" spc="-5" dirty="0">
                <a:latin typeface="华文中宋"/>
                <a:cs typeface="华文中宋"/>
              </a:rPr>
              <a:t>(</a:t>
            </a:r>
            <a:r>
              <a:rPr sz="2800" spc="5" dirty="0">
                <a:latin typeface="华文中宋"/>
                <a:cs typeface="华文中宋"/>
              </a:rPr>
              <a:t>或空间</a:t>
            </a:r>
            <a:r>
              <a:rPr sz="2800" spc="-30" dirty="0">
                <a:latin typeface="华文中宋"/>
                <a:cs typeface="华文中宋"/>
              </a:rPr>
              <a:t>)</a:t>
            </a:r>
            <a:r>
              <a:rPr sz="2800" spc="5" dirty="0">
                <a:latin typeface="华文中宋"/>
                <a:cs typeface="华文中宋"/>
              </a:rPr>
              <a:t>代价</a:t>
            </a:r>
            <a:r>
              <a:rPr sz="2800" spc="-25" dirty="0">
                <a:latin typeface="华文中宋"/>
                <a:cs typeface="华文中宋"/>
              </a:rPr>
              <a:t>为</a:t>
            </a:r>
            <a:r>
              <a:rPr sz="2800" spc="-5" dirty="0">
                <a:latin typeface="华文中宋"/>
                <a:cs typeface="华文中宋"/>
              </a:rPr>
              <a:t>O(</a:t>
            </a:r>
            <a:r>
              <a:rPr sz="2800" i="1" spc="-5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华文中宋"/>
                <a:cs typeface="华文中宋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华文中宋"/>
                <a:cs typeface="华文中宋"/>
              </a:rPr>
              <a:t>))</a:t>
            </a:r>
            <a:r>
              <a:rPr sz="2800" spc="5" dirty="0">
                <a:latin typeface="华文中宋"/>
                <a:cs typeface="华文中宋"/>
              </a:rPr>
              <a:t>。</a:t>
            </a:r>
            <a:endParaRPr sz="2800">
              <a:latin typeface="华文中宋"/>
              <a:cs typeface="华文中宋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228600"/>
            <a:ext cx="8239125" cy="6391275"/>
          </a:xfrm>
          <a:custGeom>
            <a:avLst/>
            <a:gdLst/>
            <a:ahLst/>
            <a:cxnLst/>
            <a:rect l="l" t="t" r="r" b="b"/>
            <a:pathLst>
              <a:path w="8239125" h="6391275">
                <a:moveTo>
                  <a:pt x="0" y="0"/>
                </a:moveTo>
                <a:lnTo>
                  <a:pt x="8239125" y="0"/>
                </a:lnTo>
                <a:lnTo>
                  <a:pt x="8239125" y="6391275"/>
                </a:lnTo>
                <a:lnTo>
                  <a:pt x="0" y="6391275"/>
                </a:lnTo>
                <a:lnTo>
                  <a:pt x="0" y="0"/>
                </a:lnTo>
                <a:close/>
              </a:path>
            </a:pathLst>
          </a:custGeom>
          <a:solidFill>
            <a:srgbClr val="EDE7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6800" y="457200"/>
            <a:ext cx="7619999" cy="5900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61</a:t>
            </a:fld>
            <a:endParaRPr spc="-5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9222" y="980471"/>
            <a:ext cx="7377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dirty="0">
                <a:uFill>
                  <a:solidFill>
                    <a:srgbClr val="CBBD83"/>
                  </a:solidFill>
                </a:uFill>
              </a:rPr>
              <a:t>算法时间复杂性的计算规则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62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145539" y="1682652"/>
            <a:ext cx="6941820" cy="36918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79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华文中宋"/>
                <a:cs typeface="华文中宋"/>
              </a:rPr>
              <a:t>加法规则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5" dirty="0">
                <a:latin typeface="华文中宋"/>
                <a:cs typeface="华文中宋"/>
              </a:rPr>
              <a:t>顺序复合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华文中宋"/>
                <a:cs typeface="华文中宋"/>
              </a:rPr>
              <a:t>算法分为两部分时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华文中宋"/>
                <a:cs typeface="华文中宋"/>
              </a:rPr>
              <a:t>复杂性是两部分复杂性之和</a:t>
            </a:r>
            <a:endParaRPr sz="2400">
              <a:latin typeface="华文中宋"/>
              <a:cs typeface="华文中宋"/>
            </a:endParaRPr>
          </a:p>
          <a:p>
            <a:pPr marL="619125">
              <a:lnSpc>
                <a:spcPct val="100000"/>
              </a:lnSpc>
              <a:spcBef>
                <a:spcPts val="575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华文中宋"/>
                <a:cs typeface="华文中宋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华文中宋"/>
                <a:cs typeface="华文中宋"/>
              </a:rPr>
              <a:t>)=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baseline="-20833" dirty="0">
                <a:latin typeface="华文中宋"/>
                <a:cs typeface="华文中宋"/>
              </a:rPr>
              <a:t>1 </a:t>
            </a:r>
            <a:r>
              <a:rPr sz="2400" dirty="0">
                <a:latin typeface="华文中宋"/>
                <a:cs typeface="华文中宋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华文中宋"/>
                <a:cs typeface="华文中宋"/>
              </a:rPr>
              <a:t>) +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baseline="-20833" dirty="0">
                <a:latin typeface="华文中宋"/>
                <a:cs typeface="华文中宋"/>
              </a:rPr>
              <a:t>2 </a:t>
            </a:r>
            <a:r>
              <a:rPr sz="2400" dirty="0">
                <a:latin typeface="华文中宋"/>
                <a:cs typeface="华文中宋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华文中宋"/>
                <a:cs typeface="华文中宋"/>
              </a:rPr>
              <a:t>)= O(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baseline="-20833" dirty="0">
                <a:latin typeface="华文中宋"/>
                <a:cs typeface="华文中宋"/>
              </a:rPr>
              <a:t>1 </a:t>
            </a:r>
            <a:r>
              <a:rPr sz="2400" dirty="0">
                <a:latin typeface="华文中宋"/>
                <a:cs typeface="华文中宋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华文中宋"/>
                <a:cs typeface="华文中宋"/>
              </a:rPr>
              <a:t>))+ O(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baseline="-20833" dirty="0">
                <a:latin typeface="华文中宋"/>
                <a:cs typeface="华文中宋"/>
              </a:rPr>
              <a:t>2</a:t>
            </a:r>
            <a:r>
              <a:rPr sz="2400" spc="412" baseline="-20833" dirty="0">
                <a:latin typeface="华文中宋"/>
                <a:cs typeface="华文中宋"/>
              </a:rPr>
              <a:t> </a:t>
            </a:r>
            <a:r>
              <a:rPr sz="2400" dirty="0">
                <a:latin typeface="华文中宋"/>
                <a:cs typeface="华文中宋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华文中宋"/>
                <a:cs typeface="华文中宋"/>
              </a:rPr>
              <a:t>))</a:t>
            </a:r>
            <a:endParaRPr sz="2400">
              <a:latin typeface="华文中宋"/>
              <a:cs typeface="华文中宋"/>
            </a:endParaRPr>
          </a:p>
          <a:p>
            <a:pPr marL="1795145"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华文中宋"/>
                <a:cs typeface="华文中宋"/>
              </a:rPr>
              <a:t>= O(max(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baseline="-20833" dirty="0">
                <a:latin typeface="华文中宋"/>
                <a:cs typeface="华文中宋"/>
              </a:rPr>
              <a:t>1 </a:t>
            </a:r>
            <a:r>
              <a:rPr sz="2400" dirty="0">
                <a:latin typeface="华文中宋"/>
                <a:cs typeface="华文中宋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华文中宋"/>
                <a:cs typeface="华文中宋"/>
              </a:rPr>
              <a:t>), </a:t>
            </a:r>
            <a:r>
              <a:rPr sz="2400" i="1" spc="5" dirty="0">
                <a:latin typeface="Times New Roman"/>
                <a:cs typeface="Times New Roman"/>
              </a:rPr>
              <a:t>f</a:t>
            </a:r>
            <a:r>
              <a:rPr sz="2400" spc="7" baseline="-20833" dirty="0">
                <a:latin typeface="华文中宋"/>
                <a:cs typeface="华文中宋"/>
              </a:rPr>
              <a:t>2</a:t>
            </a:r>
            <a:r>
              <a:rPr sz="2400" spc="187" baseline="-20833" dirty="0">
                <a:latin typeface="华文中宋"/>
                <a:cs typeface="华文中宋"/>
              </a:rPr>
              <a:t> </a:t>
            </a:r>
            <a:r>
              <a:rPr sz="2400" dirty="0">
                <a:latin typeface="华文中宋"/>
                <a:cs typeface="华文中宋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华文中宋"/>
                <a:cs typeface="华文中宋"/>
              </a:rPr>
              <a:t>)))</a:t>
            </a:r>
            <a:endParaRPr sz="2400">
              <a:latin typeface="华文中宋"/>
              <a:cs typeface="华文中宋"/>
            </a:endParaRPr>
          </a:p>
          <a:p>
            <a:pPr marL="356870" indent="-344170">
              <a:lnSpc>
                <a:spcPct val="100000"/>
              </a:lnSpc>
              <a:spcBef>
                <a:spcPts val="65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华文中宋"/>
                <a:cs typeface="华文中宋"/>
              </a:rPr>
              <a:t>乘法规则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5" dirty="0">
                <a:latin typeface="华文中宋"/>
                <a:cs typeface="华文中宋"/>
              </a:rPr>
              <a:t>循环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华文中宋"/>
                <a:cs typeface="华文中宋"/>
              </a:rPr>
              <a:t>循环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baseline="-20833" dirty="0">
                <a:latin typeface="华文中宋"/>
                <a:cs typeface="华文中宋"/>
              </a:rPr>
              <a:t>1</a:t>
            </a:r>
            <a:r>
              <a:rPr sz="2400" spc="67" baseline="-20833" dirty="0">
                <a:latin typeface="华文中宋"/>
                <a:cs typeface="华文中宋"/>
              </a:rPr>
              <a:t> </a:t>
            </a:r>
            <a:r>
              <a:rPr sz="2400" dirty="0">
                <a:latin typeface="华文中宋"/>
                <a:cs typeface="华文中宋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华文中宋"/>
                <a:cs typeface="华文中宋"/>
              </a:rPr>
              <a:t>)</a:t>
            </a:r>
            <a:r>
              <a:rPr sz="2400" spc="-5" dirty="0">
                <a:latin typeface="华文中宋"/>
                <a:cs typeface="华文中宋"/>
              </a:rPr>
              <a:t> </a:t>
            </a:r>
            <a:r>
              <a:rPr sz="2400" dirty="0">
                <a:latin typeface="华文中宋"/>
                <a:cs typeface="华文中宋"/>
              </a:rPr>
              <a:t>次,每次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baseline="-20833" dirty="0">
                <a:latin typeface="华文中宋"/>
                <a:cs typeface="华文中宋"/>
              </a:rPr>
              <a:t>2</a:t>
            </a:r>
            <a:r>
              <a:rPr sz="2400" spc="112" baseline="-20833" dirty="0">
                <a:latin typeface="华文中宋"/>
                <a:cs typeface="华文中宋"/>
              </a:rPr>
              <a:t> </a:t>
            </a:r>
            <a:r>
              <a:rPr sz="2400" dirty="0">
                <a:latin typeface="华文中宋"/>
                <a:cs typeface="华文中宋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华文中宋"/>
                <a:cs typeface="华文中宋"/>
              </a:rPr>
              <a:t>)时间,则</a:t>
            </a:r>
            <a:endParaRPr sz="2400">
              <a:latin typeface="华文中宋"/>
              <a:cs typeface="华文中宋"/>
            </a:endParaRPr>
          </a:p>
          <a:p>
            <a:pPr marL="771525">
              <a:lnSpc>
                <a:spcPct val="100000"/>
              </a:lnSpc>
              <a:spcBef>
                <a:spcPts val="6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华文中宋"/>
                <a:cs typeface="华文中宋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华文中宋"/>
                <a:cs typeface="华文中宋"/>
              </a:rPr>
              <a:t>)=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baseline="-20833" dirty="0">
                <a:latin typeface="华文中宋"/>
                <a:cs typeface="华文中宋"/>
              </a:rPr>
              <a:t>1 </a:t>
            </a:r>
            <a:r>
              <a:rPr sz="2400" dirty="0">
                <a:latin typeface="华文中宋"/>
                <a:cs typeface="华文中宋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华文中宋"/>
                <a:cs typeface="华文中宋"/>
              </a:rPr>
              <a:t>) </a:t>
            </a:r>
            <a:r>
              <a:rPr sz="2400" dirty="0">
                <a:latin typeface="Symbol"/>
                <a:cs typeface="Symbol"/>
              </a:rPr>
              <a:t>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baseline="-20833" dirty="0">
                <a:latin typeface="华文中宋"/>
                <a:cs typeface="华文中宋"/>
              </a:rPr>
              <a:t>2 </a:t>
            </a:r>
            <a:r>
              <a:rPr sz="2400" dirty="0">
                <a:latin typeface="华文中宋"/>
                <a:cs typeface="华文中宋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华文中宋"/>
                <a:cs typeface="华文中宋"/>
              </a:rPr>
              <a:t>)= O(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baseline="-20833" dirty="0">
                <a:latin typeface="华文中宋"/>
                <a:cs typeface="华文中宋"/>
              </a:rPr>
              <a:t>1 </a:t>
            </a:r>
            <a:r>
              <a:rPr sz="2400" dirty="0">
                <a:latin typeface="华文中宋"/>
                <a:cs typeface="华文中宋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华文中宋"/>
                <a:cs typeface="华文中宋"/>
              </a:rPr>
              <a:t>)) </a:t>
            </a:r>
            <a:r>
              <a:rPr sz="2400" dirty="0">
                <a:latin typeface="Symbol"/>
                <a:cs typeface="Symbol"/>
              </a:rPr>
              <a:t>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华文中宋"/>
                <a:cs typeface="华文中宋"/>
              </a:rPr>
              <a:t>O(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baseline="-20833" dirty="0">
                <a:latin typeface="华文中宋"/>
                <a:cs typeface="华文中宋"/>
              </a:rPr>
              <a:t>2</a:t>
            </a:r>
            <a:r>
              <a:rPr sz="2400" spc="652" baseline="-20833" dirty="0">
                <a:latin typeface="华文中宋"/>
                <a:cs typeface="华文中宋"/>
              </a:rPr>
              <a:t> </a:t>
            </a:r>
            <a:r>
              <a:rPr sz="2400" dirty="0">
                <a:latin typeface="华文中宋"/>
                <a:cs typeface="华文中宋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华文中宋"/>
                <a:cs typeface="华文中宋"/>
              </a:rPr>
              <a:t>))</a:t>
            </a:r>
            <a:endParaRPr sz="2400">
              <a:latin typeface="华文中宋"/>
              <a:cs typeface="华文中宋"/>
            </a:endParaRPr>
          </a:p>
          <a:p>
            <a:pPr marL="1919605"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华文中宋"/>
                <a:cs typeface="华文中宋"/>
              </a:rPr>
              <a:t>= O(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baseline="-20833" dirty="0">
                <a:latin typeface="华文中宋"/>
                <a:cs typeface="华文中宋"/>
              </a:rPr>
              <a:t>1 </a:t>
            </a:r>
            <a:r>
              <a:rPr sz="2400" dirty="0">
                <a:latin typeface="华文中宋"/>
                <a:cs typeface="华文中宋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华文中宋"/>
                <a:cs typeface="华文中宋"/>
              </a:rPr>
              <a:t>) </a:t>
            </a:r>
            <a:r>
              <a:rPr sz="2400" dirty="0">
                <a:latin typeface="Symbol"/>
                <a:cs typeface="Symbol"/>
              </a:rPr>
              <a:t>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f</a:t>
            </a:r>
            <a:r>
              <a:rPr sz="2400" spc="7" baseline="-20833" dirty="0">
                <a:latin typeface="华文中宋"/>
                <a:cs typeface="华文中宋"/>
              </a:rPr>
              <a:t>2</a:t>
            </a:r>
            <a:r>
              <a:rPr sz="2400" spc="442" baseline="-20833" dirty="0">
                <a:latin typeface="华文中宋"/>
                <a:cs typeface="华文中宋"/>
              </a:rPr>
              <a:t> </a:t>
            </a:r>
            <a:r>
              <a:rPr sz="2400" dirty="0">
                <a:latin typeface="华文中宋"/>
                <a:cs typeface="华文中宋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华文中宋"/>
                <a:cs typeface="华文中宋"/>
              </a:rPr>
              <a:t>))</a:t>
            </a:r>
            <a:endParaRPr sz="2400">
              <a:latin typeface="华文中宋"/>
              <a:cs typeface="华文中宋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228600"/>
            <a:ext cx="8239125" cy="6391275"/>
          </a:xfrm>
          <a:custGeom>
            <a:avLst/>
            <a:gdLst/>
            <a:ahLst/>
            <a:cxnLst/>
            <a:rect l="l" t="t" r="r" b="b"/>
            <a:pathLst>
              <a:path w="8239125" h="6391275">
                <a:moveTo>
                  <a:pt x="0" y="0"/>
                </a:moveTo>
                <a:lnTo>
                  <a:pt x="8239125" y="0"/>
                </a:lnTo>
                <a:lnTo>
                  <a:pt x="8239125" y="6391275"/>
                </a:lnTo>
                <a:lnTo>
                  <a:pt x="0" y="6391275"/>
                </a:lnTo>
                <a:lnTo>
                  <a:pt x="0" y="0"/>
                </a:lnTo>
                <a:close/>
              </a:path>
            </a:pathLst>
          </a:custGeom>
          <a:solidFill>
            <a:srgbClr val="EDE7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6000" y="1600200"/>
            <a:ext cx="7670800" cy="0"/>
          </a:xfrm>
          <a:custGeom>
            <a:avLst/>
            <a:gdLst/>
            <a:ahLst/>
            <a:cxnLst/>
            <a:rect l="l" t="t" r="r" b="b"/>
            <a:pathLst>
              <a:path w="7670800">
                <a:moveTo>
                  <a:pt x="0" y="0"/>
                </a:moveTo>
                <a:lnTo>
                  <a:pt x="7670800" y="0"/>
                </a:lnTo>
              </a:path>
            </a:pathLst>
          </a:custGeom>
          <a:ln w="12700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9212" y="990612"/>
            <a:ext cx="7162787" cy="5084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63</a:t>
            </a:fld>
            <a:endParaRPr spc="-5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3300" y="980471"/>
            <a:ext cx="7696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2380" algn="l"/>
                <a:tab pos="7682865" algn="l"/>
              </a:tabLst>
            </a:pPr>
            <a:r>
              <a:rPr u="sng" dirty="0">
                <a:uFill>
                  <a:solidFill>
                    <a:srgbClr val="CBBD83"/>
                  </a:solidFill>
                </a:uFill>
                <a:latin typeface="Times New Roman"/>
                <a:cs typeface="Times New Roman"/>
              </a:rPr>
              <a:t> 	</a:t>
            </a:r>
            <a:r>
              <a:rPr u="sng" dirty="0">
                <a:uFill>
                  <a:solidFill>
                    <a:srgbClr val="CBBD83"/>
                  </a:solidFill>
                </a:uFill>
              </a:rPr>
              <a:t>本讲重</a:t>
            </a:r>
            <a:r>
              <a:rPr u="sng" spc="-20" dirty="0">
                <a:uFill>
                  <a:solidFill>
                    <a:srgbClr val="CBBD83"/>
                  </a:solidFill>
                </a:uFill>
              </a:rPr>
              <a:t>点</a:t>
            </a:r>
            <a:r>
              <a:rPr u="sng" dirty="0">
                <a:uFill>
                  <a:solidFill>
                    <a:srgbClr val="CBBD83"/>
                  </a:solidFill>
                </a:uFill>
              </a:rPr>
              <a:t>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64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69"/>
              </a:spcBef>
              <a:buChar char="•"/>
              <a:tabLst>
                <a:tab pos="357505" algn="l"/>
              </a:tabLst>
            </a:pPr>
            <a:r>
              <a:rPr spc="-10" dirty="0"/>
              <a:t>理解从问题到程序的主要过程；</a:t>
            </a:r>
          </a:p>
          <a:p>
            <a:pPr marL="356870" marR="419100" indent="-344170">
              <a:lnSpc>
                <a:spcPct val="100000"/>
              </a:lnSpc>
              <a:spcBef>
                <a:spcPts val="770"/>
              </a:spcBef>
              <a:buChar char="•"/>
              <a:tabLst>
                <a:tab pos="357505" algn="l"/>
              </a:tabLst>
            </a:pPr>
            <a:r>
              <a:rPr spc="-10" dirty="0"/>
              <a:t>体会抽象数据类型、数据结构和算</a:t>
            </a:r>
            <a:r>
              <a:rPr spc="10" dirty="0"/>
              <a:t>法</a:t>
            </a:r>
            <a:r>
              <a:rPr spc="-10" dirty="0"/>
              <a:t>在 问题求解过程中的作用；</a:t>
            </a: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Char char="•"/>
              <a:tabLst>
                <a:tab pos="357505" algn="l"/>
              </a:tabLst>
            </a:pPr>
            <a:r>
              <a:rPr spc="-10" dirty="0"/>
              <a:t>了解数据结构的主要概念和分类；</a:t>
            </a:r>
          </a:p>
          <a:p>
            <a:pPr marL="356870" indent="-344170">
              <a:lnSpc>
                <a:spcPct val="100000"/>
              </a:lnSpc>
              <a:spcBef>
                <a:spcPts val="765"/>
              </a:spcBef>
              <a:buChar char="•"/>
              <a:tabLst>
                <a:tab pos="357505" algn="l"/>
              </a:tabLst>
            </a:pPr>
            <a:r>
              <a:rPr spc="-10" dirty="0"/>
              <a:t>了解算</a:t>
            </a:r>
            <a:r>
              <a:rPr spc="10" dirty="0"/>
              <a:t>法</a:t>
            </a:r>
            <a:r>
              <a:rPr spc="-10" dirty="0"/>
              <a:t>的概</a:t>
            </a:r>
            <a:r>
              <a:rPr spc="10" dirty="0"/>
              <a:t>念</a:t>
            </a:r>
            <a:r>
              <a:rPr spc="-10" dirty="0"/>
              <a:t>和主要</a:t>
            </a:r>
            <a:r>
              <a:rPr spc="15" dirty="0"/>
              <a:t>设</a:t>
            </a:r>
            <a:r>
              <a:rPr spc="-10" dirty="0"/>
              <a:t>计、</a:t>
            </a:r>
            <a:r>
              <a:rPr spc="10" dirty="0"/>
              <a:t>分</a:t>
            </a:r>
            <a:r>
              <a:rPr spc="-10" dirty="0"/>
              <a:t>析方法。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1375" y="980471"/>
            <a:ext cx="79959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u="sng" dirty="0">
                <a:uFill>
                  <a:solidFill>
                    <a:srgbClr val="CBBD83"/>
                  </a:solidFill>
                </a:uFill>
              </a:rPr>
              <a:t>DT,数据结构与算法相互关系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65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145539" y="1700276"/>
            <a:ext cx="7685405" cy="33191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华文中宋"/>
                <a:cs typeface="华文中宋"/>
              </a:rPr>
              <a:t>一个抽象数据类型决定了一组需要的操作；</a:t>
            </a:r>
            <a:endParaRPr sz="2400">
              <a:latin typeface="华文中宋"/>
              <a:cs typeface="华文中宋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华文中宋"/>
                <a:cs typeface="华文中宋"/>
              </a:rPr>
              <a:t>不同抽象数据类型的实现，可以选择相同的逻辑结构；</a:t>
            </a:r>
            <a:endParaRPr sz="2400">
              <a:latin typeface="华文中宋"/>
              <a:cs typeface="华文中宋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华文中宋"/>
                <a:cs typeface="华文中宋"/>
              </a:rPr>
              <a:t>对于一种逻辑结构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华文中宋"/>
                <a:cs typeface="华文中宋"/>
              </a:rPr>
              <a:t>往往可以采用不同的存储结构；</a:t>
            </a:r>
            <a:endParaRPr sz="2400">
              <a:latin typeface="华文中宋"/>
              <a:cs typeface="华文中宋"/>
            </a:endParaRPr>
          </a:p>
          <a:p>
            <a:pPr marL="356870" marR="309880" indent="-344170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华文中宋"/>
                <a:cs typeface="华文中宋"/>
              </a:rPr>
              <a:t>一个算法的思想可以独立于具体的数据表示，但是操 作的实现，总是依赖于具体的存储结构；</a:t>
            </a:r>
            <a:endParaRPr sz="2400">
              <a:latin typeface="华文中宋"/>
              <a:cs typeface="华文中宋"/>
            </a:endParaRPr>
          </a:p>
          <a:p>
            <a:pPr marL="356870" indent="-344170">
              <a:lnSpc>
                <a:spcPct val="100000"/>
              </a:lnSpc>
              <a:spcBef>
                <a:spcPts val="58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华文中宋"/>
                <a:cs typeface="华文中宋"/>
              </a:rPr>
              <a:t>具体选择何种存储结构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华文中宋"/>
                <a:cs typeface="华文中宋"/>
              </a:rPr>
              <a:t>主要应该考虑操作的要求：</a:t>
            </a:r>
            <a:endParaRPr sz="2400">
              <a:latin typeface="华文中宋"/>
              <a:cs typeface="华文中宋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华文中宋"/>
                <a:cs typeface="华文中宋"/>
              </a:rPr>
              <a:t>使得主要运算的开销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10" dirty="0">
                <a:latin typeface="华文中宋"/>
                <a:cs typeface="华文中宋"/>
              </a:rPr>
              <a:t>在时间和空间</a:t>
            </a:r>
            <a:r>
              <a:rPr sz="2000" spc="10" dirty="0">
                <a:latin typeface="华文中宋"/>
                <a:cs typeface="华文中宋"/>
              </a:rPr>
              <a:t>的</a:t>
            </a:r>
            <a:r>
              <a:rPr sz="2000" spc="-10" dirty="0">
                <a:latin typeface="华文中宋"/>
                <a:cs typeface="华文中宋"/>
              </a:rPr>
              <a:t>权衡</a:t>
            </a:r>
            <a:r>
              <a:rPr sz="2000" spc="10" dirty="0">
                <a:latin typeface="华文中宋"/>
                <a:cs typeface="华文中宋"/>
              </a:rPr>
              <a:t>中</a:t>
            </a:r>
            <a:r>
              <a:rPr sz="2000" spc="-10" dirty="0">
                <a:latin typeface="华文中宋"/>
                <a:cs typeface="华文中宋"/>
              </a:rPr>
              <a:t>达到</a:t>
            </a:r>
            <a:r>
              <a:rPr sz="2000" spc="10" dirty="0">
                <a:latin typeface="华文中宋"/>
                <a:cs typeface="华文中宋"/>
              </a:rPr>
              <a:t>最</a:t>
            </a:r>
            <a:r>
              <a:rPr sz="2000" spc="-10" dirty="0">
                <a:latin typeface="华文中宋"/>
                <a:cs typeface="华文中宋"/>
              </a:rPr>
              <a:t>佳效</a:t>
            </a:r>
            <a:r>
              <a:rPr sz="2000" spc="10" dirty="0">
                <a:latin typeface="华文中宋"/>
                <a:cs typeface="华文中宋"/>
              </a:rPr>
              <a:t>果</a:t>
            </a:r>
            <a:r>
              <a:rPr sz="2000" spc="-10" dirty="0">
                <a:latin typeface="华文中宋"/>
                <a:cs typeface="华文中宋"/>
              </a:rPr>
              <a:t>；</a:t>
            </a:r>
            <a:endParaRPr sz="2000">
              <a:latin typeface="华文中宋"/>
              <a:cs typeface="华文中宋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华文中宋"/>
                <a:cs typeface="华文中宋"/>
              </a:rPr>
              <a:t>算法的时间代价是选择与评价不同</a:t>
            </a:r>
            <a:r>
              <a:rPr sz="2000" spc="10" dirty="0">
                <a:latin typeface="华文中宋"/>
                <a:cs typeface="华文中宋"/>
              </a:rPr>
              <a:t>存</a:t>
            </a:r>
            <a:r>
              <a:rPr sz="2000" spc="-10" dirty="0">
                <a:latin typeface="华文中宋"/>
                <a:cs typeface="华文中宋"/>
              </a:rPr>
              <a:t>储结</a:t>
            </a:r>
            <a:r>
              <a:rPr sz="2000" spc="10" dirty="0">
                <a:latin typeface="华文中宋"/>
                <a:cs typeface="华文中宋"/>
              </a:rPr>
              <a:t>构</a:t>
            </a:r>
            <a:r>
              <a:rPr sz="2000" spc="-10" dirty="0">
                <a:latin typeface="华文中宋"/>
                <a:cs typeface="华文中宋"/>
              </a:rPr>
              <a:t>的关</a:t>
            </a:r>
            <a:r>
              <a:rPr sz="2000" spc="10" dirty="0">
                <a:latin typeface="华文中宋"/>
                <a:cs typeface="华文中宋"/>
              </a:rPr>
              <a:t>键</a:t>
            </a:r>
            <a:r>
              <a:rPr sz="2000" spc="-10" dirty="0">
                <a:latin typeface="华文中宋"/>
                <a:cs typeface="华文中宋"/>
              </a:rPr>
              <a:t>。</a:t>
            </a:r>
            <a:endParaRPr sz="2000">
              <a:latin typeface="华文中宋"/>
              <a:cs typeface="华文中宋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3300" y="980471"/>
            <a:ext cx="7696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3290" algn="l"/>
                <a:tab pos="7682865" algn="l"/>
              </a:tabLst>
            </a:pPr>
            <a:r>
              <a:rPr u="sng" dirty="0">
                <a:uFill>
                  <a:solidFill>
                    <a:srgbClr val="CBBD83"/>
                  </a:solidFill>
                </a:uFill>
                <a:latin typeface="Times New Roman"/>
                <a:cs typeface="Times New Roman"/>
              </a:rPr>
              <a:t> 	</a:t>
            </a:r>
            <a:r>
              <a:rPr u="sng" dirty="0">
                <a:uFill>
                  <a:solidFill>
                    <a:srgbClr val="CBBD83"/>
                  </a:solidFill>
                </a:uFill>
              </a:rPr>
              <a:t>算法+数据结构=程</a:t>
            </a:r>
            <a:r>
              <a:rPr u="sng" spc="-20" dirty="0">
                <a:uFill>
                  <a:solidFill>
                    <a:srgbClr val="CBBD83"/>
                  </a:solidFill>
                </a:uFill>
              </a:rPr>
              <a:t>序</a:t>
            </a:r>
            <a:r>
              <a:rPr u="sng" dirty="0">
                <a:uFill>
                  <a:solidFill>
                    <a:srgbClr val="CBBD83"/>
                  </a:solidFill>
                </a:uFill>
              </a:rPr>
              <a:t>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5" dirty="0"/>
              <a:t>66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0343" rIns="0" bIns="0" rtlCol="0">
            <a:spAutoFit/>
          </a:bodyPr>
          <a:lstStyle/>
          <a:p>
            <a:pPr marL="356870" marR="419100" indent="-344170">
              <a:lnSpc>
                <a:spcPct val="100000"/>
              </a:lnSpc>
              <a:spcBef>
                <a:spcPts val="90"/>
              </a:spcBef>
              <a:buChar char="•"/>
              <a:tabLst>
                <a:tab pos="357505" algn="l"/>
              </a:tabLst>
            </a:pPr>
            <a:r>
              <a:rPr spc="-10" dirty="0"/>
              <a:t>程序就是在数据的某些特定的结构</a:t>
            </a:r>
            <a:r>
              <a:rPr spc="10" dirty="0"/>
              <a:t>和</a:t>
            </a:r>
            <a:r>
              <a:rPr spc="-10" dirty="0"/>
              <a:t>表 示的基础上对于算法的描述。</a:t>
            </a:r>
          </a:p>
          <a:p>
            <a:pPr marL="356870" marR="5080" indent="-344170">
              <a:lnSpc>
                <a:spcPct val="100000"/>
              </a:lnSpc>
              <a:spcBef>
                <a:spcPts val="770"/>
              </a:spcBef>
              <a:buChar char="•"/>
              <a:tabLst>
                <a:tab pos="357505" algn="l"/>
              </a:tabLst>
            </a:pPr>
            <a:r>
              <a:rPr spc="-10" dirty="0"/>
              <a:t>算法与</a:t>
            </a:r>
            <a:r>
              <a:rPr spc="10" dirty="0"/>
              <a:t>数</a:t>
            </a:r>
            <a:r>
              <a:rPr spc="-10" dirty="0"/>
              <a:t>据结</a:t>
            </a:r>
            <a:r>
              <a:rPr spc="10" dirty="0"/>
              <a:t>构</a:t>
            </a:r>
            <a:r>
              <a:rPr spc="-10" dirty="0"/>
              <a:t>是程序</a:t>
            </a:r>
            <a:r>
              <a:rPr spc="15" dirty="0"/>
              <a:t>设</a:t>
            </a:r>
            <a:r>
              <a:rPr spc="-10" dirty="0"/>
              <a:t>计中</a:t>
            </a:r>
            <a:r>
              <a:rPr spc="10" dirty="0"/>
              <a:t>相</a:t>
            </a:r>
            <a:r>
              <a:rPr spc="-10" dirty="0"/>
              <a:t>辅相成、 不可分割的两个方面。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30793" y="715219"/>
            <a:ext cx="4756618" cy="541102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10860">
              <a:spcBef>
                <a:spcPts val="115"/>
              </a:spcBef>
            </a:pPr>
            <a:r>
              <a:rPr lang="zh-CN" altLang="en-US" sz="3420" spc="38" dirty="0"/>
              <a:t>      概念解读</a:t>
            </a:r>
            <a:r>
              <a:rPr lang="en-US" altLang="zh-CN" sz="3420" spc="38" dirty="0"/>
              <a:t>—</a:t>
            </a:r>
            <a:r>
              <a:rPr lang="zh-CN" altLang="en-US" sz="3420" spc="38" dirty="0"/>
              <a:t>算法</a:t>
            </a:r>
            <a:endParaRPr sz="3420" spc="13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000" y="1752600"/>
            <a:ext cx="7700285" cy="3088187"/>
          </a:xfrm>
          <a:prstGeom prst="rect">
            <a:avLst/>
          </a:prstGeom>
        </p:spPr>
        <p:txBody>
          <a:bodyPr vert="horz" wrap="square" lIns="0" tIns="111857" rIns="0" bIns="0" rtlCol="0">
            <a:spAutoFit/>
          </a:bodyPr>
          <a:lstStyle/>
          <a:p>
            <a:pPr marL="10860">
              <a:spcBef>
                <a:spcPts val="513"/>
              </a:spcBef>
              <a:spcAft>
                <a:spcPts val="513"/>
              </a:spcAft>
              <a:buClr>
                <a:srgbClr val="9BB0CB"/>
              </a:buClr>
              <a:tabLst>
                <a:tab pos="334481" algn="l"/>
              </a:tabLst>
            </a:pPr>
            <a:r>
              <a:rPr lang="en-US" sz="2394" b="1" spc="30" dirty="0">
                <a:latin typeface="宋体"/>
                <a:cs typeface="宋体"/>
              </a:rPr>
              <a:t>  </a:t>
            </a:r>
            <a:r>
              <a:rPr sz="2394" b="1" spc="30" dirty="0" err="1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算法</a:t>
            </a:r>
            <a:r>
              <a:rPr lang="zh-CN" altLang="en-US" sz="2394" b="1" spc="30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：</a:t>
            </a:r>
            <a:r>
              <a:rPr sz="2394" dirty="0" err="1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对特定问题求解方法和步骤</a:t>
            </a:r>
            <a:r>
              <a:rPr sz="2394" spc="4" dirty="0" err="1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的一种描述</a:t>
            </a:r>
            <a:endParaRPr lang="en-US" sz="2394" dirty="0">
              <a:latin typeface="宋体" panose="02010600030101010101" pitchFamily="2" charset="-122"/>
              <a:ea typeface="宋体" panose="02010600030101010101" pitchFamily="2" charset="-122"/>
              <a:cs typeface="宋体"/>
            </a:endParaRPr>
          </a:p>
          <a:p>
            <a:pPr marL="441450">
              <a:spcBef>
                <a:spcPts val="539"/>
              </a:spcBef>
            </a:pPr>
            <a:r>
              <a:rPr lang="en-US" sz="2394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    </a:t>
            </a:r>
            <a:r>
              <a:rPr sz="2394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最大公因数的求解算法</a:t>
            </a:r>
            <a:r>
              <a:rPr lang="en-US" sz="2394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(</a:t>
            </a:r>
            <a:r>
              <a:rPr lang="zh-CN" altLang="en-US" sz="2394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碾转相除法</a:t>
            </a:r>
            <a:r>
              <a:rPr lang="en-US" sz="2394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)</a:t>
            </a:r>
            <a:endParaRPr sz="2394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/>
            </a:endParaRPr>
          </a:p>
          <a:p>
            <a:pPr marL="441450">
              <a:spcBef>
                <a:spcPts val="534"/>
              </a:spcBef>
            </a:pPr>
            <a:r>
              <a:rPr lang="en-US" sz="2394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    </a:t>
            </a:r>
            <a:r>
              <a:rPr sz="2394" dirty="0" err="1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圆周长、圆</a:t>
            </a:r>
            <a:r>
              <a:rPr sz="2394" spc="4" dirty="0" err="1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面</a:t>
            </a:r>
            <a:r>
              <a:rPr sz="2394" spc="-4" dirty="0" err="1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积</a:t>
            </a:r>
            <a:endParaRPr sz="2394" dirty="0">
              <a:latin typeface="宋体" panose="02010600030101010101" pitchFamily="2" charset="-122"/>
              <a:ea typeface="宋体" panose="02010600030101010101" pitchFamily="2" charset="-122"/>
              <a:cs typeface="宋体"/>
            </a:endParaRPr>
          </a:p>
          <a:p>
            <a:pPr marL="441450">
              <a:spcBef>
                <a:spcPts val="534"/>
              </a:spcBef>
            </a:pPr>
            <a:r>
              <a:rPr lang="en-US" sz="2394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    </a:t>
            </a:r>
            <a:r>
              <a:rPr sz="2394" dirty="0" err="1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立方体的表面积和边长</a:t>
            </a:r>
            <a:endParaRPr sz="2394" dirty="0">
              <a:latin typeface="宋体" panose="02010600030101010101" pitchFamily="2" charset="-122"/>
              <a:ea typeface="宋体" panose="02010600030101010101" pitchFamily="2" charset="-122"/>
              <a:cs typeface="宋体"/>
            </a:endParaRPr>
          </a:p>
          <a:p>
            <a:pPr marL="441450">
              <a:spcBef>
                <a:spcPts val="539"/>
              </a:spcBef>
            </a:pPr>
            <a:r>
              <a:rPr lang="en-US" sz="2394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    </a:t>
            </a:r>
            <a:r>
              <a:rPr sz="2394" dirty="0" err="1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排序</a:t>
            </a:r>
            <a:endParaRPr sz="2394" dirty="0">
              <a:latin typeface="宋体" panose="02010600030101010101" pitchFamily="2" charset="-122"/>
              <a:ea typeface="宋体" panose="02010600030101010101" pitchFamily="2" charset="-122"/>
              <a:cs typeface="宋体"/>
            </a:endParaRPr>
          </a:p>
          <a:p>
            <a:pPr marL="441450">
              <a:spcBef>
                <a:spcPts val="534"/>
              </a:spcBef>
            </a:pPr>
            <a:r>
              <a:rPr lang="en-US" sz="2394" spc="4" dirty="0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    </a:t>
            </a:r>
            <a:r>
              <a:rPr sz="2394" spc="4" dirty="0" err="1">
                <a:latin typeface="宋体" panose="02010600030101010101" pitchFamily="2" charset="-122"/>
                <a:ea typeface="宋体" panose="02010600030101010101" pitchFamily="2" charset="-122"/>
                <a:cs typeface="宋体"/>
              </a:rPr>
              <a:t>分治、贪心、动态规划</a:t>
            </a:r>
            <a:endParaRPr lang="en-US" sz="2394" spc="4" dirty="0">
              <a:latin typeface="宋体" panose="02010600030101010101" pitchFamily="2" charset="-122"/>
              <a:ea typeface="宋体" panose="02010600030101010101" pitchFamily="2" charset="-122"/>
              <a:cs typeface="宋体"/>
            </a:endParaRPr>
          </a:p>
          <a:p>
            <a:pPr marL="441450">
              <a:spcBef>
                <a:spcPts val="534"/>
              </a:spcBef>
            </a:pPr>
            <a:r>
              <a:rPr lang="en-US" sz="2052" spc="4" dirty="0">
                <a:latin typeface="宋体"/>
                <a:cs typeface="宋体"/>
              </a:rPr>
              <a:t>   </a:t>
            </a:r>
            <a:endParaRPr sz="2052" dirty="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71549" y="6168073"/>
            <a:ext cx="508241" cy="491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 txBox="1"/>
          <p:nvPr/>
        </p:nvSpPr>
        <p:spPr>
          <a:xfrm>
            <a:off x="8272934" y="6125567"/>
            <a:ext cx="110228" cy="144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/>
            <a:r>
              <a:rPr sz="941" dirty="0">
                <a:latin typeface="Arial"/>
                <a:cs typeface="Arial"/>
              </a:rPr>
              <a:t>7</a:t>
            </a:r>
            <a:endParaRPr sz="94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301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1178" y="692316"/>
            <a:ext cx="5017254" cy="6250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52" b="1" dirty="0">
                <a:hlinkClick r:id="rId2"/>
              </a:rPr>
              <a:t>//</a:t>
            </a:r>
            <a:r>
              <a:rPr lang="zh-CN" altLang="en-US" sz="2052" b="1" dirty="0">
                <a:hlinkClick r:id="rId2"/>
              </a:rPr>
              <a:t>欧几里德算法</a:t>
            </a:r>
            <a:r>
              <a:rPr lang="zh-CN" altLang="en-US" sz="2052" b="1" dirty="0"/>
              <a:t> </a:t>
            </a:r>
            <a:endParaRPr lang="en-US" altLang="zh-CN" sz="2052" b="1" dirty="0"/>
          </a:p>
          <a:p>
            <a:pPr>
              <a:lnSpc>
                <a:spcPct val="150000"/>
              </a:lnSpc>
            </a:pPr>
            <a:r>
              <a:rPr lang="en-US" altLang="zh-CN" sz="2052" dirty="0"/>
              <a:t>(1)</a:t>
            </a:r>
            <a:r>
              <a:rPr lang="zh-CN" altLang="en-US" sz="2052" dirty="0"/>
              <a:t>用较大数除以较小数</a:t>
            </a:r>
            <a:endParaRPr lang="en-US" altLang="zh-CN" sz="2052" dirty="0"/>
          </a:p>
          <a:p>
            <a:pPr>
              <a:lnSpc>
                <a:spcPct val="150000"/>
              </a:lnSpc>
            </a:pPr>
            <a:r>
              <a:rPr lang="en-US" altLang="zh-CN" sz="2052" dirty="0"/>
              <a:t>(2)</a:t>
            </a:r>
            <a:r>
              <a:rPr lang="zh-CN" altLang="en-US" sz="2052" dirty="0"/>
              <a:t>再用出现的余数（第一余数）去除除数，</a:t>
            </a:r>
            <a:endParaRPr lang="en-US" altLang="zh-CN" sz="2052" dirty="0"/>
          </a:p>
          <a:p>
            <a:pPr>
              <a:lnSpc>
                <a:spcPct val="150000"/>
              </a:lnSpc>
            </a:pPr>
            <a:r>
              <a:rPr lang="en-US" altLang="zh-CN" sz="2052" dirty="0"/>
              <a:t>(3)</a:t>
            </a:r>
            <a:r>
              <a:rPr lang="zh-CN" altLang="en-US" sz="2052" dirty="0"/>
              <a:t>如此反复，直到最后余数是</a:t>
            </a:r>
            <a:r>
              <a:rPr lang="en-US" altLang="zh-CN" sz="2052" dirty="0"/>
              <a:t>0</a:t>
            </a:r>
            <a:r>
              <a:rPr lang="zh-CN" altLang="en-US" sz="2052" dirty="0"/>
              <a:t>为止。</a:t>
            </a:r>
            <a:endParaRPr lang="en-US" altLang="zh-CN" sz="2052" dirty="0"/>
          </a:p>
          <a:p>
            <a:pPr>
              <a:lnSpc>
                <a:spcPct val="150000"/>
              </a:lnSpc>
            </a:pPr>
            <a:r>
              <a:rPr lang="zh-CN" altLang="en-US" sz="2052" b="1" dirty="0"/>
              <a:t>最后的除数就是这两个数的最大公约数</a:t>
            </a:r>
            <a:r>
              <a:rPr lang="zh-CN" altLang="en-US" sz="2052" dirty="0"/>
              <a:t>。</a:t>
            </a:r>
            <a:endParaRPr lang="en-US" altLang="zh-CN" sz="2052" dirty="0"/>
          </a:p>
          <a:p>
            <a:pPr>
              <a:lnSpc>
                <a:spcPct val="150000"/>
              </a:lnSpc>
            </a:pPr>
            <a:r>
              <a:rPr lang="zh-CN" altLang="en-US" sz="2052" dirty="0">
                <a:solidFill>
                  <a:srgbClr val="FF0000"/>
                </a:solidFill>
              </a:rPr>
              <a:t>求（</a:t>
            </a:r>
            <a:r>
              <a:rPr lang="en-US" altLang="zh-CN" sz="2052" dirty="0">
                <a:solidFill>
                  <a:srgbClr val="FF0000"/>
                </a:solidFill>
              </a:rPr>
              <a:t>82,154</a:t>
            </a:r>
            <a:r>
              <a:rPr lang="zh-CN" altLang="en-US" sz="2052" dirty="0">
                <a:solidFill>
                  <a:srgbClr val="FF0000"/>
                </a:solidFill>
              </a:rPr>
              <a:t>）最大公约数</a:t>
            </a:r>
            <a:endParaRPr lang="en-US" altLang="zh-CN" sz="2052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52" dirty="0"/>
              <a:t>初始条件          </a:t>
            </a:r>
            <a:r>
              <a:rPr lang="en-US" altLang="zh-CN" sz="2052" dirty="0"/>
              <a:t>82                    154</a:t>
            </a:r>
          </a:p>
          <a:p>
            <a:pPr marL="293214" indent="-293214">
              <a:lnSpc>
                <a:spcPct val="150000"/>
              </a:lnSpc>
              <a:buAutoNum type="arabicPeriod"/>
            </a:pPr>
            <a:r>
              <a:rPr lang="en-US" altLang="zh-CN" sz="2052" dirty="0"/>
              <a:t>               154%82=72           82</a:t>
            </a:r>
          </a:p>
          <a:p>
            <a:pPr marL="293214" indent="-293214">
              <a:lnSpc>
                <a:spcPct val="150000"/>
              </a:lnSpc>
              <a:buAutoNum type="arabicPeriod"/>
            </a:pPr>
            <a:r>
              <a:rPr lang="en-US" altLang="zh-CN" sz="2052" dirty="0"/>
              <a:t>                 82%72=10           72</a:t>
            </a:r>
          </a:p>
          <a:p>
            <a:pPr marL="293214" indent="-293214">
              <a:lnSpc>
                <a:spcPct val="150000"/>
              </a:lnSpc>
              <a:buAutoNum type="arabicPeriod"/>
            </a:pPr>
            <a:r>
              <a:rPr lang="en-US" altLang="zh-CN" sz="2052" dirty="0"/>
              <a:t>                72%10==2            10</a:t>
            </a:r>
          </a:p>
          <a:p>
            <a:pPr marL="293214" indent="-293214">
              <a:lnSpc>
                <a:spcPct val="150000"/>
              </a:lnSpc>
              <a:buAutoNum type="arabicPeriod"/>
            </a:pPr>
            <a:r>
              <a:rPr lang="en-US" altLang="zh-CN" sz="2052" dirty="0"/>
              <a:t>                 10%2=0                 2</a:t>
            </a:r>
          </a:p>
          <a:p>
            <a:pPr>
              <a:lnSpc>
                <a:spcPct val="150000"/>
              </a:lnSpc>
            </a:pPr>
            <a:r>
              <a:rPr lang="zh-CN" altLang="en-US" sz="2052" b="1" dirty="0"/>
              <a:t>结论 </a:t>
            </a:r>
            <a:r>
              <a:rPr lang="zh-CN" altLang="en-US" sz="2052" b="1" dirty="0">
                <a:sym typeface="Wingdings" panose="05000000000000000000" pitchFamily="2" charset="2"/>
              </a:rPr>
              <a:t>：  （</a:t>
            </a:r>
            <a:r>
              <a:rPr lang="en-US" altLang="zh-CN" sz="2052" b="1" dirty="0">
                <a:sym typeface="Wingdings" panose="05000000000000000000" pitchFamily="2" charset="2"/>
              </a:rPr>
              <a:t>82,154</a:t>
            </a:r>
            <a:r>
              <a:rPr lang="zh-CN" altLang="en-US" sz="2052" b="1" dirty="0"/>
              <a:t>）</a:t>
            </a:r>
            <a:r>
              <a:rPr lang="en-US" altLang="zh-CN" sz="2052" b="1" dirty="0"/>
              <a:t>=2</a:t>
            </a:r>
            <a:endParaRPr lang="en-US" altLang="zh-CN" sz="2052" dirty="0"/>
          </a:p>
          <a:p>
            <a:pPr>
              <a:lnSpc>
                <a:spcPct val="150000"/>
              </a:lnSpc>
            </a:pPr>
            <a:endParaRPr lang="zh-CN" altLang="en-US" sz="2052" dirty="0"/>
          </a:p>
        </p:txBody>
      </p:sp>
      <p:sp>
        <p:nvSpPr>
          <p:cNvPr id="2" name="文本框 1"/>
          <p:cNvSpPr txBox="1"/>
          <p:nvPr/>
        </p:nvSpPr>
        <p:spPr>
          <a:xfrm>
            <a:off x="5392497" y="692316"/>
            <a:ext cx="3790090" cy="830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52" b="1" dirty="0"/>
              <a:t>//</a:t>
            </a:r>
            <a:r>
              <a:rPr lang="zh-CN" altLang="en-US" sz="2052" b="1" dirty="0"/>
              <a:t>穷举法</a:t>
            </a:r>
          </a:p>
          <a:p>
            <a:r>
              <a:rPr lang="zh-CN" altLang="en-US" sz="2052" dirty="0"/>
              <a:t> 初始条件    </a:t>
            </a:r>
            <a:r>
              <a:rPr lang="en-US" altLang="zh-CN" sz="2052" dirty="0" err="1"/>
              <a:t>n,m</a:t>
            </a:r>
            <a:endParaRPr lang="en-US" altLang="zh-CN" sz="2052" dirty="0"/>
          </a:p>
          <a:p>
            <a:r>
              <a:rPr lang="en-US" altLang="zh-CN" sz="2052" dirty="0"/>
              <a:t>1.    temp=m</a:t>
            </a:r>
            <a:r>
              <a:rPr lang="zh-CN" altLang="en-US" sz="2052" dirty="0"/>
              <a:t>和</a:t>
            </a:r>
            <a:r>
              <a:rPr lang="en-US" altLang="zh-CN" sz="2052" dirty="0"/>
              <a:t>n</a:t>
            </a:r>
            <a:r>
              <a:rPr lang="zh-CN" altLang="en-US" sz="2052" dirty="0"/>
              <a:t>的最小值</a:t>
            </a:r>
          </a:p>
          <a:p>
            <a:pPr marL="390952" indent="-390952">
              <a:buAutoNum type="arabicPeriod" startAt="2"/>
            </a:pPr>
            <a:r>
              <a:rPr lang="zh-CN" altLang="en-US" sz="2052" dirty="0"/>
              <a:t>如果</a:t>
            </a:r>
            <a:r>
              <a:rPr lang="en-US" altLang="zh-CN" sz="2052" dirty="0"/>
              <a:t> </a:t>
            </a:r>
            <a:r>
              <a:rPr lang="en-US" altLang="zh-CN" sz="2052" dirty="0" err="1"/>
              <a:t>n%temp</a:t>
            </a:r>
            <a:r>
              <a:rPr lang="en-US" altLang="zh-CN" sz="2052" dirty="0"/>
              <a:t>==0m%temp==0</a:t>
            </a:r>
          </a:p>
          <a:p>
            <a:r>
              <a:rPr lang="en-US" altLang="zh-CN" sz="2052" dirty="0"/>
              <a:t>                   </a:t>
            </a:r>
            <a:r>
              <a:rPr lang="zh-CN" altLang="en-US" sz="2052" dirty="0"/>
              <a:t>结束，返回 </a:t>
            </a:r>
            <a:r>
              <a:rPr lang="en-US" altLang="zh-CN" sz="2052" dirty="0"/>
              <a:t>temp</a:t>
            </a:r>
          </a:p>
          <a:p>
            <a:r>
              <a:rPr lang="en-US" altLang="zh-CN" sz="2052" dirty="0"/>
              <a:t>       </a:t>
            </a:r>
            <a:r>
              <a:rPr lang="zh-CN" altLang="en-US" sz="2052" dirty="0"/>
              <a:t>不满足  </a:t>
            </a:r>
            <a:r>
              <a:rPr lang="en-US" altLang="zh-CN" sz="2052" dirty="0"/>
              <a:t>temp=temp-1</a:t>
            </a:r>
          </a:p>
          <a:p>
            <a:r>
              <a:rPr lang="en-US" altLang="zh-CN" sz="2052" dirty="0"/>
              <a:t>        </a:t>
            </a:r>
            <a:r>
              <a:rPr lang="zh-CN" altLang="en-US" sz="2052" dirty="0"/>
              <a:t>接着执行</a:t>
            </a:r>
            <a:r>
              <a:rPr lang="en-US" altLang="zh-CN" sz="2052" dirty="0"/>
              <a:t>2. </a:t>
            </a:r>
          </a:p>
          <a:p>
            <a:endParaRPr lang="en-US" altLang="zh-CN" sz="2052" dirty="0"/>
          </a:p>
          <a:p>
            <a:r>
              <a:rPr lang="en-US" altLang="zh-CN" sz="2052" dirty="0"/>
              <a:t>   </a:t>
            </a:r>
          </a:p>
          <a:p>
            <a:r>
              <a:rPr lang="zh-CN" altLang="en-US" sz="2052" dirty="0"/>
              <a:t>初始条件   </a:t>
            </a:r>
            <a:r>
              <a:rPr lang="en-US" altLang="zh-CN" sz="2052" dirty="0"/>
              <a:t>temp=82</a:t>
            </a:r>
          </a:p>
          <a:p>
            <a:pPr marL="390952" indent="-390952">
              <a:buAutoNum type="arabicPeriod"/>
            </a:pPr>
            <a:r>
              <a:rPr lang="en-US" altLang="zh-CN" sz="2052" dirty="0"/>
              <a:t>154%temp=72,82%temp=0</a:t>
            </a:r>
          </a:p>
          <a:p>
            <a:pPr marL="390952" indent="-390952">
              <a:buAutoNum type="arabicPeriod"/>
            </a:pPr>
            <a:r>
              <a:rPr lang="en-US" altLang="zh-CN" sz="2052" dirty="0"/>
              <a:t>Temp=82-1=81</a:t>
            </a:r>
          </a:p>
          <a:p>
            <a:pPr marL="390952" indent="-390952">
              <a:buFontTx/>
              <a:buAutoNum type="arabicPeriod"/>
            </a:pPr>
            <a:r>
              <a:rPr lang="en-US" altLang="zh-CN" sz="2052" dirty="0"/>
              <a:t>154%temp=73,82%temp=1</a:t>
            </a:r>
          </a:p>
          <a:p>
            <a:pPr marL="390952" indent="-390952">
              <a:buFontTx/>
              <a:buAutoNum type="arabicPeriod"/>
            </a:pPr>
            <a:r>
              <a:rPr lang="en-US" altLang="zh-CN" sz="2052" dirty="0"/>
              <a:t>…….</a:t>
            </a:r>
          </a:p>
          <a:p>
            <a:pPr marL="390952" indent="-390952">
              <a:buFontTx/>
              <a:buAutoNum type="arabicPeriod"/>
            </a:pPr>
            <a:r>
              <a:rPr lang="en-US" altLang="zh-CN" sz="2052" dirty="0"/>
              <a:t>Temp=2</a:t>
            </a:r>
          </a:p>
          <a:p>
            <a:pPr marL="390952" indent="-390952">
              <a:buFontTx/>
              <a:buAutoNum type="arabicPeriod"/>
            </a:pPr>
            <a:r>
              <a:rPr lang="en-US" altLang="zh-CN" sz="2052" dirty="0"/>
              <a:t>154%temp=0,82%temp=0</a:t>
            </a:r>
          </a:p>
          <a:p>
            <a:pPr>
              <a:lnSpc>
                <a:spcPct val="150000"/>
              </a:lnSpc>
            </a:pPr>
            <a:r>
              <a:rPr lang="zh-CN" altLang="en-US" sz="2052" b="1" dirty="0"/>
              <a:t>结论 </a:t>
            </a:r>
            <a:r>
              <a:rPr lang="zh-CN" altLang="en-US" sz="2052" b="1" dirty="0">
                <a:sym typeface="Wingdings" panose="05000000000000000000" pitchFamily="2" charset="2"/>
              </a:rPr>
              <a:t>：  （</a:t>
            </a:r>
            <a:r>
              <a:rPr lang="en-US" altLang="zh-CN" sz="2052" b="1" dirty="0">
                <a:sym typeface="Wingdings" panose="05000000000000000000" pitchFamily="2" charset="2"/>
              </a:rPr>
              <a:t>82,154</a:t>
            </a:r>
            <a:r>
              <a:rPr lang="zh-CN" altLang="en-US" sz="2052" b="1" dirty="0"/>
              <a:t>）</a:t>
            </a:r>
            <a:r>
              <a:rPr lang="en-US" altLang="zh-CN" sz="2052" b="1" dirty="0"/>
              <a:t>=2</a:t>
            </a:r>
            <a:endParaRPr lang="en-US" altLang="zh-CN" sz="2052" dirty="0"/>
          </a:p>
          <a:p>
            <a:pPr marL="390952" indent="-390952">
              <a:buAutoNum type="arabicPeriod"/>
            </a:pPr>
            <a:endParaRPr lang="en-US" altLang="zh-CN" sz="2052" dirty="0"/>
          </a:p>
          <a:p>
            <a:pPr marL="390952" indent="-390952">
              <a:buAutoNum type="arabicPeriod"/>
            </a:pPr>
            <a:endParaRPr lang="en-US" altLang="zh-CN" sz="2052" dirty="0"/>
          </a:p>
          <a:p>
            <a:endParaRPr lang="en-US" altLang="zh-CN" sz="2052" dirty="0"/>
          </a:p>
          <a:p>
            <a:endParaRPr lang="en-US" altLang="zh-CN" sz="2052" dirty="0"/>
          </a:p>
          <a:p>
            <a:endParaRPr lang="en-US" altLang="zh-CN" sz="2052" dirty="0"/>
          </a:p>
          <a:p>
            <a:endParaRPr lang="en-US" altLang="zh-CN" sz="2052" dirty="0"/>
          </a:p>
          <a:p>
            <a:endParaRPr lang="en-US" altLang="zh-CN" sz="2052" dirty="0"/>
          </a:p>
          <a:p>
            <a:endParaRPr lang="zh-CN" altLang="en-US" sz="2052" dirty="0"/>
          </a:p>
        </p:txBody>
      </p:sp>
    </p:spTree>
    <p:extLst>
      <p:ext uri="{BB962C8B-B14F-4D97-AF65-F5344CB8AC3E}">
        <p14:creationId xmlns:p14="http://schemas.microsoft.com/office/powerpoint/2010/main" val="425197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97292" y="1213589"/>
            <a:ext cx="6776551" cy="2171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39" dirty="0"/>
              <a:t> </a:t>
            </a:r>
            <a:r>
              <a:rPr lang="zh-CN" altLang="en-US" sz="2394" dirty="0"/>
              <a:t>问题：</a:t>
            </a:r>
            <a:endParaRPr lang="en-US" altLang="zh-CN" sz="2394" dirty="0"/>
          </a:p>
          <a:p>
            <a:r>
              <a:rPr lang="en-US" altLang="zh-CN" sz="2394" dirty="0"/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zh-CN" sz="2394" dirty="0"/>
              <a:t>      1. </a:t>
            </a:r>
            <a:r>
              <a:rPr lang="zh-CN" altLang="en-US" sz="2394" dirty="0"/>
              <a:t>数据结构、算法与计算机的关系？</a:t>
            </a:r>
            <a:endParaRPr lang="en-US" altLang="zh-CN" sz="2394" dirty="0"/>
          </a:p>
          <a:p>
            <a:pPr>
              <a:lnSpc>
                <a:spcPct val="150000"/>
              </a:lnSpc>
            </a:pPr>
            <a:r>
              <a:rPr lang="en-US" altLang="zh-CN" sz="2394" dirty="0"/>
              <a:t>      2. </a:t>
            </a:r>
            <a:r>
              <a:rPr lang="zh-CN" altLang="en-US" sz="2394" dirty="0"/>
              <a:t>同一个问题，算法是否唯一？</a:t>
            </a:r>
            <a:endParaRPr lang="en-US" altLang="zh-CN" sz="2394" dirty="0"/>
          </a:p>
          <a:p>
            <a:endParaRPr lang="zh-CN" altLang="en-US" sz="1539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662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5163</TotalTime>
  <Words>2079</Words>
  <Application>Microsoft Office PowerPoint</Application>
  <PresentationFormat>全屏显示(4:3)</PresentationFormat>
  <Paragraphs>659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8" baseType="lpstr">
      <vt:lpstr>Microsoft JhengHei</vt:lpstr>
      <vt:lpstr>黑体</vt:lpstr>
      <vt:lpstr>华文中宋</vt:lpstr>
      <vt:lpstr>隶书</vt:lpstr>
      <vt:lpstr>宋体</vt:lpstr>
      <vt:lpstr>Arial</vt:lpstr>
      <vt:lpstr>Arial Black</vt:lpstr>
      <vt:lpstr>Calibri</vt:lpstr>
      <vt:lpstr>Symbol</vt:lpstr>
      <vt:lpstr>Times New Roman</vt:lpstr>
      <vt:lpstr>Wingdings</vt:lpstr>
      <vt:lpstr>Office Theme</vt:lpstr>
      <vt:lpstr>《算法与数据结构—C语言描述》</vt:lpstr>
      <vt:lpstr>课程简介</vt:lpstr>
      <vt:lpstr>PowerPoint 演示文稿</vt:lpstr>
      <vt:lpstr>三室两卫结构图</vt:lpstr>
      <vt:lpstr>   概念解读—数据结构</vt:lpstr>
      <vt:lpstr>PowerPoint 演示文稿</vt:lpstr>
      <vt:lpstr>      概念解读—算法</vt:lpstr>
      <vt:lpstr>PowerPoint 演示文稿</vt:lpstr>
      <vt:lpstr>PowerPoint 演示文稿</vt:lpstr>
      <vt:lpstr>课程简介</vt:lpstr>
      <vt:lpstr>PowerPoint 演示文稿</vt:lpstr>
      <vt:lpstr>public static void bubbleSort(int[] arr) {         for (int i = 0; i &lt; arr.length - 1; i++) {             boolean flag = true;//设定一个标记，若为true，则表示此次循环没有进行交换，也就是待排序列已经有序，排序已然完成。             for (int j = 0; j &lt; arr.length - 1 - i; j++) {                 if (arr[j] &gt; arr[j + 1]) {                     swap(arr,j,j+1);                     flag = false;                 }             }             if (flag) {                 break;             }         }     } </vt:lpstr>
      <vt:lpstr>         概念解读—程序</vt:lpstr>
      <vt:lpstr>课程简介</vt:lpstr>
      <vt:lpstr>课程目标</vt:lpstr>
      <vt:lpstr>课程简介</vt:lpstr>
      <vt:lpstr>“数据结构与算法”课程与信息专业其他课程的关系</vt:lpstr>
      <vt:lpstr>课程简介</vt:lpstr>
      <vt:lpstr>答疑及成绩评定</vt:lpstr>
      <vt:lpstr>教材和参考书</vt:lpstr>
      <vt:lpstr>PowerPoint 演示文稿</vt:lpstr>
      <vt:lpstr>1.1 从问题到程序</vt:lpstr>
      <vt:lpstr>用计算机求解问题</vt:lpstr>
      <vt:lpstr>问题求解示例</vt:lpstr>
      <vt:lpstr>PowerPoint 演示文稿</vt:lpstr>
      <vt:lpstr>信号灯问题分析</vt:lpstr>
      <vt:lpstr>PowerPoint 演示文稿</vt:lpstr>
      <vt:lpstr>着色问题</vt:lpstr>
      <vt:lpstr>  求解的方法—穷举法 </vt:lpstr>
      <vt:lpstr>  求解的方法—贪心法 </vt:lpstr>
      <vt:lpstr>数据结构的设计</vt:lpstr>
      <vt:lpstr>集合和图需要有下面行为：</vt:lpstr>
      <vt:lpstr>解的核心部分</vt:lpstr>
      <vt:lpstr>解的抽象描述</vt:lpstr>
      <vt:lpstr>抽象数据类型的实现</vt:lpstr>
      <vt:lpstr>数据结构的选择和算法的精化</vt:lpstr>
      <vt:lpstr>1.2 抽象数据类型</vt:lpstr>
      <vt:lpstr>抽象数据类型</vt:lpstr>
      <vt:lpstr>抽象数据类型举例</vt:lpstr>
      <vt:lpstr>C语言里的ADT技术</vt:lpstr>
      <vt:lpstr>PowerPoint 演示文稿</vt:lpstr>
      <vt:lpstr>1.3 数据结构</vt:lpstr>
      <vt:lpstr>数据结构的三个方面</vt:lpstr>
      <vt:lpstr>数据结构的分类(Ⅰ)</vt:lpstr>
      <vt:lpstr>数据结构的分类(II)</vt:lpstr>
      <vt:lpstr>顺序表示与链接表示</vt:lpstr>
      <vt:lpstr>散列表示与索引表示</vt:lpstr>
      <vt:lpstr>数据结构的分类(III)</vt:lpstr>
      <vt:lpstr>1.4 算法</vt:lpstr>
      <vt:lpstr>算法的正确性</vt:lpstr>
      <vt:lpstr>算法设计的方法</vt:lpstr>
      <vt:lpstr>贪心法</vt:lpstr>
      <vt:lpstr>分治法</vt:lpstr>
      <vt:lpstr>回溯法</vt:lpstr>
      <vt:lpstr>动态规划法</vt:lpstr>
      <vt:lpstr>分枝界限法</vt:lpstr>
      <vt:lpstr>算法分析</vt:lpstr>
      <vt:lpstr>算法分析的三个重要概念</vt:lpstr>
      <vt:lpstr>全面分析一个算法</vt:lpstr>
      <vt:lpstr>代价的表示和计算</vt:lpstr>
      <vt:lpstr>PowerPoint 演示文稿</vt:lpstr>
      <vt:lpstr>算法时间复杂性的计算规则</vt:lpstr>
      <vt:lpstr>PowerPoint 演示文稿</vt:lpstr>
      <vt:lpstr>  本讲重点 </vt:lpstr>
      <vt:lpstr>ADT,数据结构与算法相互关系</vt:lpstr>
      <vt:lpstr>  算法+数据结构=程序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sm</dc:creator>
  <cp:lastModifiedBy>zhang</cp:lastModifiedBy>
  <cp:revision>35</cp:revision>
  <dcterms:created xsi:type="dcterms:W3CDTF">2020-06-09T01:10:48Z</dcterms:created>
  <dcterms:modified xsi:type="dcterms:W3CDTF">2021-03-02T23:46:33Z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2012-02-02T00:00:00Z</vt:filetime>
  </property>
  <property fmtid="{D5CDD505-2E9C-101B-9397-08002B2CF9AE}" pid="3" name="Creator">
    <vt:lpwstr>Acrobat PDFMaker 9.0 PowerPoint 版</vt:lpwstr>
  </property>
  <property fmtid="{D5CDD505-2E9C-101B-9397-08002B2CF9AE}" pid="4" name="LastSaved">
    <vt:filetime>2020-06-09T00:00:00Z</vt:filetime>
  </property>
</Properties>
</file>