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7" r:id="rId2"/>
    <p:sldId id="308" r:id="rId3"/>
    <p:sldId id="309" r:id="rId4"/>
    <p:sldId id="311" r:id="rId5"/>
    <p:sldId id="312" r:id="rId6"/>
    <p:sldId id="408" r:id="rId7"/>
    <p:sldId id="409" r:id="rId8"/>
    <p:sldId id="313" r:id="rId9"/>
    <p:sldId id="363" r:id="rId10"/>
    <p:sldId id="314" r:id="rId11"/>
    <p:sldId id="315" r:id="rId12"/>
    <p:sldId id="317" r:id="rId13"/>
    <p:sldId id="318" r:id="rId14"/>
    <p:sldId id="406" r:id="rId15"/>
    <p:sldId id="411" r:id="rId16"/>
    <p:sldId id="412" r:id="rId17"/>
    <p:sldId id="410" r:id="rId18"/>
    <p:sldId id="319" r:id="rId19"/>
    <p:sldId id="364" r:id="rId20"/>
    <p:sldId id="390" r:id="rId21"/>
    <p:sldId id="397" r:id="rId22"/>
    <p:sldId id="398" r:id="rId23"/>
    <p:sldId id="413" r:id="rId24"/>
    <p:sldId id="414" r:id="rId25"/>
    <p:sldId id="415" r:id="rId26"/>
    <p:sldId id="402" r:id="rId27"/>
    <p:sldId id="417" r:id="rId28"/>
    <p:sldId id="418" r:id="rId29"/>
    <p:sldId id="341" r:id="rId30"/>
    <p:sldId id="365" r:id="rId31"/>
    <p:sldId id="371" r:id="rId32"/>
    <p:sldId id="373" r:id="rId33"/>
    <p:sldId id="375" r:id="rId34"/>
    <p:sldId id="423" r:id="rId35"/>
    <p:sldId id="376" r:id="rId36"/>
    <p:sldId id="366" r:id="rId37"/>
    <p:sldId id="382" r:id="rId38"/>
    <p:sldId id="383" r:id="rId39"/>
    <p:sldId id="385" r:id="rId40"/>
    <p:sldId id="407" r:id="rId41"/>
    <p:sldId id="386" r:id="rId42"/>
    <p:sldId id="400" r:id="rId43"/>
    <p:sldId id="387" r:id="rId44"/>
    <p:sldId id="388" r:id="rId45"/>
    <p:sldId id="389" r:id="rId46"/>
    <p:sldId id="336" r:id="rId47"/>
    <p:sldId id="401" r:id="rId48"/>
    <p:sldId id="421" r:id="rId49"/>
    <p:sldId id="420" r:id="rId50"/>
    <p:sldId id="425" r:id="rId51"/>
    <p:sldId id="419" r:id="rId52"/>
    <p:sldId id="424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9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9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9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9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9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rgbClr val="99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rgbClr val="99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rgbClr val="99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rgbClr val="99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CC"/>
    <a:srgbClr val="FF0066"/>
    <a:srgbClr val="FB3C2D"/>
    <a:srgbClr val="99FF66"/>
    <a:srgbClr val="FFCC66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734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38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4BC874-8686-46D2-BF64-C7D80FC03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6CF6FF-7039-4738-8AC8-DFE0A4BAEF4A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E3F8F8-FCF6-44B4-93BC-F62F973E76C6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AB8084-60D2-4576-9120-F70ED1CD4364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CD8F95-929A-490C-A95F-38C853447865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EB180A-15D4-4E05-A062-93D404C3F695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17A2DE-A224-4B7F-ADDC-E4EB993699C5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F66196-AB41-4A83-B491-C7501DD429F9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70684A-824A-44CA-B2AA-F4ACFA3A4AE9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B9AF67-1452-4964-98D4-E579D5B09AE3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AE16E9-F79B-41A0-A829-BEE38AB38B5D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C9F980-A692-49F3-BAA6-EA060E4FD7E7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19CC46-66ED-47D5-AE8F-70B6158BCAD7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D74EBE-0511-4ED8-B718-38B687C2D9B2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464D14-30EE-40AD-80EE-6C119A66F718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464D14-30EE-40AD-80EE-6C119A66F718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05334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2BB544-CBEB-4CDF-9B95-F0B238E45A22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9B6E47-2D40-4C8B-890A-52BDCBAB518B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03A6C6-5709-4854-950A-DEAFC41AB7FB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C490A7-C714-4510-B72F-EAA068732031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3C9D55-618D-42F4-A4A0-FC25A597CBC0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FC19BB-878C-491C-B1E7-F31D3F94965B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D7A72F-0FE8-4A1F-A5A8-09C990CFFDEE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8F02AE-51F6-4354-8006-46B044BA114E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DE728B-4A82-4E53-AB36-06FDD7083758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B28A2D-0000-4C74-B8C5-0750E2E72156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4FAB18-E557-4158-86A9-D6F65CF9A0A3}" type="slidenum">
              <a:rPr lang="en-US" altLang="zh-CN" smtClean="0"/>
              <a:pPr>
                <a:spcBef>
                  <a:spcPct val="0"/>
                </a:spcBef>
              </a:pPr>
              <a:t>45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5D72C0-84AA-4F7A-B516-939E22906B67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9B30C8-8F48-4ABB-956D-68673B8E9624}" type="slidenum">
              <a:rPr lang="en-US" altLang="zh-CN" smtClean="0"/>
              <a:pPr>
                <a:spcBef>
                  <a:spcPct val="0"/>
                </a:spcBef>
              </a:pPr>
              <a:t>47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EE07C0-5B11-4A6C-9872-D8D58535DBEC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3D0FE0-9E83-4712-991A-0E586E944022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291166-7E7F-4C51-A565-499EB020BB4C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B9BB31-6910-4EB4-AEFA-00C8D57F90EB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150BAD-B634-488D-B112-5BA0B4894A2F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48C982-4E39-4380-8ED5-B6A602F9E9C4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FD99D-5795-4E2A-BEC1-AFC8D4662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23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A528E-0CE0-411C-81FB-E4B575EB53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96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E1532-5666-4907-AD8B-E7E453559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1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B82FC-0F82-4A48-901D-9EDC2ACFC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9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99CC-F636-4B0B-8153-E2E79CA45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27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DF9A2-5390-4339-9746-B136C99AC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3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D15FA-7724-407F-A6DC-DE47E9CBFD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76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1FF82-4DDD-48AB-BDDF-878578004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13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3B4B-A4A1-4118-AB74-ECE198612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6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FF859-A625-4BE2-A06C-4BC4EBF0C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10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3BFFB-D816-4553-B236-F896AF0C39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37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5DD3E0E-1AD6-4D39-A562-027A3CBA7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99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FF"/>
                </a:solidFill>
              </a:rPr>
              <a:t>补充内容：指针和结构体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7777162" cy="4751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MS Outlook"/>
              <a:buNone/>
            </a:pPr>
            <a:r>
              <a:rPr lang="zh-CN" altLang="en-US" sz="2600" b="1" dirty="0" smtClean="0">
                <a:solidFill>
                  <a:srgbClr val="0000FF"/>
                </a:solidFill>
              </a:rPr>
              <a:t>　　指针是Ｃ语言中的重要概念，也是Ｃ语言的重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MS Outlook"/>
              <a:buNone/>
            </a:pPr>
            <a:r>
              <a:rPr lang="zh-CN" altLang="en-US" sz="2600" b="1" dirty="0" smtClean="0">
                <a:solidFill>
                  <a:srgbClr val="0000FF"/>
                </a:solidFill>
              </a:rPr>
              <a:t>要特色</a:t>
            </a:r>
            <a:r>
              <a:rPr lang="zh-CN" altLang="en-US" sz="2600" b="1" dirty="0" smtClean="0"/>
              <a:t>。</a:t>
            </a:r>
            <a:endParaRPr lang="zh-CN" altLang="en-US" sz="2800" b="1" dirty="0" smtClean="0"/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MS Outlook"/>
              <a:buChar char="E"/>
            </a:pPr>
            <a:r>
              <a:rPr lang="zh-CN" altLang="en-US" sz="2400" b="1" dirty="0" smtClean="0"/>
              <a:t>指针、地址与取地址运算；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MS Outlook"/>
              <a:buChar char="E"/>
            </a:pPr>
            <a:r>
              <a:rPr lang="zh-CN" altLang="en-US" sz="2400" b="1" dirty="0"/>
              <a:t>指针变量</a:t>
            </a:r>
            <a:r>
              <a:rPr lang="zh-CN" altLang="en-US" sz="2400" b="1" dirty="0" smtClean="0"/>
              <a:t>的定义、引用（赋值、取值）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MS Outlook"/>
              <a:buChar char="E"/>
            </a:pPr>
            <a:r>
              <a:rPr lang="zh-CN" altLang="en-US" sz="2400" b="1" dirty="0" smtClean="0"/>
              <a:t>指针与函数的关系。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MS Outlook"/>
              <a:buChar char="E"/>
            </a:pPr>
            <a:r>
              <a:rPr lang="zh-CN" altLang="en-US" sz="2400" b="1" dirty="0">
                <a:latin typeface="宋体" panose="02010600030101010101" pitchFamily="2" charset="-122"/>
              </a:rPr>
              <a:t>指针与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数组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MS Outlook"/>
              <a:buChar char="E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指针与结构体</a:t>
            </a:r>
            <a:endParaRPr lang="en-US" altLang="zh-CN" sz="2400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7543800" cy="561975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二、指针变量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5388"/>
            <a:ext cx="8207375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、指针变量的引用</a:t>
            </a:r>
          </a:p>
          <a:p>
            <a:pPr eaLnBrk="1" hangingPunct="1">
              <a:lnSpc>
                <a:spcPct val="110000"/>
              </a:lnSpc>
              <a:buSzPct val="110000"/>
            </a:pPr>
            <a:r>
              <a:rPr lang="zh-CN" altLang="en-US" sz="2800" b="1" dirty="0" smtClean="0"/>
              <a:t>取地址运算：如：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  *p , 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=3,  j=5;  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                      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p=&amp;</a:t>
            </a:r>
            <a:r>
              <a:rPr lang="en-US" altLang="zh-CN" sz="2800" b="1" dirty="0" err="1" smtClean="0">
                <a:solidFill>
                  <a:srgbClr val="FF0066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;      /*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让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p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其指向变量</a:t>
            </a:r>
            <a:r>
              <a:rPr lang="en-US" altLang="zh-CN" sz="2800" b="1" dirty="0" err="1" smtClean="0">
                <a:solidFill>
                  <a:srgbClr val="FF0066"/>
                </a:solidFill>
              </a:rPr>
              <a:t>i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  */</a:t>
            </a:r>
          </a:p>
          <a:p>
            <a:pPr eaLnBrk="1" hangingPunct="1">
              <a:lnSpc>
                <a:spcPct val="110000"/>
              </a:lnSpc>
              <a:buSzPct val="110000"/>
            </a:pPr>
            <a:r>
              <a:rPr lang="zh-CN" altLang="en-US" sz="2800" b="1" dirty="0" smtClean="0"/>
              <a:t>对指针变量施加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*</a:t>
            </a:r>
            <a:r>
              <a:rPr lang="zh-CN" altLang="en-US" sz="2800" b="1" dirty="0" smtClean="0"/>
              <a:t>运算，则代表取指针所指向的单元的内容。</a:t>
            </a:r>
            <a:br>
              <a:rPr lang="zh-CN" altLang="en-US" sz="2800" b="1" dirty="0" smtClean="0"/>
            </a:br>
            <a:r>
              <a:rPr lang="zh-CN" altLang="en-US" sz="2800" b="1" dirty="0" smtClean="0">
                <a:solidFill>
                  <a:srgbClr val="FF0066"/>
                </a:solidFill>
              </a:rPr>
              <a:t>这里，*</a:t>
            </a:r>
            <a:r>
              <a:rPr lang="en-US" altLang="zh-CN" sz="2800" b="1" dirty="0" smtClean="0">
                <a:solidFill>
                  <a:srgbClr val="FF0066"/>
                </a:solidFill>
              </a:rPr>
              <a:t>p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与变量</a:t>
            </a:r>
            <a:r>
              <a:rPr lang="en-US" altLang="zh-CN" sz="2800" b="1" dirty="0" err="1" smtClean="0">
                <a:solidFill>
                  <a:srgbClr val="FF0066"/>
                </a:solidFill>
              </a:rPr>
              <a:t>i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是等价的。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800" b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800" b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800" b="1" dirty="0" smtClean="0"/>
          </a:p>
          <a:p>
            <a:pPr eaLnBrk="1" hangingPunct="1">
              <a:lnSpc>
                <a:spcPct val="110000"/>
              </a:lnSpc>
            </a:pPr>
            <a:endParaRPr lang="en-US" altLang="zh-CN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350"/>
            <a:ext cx="7772400" cy="666750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二、指针变量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区分：*运算符在不同场合的作用，编译器能够根据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   上下文环境判别*的作用。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　　　   </a:t>
            </a:r>
            <a:r>
              <a:rPr lang="en-US" altLang="zh-CN" sz="22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200" b="1" dirty="0" err="1" smtClean="0">
                <a:latin typeface="Consolas" panose="020B0609020204030204" pitchFamily="49" charset="0"/>
              </a:rPr>
              <a:t>a,b,c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latin typeface="Consolas" panose="020B0609020204030204" pitchFamily="49" charset="0"/>
              </a:rPr>
              <a:t>              </a:t>
            </a:r>
            <a:r>
              <a:rPr lang="en-US" altLang="zh-CN" sz="22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 * p; </a:t>
            </a:r>
            <a:r>
              <a:rPr lang="zh-CN" altLang="en-US" sz="2200" b="1" dirty="0" smtClean="0">
                <a:latin typeface="Consolas" panose="020B0609020204030204" pitchFamily="49" charset="0"/>
              </a:rPr>
              <a:t>（*表示定义指针）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200" b="1" dirty="0" smtClean="0">
                <a:latin typeface="Consolas" panose="020B0609020204030204" pitchFamily="49" charset="0"/>
              </a:rPr>
              <a:t>              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p = &amp;a;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latin typeface="Consolas" panose="020B0609020204030204" pitchFamily="49" charset="0"/>
              </a:rPr>
              <a:t>             *p = 100; </a:t>
            </a:r>
            <a:r>
              <a:rPr lang="zh-CN" altLang="en-US" sz="2200" b="1" dirty="0" smtClean="0">
                <a:latin typeface="Consolas" panose="020B0609020204030204" pitchFamily="49" charset="0"/>
              </a:rPr>
              <a:t>（*表示指针运算符）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200" b="1" dirty="0" smtClean="0">
                <a:latin typeface="Consolas" panose="020B0609020204030204" pitchFamily="49" charset="0"/>
              </a:rPr>
              <a:t>              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c = a * b; </a:t>
            </a:r>
            <a:r>
              <a:rPr lang="zh-CN" altLang="en-US" sz="2200" b="1" dirty="0" smtClean="0">
                <a:latin typeface="Consolas" panose="020B0609020204030204" pitchFamily="49" charset="0"/>
              </a:rPr>
              <a:t>（*表示乘法运算符）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　　　　</a:t>
            </a:r>
            <a:r>
              <a:rPr lang="en-US" altLang="zh-CN" sz="2200" b="1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(“%d \n” ,*p)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679450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二、指针变量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71600"/>
            <a:ext cx="8291264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   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:  </a:t>
            </a:r>
            <a:r>
              <a:rPr lang="zh-CN" altLang="en-US" b="1" dirty="0" smtClean="0"/>
              <a:t>使两个指针变量交换指向。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main(   )</a:t>
            </a:r>
            <a:br>
              <a:rPr lang="en-US" altLang="zh-CN" sz="2400" b="1" dirty="0" smtClean="0">
                <a:latin typeface="Consolas" panose="020B0609020204030204" pitchFamily="49" charset="0"/>
              </a:rPr>
            </a:br>
            <a:r>
              <a:rPr lang="en-US" altLang="zh-CN" sz="2400" b="1" dirty="0" smtClean="0">
                <a:latin typeface="Consolas" panose="020B0609020204030204" pitchFamily="49" charset="0"/>
              </a:rPr>
              <a:t>{ 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  *p1,  *p2,  *p,  a1=10,  a2=20;</a:t>
            </a:r>
            <a:br>
              <a:rPr lang="en-US" altLang="zh-CN" sz="2400" b="1" dirty="0" smtClean="0">
                <a:latin typeface="Consolas" panose="020B0609020204030204" pitchFamily="49" charset="0"/>
              </a:rPr>
            </a:br>
            <a:r>
              <a:rPr lang="en-US" altLang="zh-CN" sz="2400" b="1" dirty="0" smtClean="0">
                <a:latin typeface="Consolas" panose="020B0609020204030204" pitchFamily="49" charset="0"/>
              </a:rPr>
              <a:t>    p1=&amp;a1;</a:t>
            </a:r>
            <a:br>
              <a:rPr lang="en-US" altLang="zh-CN" sz="2400" b="1" dirty="0" smtClean="0">
                <a:latin typeface="Consolas" panose="020B0609020204030204" pitchFamily="49" charset="0"/>
              </a:rPr>
            </a:br>
            <a:r>
              <a:rPr lang="en-US" altLang="zh-CN" sz="2400" b="1" dirty="0" smtClean="0">
                <a:latin typeface="Consolas" panose="020B0609020204030204" pitchFamily="49" charset="0"/>
              </a:rPr>
              <a:t>    p2=&amp;a2;</a:t>
            </a:r>
            <a:br>
              <a:rPr lang="en-US" altLang="zh-CN" sz="2400" b="1" dirty="0" smtClean="0">
                <a:latin typeface="Consolas" panose="020B0609020204030204" pitchFamily="49" charset="0"/>
              </a:rPr>
            </a:br>
            <a:r>
              <a:rPr lang="en-US" altLang="zh-CN" sz="24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(“%d , %d \n ” ,  *p1,  *p2);</a:t>
            </a:r>
            <a:br>
              <a:rPr lang="en-US" altLang="zh-CN" sz="2400" b="1" dirty="0" smtClean="0">
                <a:latin typeface="Consolas" panose="020B0609020204030204" pitchFamily="49" charset="0"/>
              </a:rPr>
            </a:br>
            <a:r>
              <a:rPr lang="en-US" altLang="zh-CN" sz="2400" b="1" dirty="0" smtClean="0">
                <a:latin typeface="Consolas" panose="020B0609020204030204" pitchFamily="49" charset="0"/>
              </a:rPr>
              <a:t>    p=p1;  p1=p2;  p2=p;</a:t>
            </a:r>
            <a:br>
              <a:rPr lang="en-US" altLang="zh-CN" sz="2400" b="1" dirty="0" smtClean="0">
                <a:latin typeface="Consolas" panose="020B0609020204030204" pitchFamily="49" charset="0"/>
              </a:rPr>
            </a:br>
            <a:r>
              <a:rPr lang="en-US" altLang="zh-CN" sz="24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(“%d , %d \n ” ,  *p1,  *p2);</a:t>
            </a:r>
            <a:br>
              <a:rPr lang="en-US" altLang="zh-CN" sz="2400" b="1" dirty="0" smtClean="0">
                <a:latin typeface="Consolas" panose="020B0609020204030204" pitchFamily="49" charset="0"/>
              </a:rPr>
            </a:br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73263" y="2590800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交换前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下面表示</a:t>
            </a:r>
            <a:r>
              <a:rPr lang="en-US" altLang="zh-CN" sz="2400">
                <a:latin typeface="Times New Roman" panose="02020603050405020304" pitchFamily="18" charset="0"/>
              </a:rPr>
              <a:t>p1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p1</a:t>
            </a:r>
            <a:r>
              <a:rPr lang="zh-CN" altLang="en-US" sz="2400">
                <a:latin typeface="Times New Roman" panose="02020603050405020304" pitchFamily="18" charset="0"/>
              </a:rPr>
              <a:t>交换所指内容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685800" y="304800"/>
            <a:ext cx="1287463" cy="1981200"/>
            <a:chOff x="432" y="192"/>
            <a:chExt cx="811" cy="1248"/>
          </a:xfrm>
        </p:grpSpPr>
        <p:grpSp>
          <p:nvGrpSpPr>
            <p:cNvPr id="25664" name="Group 5"/>
            <p:cNvGrpSpPr>
              <a:grpSpLocks/>
            </p:cNvGrpSpPr>
            <p:nvPr/>
          </p:nvGrpSpPr>
          <p:grpSpPr bwMode="auto">
            <a:xfrm>
              <a:off x="773" y="192"/>
              <a:ext cx="470" cy="1248"/>
              <a:chOff x="3552" y="2208"/>
              <a:chExt cx="528" cy="1248"/>
            </a:xfrm>
          </p:grpSpPr>
          <p:sp>
            <p:nvSpPr>
              <p:cNvPr id="25667" name="Rectangle 6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528" cy="1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668" name="Line 7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65" name="Text Box 8"/>
            <p:cNvSpPr txBox="1">
              <a:spLocks noChangeArrowheads="1"/>
            </p:cNvSpPr>
            <p:nvPr/>
          </p:nvSpPr>
          <p:spPr bwMode="auto">
            <a:xfrm>
              <a:off x="432" y="384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25666" name="Text Box 9"/>
            <p:cNvSpPr txBox="1">
              <a:spLocks noChangeArrowheads="1"/>
            </p:cNvSpPr>
            <p:nvPr/>
          </p:nvSpPr>
          <p:spPr bwMode="auto">
            <a:xfrm>
              <a:off x="432" y="960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2108200" y="457200"/>
            <a:ext cx="2235200" cy="1752600"/>
            <a:chOff x="1328" y="288"/>
            <a:chExt cx="1408" cy="1104"/>
          </a:xfrm>
        </p:grpSpPr>
        <p:sp>
          <p:nvSpPr>
            <p:cNvPr id="25657" name="Line 11"/>
            <p:cNvSpPr>
              <a:spLocks noChangeShapeType="1"/>
            </p:cNvSpPr>
            <p:nvPr/>
          </p:nvSpPr>
          <p:spPr bwMode="auto">
            <a:xfrm flipH="1">
              <a:off x="1328" y="480"/>
              <a:ext cx="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12"/>
            <p:cNvSpPr>
              <a:spLocks noChangeShapeType="1"/>
            </p:cNvSpPr>
            <p:nvPr/>
          </p:nvSpPr>
          <p:spPr bwMode="auto">
            <a:xfrm flipH="1">
              <a:off x="1328" y="1200"/>
              <a:ext cx="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Text Box 13"/>
            <p:cNvSpPr txBox="1">
              <a:spLocks noChangeArrowheads="1"/>
            </p:cNvSpPr>
            <p:nvPr/>
          </p:nvSpPr>
          <p:spPr bwMode="auto">
            <a:xfrm>
              <a:off x="1797" y="336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P1  &amp;a1</a:t>
              </a:r>
            </a:p>
          </p:txBody>
        </p:sp>
        <p:sp>
          <p:nvSpPr>
            <p:cNvPr id="25660" name="Text Box 14"/>
            <p:cNvSpPr txBox="1">
              <a:spLocks noChangeArrowheads="1"/>
            </p:cNvSpPr>
            <p:nvPr/>
          </p:nvSpPr>
          <p:spPr bwMode="auto">
            <a:xfrm>
              <a:off x="1797" y="1056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P2  &amp;a2</a:t>
              </a:r>
            </a:p>
          </p:txBody>
        </p:sp>
        <p:grpSp>
          <p:nvGrpSpPr>
            <p:cNvPr id="25661" name="Group 15"/>
            <p:cNvGrpSpPr>
              <a:grpSpLocks/>
            </p:cNvGrpSpPr>
            <p:nvPr/>
          </p:nvGrpSpPr>
          <p:grpSpPr bwMode="auto">
            <a:xfrm>
              <a:off x="2112" y="288"/>
              <a:ext cx="432" cy="1104"/>
              <a:chOff x="2112" y="288"/>
              <a:chExt cx="432" cy="1104"/>
            </a:xfrm>
          </p:grpSpPr>
          <p:sp>
            <p:nvSpPr>
              <p:cNvPr id="25662" name="Rectangle 16"/>
              <p:cNvSpPr>
                <a:spLocks noChangeArrowheads="1"/>
              </p:cNvSpPr>
              <p:nvPr/>
            </p:nvSpPr>
            <p:spPr bwMode="auto">
              <a:xfrm>
                <a:off x="2112" y="288"/>
                <a:ext cx="432" cy="1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990000"/>
                  </a:solidFill>
                </a:endParaRPr>
              </a:p>
            </p:txBody>
          </p:sp>
          <p:sp>
            <p:nvSpPr>
              <p:cNvPr id="25663" name="Line 17"/>
              <p:cNvSpPr>
                <a:spLocks noChangeShapeType="1"/>
              </p:cNvSpPr>
              <p:nvPr/>
            </p:nvSpPr>
            <p:spPr bwMode="auto">
              <a:xfrm>
                <a:off x="2112" y="8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4648200" y="228600"/>
            <a:ext cx="1600200" cy="2073275"/>
            <a:chOff x="2928" y="144"/>
            <a:chExt cx="1008" cy="1306"/>
          </a:xfrm>
        </p:grpSpPr>
        <p:grpSp>
          <p:nvGrpSpPr>
            <p:cNvPr id="25652" name="Group 19"/>
            <p:cNvGrpSpPr>
              <a:grpSpLocks/>
            </p:cNvGrpSpPr>
            <p:nvPr/>
          </p:nvGrpSpPr>
          <p:grpSpPr bwMode="auto">
            <a:xfrm>
              <a:off x="3456" y="144"/>
              <a:ext cx="480" cy="1248"/>
              <a:chOff x="3552" y="2208"/>
              <a:chExt cx="528" cy="1248"/>
            </a:xfrm>
          </p:grpSpPr>
          <p:sp>
            <p:nvSpPr>
              <p:cNvPr id="25655" name="Rectangle 20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528" cy="1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656" name="Line 21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53" name="Text Box 22"/>
            <p:cNvSpPr txBox="1">
              <a:spLocks noChangeArrowheads="1"/>
            </p:cNvSpPr>
            <p:nvPr/>
          </p:nvSpPr>
          <p:spPr bwMode="auto">
            <a:xfrm>
              <a:off x="2928" y="144"/>
              <a:ext cx="52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*p2</a:t>
              </a:r>
            </a:p>
          </p:txBody>
        </p:sp>
        <p:sp>
          <p:nvSpPr>
            <p:cNvPr id="25654" name="Text Box 23"/>
            <p:cNvSpPr txBox="1">
              <a:spLocks noChangeArrowheads="1"/>
            </p:cNvSpPr>
            <p:nvPr/>
          </p:nvSpPr>
          <p:spPr bwMode="auto">
            <a:xfrm>
              <a:off x="2976" y="912"/>
              <a:ext cx="48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*p1</a:t>
              </a:r>
            </a:p>
          </p:txBody>
        </p:sp>
      </p:grp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248400" y="25146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交换后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H="1">
            <a:off x="6324600" y="762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H="1" flipV="1">
            <a:off x="6324600" y="6096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51" name="Group 27"/>
          <p:cNvGrpSpPr>
            <a:grpSpLocks/>
          </p:cNvGrpSpPr>
          <p:nvPr/>
        </p:nvGrpSpPr>
        <p:grpSpPr bwMode="auto">
          <a:xfrm>
            <a:off x="7146925" y="304800"/>
            <a:ext cx="1520825" cy="2057400"/>
            <a:chOff x="4502" y="192"/>
            <a:chExt cx="958" cy="1296"/>
          </a:xfrm>
        </p:grpSpPr>
        <p:sp>
          <p:nvSpPr>
            <p:cNvPr id="25647" name="Text Box 28"/>
            <p:cNvSpPr txBox="1">
              <a:spLocks noChangeArrowheads="1"/>
            </p:cNvSpPr>
            <p:nvPr/>
          </p:nvSpPr>
          <p:spPr bwMode="auto">
            <a:xfrm>
              <a:off x="4502" y="288"/>
              <a:ext cx="9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P1  &amp;a2</a:t>
              </a:r>
            </a:p>
          </p:txBody>
        </p:sp>
        <p:sp>
          <p:nvSpPr>
            <p:cNvPr id="25648" name="Text Box 29"/>
            <p:cNvSpPr txBox="1">
              <a:spLocks noChangeArrowheads="1"/>
            </p:cNvSpPr>
            <p:nvPr/>
          </p:nvSpPr>
          <p:spPr bwMode="auto">
            <a:xfrm>
              <a:off x="4502" y="1008"/>
              <a:ext cx="9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P2  &amp;a1</a:t>
              </a:r>
            </a:p>
          </p:txBody>
        </p:sp>
        <p:grpSp>
          <p:nvGrpSpPr>
            <p:cNvPr id="25649" name="Group 30"/>
            <p:cNvGrpSpPr>
              <a:grpSpLocks/>
            </p:cNvGrpSpPr>
            <p:nvPr/>
          </p:nvGrpSpPr>
          <p:grpSpPr bwMode="auto">
            <a:xfrm>
              <a:off x="4800" y="192"/>
              <a:ext cx="576" cy="1296"/>
              <a:chOff x="4800" y="192"/>
              <a:chExt cx="576" cy="1296"/>
            </a:xfrm>
          </p:grpSpPr>
          <p:sp>
            <p:nvSpPr>
              <p:cNvPr id="25650" name="Rectangle 31"/>
              <p:cNvSpPr>
                <a:spLocks noChangeArrowheads="1"/>
              </p:cNvSpPr>
              <p:nvPr/>
            </p:nvSpPr>
            <p:spPr bwMode="auto">
              <a:xfrm>
                <a:off x="4800" y="192"/>
                <a:ext cx="57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990000"/>
                  </a:solidFill>
                </a:endParaRPr>
              </a:p>
            </p:txBody>
          </p:sp>
          <p:sp>
            <p:nvSpPr>
              <p:cNvPr id="25651" name="Line 32"/>
              <p:cNvSpPr>
                <a:spLocks noChangeShapeType="1"/>
              </p:cNvSpPr>
              <p:nvPr/>
            </p:nvSpPr>
            <p:spPr bwMode="auto">
              <a:xfrm>
                <a:off x="4800" y="81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57" name="Group 33"/>
          <p:cNvGrpSpPr>
            <a:grpSpLocks/>
          </p:cNvGrpSpPr>
          <p:nvPr/>
        </p:nvGrpSpPr>
        <p:grpSpPr bwMode="auto">
          <a:xfrm>
            <a:off x="4724400" y="3581400"/>
            <a:ext cx="1600200" cy="2073275"/>
            <a:chOff x="2976" y="2256"/>
            <a:chExt cx="1008" cy="1306"/>
          </a:xfrm>
        </p:grpSpPr>
        <p:grpSp>
          <p:nvGrpSpPr>
            <p:cNvPr id="25642" name="Group 34"/>
            <p:cNvGrpSpPr>
              <a:grpSpLocks/>
            </p:cNvGrpSpPr>
            <p:nvPr/>
          </p:nvGrpSpPr>
          <p:grpSpPr bwMode="auto">
            <a:xfrm>
              <a:off x="3504" y="2256"/>
              <a:ext cx="480" cy="1248"/>
              <a:chOff x="3552" y="2208"/>
              <a:chExt cx="528" cy="1248"/>
            </a:xfrm>
          </p:grpSpPr>
          <p:sp>
            <p:nvSpPr>
              <p:cNvPr id="25645" name="Rectangle 35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528" cy="1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5646" name="Line 36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43" name="Text Box 37"/>
            <p:cNvSpPr txBox="1">
              <a:spLocks noChangeArrowheads="1"/>
            </p:cNvSpPr>
            <p:nvPr/>
          </p:nvSpPr>
          <p:spPr bwMode="auto">
            <a:xfrm>
              <a:off x="2976" y="2256"/>
              <a:ext cx="52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*p1</a:t>
              </a:r>
            </a:p>
          </p:txBody>
        </p:sp>
        <p:sp>
          <p:nvSpPr>
            <p:cNvPr id="25644" name="Text Box 38"/>
            <p:cNvSpPr txBox="1">
              <a:spLocks noChangeArrowheads="1"/>
            </p:cNvSpPr>
            <p:nvPr/>
          </p:nvSpPr>
          <p:spPr bwMode="auto">
            <a:xfrm>
              <a:off x="3024" y="3024"/>
              <a:ext cx="48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*p2</a:t>
              </a:r>
            </a:p>
          </p:txBody>
        </p:sp>
      </p:grp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6324600" y="58674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交换后</a:t>
            </a:r>
          </a:p>
        </p:txBody>
      </p:sp>
      <p:grpSp>
        <p:nvGrpSpPr>
          <p:cNvPr id="26664" name="Group 40"/>
          <p:cNvGrpSpPr>
            <a:grpSpLocks/>
          </p:cNvGrpSpPr>
          <p:nvPr/>
        </p:nvGrpSpPr>
        <p:grpSpPr bwMode="auto">
          <a:xfrm>
            <a:off x="6324600" y="3581400"/>
            <a:ext cx="2419350" cy="2057400"/>
            <a:chOff x="3984" y="2256"/>
            <a:chExt cx="1524" cy="1296"/>
          </a:xfrm>
        </p:grpSpPr>
        <p:sp>
          <p:nvSpPr>
            <p:cNvPr id="25635" name="Text Box 41"/>
            <p:cNvSpPr txBox="1">
              <a:spLocks noChangeArrowheads="1"/>
            </p:cNvSpPr>
            <p:nvPr/>
          </p:nvSpPr>
          <p:spPr bwMode="auto">
            <a:xfrm>
              <a:off x="4550" y="2400"/>
              <a:ext cx="9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P1   &amp;a1</a:t>
              </a:r>
            </a:p>
          </p:txBody>
        </p:sp>
        <p:sp>
          <p:nvSpPr>
            <p:cNvPr id="25636" name="Text Box 42"/>
            <p:cNvSpPr txBox="1">
              <a:spLocks noChangeArrowheads="1"/>
            </p:cNvSpPr>
            <p:nvPr/>
          </p:nvSpPr>
          <p:spPr bwMode="auto">
            <a:xfrm>
              <a:off x="4550" y="3120"/>
              <a:ext cx="9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P2   &amp;a2</a:t>
              </a:r>
            </a:p>
          </p:txBody>
        </p:sp>
        <p:sp>
          <p:nvSpPr>
            <p:cNvPr id="25637" name="Line 43"/>
            <p:cNvSpPr>
              <a:spLocks noChangeShapeType="1"/>
            </p:cNvSpPr>
            <p:nvPr/>
          </p:nvSpPr>
          <p:spPr bwMode="auto">
            <a:xfrm flipH="1">
              <a:off x="3984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44"/>
            <p:cNvSpPr>
              <a:spLocks noChangeShapeType="1"/>
            </p:cNvSpPr>
            <p:nvPr/>
          </p:nvSpPr>
          <p:spPr bwMode="auto">
            <a:xfrm flipH="1">
              <a:off x="3984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9" name="Group 45"/>
            <p:cNvGrpSpPr>
              <a:grpSpLocks/>
            </p:cNvGrpSpPr>
            <p:nvPr/>
          </p:nvGrpSpPr>
          <p:grpSpPr bwMode="auto">
            <a:xfrm>
              <a:off x="4848" y="2256"/>
              <a:ext cx="576" cy="1296"/>
              <a:chOff x="4800" y="192"/>
              <a:chExt cx="576" cy="1296"/>
            </a:xfrm>
          </p:grpSpPr>
          <p:sp>
            <p:nvSpPr>
              <p:cNvPr id="25640" name="Rectangle 46"/>
              <p:cNvSpPr>
                <a:spLocks noChangeArrowheads="1"/>
              </p:cNvSpPr>
              <p:nvPr/>
            </p:nvSpPr>
            <p:spPr bwMode="auto">
              <a:xfrm>
                <a:off x="4800" y="192"/>
                <a:ext cx="57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990000"/>
                  </a:solidFill>
                </a:endParaRPr>
              </a:p>
            </p:txBody>
          </p:sp>
          <p:sp>
            <p:nvSpPr>
              <p:cNvPr id="25641" name="Line 47"/>
              <p:cNvSpPr>
                <a:spLocks noChangeShapeType="1"/>
              </p:cNvSpPr>
              <p:nvPr/>
            </p:nvSpPr>
            <p:spPr bwMode="auto">
              <a:xfrm>
                <a:off x="4800" y="81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72" name="Group 48"/>
          <p:cNvGrpSpPr>
            <a:grpSpLocks/>
          </p:cNvGrpSpPr>
          <p:nvPr/>
        </p:nvGrpSpPr>
        <p:grpSpPr bwMode="auto">
          <a:xfrm>
            <a:off x="304800" y="3581400"/>
            <a:ext cx="1600200" cy="2073275"/>
            <a:chOff x="192" y="2256"/>
            <a:chExt cx="1008" cy="1306"/>
          </a:xfrm>
        </p:grpSpPr>
        <p:grpSp>
          <p:nvGrpSpPr>
            <p:cNvPr id="25630" name="Group 49"/>
            <p:cNvGrpSpPr>
              <a:grpSpLocks/>
            </p:cNvGrpSpPr>
            <p:nvPr/>
          </p:nvGrpSpPr>
          <p:grpSpPr bwMode="auto">
            <a:xfrm>
              <a:off x="720" y="2256"/>
              <a:ext cx="480" cy="1248"/>
              <a:chOff x="3552" y="2208"/>
              <a:chExt cx="528" cy="1248"/>
            </a:xfrm>
          </p:grpSpPr>
          <p:sp>
            <p:nvSpPr>
              <p:cNvPr id="25633" name="Rectangle 50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528" cy="12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31" name="Text Box 52"/>
            <p:cNvSpPr txBox="1">
              <a:spLocks noChangeArrowheads="1"/>
            </p:cNvSpPr>
            <p:nvPr/>
          </p:nvSpPr>
          <p:spPr bwMode="auto">
            <a:xfrm>
              <a:off x="192" y="2256"/>
              <a:ext cx="52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*p1</a:t>
              </a:r>
            </a:p>
          </p:txBody>
        </p:sp>
        <p:sp>
          <p:nvSpPr>
            <p:cNvPr id="25632" name="Text Box 53"/>
            <p:cNvSpPr txBox="1">
              <a:spLocks noChangeArrowheads="1"/>
            </p:cNvSpPr>
            <p:nvPr/>
          </p:nvSpPr>
          <p:spPr bwMode="auto">
            <a:xfrm>
              <a:off x="240" y="3024"/>
              <a:ext cx="48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*p2</a:t>
              </a:r>
            </a:p>
          </p:txBody>
        </p:sp>
      </p:grpSp>
      <p:sp>
        <p:nvSpPr>
          <p:cNvPr id="26678" name="Text Box 54"/>
          <p:cNvSpPr txBox="1">
            <a:spLocks noChangeArrowheads="1"/>
          </p:cNvSpPr>
          <p:nvPr/>
        </p:nvSpPr>
        <p:spPr bwMode="auto">
          <a:xfrm>
            <a:off x="1905000" y="58674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交换前</a:t>
            </a:r>
          </a:p>
        </p:txBody>
      </p:sp>
      <p:grpSp>
        <p:nvGrpSpPr>
          <p:cNvPr id="26679" name="Group 55"/>
          <p:cNvGrpSpPr>
            <a:grpSpLocks/>
          </p:cNvGrpSpPr>
          <p:nvPr/>
        </p:nvGrpSpPr>
        <p:grpSpPr bwMode="auto">
          <a:xfrm>
            <a:off x="1905000" y="3581400"/>
            <a:ext cx="2419350" cy="2057400"/>
            <a:chOff x="1200" y="2256"/>
            <a:chExt cx="1524" cy="1296"/>
          </a:xfrm>
        </p:grpSpPr>
        <p:sp>
          <p:nvSpPr>
            <p:cNvPr id="25623" name="Text Box 56"/>
            <p:cNvSpPr txBox="1">
              <a:spLocks noChangeArrowheads="1"/>
            </p:cNvSpPr>
            <p:nvPr/>
          </p:nvSpPr>
          <p:spPr bwMode="auto">
            <a:xfrm>
              <a:off x="1766" y="2400"/>
              <a:ext cx="9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P1   &amp;a1</a:t>
              </a:r>
            </a:p>
          </p:txBody>
        </p:sp>
        <p:sp>
          <p:nvSpPr>
            <p:cNvPr id="25624" name="Text Box 57"/>
            <p:cNvSpPr txBox="1">
              <a:spLocks noChangeArrowheads="1"/>
            </p:cNvSpPr>
            <p:nvPr/>
          </p:nvSpPr>
          <p:spPr bwMode="auto">
            <a:xfrm>
              <a:off x="1766" y="3120"/>
              <a:ext cx="9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P2   &amp;a2</a:t>
              </a:r>
            </a:p>
          </p:txBody>
        </p:sp>
        <p:sp>
          <p:nvSpPr>
            <p:cNvPr id="25625" name="Line 58"/>
            <p:cNvSpPr>
              <a:spLocks noChangeShapeType="1"/>
            </p:cNvSpPr>
            <p:nvPr/>
          </p:nvSpPr>
          <p:spPr bwMode="auto">
            <a:xfrm flipH="1">
              <a:off x="1200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59"/>
            <p:cNvSpPr>
              <a:spLocks noChangeShapeType="1"/>
            </p:cNvSpPr>
            <p:nvPr/>
          </p:nvSpPr>
          <p:spPr bwMode="auto">
            <a:xfrm flipH="1">
              <a:off x="120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7" name="Group 60"/>
            <p:cNvGrpSpPr>
              <a:grpSpLocks/>
            </p:cNvGrpSpPr>
            <p:nvPr/>
          </p:nvGrpSpPr>
          <p:grpSpPr bwMode="auto">
            <a:xfrm>
              <a:off x="2064" y="2256"/>
              <a:ext cx="576" cy="1296"/>
              <a:chOff x="4800" y="192"/>
              <a:chExt cx="576" cy="1296"/>
            </a:xfrm>
          </p:grpSpPr>
          <p:sp>
            <p:nvSpPr>
              <p:cNvPr id="25628" name="Rectangle 61"/>
              <p:cNvSpPr>
                <a:spLocks noChangeArrowheads="1"/>
              </p:cNvSpPr>
              <p:nvPr/>
            </p:nvSpPr>
            <p:spPr bwMode="auto">
              <a:xfrm>
                <a:off x="4800" y="192"/>
                <a:ext cx="57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990000"/>
                  </a:solidFill>
                </a:endParaRPr>
              </a:p>
            </p:txBody>
          </p:sp>
          <p:sp>
            <p:nvSpPr>
              <p:cNvPr id="25629" name="Line 62"/>
              <p:cNvSpPr>
                <a:spLocks noChangeShapeType="1"/>
              </p:cNvSpPr>
              <p:nvPr/>
            </p:nvSpPr>
            <p:spPr bwMode="auto">
              <a:xfrm>
                <a:off x="4800" y="81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687" name="Group 63"/>
          <p:cNvGrpSpPr>
            <a:grpSpLocks/>
          </p:cNvGrpSpPr>
          <p:nvPr/>
        </p:nvGrpSpPr>
        <p:grpSpPr bwMode="auto">
          <a:xfrm>
            <a:off x="3200400" y="5791200"/>
            <a:ext cx="3200400" cy="457200"/>
            <a:chOff x="1968" y="3648"/>
            <a:chExt cx="2016" cy="288"/>
          </a:xfrm>
        </p:grpSpPr>
        <p:sp>
          <p:nvSpPr>
            <p:cNvPr id="25621" name="Text Box 64"/>
            <p:cNvSpPr txBox="1">
              <a:spLocks noChangeArrowheads="1"/>
            </p:cNvSpPr>
            <p:nvPr/>
          </p:nvSpPr>
          <p:spPr bwMode="auto">
            <a:xfrm>
              <a:off x="1968" y="3648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</a:rPr>
                <a:t>a=*p1;*p1=*p2;*p2=a</a:t>
              </a:r>
            </a:p>
          </p:txBody>
        </p:sp>
        <p:sp>
          <p:nvSpPr>
            <p:cNvPr id="25622" name="Line 65"/>
            <p:cNvSpPr>
              <a:spLocks noChangeShapeType="1"/>
            </p:cNvSpPr>
            <p:nvPr/>
          </p:nvSpPr>
          <p:spPr bwMode="auto">
            <a:xfrm>
              <a:off x="1968" y="3936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90" name="Group 66"/>
          <p:cNvGrpSpPr>
            <a:grpSpLocks/>
          </p:cNvGrpSpPr>
          <p:nvPr/>
        </p:nvGrpSpPr>
        <p:grpSpPr bwMode="auto">
          <a:xfrm>
            <a:off x="3124200" y="2286000"/>
            <a:ext cx="2895600" cy="533400"/>
            <a:chOff x="1968" y="1440"/>
            <a:chExt cx="1824" cy="336"/>
          </a:xfrm>
        </p:grpSpPr>
        <p:sp>
          <p:nvSpPr>
            <p:cNvPr id="25619" name="Text Box 67"/>
            <p:cNvSpPr txBox="1">
              <a:spLocks noChangeArrowheads="1"/>
            </p:cNvSpPr>
            <p:nvPr/>
          </p:nvSpPr>
          <p:spPr bwMode="auto">
            <a:xfrm>
              <a:off x="2112" y="1440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</a:rPr>
                <a:t>P=p1;p1=p2;p2=p</a:t>
              </a:r>
            </a:p>
          </p:txBody>
        </p:sp>
        <p:sp>
          <p:nvSpPr>
            <p:cNvPr id="25620" name="Line 68"/>
            <p:cNvSpPr>
              <a:spLocks noChangeShapeType="1"/>
            </p:cNvSpPr>
            <p:nvPr/>
          </p:nvSpPr>
          <p:spPr bwMode="auto">
            <a:xfrm>
              <a:off x="1968" y="1776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48" grpId="0" autoUpdateAnimBg="0"/>
      <p:bldP spid="26663" grpId="0" autoUpdateAnimBg="0"/>
      <p:bldP spid="2667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ctrTitle"/>
          </p:nvPr>
        </p:nvSpPr>
        <p:spPr>
          <a:xfrm>
            <a:off x="317500" y="333375"/>
            <a:ext cx="6781800" cy="213360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7652" name="图片 3" descr="Project10 (正在调试) - Microsoft Visual Studio(管理员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70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roject10 (正在调试) - Microsoft Visual Studio(管理员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9144000" cy="66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roject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900591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roject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64" y="116632"/>
            <a:ext cx="6340389" cy="3600400"/>
          </a:xfrm>
          <a:prstGeom prst="rect">
            <a:avLst/>
          </a:prstGeom>
        </p:spPr>
      </p:pic>
      <p:pic>
        <p:nvPicPr>
          <p:cNvPr id="4" name="图片 3" descr="Project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64" y="3933056"/>
            <a:ext cx="634038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666750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二、指针变量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:    </a:t>
            </a:r>
            <a:r>
              <a:rPr lang="zh-CN" altLang="en-US" b="1" dirty="0" smtClean="0"/>
              <a:t>交换两个指针变量所指向的变量的值。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main( 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{  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  *p1,  *p2,  a1,  a2,  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    a1=10;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    a2=20;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    p1=&amp;a1;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    p2=&amp;a2;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    a=*p1;  *p1=*p2;  *p2=a;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(“a1= %d ,a2= %d  \n ” ,  a1,  a2);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543800" cy="581025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三、指针与函数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29600" cy="4411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smtClean="0">
                <a:solidFill>
                  <a:srgbClr val="FF0066"/>
                </a:solidFill>
              </a:rPr>
              <a:t>值传递和地址传递</a:t>
            </a:r>
          </a:p>
          <a:p>
            <a:pPr eaLnBrk="1" hangingPunct="1">
              <a:lnSpc>
                <a:spcPct val="120000"/>
              </a:lnSpc>
            </a:pPr>
            <a:endParaRPr lang="zh-CN" altLang="en-US" sz="2800" b="1" smtClean="0">
              <a:solidFill>
                <a:srgbClr val="FF0066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   </a:t>
            </a:r>
            <a:r>
              <a:rPr lang="zh-CN" altLang="en-US" sz="2800" b="1" smtClean="0">
                <a:solidFill>
                  <a:srgbClr val="3333CC"/>
                </a:solidFill>
              </a:rPr>
              <a:t>值传递：</a:t>
            </a:r>
            <a:r>
              <a:rPr lang="zh-CN" altLang="en-US" sz="2800" b="1" smtClean="0"/>
              <a:t>被调函数的形参作为被调函数的局部变量处理，直接把实参的值复制给形参。值传递的特点是被调函数对形参的任何操作都是作为局部变量进行，不会影响主调函数的实参变量的值。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FF0066"/>
                </a:solidFill>
              </a:rPr>
              <a:t>一、指针概述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39914"/>
            <a:ext cx="67182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、地址的概念与取地址运算</a:t>
            </a:r>
            <a:r>
              <a:rPr lang="zh-CN" altLang="en-US" sz="2800" dirty="0">
                <a:solidFill>
                  <a:srgbClr val="FF0066"/>
                </a:solidFill>
              </a:rPr>
              <a:t>****举例</a:t>
            </a:r>
            <a:endParaRPr lang="en-US" altLang="zh-CN" sz="28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 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    取地址运算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----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FF"/>
                </a:solidFill>
                <a:latin typeface="宋体" panose="02010600030101010101" pitchFamily="2" charset="-122"/>
              </a:rPr>
              <a:t>&amp;a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显示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a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的地址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-----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printf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(“%x \n” ,  &amp;a)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显示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a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的值 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---- 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printf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(“%d \n” ,  a)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        </a:t>
            </a:r>
            <a:r>
              <a:rPr lang="en-US" altLang="zh-CN" sz="2800" dirty="0" smtClean="0">
                <a:latin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</a:rPr>
              <a:t>进制，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进制</a:t>
            </a:r>
            <a:endParaRPr lang="zh-CN" altLang="en-US" sz="32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16869"/>
              </p:ext>
            </p:extLst>
          </p:nvPr>
        </p:nvGraphicFramePr>
        <p:xfrm>
          <a:off x="7160386" y="2238375"/>
          <a:ext cx="17526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">
                  <a:extLst>
                    <a:ext uri="{9D8B030D-6E8A-4147-A177-3AD203B41FA5}">
                      <a16:colId xmlns:a16="http://schemas.microsoft.com/office/drawing/2014/main" val="921504246"/>
                    </a:ext>
                  </a:extLst>
                </a:gridCol>
                <a:gridCol w="213156">
                  <a:extLst>
                    <a:ext uri="{9D8B030D-6E8A-4147-A177-3AD203B41FA5}">
                      <a16:colId xmlns:a16="http://schemas.microsoft.com/office/drawing/2014/main" val="3832673981"/>
                    </a:ext>
                  </a:extLst>
                </a:gridCol>
                <a:gridCol w="216116">
                  <a:extLst>
                    <a:ext uri="{9D8B030D-6E8A-4147-A177-3AD203B41FA5}">
                      <a16:colId xmlns:a16="http://schemas.microsoft.com/office/drawing/2014/main" val="181996933"/>
                    </a:ext>
                  </a:extLst>
                </a:gridCol>
                <a:gridCol w="227953">
                  <a:extLst>
                    <a:ext uri="{9D8B030D-6E8A-4147-A177-3AD203B41FA5}">
                      <a16:colId xmlns:a16="http://schemas.microsoft.com/office/drawing/2014/main" val="4572378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59367719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176970555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65514366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301151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43217979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65713309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726380847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56588486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74966003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97632416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2305362188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81337838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364163" y="2238375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 0x005f7d</a:t>
            </a:r>
            <a:endParaRPr lang="zh-CN" altLang="en-US" sz="2000" dirty="0"/>
          </a:p>
        </p:txBody>
      </p:sp>
      <p:sp>
        <p:nvSpPr>
          <p:cNvPr id="13" name="左大括号 12"/>
          <p:cNvSpPr/>
          <p:nvPr/>
        </p:nvSpPr>
        <p:spPr bwMode="auto">
          <a:xfrm>
            <a:off x="6789657" y="2353469"/>
            <a:ext cx="300038" cy="1141412"/>
          </a:xfrm>
          <a:prstGeom prst="leftBrace">
            <a:avLst/>
          </a:prstGeom>
          <a:ln w="762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 sz="6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33" name="左大括号 13"/>
          <p:cNvSpPr>
            <a:spLocks/>
          </p:cNvSpPr>
          <p:nvPr/>
        </p:nvSpPr>
        <p:spPr bwMode="auto">
          <a:xfrm>
            <a:off x="7308850" y="2781300"/>
            <a:ext cx="155575" cy="914400"/>
          </a:xfrm>
          <a:prstGeom prst="leftBrace">
            <a:avLst>
              <a:gd name="adj1" fmla="val 8327"/>
              <a:gd name="adj2" fmla="val 50000"/>
            </a:avLst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6234" name="直接箭头连接符 15"/>
          <p:cNvCxnSpPr>
            <a:cxnSpLocks noChangeShapeType="1"/>
          </p:cNvCxnSpPr>
          <p:nvPr/>
        </p:nvCxnSpPr>
        <p:spPr bwMode="auto">
          <a:xfrm flipH="1">
            <a:off x="5795963" y="1125538"/>
            <a:ext cx="215900" cy="1079500"/>
          </a:xfrm>
          <a:prstGeom prst="straightConnector1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6235" name="直接箭头连接符 21"/>
          <p:cNvCxnSpPr>
            <a:cxnSpLocks noChangeShapeType="1"/>
          </p:cNvCxnSpPr>
          <p:nvPr/>
        </p:nvCxnSpPr>
        <p:spPr bwMode="auto">
          <a:xfrm flipV="1">
            <a:off x="1692275" y="2924175"/>
            <a:ext cx="2735263" cy="73025"/>
          </a:xfrm>
          <a:prstGeom prst="straightConnector1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857625" y="2238375"/>
            <a:ext cx="1074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 a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13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三、指针与函数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66"/>
                </a:solidFill>
              </a:rPr>
              <a:t>值传递和地址传递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3333CC"/>
                </a:solidFill>
              </a:rPr>
              <a:t>地址传递：</a:t>
            </a:r>
            <a:r>
              <a:rPr lang="zh-CN" altLang="en-US" sz="2800" b="1" dirty="0" smtClean="0"/>
              <a:t>被调函数的形参存放的是主调函数的实参变量的地址，被调函数对形参的任何操作都被处理成间接访问，正因为如此，被调函数对形参做的任何操作都影响了主调函数中的实参变量。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581025"/>
          </a:xfrm>
        </p:spPr>
        <p:txBody>
          <a:bodyPr/>
          <a:lstStyle/>
          <a:p>
            <a:pPr eaLnBrk="1" hangingPunct="1"/>
            <a:r>
              <a:rPr lang="zh-CN" altLang="en-US" sz="3500" smtClean="0"/>
              <a:t>例：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545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void swap(</a:t>
            </a:r>
            <a:r>
              <a:rPr lang="en-US" altLang="zh-CN" sz="2800" b="1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x,int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 y</a:t>
            </a: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{   </a:t>
            </a:r>
            <a:r>
              <a:rPr lang="en-US" altLang="zh-CN" sz="2800" b="1" dirty="0" err="1" smtClean="0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  temp;</a:t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   temp=x;</a:t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   x=y;</a:t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   y=temp;</a:t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void main()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{  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a,b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;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  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scanf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("%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d,%d",&amp;a,&amp;b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);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   if(a&lt;b)  </a:t>
            </a:r>
            <a:r>
              <a:rPr lang="en-US" altLang="zh-CN" sz="2800" b="1" dirty="0" smtClean="0">
                <a:solidFill>
                  <a:srgbClr val="FB3C2D"/>
                </a:solidFill>
                <a:latin typeface="Consolas" panose="020B0609020204030204" pitchFamily="49" charset="0"/>
              </a:rPr>
              <a:t>swap(</a:t>
            </a:r>
            <a:r>
              <a:rPr lang="en-US" altLang="zh-CN" sz="2800" b="1" dirty="0" err="1" smtClean="0">
                <a:solidFill>
                  <a:srgbClr val="FB3C2D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2800" b="1" dirty="0" smtClean="0">
                <a:solidFill>
                  <a:srgbClr val="FB3C2D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;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  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("%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d,%d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\n",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a,b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);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 smtClean="0"/>
              <a:t>例：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void swap(</a:t>
            </a:r>
            <a:r>
              <a:rPr lang="en-US" altLang="zh-CN" sz="2800" b="1" dirty="0" err="1" smtClean="0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2800" b="1" dirty="0" err="1" smtClean="0">
                <a:solidFill>
                  <a:srgbClr val="3333CC"/>
                </a:solidFill>
                <a:latin typeface="Consolas" panose="020B0609020204030204" pitchFamily="49" charset="0"/>
              </a:rPr>
              <a:t>x,int</a:t>
            </a: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 *y)</a:t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{   </a:t>
            </a:r>
            <a:r>
              <a:rPr lang="en-US" altLang="zh-CN" sz="2800" b="1" dirty="0" err="1" smtClean="0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  temp;</a:t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   </a:t>
            </a:r>
            <a:r>
              <a:rPr lang="es-ES" altLang="en-US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temp=*x;</a:t>
            </a:r>
            <a:br>
              <a:rPr lang="es-ES" altLang="en-US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s-E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   </a:t>
            </a:r>
            <a:r>
              <a:rPr lang="es-ES" altLang="en-US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*x=*y;</a:t>
            </a:r>
            <a:endParaRPr lang="es-ES" altLang="zh-CN" sz="2800" b="1" dirty="0" smtClean="0">
              <a:solidFill>
                <a:srgbClr val="3333C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       </a:t>
            </a:r>
            <a:r>
              <a:rPr lang="es-ES" altLang="en-US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*y=temp;</a:t>
            </a: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/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8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void main()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{  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a,b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;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  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scanf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("%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d,%d",&amp;a,&amp;b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);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     if(a&lt;b)  </a:t>
            </a:r>
            <a:r>
              <a:rPr lang="en-US" altLang="zh-CN" sz="2800" b="1" dirty="0" smtClean="0">
                <a:solidFill>
                  <a:srgbClr val="FB3C2D"/>
                </a:solidFill>
                <a:latin typeface="Consolas" panose="020B0609020204030204" pitchFamily="49" charset="0"/>
              </a:rPr>
              <a:t>swap(&amp;</a:t>
            </a:r>
            <a:r>
              <a:rPr lang="en-US" altLang="zh-CN" sz="2800" b="1" dirty="0" err="1" smtClean="0">
                <a:solidFill>
                  <a:srgbClr val="FB3C2D"/>
                </a:solidFill>
                <a:latin typeface="Consolas" panose="020B0609020204030204" pitchFamily="49" charset="0"/>
              </a:rPr>
              <a:t>a,&amp;b</a:t>
            </a:r>
            <a:r>
              <a:rPr lang="en-US" altLang="zh-CN" sz="2800" b="1" dirty="0" smtClean="0">
                <a:solidFill>
                  <a:srgbClr val="FB3C2D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;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  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("%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d,%d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\n",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a,b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);</a:t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roject10 - Microsoft Visual Studio(管理员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roject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05" y="1412776"/>
            <a:ext cx="634038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roject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0688"/>
            <a:ext cx="842493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2238"/>
            <a:ext cx="7821612" cy="85883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 smtClean="0"/>
              <a:t> </a:t>
            </a:r>
            <a:r>
              <a:rPr kumimoji="1" lang="zh-CN" altLang="en-US" sz="4800" kern="1200" dirty="0">
                <a:solidFill>
                  <a:srgbClr val="FF0066"/>
                </a:solidFill>
              </a:rPr>
              <a:t>四</a:t>
            </a:r>
            <a:r>
              <a:rPr kumimoji="1" lang="zh-CN" altLang="en-US" sz="4800" kern="1200" dirty="0" smtClean="0">
                <a:solidFill>
                  <a:srgbClr val="FF0066"/>
                </a:solidFill>
              </a:rPr>
              <a:t>、 </a:t>
            </a:r>
            <a:r>
              <a:rPr kumimoji="1" lang="zh-CN" altLang="en-US" sz="4800" kern="1200" dirty="0">
                <a:solidFill>
                  <a:srgbClr val="FF0066"/>
                </a:solidFill>
              </a:rPr>
              <a:t>指针与数组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9036496" cy="5543822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数组的引用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）数组名 </a:t>
            </a:r>
            <a:r>
              <a:rPr lang="en-US" altLang="zh-CN" dirty="0" smtClean="0"/>
              <a:t>a-----------a[0]              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          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---------</a:t>
            </a:r>
            <a:r>
              <a:rPr lang="zh-CN" altLang="en-US" dirty="0" smtClean="0"/>
              <a:t>地址移动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）数组第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a[i-1]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*(a+i-1)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）指向数组的指针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float   </a:t>
            </a:r>
            <a:r>
              <a:rPr lang="zh-CN" altLang="en-US" dirty="0" smtClean="0"/>
              <a:t>* </a:t>
            </a:r>
            <a:r>
              <a:rPr lang="en-US" altLang="zh-CN" dirty="0" smtClean="0"/>
              <a:t>p=a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）对数组中元素的访问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roject10 - Microsoft Visual Studio(管理员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6" y="404664"/>
            <a:ext cx="8158207" cy="6264696"/>
          </a:xfrm>
        </p:spPr>
      </p:pic>
    </p:spTree>
    <p:extLst>
      <p:ext uri="{BB962C8B-B14F-4D97-AF65-F5344CB8AC3E}">
        <p14:creationId xmlns:p14="http://schemas.microsoft.com/office/powerpoint/2010/main" val="1139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roject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8352927" cy="6336704"/>
          </a:xfrm>
        </p:spPr>
      </p:pic>
    </p:spTree>
    <p:extLst>
      <p:ext uri="{BB962C8B-B14F-4D97-AF65-F5344CB8AC3E}">
        <p14:creationId xmlns:p14="http://schemas.microsoft.com/office/powerpoint/2010/main" val="3857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652462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FF0066"/>
                </a:solidFill>
              </a:rPr>
              <a:t>五</a:t>
            </a:r>
            <a:r>
              <a:rPr lang="zh-CN" altLang="en-US" sz="4800" dirty="0" smtClean="0">
                <a:solidFill>
                  <a:srgbClr val="FF0066"/>
                </a:solidFill>
              </a:rPr>
              <a:t>、指针与结构体类型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08163"/>
            <a:ext cx="7493000" cy="4322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C</a:t>
            </a:r>
            <a:r>
              <a:rPr lang="zh-CN" altLang="en-US" b="1" dirty="0" smtClean="0">
                <a:latin typeface="宋体" panose="02010600030101010101" pitchFamily="2" charset="-122"/>
              </a:rPr>
              <a:t>语言程序中少量变化的数据用变量来处理。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批量同类型数据的处理用数组。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不同类型的数据的集合用什么数据结构来存放呢？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66FF"/>
                </a:solidFill>
                <a:latin typeface="宋体" panose="02010600030101010101" pitchFamily="2" charset="-122"/>
              </a:rPr>
              <a:t>       结构体类型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543800" cy="725487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二、指针变量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137525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/>
              <a:t>1. </a:t>
            </a:r>
            <a:r>
              <a:rPr lang="zh-CN" altLang="en-US" sz="2800" b="1" smtClean="0"/>
              <a:t>指针变量：</a:t>
            </a:r>
            <a:br>
              <a:rPr lang="zh-CN" altLang="en-US" sz="2800" b="1" smtClean="0"/>
            </a:br>
            <a:r>
              <a:rPr lang="zh-CN" altLang="en-US" sz="2800" b="1" smtClean="0">
                <a:solidFill>
                  <a:srgbClr val="FF0066"/>
                </a:solidFill>
              </a:rPr>
              <a:t>这种存放某种变量地址的变量称为指针变量。</a:t>
            </a:r>
            <a:endParaRPr lang="en-US" altLang="zh-CN" sz="2800" b="1" smtClean="0">
              <a:solidFill>
                <a:srgbClr val="FF0066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0066"/>
                </a:solidFill>
              </a:rPr>
              <a:t>     int a=10;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0066"/>
                </a:solidFill>
              </a:rPr>
              <a:t>     int b=35;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0066"/>
                </a:solidFill>
              </a:rPr>
              <a:t>   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0066"/>
                </a:solidFill>
              </a:rPr>
              <a:t>     </a:t>
            </a:r>
            <a:r>
              <a:rPr lang="zh-CN" altLang="en-US" sz="2800" b="1" smtClean="0">
                <a:solidFill>
                  <a:srgbClr val="FF0066"/>
                </a:solidFill>
              </a:rPr>
              <a:t>如何访问 </a:t>
            </a:r>
            <a:r>
              <a:rPr lang="en-US" altLang="zh-CN" sz="2800" b="1" smtClean="0">
                <a:solidFill>
                  <a:srgbClr val="FF0066"/>
                </a:solidFill>
              </a:rPr>
              <a:t>a</a:t>
            </a:r>
            <a:r>
              <a:rPr lang="zh-CN" altLang="en-US" sz="2800" b="1" smtClean="0">
                <a:solidFill>
                  <a:srgbClr val="FF0066"/>
                </a:solidFill>
              </a:rPr>
              <a:t>的值？</a:t>
            </a:r>
            <a:endParaRPr lang="en-US" altLang="zh-CN" sz="2800" b="1" smtClean="0">
              <a:solidFill>
                <a:srgbClr val="FF0066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0066"/>
                </a:solidFill>
              </a:rPr>
              <a:t>  </a:t>
            </a:r>
            <a:r>
              <a:rPr lang="zh-CN" altLang="en-US" sz="2800" b="1" smtClean="0">
                <a:solidFill>
                  <a:srgbClr val="FF0066"/>
                </a:solidFill>
              </a:rPr>
              <a:t>（</a:t>
            </a:r>
            <a:r>
              <a:rPr lang="en-US" altLang="zh-CN" sz="2800" b="1" smtClean="0">
                <a:solidFill>
                  <a:srgbClr val="FF0066"/>
                </a:solidFill>
              </a:rPr>
              <a:t>1</a:t>
            </a:r>
            <a:r>
              <a:rPr lang="zh-CN" altLang="en-US" sz="2800" b="1" smtClean="0">
                <a:solidFill>
                  <a:srgbClr val="FF0066"/>
                </a:solidFill>
              </a:rPr>
              <a:t>）直接访问，变量名访问；</a:t>
            </a:r>
            <a:endParaRPr lang="en-US" altLang="zh-CN" sz="2800" b="1" smtClean="0">
              <a:solidFill>
                <a:srgbClr val="FF0066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0066"/>
                </a:solidFill>
              </a:rPr>
              <a:t>  </a:t>
            </a:r>
            <a:r>
              <a:rPr lang="zh-CN" altLang="en-US" sz="2800" b="1" smtClean="0">
                <a:solidFill>
                  <a:srgbClr val="FF0066"/>
                </a:solidFill>
              </a:rPr>
              <a:t>（</a:t>
            </a:r>
            <a:r>
              <a:rPr lang="en-US" altLang="zh-CN" sz="2800" b="1" smtClean="0">
                <a:solidFill>
                  <a:srgbClr val="FF0066"/>
                </a:solidFill>
              </a:rPr>
              <a:t>2</a:t>
            </a:r>
            <a:r>
              <a:rPr lang="zh-CN" altLang="en-US" sz="2800" b="1" smtClean="0">
                <a:solidFill>
                  <a:srgbClr val="FF0066"/>
                </a:solidFill>
              </a:rPr>
              <a:t>）间接访问，找到变量</a:t>
            </a:r>
            <a:r>
              <a:rPr lang="en-US" altLang="zh-CN" sz="2800" b="1" smtClean="0">
                <a:solidFill>
                  <a:srgbClr val="FF0066"/>
                </a:solidFill>
              </a:rPr>
              <a:t>a</a:t>
            </a:r>
            <a:r>
              <a:rPr lang="zh-CN" altLang="en-US" sz="2800" b="1" smtClean="0">
                <a:solidFill>
                  <a:srgbClr val="FF0066"/>
                </a:solidFill>
              </a:rPr>
              <a:t>的地址，再找出数据</a:t>
            </a:r>
            <a:endParaRPr lang="en-US" altLang="zh-CN" sz="2800" b="1" smtClean="0">
              <a:solidFill>
                <a:srgbClr val="FF0066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0066"/>
                </a:solidFill>
              </a:rPr>
              <a:t> 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FF0066"/>
                </a:solidFill>
              </a:rPr>
              <a:t>     </a:t>
            </a:r>
          </a:p>
        </p:txBody>
      </p:sp>
      <p:graphicFrame>
        <p:nvGraphicFramePr>
          <p:cNvPr id="8196" name="Group 4"/>
          <p:cNvGraphicFramePr>
            <a:graphicFrameLocks noGrp="1"/>
          </p:cNvGraphicFramePr>
          <p:nvPr/>
        </p:nvGraphicFramePr>
        <p:xfrm>
          <a:off x="5940425" y="2349500"/>
          <a:ext cx="990600" cy="251460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159625" y="2425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7159625" y="28829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026025" y="24257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2010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026025" y="2959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2012</a:t>
            </a:r>
          </a:p>
        </p:txBody>
      </p:sp>
      <p:sp>
        <p:nvSpPr>
          <p:cNvPr id="8214" name="Freeform 22"/>
          <p:cNvSpPr>
            <a:spLocks/>
          </p:cNvSpPr>
          <p:nvPr/>
        </p:nvSpPr>
        <p:spPr bwMode="auto">
          <a:xfrm>
            <a:off x="6931025" y="2578100"/>
            <a:ext cx="304800" cy="1600200"/>
          </a:xfrm>
          <a:custGeom>
            <a:avLst/>
            <a:gdLst>
              <a:gd name="T0" fmla="*/ 0 w 192"/>
              <a:gd name="T1" fmla="*/ 2147483646 h 1008"/>
              <a:gd name="T2" fmla="*/ 2147483646 w 192"/>
              <a:gd name="T3" fmla="*/ 2147483646 h 1008"/>
              <a:gd name="T4" fmla="*/ 0 w 192"/>
              <a:gd name="T5" fmla="*/ 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008">
                <a:moveTo>
                  <a:pt x="0" y="1008"/>
                </a:moveTo>
                <a:cubicBezTo>
                  <a:pt x="96" y="876"/>
                  <a:pt x="192" y="744"/>
                  <a:pt x="192" y="576"/>
                </a:cubicBezTo>
                <a:cubicBezTo>
                  <a:pt x="192" y="408"/>
                  <a:pt x="96" y="204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Freeform 23"/>
          <p:cNvSpPr>
            <a:spLocks/>
          </p:cNvSpPr>
          <p:nvPr/>
        </p:nvSpPr>
        <p:spPr bwMode="auto">
          <a:xfrm>
            <a:off x="6964363" y="3111500"/>
            <a:ext cx="381000" cy="1600200"/>
          </a:xfrm>
          <a:custGeom>
            <a:avLst/>
            <a:gdLst>
              <a:gd name="T0" fmla="*/ 0 w 240"/>
              <a:gd name="T1" fmla="*/ 2147483646 h 1008"/>
              <a:gd name="T2" fmla="*/ 2147483646 w 240"/>
              <a:gd name="T3" fmla="*/ 2147483646 h 1008"/>
              <a:gd name="T4" fmla="*/ 0 w 240"/>
              <a:gd name="T5" fmla="*/ 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1008">
                <a:moveTo>
                  <a:pt x="0" y="1008"/>
                </a:moveTo>
                <a:cubicBezTo>
                  <a:pt x="120" y="804"/>
                  <a:pt x="240" y="600"/>
                  <a:pt x="240" y="432"/>
                </a:cubicBezTo>
                <a:cubicBezTo>
                  <a:pt x="240" y="264"/>
                  <a:pt x="120" y="132"/>
                  <a:pt x="0" y="0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16" name="Group 24"/>
          <p:cNvGrpSpPr>
            <a:grpSpLocks/>
          </p:cNvGrpSpPr>
          <p:nvPr/>
        </p:nvGrpSpPr>
        <p:grpSpPr bwMode="auto">
          <a:xfrm>
            <a:off x="5940425" y="3949700"/>
            <a:ext cx="1524000" cy="457200"/>
            <a:chOff x="3552" y="3552"/>
            <a:chExt cx="960" cy="288"/>
          </a:xfrm>
        </p:grpSpPr>
        <p:sp>
          <p:nvSpPr>
            <p:cNvPr id="9244" name="Text Box 25"/>
            <p:cNvSpPr txBox="1">
              <a:spLocks noChangeArrowheads="1"/>
            </p:cNvSpPr>
            <p:nvPr/>
          </p:nvSpPr>
          <p:spPr bwMode="auto">
            <a:xfrm>
              <a:off x="4272" y="35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245" name="Text Box 26"/>
            <p:cNvSpPr txBox="1"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2010</a:t>
              </a:r>
            </a:p>
          </p:txBody>
        </p:sp>
      </p:grpSp>
      <p:grpSp>
        <p:nvGrpSpPr>
          <p:cNvPr id="8219" name="Group 27"/>
          <p:cNvGrpSpPr>
            <a:grpSpLocks/>
          </p:cNvGrpSpPr>
          <p:nvPr/>
        </p:nvGrpSpPr>
        <p:grpSpPr bwMode="auto">
          <a:xfrm>
            <a:off x="5940425" y="4406900"/>
            <a:ext cx="1524000" cy="533400"/>
            <a:chOff x="3552" y="3840"/>
            <a:chExt cx="960" cy="336"/>
          </a:xfrm>
        </p:grpSpPr>
        <p:sp>
          <p:nvSpPr>
            <p:cNvPr id="9242" name="Text Box 28"/>
            <p:cNvSpPr txBox="1">
              <a:spLocks noChangeArrowheads="1"/>
            </p:cNvSpPr>
            <p:nvPr/>
          </p:nvSpPr>
          <p:spPr bwMode="auto">
            <a:xfrm>
              <a:off x="4272" y="38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243" name="Text Box 29"/>
            <p:cNvSpPr txBox="1">
              <a:spLocks noChangeArrowheads="1"/>
            </p:cNvSpPr>
            <p:nvPr/>
          </p:nvSpPr>
          <p:spPr bwMode="auto">
            <a:xfrm>
              <a:off x="3552" y="388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2012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utoUpdateAnimBg="0"/>
      <p:bldP spid="8211" grpId="0" autoUpdateAnimBg="0"/>
      <p:bldP spid="8212" grpId="0" autoUpdateAnimBg="0"/>
      <p:bldP spid="82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077200" cy="1975032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None/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1800" b="1" dirty="0" err="1" smtClean="0">
                <a:latin typeface="宋体" panose="02010600030101010101" pitchFamily="2" charset="-122"/>
              </a:rPr>
              <a:t>struct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结构体类型名  	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/* </a:t>
            </a:r>
            <a:r>
              <a:rPr lang="en-US" altLang="zh-CN" sz="1800" b="1" dirty="0" err="1" smtClean="0">
                <a:latin typeface="宋体" panose="02010600030101010101" pitchFamily="2" charset="-122"/>
              </a:rPr>
              <a:t>struct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是结构体类型关键字*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br>
              <a:rPr lang="en-US" altLang="zh-CN" sz="1800" b="1" dirty="0" smtClean="0">
                <a:latin typeface="宋体" panose="02010600030101010101" pitchFamily="2" charset="-122"/>
              </a:rPr>
            </a:br>
            <a:r>
              <a:rPr lang="en-US" altLang="zh-CN" sz="1800" b="1" dirty="0" smtClean="0">
                <a:latin typeface="宋体" panose="02010600030101010101" pitchFamily="2" charset="-122"/>
              </a:rPr>
              <a:t>        {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数据类型  数据项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1;</a:t>
            </a:r>
            <a:br>
              <a:rPr lang="en-US" altLang="zh-CN" sz="1800" b="1" dirty="0" smtClean="0">
                <a:latin typeface="宋体" panose="02010600030101010101" pitchFamily="2" charset="-122"/>
              </a:rPr>
            </a:br>
            <a:r>
              <a:rPr lang="en-US" altLang="zh-CN" sz="1800" b="1" dirty="0" smtClean="0">
                <a:latin typeface="宋体" panose="02010600030101010101" pitchFamily="2" charset="-122"/>
              </a:rPr>
              <a:t>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数据类型  数据项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2;</a:t>
            </a:r>
            <a:br>
              <a:rPr lang="en-US" altLang="zh-CN" sz="1800" b="1" dirty="0" smtClean="0">
                <a:latin typeface="宋体" panose="02010600030101010101" pitchFamily="2" charset="-122"/>
              </a:rPr>
            </a:br>
            <a:r>
              <a:rPr lang="en-US" altLang="zh-CN" sz="1800" b="1" dirty="0" smtClean="0">
                <a:latin typeface="宋体" panose="02010600030101010101" pitchFamily="2" charset="-122"/>
              </a:rPr>
              <a:t>                   ……              ……</a:t>
            </a:r>
            <a:br>
              <a:rPr lang="en-US" altLang="zh-CN" sz="1800" b="1" dirty="0" smtClean="0">
                <a:latin typeface="宋体" panose="02010600030101010101" pitchFamily="2" charset="-122"/>
              </a:rPr>
            </a:br>
            <a:r>
              <a:rPr lang="en-US" altLang="zh-CN" sz="1800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数据类型  数据项ｎ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;</a:t>
            </a:r>
            <a:br>
              <a:rPr lang="en-US" altLang="zh-CN" sz="1800" b="1" dirty="0" smtClean="0">
                <a:latin typeface="宋体" panose="02010600030101010101" pitchFamily="2" charset="-122"/>
              </a:rPr>
            </a:br>
            <a:r>
              <a:rPr lang="en-US" altLang="zh-CN" sz="1800" b="1" dirty="0" smtClean="0">
                <a:latin typeface="宋体" panose="02010600030101010101" pitchFamily="2" charset="-122"/>
              </a:rPr>
              <a:t>         };		</a:t>
            </a:r>
            <a:r>
              <a:rPr lang="en-US" altLang="zh-CN" sz="1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/* </a:t>
            </a:r>
            <a:r>
              <a:rPr lang="zh-CN" altLang="en-US" sz="1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此行分号不能少！*</a:t>
            </a:r>
            <a:r>
              <a:rPr lang="en-US" altLang="zh-CN" sz="1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/>
            </a:r>
            <a:br>
              <a:rPr lang="en-US" altLang="zh-CN" sz="2800" b="1" dirty="0" smtClean="0">
                <a:latin typeface="宋体" panose="02010600030101010101" pitchFamily="2" charset="-122"/>
              </a:rPr>
            </a:br>
            <a:r>
              <a:rPr lang="en-US" altLang="zh-CN" sz="2800" b="1" dirty="0" smtClean="0">
                <a:latin typeface="宋体" panose="02010600030101010101" pitchFamily="2" charset="-122"/>
              </a:rPr>
              <a:t>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3568" y="4317398"/>
            <a:ext cx="4608512" cy="228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std_info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   {</a:t>
            </a: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      char Id[10];  </a:t>
            </a: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      char name[10]</a:t>
            </a: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grade[3];</a:t>
            </a: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   };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7624" y="764704"/>
            <a:ext cx="4581703" cy="604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4762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0066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 dirty="0">
                <a:solidFill>
                  <a:srgbClr val="FF0066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3200" dirty="0">
                <a:solidFill>
                  <a:srgbClr val="FF0066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3200" dirty="0">
                <a:solidFill>
                  <a:srgbClr val="FF0066"/>
                </a:solidFill>
                <a:latin typeface="宋体" panose="02010600030101010101" pitchFamily="2" charset="-122"/>
              </a:rPr>
              <a:t>结构体类型定义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569325" cy="3312368"/>
          </a:xfrm>
        </p:spPr>
        <p:txBody>
          <a:bodyPr/>
          <a:lstStyle/>
          <a:p>
            <a:pPr marL="0" indent="57785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黑体" panose="02010609060101010101" pitchFamily="49" charset="-122"/>
              </a:rPr>
              <a:t>用户自己定义的结构体类型，与系统定义的标准类型（</a:t>
            </a:r>
            <a:r>
              <a:rPr lang="en-US" altLang="zh-CN" sz="2400" b="1" dirty="0" err="1" smtClean="0">
                <a:ea typeface="黑体" panose="02010609060101010101" pitchFamily="49" charset="-122"/>
              </a:rPr>
              <a:t>int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char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等）一样，可用来定义结构体变量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</a:p>
          <a:p>
            <a:pPr marL="0" indent="57785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1.</a:t>
            </a:r>
            <a:r>
              <a:rPr lang="zh-CN" altLang="en-US" b="1" dirty="0" smtClean="0">
                <a:ea typeface="黑体" panose="02010609060101010101" pitchFamily="49" charset="-122"/>
              </a:rPr>
              <a:t>定义结构体变量的方法，可概括为两种：</a:t>
            </a:r>
          </a:p>
          <a:p>
            <a:pPr marL="0" indent="57785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）</a:t>
            </a:r>
            <a:r>
              <a:rPr lang="zh-CN" altLang="en-US" sz="2800" b="1" i="1" dirty="0" smtClean="0">
                <a:ea typeface="黑体" panose="02010609060101010101" pitchFamily="49" charset="-122"/>
              </a:rPr>
              <a:t>间接定义法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──先定义结构体类型、再定义结构体变量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1583854" y="5229200"/>
            <a:ext cx="604867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762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solidFill>
                  <a:srgbClr val="FF0066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sz="2800" dirty="0" smtClean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0066"/>
                </a:solidFill>
                <a:latin typeface="宋体" panose="02010600030101010101" pitchFamily="2" charset="-122"/>
              </a:rPr>
              <a:t>std_info</a:t>
            </a:r>
            <a:r>
              <a:rPr lang="en-US" altLang="zh-CN" sz="2800" dirty="0" smtClean="0">
                <a:solidFill>
                  <a:srgbClr val="FF0066"/>
                </a:solidFill>
                <a:latin typeface="宋体" panose="02010600030101010101" pitchFamily="2" charset="-122"/>
              </a:rPr>
              <a:t>  student;</a:t>
            </a:r>
            <a:endParaRPr lang="zh-CN" altLang="en-US" sz="28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888336"/>
            <a:ext cx="471795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76250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FF0066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solidFill>
                  <a:srgbClr val="FF0066"/>
                </a:solidFill>
                <a:latin typeface="宋体" panose="02010600030101010101" pitchFamily="2" charset="-122"/>
              </a:rPr>
              <a:t>二</a:t>
            </a:r>
            <a:r>
              <a:rPr lang="en-US" altLang="zh-CN" sz="3200" dirty="0">
                <a:solidFill>
                  <a:srgbClr val="FF0066"/>
                </a:solidFill>
                <a:latin typeface="宋体" panose="02010600030101010101" pitchFamily="2" charset="-122"/>
              </a:rPr>
              <a:t>)  </a:t>
            </a:r>
            <a:r>
              <a:rPr lang="zh-CN" altLang="en-US" sz="3200" dirty="0">
                <a:solidFill>
                  <a:srgbClr val="FF0066"/>
                </a:solidFill>
                <a:latin typeface="宋体" panose="02010600030101010101" pitchFamily="2" charset="-122"/>
              </a:rPr>
              <a:t>结构体变量定义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900" y="547688"/>
            <a:ext cx="8748713" cy="6337300"/>
          </a:xfrm>
        </p:spPr>
        <p:txBody>
          <a:bodyPr/>
          <a:lstStyle/>
          <a:p>
            <a:pPr marL="0" indent="47625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</a:rPr>
              <a:t>）</a:t>
            </a:r>
            <a:r>
              <a:rPr lang="zh-CN" altLang="en-US" b="1" i="1" dirty="0" smtClean="0">
                <a:ea typeface="黑体" panose="02010609060101010101" pitchFamily="49" charset="-122"/>
              </a:rPr>
              <a:t>直接定义法</a:t>
            </a:r>
            <a:r>
              <a:rPr lang="zh-CN" altLang="en-US" b="1" dirty="0" smtClean="0">
                <a:ea typeface="黑体" panose="02010609060101010101" pitchFamily="49" charset="-122"/>
              </a:rPr>
              <a:t>──在定义结构体类型</a:t>
            </a:r>
          </a:p>
          <a:p>
            <a:pPr marL="0" indent="47625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的同时，定义结构体变量。</a:t>
            </a:r>
          </a:p>
          <a:p>
            <a:pPr marL="0" indent="47625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      </a:t>
            </a:r>
            <a:endParaRPr lang="zh-CN" altLang="en-US" b="1" dirty="0" smtClean="0">
              <a:solidFill>
                <a:srgbClr val="FF0066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5696" y="2420888"/>
            <a:ext cx="46085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15000"/>
              </a:lnSpc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std_info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{</a:t>
            </a: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char Id[10];  </a:t>
            </a: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char name[10]</a:t>
            </a: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grade[3];</a:t>
            </a:r>
          </a:p>
          <a:p>
            <a:pPr algn="just" eaLnBrk="1" hangingPunct="1">
              <a:lnSpc>
                <a:spcPct val="115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student;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549275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dirty="0">
                <a:solidFill>
                  <a:srgbClr val="FF0066"/>
                </a:solidFill>
                <a:ea typeface="楷体_GB2312" charset="-122"/>
              </a:rPr>
              <a:t>(</a:t>
            </a:r>
            <a:r>
              <a:rPr kumimoji="0" lang="zh-CN" altLang="en-US" sz="3200" dirty="0">
                <a:solidFill>
                  <a:srgbClr val="FF0066"/>
                </a:solidFill>
                <a:ea typeface="楷体_GB2312" charset="-122"/>
              </a:rPr>
              <a:t>三</a:t>
            </a:r>
            <a:r>
              <a:rPr kumimoji="0" lang="en-US" altLang="zh-CN" sz="3200" dirty="0">
                <a:solidFill>
                  <a:srgbClr val="FF0066"/>
                </a:solidFill>
                <a:ea typeface="楷体_GB2312" charset="-122"/>
              </a:rPr>
              <a:t>)</a:t>
            </a:r>
            <a:r>
              <a:rPr kumimoji="0" lang="zh-CN" altLang="en-US" sz="3200" dirty="0">
                <a:solidFill>
                  <a:srgbClr val="FF0066"/>
                </a:solidFill>
                <a:ea typeface="楷体_GB2312" charset="-122"/>
              </a:rPr>
              <a:t>结构体变量的引用与初始化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51520" y="1424823"/>
            <a:ext cx="8640763" cy="366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3746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None/>
            </a:pPr>
            <a:r>
              <a:rPr kumimoji="0" lang="zh-CN" altLang="en-US" dirty="0">
                <a:ea typeface="黑体" panose="02010609060101010101" pitchFamily="49" charset="-122"/>
              </a:rPr>
              <a:t>利用结构体类型</a:t>
            </a:r>
            <a:r>
              <a:rPr kumimoji="0" lang="en-US" altLang="zh-CN" dirty="0" err="1">
                <a:ea typeface="黑体" panose="02010609060101010101" pitchFamily="49" charset="-122"/>
              </a:rPr>
              <a:t>struct</a:t>
            </a:r>
            <a:r>
              <a:rPr kumimoji="0" lang="en-US" altLang="zh-CN" dirty="0">
                <a:ea typeface="黑体" panose="02010609060101010101" pitchFamily="49" charset="-122"/>
              </a:rPr>
              <a:t>  </a:t>
            </a:r>
            <a:r>
              <a:rPr kumimoji="0" lang="en-US" altLang="zh-CN" dirty="0" err="1">
                <a:ea typeface="黑体" panose="02010609060101010101" pitchFamily="49" charset="-122"/>
              </a:rPr>
              <a:t>std_info</a:t>
            </a:r>
            <a:r>
              <a:rPr kumimoji="0" lang="zh-CN" altLang="en-US" dirty="0">
                <a:ea typeface="黑体" panose="02010609060101010101" pitchFamily="49" charset="-122"/>
              </a:rPr>
              <a:t>，定义一个结构体变量</a:t>
            </a:r>
            <a:r>
              <a:rPr kumimoji="0" lang="en-US" altLang="zh-CN" dirty="0">
                <a:ea typeface="黑体" panose="02010609060101010101" pitchFamily="49" charset="-122"/>
              </a:rPr>
              <a:t>student</a:t>
            </a:r>
            <a:r>
              <a:rPr kumimoji="0" lang="zh-CN" altLang="en-US" dirty="0">
                <a:ea typeface="黑体" panose="02010609060101010101" pitchFamily="49" charset="-122"/>
              </a:rPr>
              <a:t>，用于存储和显示一个学生</a:t>
            </a:r>
            <a:r>
              <a:rPr kumimoji="0" lang="zh-CN" altLang="en-US" dirty="0" smtClean="0">
                <a:ea typeface="黑体" panose="02010609060101010101" pitchFamily="49" charset="-122"/>
              </a:rPr>
              <a:t>的基本情况。</a:t>
            </a:r>
            <a:br>
              <a:rPr kumimoji="0" lang="zh-CN" altLang="en-US" dirty="0" smtClean="0">
                <a:ea typeface="黑体" panose="02010609060101010101" pitchFamily="49" charset="-122"/>
              </a:rPr>
            </a:br>
            <a:r>
              <a:rPr kumimoji="0" lang="en-US" altLang="zh-CN" dirty="0" smtClean="0">
                <a:ea typeface="黑体" panose="02010609060101010101" pitchFamily="49" charset="-122"/>
              </a:rPr>
              <a:t/>
            </a:r>
            <a:br>
              <a:rPr kumimoji="0" lang="en-US" altLang="zh-CN" dirty="0" smtClean="0">
                <a:ea typeface="黑体" panose="02010609060101010101" pitchFamily="49" charset="-122"/>
              </a:rPr>
            </a:br>
            <a:r>
              <a:rPr kumimoji="0" lang="en-US" altLang="zh-CN" dirty="0" smtClean="0">
                <a:ea typeface="黑体" panose="02010609060101010101" pitchFamily="49" charset="-122"/>
              </a:rPr>
              <a:t>/*</a:t>
            </a:r>
            <a:r>
              <a:rPr kumimoji="0" lang="zh-CN" altLang="en-US" dirty="0" smtClean="0">
                <a:ea typeface="黑体" panose="02010609060101010101" pitchFamily="49" charset="-122"/>
              </a:rPr>
              <a:t>定义并初始化一个外部结构变量</a:t>
            </a:r>
            <a:r>
              <a:rPr kumimoji="0" lang="en-US" altLang="zh-CN" dirty="0" smtClean="0">
                <a:ea typeface="黑体" panose="02010609060101010101" pitchFamily="49" charset="-122"/>
              </a:rPr>
              <a:t>student */</a:t>
            </a:r>
            <a:r>
              <a:rPr kumimoji="0"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/>
            </a:r>
            <a:br>
              <a:rPr kumimoji="0"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kumimoji="0"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0"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/>
            </a:r>
            <a:br>
              <a:rPr kumimoji="0"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endParaRPr kumimoji="0"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9479" y="5104166"/>
            <a:ext cx="76129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struct</a:t>
            </a:r>
            <a:r>
              <a:rPr kumimoji="0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0"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std_info</a:t>
            </a:r>
            <a:r>
              <a:rPr kumimoji="0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student={"000102","</a:t>
            </a:r>
            <a:r>
              <a:rPr kumimoji="0"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张三</a:t>
            </a:r>
            <a:r>
              <a:rPr kumimoji="0"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”,89,78,80};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79512" y="332656"/>
            <a:ext cx="777240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dirty="0">
                <a:solidFill>
                  <a:srgbClr val="FF0066"/>
                </a:solidFill>
                <a:ea typeface="楷体_GB2312" charset="-122"/>
              </a:rPr>
              <a:t>(</a:t>
            </a:r>
            <a:r>
              <a:rPr kumimoji="0" lang="zh-CN" altLang="en-US" sz="3200" dirty="0">
                <a:solidFill>
                  <a:srgbClr val="FF0066"/>
                </a:solidFill>
                <a:ea typeface="楷体_GB2312" charset="-122"/>
              </a:rPr>
              <a:t>三</a:t>
            </a:r>
            <a:r>
              <a:rPr kumimoji="0" lang="en-US" altLang="zh-CN" sz="3200" dirty="0">
                <a:solidFill>
                  <a:srgbClr val="FF0066"/>
                </a:solidFill>
                <a:ea typeface="楷体_GB2312" charset="-122"/>
              </a:rPr>
              <a:t>)</a:t>
            </a:r>
            <a:r>
              <a:rPr kumimoji="0" lang="zh-CN" altLang="en-US" sz="3200" dirty="0">
                <a:solidFill>
                  <a:srgbClr val="FF0066"/>
                </a:solidFill>
                <a:ea typeface="楷体_GB2312" charset="-122"/>
              </a:rPr>
              <a:t>结构体</a:t>
            </a:r>
            <a:r>
              <a:rPr kumimoji="0" lang="zh-CN" altLang="en-US" sz="3200" dirty="0" smtClean="0">
                <a:solidFill>
                  <a:srgbClr val="FF0066"/>
                </a:solidFill>
                <a:ea typeface="楷体_GB2312" charset="-122"/>
              </a:rPr>
              <a:t>变量成员引用</a:t>
            </a:r>
            <a:endParaRPr kumimoji="0" lang="en-US" altLang="zh-CN" sz="3200" dirty="0" smtClean="0">
              <a:solidFill>
                <a:srgbClr val="FF0066"/>
              </a:solidFill>
              <a:ea typeface="楷体_GB231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dirty="0" smtClean="0">
                <a:solidFill>
                  <a:srgbClr val="FF0066"/>
                </a:solidFill>
                <a:ea typeface="楷体_GB2312" charset="-122"/>
              </a:rPr>
              <a:t>   </a:t>
            </a:r>
            <a:endParaRPr kumimoji="0" lang="zh-CN" altLang="en-US" sz="3200" dirty="0">
              <a:solidFill>
                <a:srgbClr val="FF0066"/>
              </a:solidFill>
              <a:ea typeface="楷体_GB2312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51520" y="1424823"/>
            <a:ext cx="8640763" cy="366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3746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None/>
            </a:pPr>
            <a:r>
              <a:rPr kumimoji="0" lang="en-US" altLang="zh-CN" dirty="0" smtClean="0">
                <a:ea typeface="黑体" panose="02010609060101010101" pitchFamily="49" charset="-122"/>
              </a:rPr>
              <a:t> </a:t>
            </a:r>
            <a:r>
              <a:rPr kumimoji="0"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0"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/>
            </a:r>
            <a:br>
              <a:rPr kumimoji="0"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endParaRPr kumimoji="0"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6772" y="2564904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3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Student.Id</a:t>
            </a:r>
            <a:endParaRPr kumimoji="0" lang="en-US" altLang="zh-CN" sz="3200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688" y="548193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3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Student.grade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674954" y="4149080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32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Student.name</a:t>
            </a:r>
          </a:p>
        </p:txBody>
      </p:sp>
      <p:sp>
        <p:nvSpPr>
          <p:cNvPr id="3" name="矩形 2"/>
          <p:cNvSpPr/>
          <p:nvPr/>
        </p:nvSpPr>
        <p:spPr>
          <a:xfrm>
            <a:off x="2195736" y="1649489"/>
            <a:ext cx="146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 sz="2800" dirty="0">
                <a:solidFill>
                  <a:srgbClr val="FF0066"/>
                </a:solidFill>
                <a:ea typeface="楷体_GB2312" charset="-122"/>
              </a:rPr>
              <a:t>. </a:t>
            </a:r>
            <a:r>
              <a:rPr kumimoji="0" lang="zh-CN" altLang="en-US" sz="2800" dirty="0">
                <a:solidFill>
                  <a:srgbClr val="FF0066"/>
                </a:solidFill>
                <a:ea typeface="楷体_GB2312" charset="-122"/>
              </a:rPr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4008120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2" grpId="0"/>
      <p:bldP spid="5" grpId="0"/>
      <p:bldP spid="6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51520" y="2060848"/>
            <a:ext cx="8964489" cy="22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800" dirty="0">
                <a:latin typeface="Consolas" panose="020B0609020204030204" pitchFamily="49" charset="0"/>
              </a:rPr>
              <a:t>     </a:t>
            </a:r>
            <a:r>
              <a:rPr lang="en-US" altLang="zh-CN" sz="2800" dirty="0" smtClean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printf</a:t>
            </a:r>
            <a:r>
              <a:rPr lang="en-US" altLang="zh-CN" sz="2800" dirty="0">
                <a:latin typeface="Consolas" panose="020B0609020204030204" pitchFamily="49" charset="0"/>
              </a:rPr>
              <a:t>("No: %s\</a:t>
            </a:r>
            <a:r>
              <a:rPr lang="en-US" altLang="zh-CN" sz="2800" dirty="0" err="1">
                <a:latin typeface="Consolas" panose="020B0609020204030204" pitchFamily="49" charset="0"/>
              </a:rPr>
              <a:t>n",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student.no</a:t>
            </a:r>
            <a:r>
              <a:rPr lang="en-US" altLang="zh-CN" sz="2800" dirty="0">
                <a:latin typeface="Consolas" panose="020B0609020204030204" pitchFamily="49" charset="0"/>
              </a:rPr>
              <a:t>);</a:t>
            </a:r>
            <a:br>
              <a:rPr lang="en-US" altLang="zh-CN" sz="2800" dirty="0">
                <a:latin typeface="Consolas" panose="020B0609020204030204" pitchFamily="49" charset="0"/>
              </a:rPr>
            </a:br>
            <a:r>
              <a:rPr lang="en-US" altLang="zh-CN" sz="2800" dirty="0">
                <a:latin typeface="Consolas" panose="020B0609020204030204" pitchFamily="49" charset="0"/>
              </a:rPr>
              <a:t>      </a:t>
            </a:r>
            <a:r>
              <a:rPr lang="en-US" altLang="zh-CN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2800" dirty="0">
                <a:latin typeface="Consolas" panose="020B0609020204030204" pitchFamily="49" charset="0"/>
              </a:rPr>
              <a:t>("Name: %s\</a:t>
            </a:r>
            <a:r>
              <a:rPr lang="en-US" altLang="zh-CN" sz="2800" dirty="0" err="1">
                <a:latin typeface="Consolas" panose="020B0609020204030204" pitchFamily="49" charset="0"/>
              </a:rPr>
              <a:t>n",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student.name</a:t>
            </a:r>
            <a:r>
              <a:rPr lang="en-US" altLang="zh-CN" sz="2800" dirty="0">
                <a:latin typeface="Consolas" panose="020B0609020204030204" pitchFamily="49" charset="0"/>
              </a:rPr>
              <a:t>);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smtClean="0">
                <a:latin typeface="Consolas" panose="020B0609020204030204" pitchFamily="49" charset="0"/>
              </a:rPr>
              <a:t>      </a:t>
            </a:r>
            <a:r>
              <a:rPr lang="en-US" altLang="zh-CN" sz="2400" dirty="0">
                <a:latin typeface="Consolas" panose="020B0609020204030204" pitchFamily="49" charset="0"/>
              </a:rPr>
              <a:t>	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0925"/>
            <a:ext cx="8642350" cy="245008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std_info</a:t>
            </a:r>
            <a:endParaRPr lang="en-US" altLang="zh-CN" sz="2000" b="1" dirty="0" smtClean="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{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char Id[10];  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char name[10]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grade[3];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};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398462"/>
            <a:ext cx="7543800" cy="652463"/>
          </a:xfrm>
        </p:spPr>
        <p:txBody>
          <a:bodyPr/>
          <a:lstStyle/>
          <a:p>
            <a:pPr eaLnBrk="1" hangingPunct="1"/>
            <a:r>
              <a:rPr lang="zh-CN" altLang="en-US" sz="3200" kern="1200" dirty="0">
                <a:solidFill>
                  <a:srgbClr val="FF0066"/>
                </a:solidFill>
                <a:latin typeface="Arial" panose="020B0604020202020204" pitchFamily="34" charset="0"/>
                <a:ea typeface="楷体_GB2312" charset="-122"/>
                <a:cs typeface="+mn-cs"/>
              </a:rPr>
              <a:t>四 指向结构体的指针</a:t>
            </a:r>
            <a:r>
              <a:rPr lang="zh-CN" altLang="en-US" sz="3200" kern="1200" dirty="0" smtClean="0">
                <a:solidFill>
                  <a:srgbClr val="FF0066"/>
                </a:solidFill>
                <a:latin typeface="Arial" panose="020B0604020202020204" pitchFamily="34" charset="0"/>
                <a:ea typeface="楷体_GB2312" charset="-122"/>
                <a:cs typeface="+mn-cs"/>
              </a:rPr>
              <a:t>变量（综合）</a:t>
            </a:r>
            <a:endParaRPr lang="zh-CN" altLang="en-US" sz="3200" kern="1200" dirty="0">
              <a:solidFill>
                <a:srgbClr val="FF0066"/>
              </a:solidFill>
              <a:latin typeface="Arial" panose="020B0604020202020204" pitchFamily="34" charset="0"/>
              <a:ea typeface="楷体_GB231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012" y="3788756"/>
            <a:ext cx="777686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std_info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student={“18110240”,”zhang san”,78,89,90};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854" y="4584870"/>
            <a:ext cx="4572000" cy="390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std_info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Pstd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5445224"/>
            <a:ext cx="195758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Psd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=&amp;student;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  <p:bldP spid="43011" grpId="0"/>
      <p:bldP spid="2" grpId="0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79375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0066"/>
                </a:solidFill>
                <a:ea typeface="楷体_GB2312" charset="-122"/>
              </a:rPr>
              <a:t>(</a:t>
            </a:r>
            <a:r>
              <a:rPr lang="zh-CN" altLang="en-US" sz="3200" dirty="0" smtClean="0">
                <a:solidFill>
                  <a:srgbClr val="FF0066"/>
                </a:solidFill>
                <a:ea typeface="楷体_GB2312" charset="-122"/>
              </a:rPr>
              <a:t>四</a:t>
            </a:r>
            <a:r>
              <a:rPr lang="en-US" altLang="zh-CN" sz="3200" dirty="0" smtClean="0">
                <a:solidFill>
                  <a:srgbClr val="FF0066"/>
                </a:solidFill>
                <a:ea typeface="楷体_GB2312" charset="-122"/>
              </a:rPr>
              <a:t>)</a:t>
            </a:r>
            <a:r>
              <a:rPr lang="zh-CN" altLang="en-US" sz="3200" dirty="0" smtClean="0">
                <a:solidFill>
                  <a:srgbClr val="FF0066"/>
                </a:solidFill>
                <a:ea typeface="楷体_GB2312" charset="-122"/>
              </a:rPr>
              <a:t>指向结构体类型数据的指针</a:t>
            </a:r>
            <a:r>
              <a:rPr lang="en-US" altLang="zh-CN" sz="3200" dirty="0" smtClean="0">
                <a:solidFill>
                  <a:srgbClr val="FF0066"/>
                </a:solidFill>
                <a:ea typeface="楷体_GB2312" charset="-122"/>
              </a:rPr>
              <a:t>—</a:t>
            </a:r>
            <a:r>
              <a:rPr lang="zh-CN" altLang="en-US" sz="3200" dirty="0" smtClean="0">
                <a:solidFill>
                  <a:srgbClr val="FF0066"/>
                </a:solidFill>
                <a:ea typeface="楷体_GB2312" charset="-122"/>
              </a:rPr>
              <a:t>引用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373682"/>
            <a:ext cx="8642350" cy="962867"/>
          </a:xfrm>
        </p:spPr>
        <p:txBody>
          <a:bodyPr/>
          <a:lstStyle/>
          <a:p>
            <a:pPr marL="0" indent="476250" eaLnBrk="1" hangingPunct="1">
              <a:lnSpc>
                <a:spcPct val="140000"/>
              </a:lnSpc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720" y="3429000"/>
            <a:ext cx="252028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Psd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-&gt;Id;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Psd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-&gt;Name;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Psd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-&gt;grade[0]; </a:t>
            </a:r>
            <a:endParaRPr lang="en-US" altLang="zh-CN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42527" y="2564904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Psd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=&amp;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student;</a:t>
            </a: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82947" grpId="0" build="p"/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23528" y="476672"/>
            <a:ext cx="8928670" cy="519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#define _CRT_SECYRE_NO_WARNINGS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#include &lt;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stdio.h</a:t>
            </a:r>
            <a:r>
              <a:rPr lang="en-US" altLang="zh-CN" sz="1400" dirty="0" smtClean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std_info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{</a:t>
            </a:r>
          </a:p>
          <a:p>
            <a:pPr>
              <a:buNone/>
            </a:pPr>
            <a:r>
              <a:rPr lang="en-US" altLang="zh-CN" sz="1600" dirty="0" smtClean="0"/>
              <a:t>   char id [</a:t>
            </a:r>
            <a:r>
              <a:rPr lang="en-US" altLang="zh-CN" sz="1600" dirty="0"/>
              <a:t>10];</a:t>
            </a:r>
          </a:p>
          <a:p>
            <a:pPr>
              <a:buNone/>
            </a:pPr>
            <a:r>
              <a:rPr lang="en-US" altLang="zh-CN" sz="1600" dirty="0" smtClean="0"/>
              <a:t>   char </a:t>
            </a:r>
            <a:r>
              <a:rPr lang="en-US" altLang="zh-CN" sz="1600" dirty="0"/>
              <a:t>name[10];</a:t>
            </a:r>
          </a:p>
          <a:p>
            <a:pPr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grade[3];</a:t>
            </a:r>
          </a:p>
          <a:p>
            <a:pPr>
              <a:buNone/>
            </a:pPr>
            <a:r>
              <a:rPr lang="en-US" altLang="zh-CN" sz="1600" dirty="0"/>
              <a:t>};</a:t>
            </a:r>
          </a:p>
          <a:p>
            <a:pPr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>
              <a:buNone/>
            </a:pPr>
            <a:r>
              <a:rPr lang="en-US" altLang="zh-CN" sz="1600" dirty="0" smtClean="0"/>
              <a:t>{</a:t>
            </a:r>
          </a:p>
          <a:p>
            <a:pPr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 </a:t>
            </a:r>
            <a:r>
              <a:rPr lang="en-US" altLang="zh-CN" sz="1600" dirty="0" err="1"/>
              <a:t>std_info</a:t>
            </a:r>
            <a:r>
              <a:rPr lang="en-US" altLang="zh-CN" sz="1600" dirty="0"/>
              <a:t> student = { "18110240","zhang san",78,89,90 };</a:t>
            </a:r>
          </a:p>
          <a:p>
            <a:pPr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std_info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p_std</a:t>
            </a:r>
            <a:r>
              <a:rPr lang="en-US" altLang="zh-CN" sz="1600" dirty="0"/>
              <a:t> = &amp;student;</a:t>
            </a:r>
          </a:p>
          <a:p>
            <a:pPr>
              <a:buNone/>
            </a:pPr>
            <a:r>
              <a:rPr lang="pt-BR" altLang="zh-CN" sz="1600" dirty="0" smtClean="0"/>
              <a:t>      printf</a:t>
            </a:r>
            <a:r>
              <a:rPr lang="pt-BR" altLang="zh-CN" sz="1600" dirty="0"/>
              <a:t>("No: %s\n", p_std-&gt;id);</a:t>
            </a:r>
          </a:p>
          <a:p>
            <a:pPr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("Name: %s\n", </a:t>
            </a:r>
            <a:r>
              <a:rPr lang="en-US" altLang="zh-CN" sz="1600" dirty="0" err="1"/>
              <a:t>p_std</a:t>
            </a:r>
            <a:r>
              <a:rPr lang="en-US" altLang="zh-CN" sz="1600" dirty="0"/>
              <a:t>-&gt;name);</a:t>
            </a:r>
          </a:p>
          <a:p>
            <a:pPr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("grade: %d  %d  %d", </a:t>
            </a:r>
            <a:r>
              <a:rPr lang="en-US" altLang="zh-CN" sz="1600" dirty="0" err="1"/>
              <a:t>p_std</a:t>
            </a:r>
            <a:r>
              <a:rPr lang="en-US" altLang="zh-CN" sz="1600" dirty="0"/>
              <a:t>-&gt;grade[0], </a:t>
            </a:r>
            <a:r>
              <a:rPr lang="en-US" altLang="zh-CN" sz="1600" dirty="0" err="1"/>
              <a:t>p_std</a:t>
            </a:r>
            <a:r>
              <a:rPr lang="en-US" altLang="zh-CN" sz="1600" dirty="0"/>
              <a:t>-&gt;grade[2], </a:t>
            </a:r>
            <a:r>
              <a:rPr lang="en-US" altLang="zh-CN" sz="1600" dirty="0" err="1" smtClean="0"/>
              <a:t>p_std</a:t>
            </a:r>
            <a:r>
              <a:rPr lang="en-US" altLang="zh-CN" sz="1600" dirty="0" smtClean="0"/>
              <a:t>-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 smtClean="0"/>
              <a:t>      return </a:t>
            </a:r>
            <a:r>
              <a:rPr lang="en-US" altLang="zh-CN" sz="1600" dirty="0"/>
              <a:t>1;</a:t>
            </a:r>
          </a:p>
          <a:p>
            <a:pPr>
              <a:buNone/>
            </a:pPr>
            <a:r>
              <a:rPr lang="en-US" altLang="zh-CN" sz="1600" dirty="0"/>
              <a:t>} </a:t>
            </a:r>
            <a:r>
              <a:rPr lang="en-US" altLang="zh-CN" sz="1600" dirty="0">
                <a:latin typeface="Consolas" panose="020B0609020204030204" pitchFamily="49" charset="0"/>
              </a:rPr>
              <a:t>	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23850" y="0"/>
            <a:ext cx="8496300" cy="675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Ｃ语言对单链表结点的结构描述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　　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语言中，定义链表结点的形式如下：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  <a:r>
              <a:rPr lang="en-US" altLang="zh-CN" sz="2800" dirty="0" err="1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struct</a:t>
            </a:r>
            <a:r>
              <a:rPr lang="en-US" altLang="zh-CN" sz="2800" dirty="0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结构体名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　　　 </a:t>
            </a:r>
            <a:r>
              <a:rPr lang="en-US" altLang="zh-CN" sz="2800" dirty="0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zh-CN" altLang="en-US" sz="2800" dirty="0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数据成员表；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　　　</a:t>
            </a:r>
            <a:r>
              <a:rPr lang="en-US" altLang="zh-CN" sz="2800" dirty="0" err="1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struct</a:t>
            </a:r>
            <a:r>
              <a:rPr lang="en-US" altLang="zh-CN" sz="2800" dirty="0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结构体名 * 指针变量名；</a:t>
            </a:r>
            <a:r>
              <a:rPr lang="en-US" altLang="zh-CN" sz="2800" dirty="0">
                <a:solidFill>
                  <a:srgbClr val="FF0066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例如，下面定义的结点类型中，数据域包含三个数据项：学号、姓名、成绩。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Struct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student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 long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num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         	/*</a:t>
            </a:r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数据域*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char name[20];        	/*</a:t>
            </a:r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数据域*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score;           	/*</a:t>
            </a:r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数据域*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struct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student *next; 	/*</a:t>
            </a:r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指针域*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827088" y="1816100"/>
            <a:ext cx="7488237" cy="1676400"/>
            <a:chOff x="521" y="1144"/>
            <a:chExt cx="4717" cy="1056"/>
          </a:xfrm>
        </p:grpSpPr>
        <p:sp>
          <p:nvSpPr>
            <p:cNvPr id="11297" name="Rectangle 3"/>
            <p:cNvSpPr>
              <a:spLocks noChangeArrowheads="1"/>
            </p:cNvSpPr>
            <p:nvPr/>
          </p:nvSpPr>
          <p:spPr bwMode="auto">
            <a:xfrm>
              <a:off x="521" y="1144"/>
              <a:ext cx="960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990000"/>
                </a:solidFill>
              </a:endParaRPr>
            </a:p>
          </p:txBody>
        </p:sp>
        <p:sp>
          <p:nvSpPr>
            <p:cNvPr id="11298" name="AutoShape 4"/>
            <p:cNvSpPr>
              <a:spLocks/>
            </p:cNvSpPr>
            <p:nvPr/>
          </p:nvSpPr>
          <p:spPr bwMode="auto">
            <a:xfrm>
              <a:off x="3198" y="1480"/>
              <a:ext cx="2040" cy="720"/>
            </a:xfrm>
            <a:prstGeom prst="borderCallout1">
              <a:avLst>
                <a:gd name="adj1" fmla="val 10000"/>
                <a:gd name="adj2" fmla="val -2352"/>
                <a:gd name="adj3" fmla="val -21667"/>
                <a:gd name="adj4" fmla="val -82991"/>
              </a:avLst>
            </a:prstGeom>
            <a:solidFill>
              <a:srgbClr val="99FF66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基类型，即该指针变量所指向的变量的类型</a:t>
              </a:r>
            </a:p>
          </p:txBody>
        </p:sp>
      </p:grp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200900" cy="738188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二、指针变量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295400"/>
            <a:ext cx="813911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 2  </a:t>
            </a:r>
            <a:r>
              <a:rPr lang="zh-CN" altLang="en-US" sz="2600" b="1" dirty="0" smtClean="0"/>
              <a:t>指针变量的定义：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 dirty="0" smtClean="0"/>
              <a:t>    数据类型   </a:t>
            </a:r>
            <a:r>
              <a:rPr lang="zh-CN" altLang="en-US" sz="2600" b="1" dirty="0" smtClean="0">
                <a:solidFill>
                  <a:srgbClr val="FF0066"/>
                </a:solidFill>
              </a:rPr>
              <a:t>*</a:t>
            </a:r>
            <a:r>
              <a:rPr lang="zh-CN" altLang="en-US" sz="2600" b="1" dirty="0" smtClean="0"/>
              <a:t> 指针变量名</a:t>
            </a:r>
            <a:r>
              <a:rPr lang="en-US" altLang="zh-CN" sz="2600" b="1" dirty="0" smtClean="0"/>
              <a:t>1 ,* </a:t>
            </a:r>
            <a:r>
              <a:rPr lang="zh-CN" altLang="en-US" sz="2600" b="1" dirty="0" smtClean="0"/>
              <a:t>指针变量名</a:t>
            </a:r>
            <a:r>
              <a:rPr lang="en-US" altLang="zh-CN" sz="2600" b="1" dirty="0" smtClean="0"/>
              <a:t>2</a:t>
            </a:r>
            <a:r>
              <a:rPr lang="zh-CN" altLang="en-US" sz="2600" b="1" dirty="0" smtClean="0"/>
              <a:t>，</a:t>
            </a:r>
            <a:r>
              <a:rPr lang="en-US" altLang="zh-CN" sz="2600" b="1" dirty="0" smtClean="0"/>
              <a:t>… 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        </a:t>
            </a:r>
            <a:r>
              <a:rPr lang="zh-CN" altLang="en-US" sz="2600" b="1" dirty="0" smtClean="0"/>
              <a:t>如：  </a:t>
            </a:r>
            <a:r>
              <a:rPr lang="en-US" altLang="zh-CN" sz="2600" b="1" dirty="0" err="1" smtClean="0"/>
              <a:t>int</a:t>
            </a:r>
            <a:r>
              <a:rPr lang="en-US" altLang="zh-CN" sz="2600" b="1" dirty="0" smtClean="0"/>
              <a:t>   *p,  a = 3;</a:t>
            </a:r>
            <a:br>
              <a:rPr lang="en-US" altLang="zh-CN" sz="2600" b="1" dirty="0" smtClean="0"/>
            </a:br>
            <a:r>
              <a:rPr lang="en-US" altLang="zh-CN" sz="2600" b="1" dirty="0" smtClean="0"/>
              <a:t>              </a:t>
            </a:r>
            <a:r>
              <a:rPr lang="en-US" altLang="zh-CN" sz="2600" b="1" dirty="0" err="1" smtClean="0"/>
              <a:t>int</a:t>
            </a:r>
            <a:r>
              <a:rPr lang="en-US" altLang="zh-CN" sz="2600" b="1" dirty="0" smtClean="0"/>
              <a:t>   *q,  b=5;        </a:t>
            </a:r>
            <a:endParaRPr lang="en-US" altLang="zh-CN" b="1" dirty="0" smtClean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85800" y="4191000"/>
            <a:ext cx="411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</a:rPr>
              <a:t>如何使一个指针变量指向另外一个变量呢？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62000" y="5334000"/>
            <a:ext cx="1752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p=&amp;a;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q=&amp;b;</a:t>
            </a:r>
          </a:p>
        </p:txBody>
      </p:sp>
      <p:graphicFrame>
        <p:nvGraphicFramePr>
          <p:cNvPr id="12297" name="Group 9"/>
          <p:cNvGraphicFramePr>
            <a:graphicFrameLocks noGrp="1"/>
          </p:cNvGraphicFramePr>
          <p:nvPr/>
        </p:nvGraphicFramePr>
        <p:xfrm>
          <a:off x="5638800" y="4038600"/>
          <a:ext cx="990600" cy="246380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68580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858000" y="457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4724400" y="411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2010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4724400" y="4648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2012</a:t>
            </a:r>
          </a:p>
        </p:txBody>
      </p:sp>
      <p:sp>
        <p:nvSpPr>
          <p:cNvPr id="12315" name="Freeform 27"/>
          <p:cNvSpPr>
            <a:spLocks/>
          </p:cNvSpPr>
          <p:nvPr/>
        </p:nvSpPr>
        <p:spPr bwMode="auto">
          <a:xfrm>
            <a:off x="6705600" y="4254500"/>
            <a:ext cx="304800" cy="1600200"/>
          </a:xfrm>
          <a:custGeom>
            <a:avLst/>
            <a:gdLst>
              <a:gd name="T0" fmla="*/ 0 w 192"/>
              <a:gd name="T1" fmla="*/ 2147483646 h 1008"/>
              <a:gd name="T2" fmla="*/ 2147483646 w 192"/>
              <a:gd name="T3" fmla="*/ 2147483646 h 1008"/>
              <a:gd name="T4" fmla="*/ 0 w 192"/>
              <a:gd name="T5" fmla="*/ 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008">
                <a:moveTo>
                  <a:pt x="0" y="1008"/>
                </a:moveTo>
                <a:cubicBezTo>
                  <a:pt x="96" y="876"/>
                  <a:pt x="192" y="744"/>
                  <a:pt x="192" y="576"/>
                </a:cubicBezTo>
                <a:cubicBezTo>
                  <a:pt x="192" y="408"/>
                  <a:pt x="96" y="204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Freeform 28"/>
          <p:cNvSpPr>
            <a:spLocks/>
          </p:cNvSpPr>
          <p:nvPr/>
        </p:nvSpPr>
        <p:spPr bwMode="auto">
          <a:xfrm>
            <a:off x="6629400" y="4800600"/>
            <a:ext cx="381000" cy="1600200"/>
          </a:xfrm>
          <a:custGeom>
            <a:avLst/>
            <a:gdLst>
              <a:gd name="T0" fmla="*/ 0 w 240"/>
              <a:gd name="T1" fmla="*/ 2147483646 h 1008"/>
              <a:gd name="T2" fmla="*/ 2147483646 w 240"/>
              <a:gd name="T3" fmla="*/ 2147483646 h 1008"/>
              <a:gd name="T4" fmla="*/ 0 w 240"/>
              <a:gd name="T5" fmla="*/ 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1008">
                <a:moveTo>
                  <a:pt x="0" y="1008"/>
                </a:moveTo>
                <a:cubicBezTo>
                  <a:pt x="120" y="804"/>
                  <a:pt x="240" y="600"/>
                  <a:pt x="240" y="432"/>
                </a:cubicBezTo>
                <a:cubicBezTo>
                  <a:pt x="240" y="264"/>
                  <a:pt x="120" y="132"/>
                  <a:pt x="0" y="0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5638800" y="5638800"/>
            <a:ext cx="1524000" cy="457200"/>
            <a:chOff x="3552" y="3552"/>
            <a:chExt cx="960" cy="288"/>
          </a:xfrm>
        </p:grpSpPr>
        <p:sp>
          <p:nvSpPr>
            <p:cNvPr id="11295" name="Text Box 30"/>
            <p:cNvSpPr txBox="1">
              <a:spLocks noChangeArrowheads="1"/>
            </p:cNvSpPr>
            <p:nvPr/>
          </p:nvSpPr>
          <p:spPr bwMode="auto">
            <a:xfrm>
              <a:off x="4272" y="35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1296" name="Text Box 31"/>
            <p:cNvSpPr txBox="1"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2010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5638800" y="6096000"/>
            <a:ext cx="1524000" cy="533400"/>
            <a:chOff x="3552" y="3840"/>
            <a:chExt cx="960" cy="336"/>
          </a:xfrm>
        </p:grpSpPr>
        <p:sp>
          <p:nvSpPr>
            <p:cNvPr id="11293" name="Text Box 33"/>
            <p:cNvSpPr txBox="1">
              <a:spLocks noChangeArrowheads="1"/>
            </p:cNvSpPr>
            <p:nvPr/>
          </p:nvSpPr>
          <p:spPr bwMode="auto">
            <a:xfrm>
              <a:off x="4272" y="38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294" name="Text Box 34"/>
            <p:cNvSpPr txBox="1">
              <a:spLocks noChangeArrowheads="1"/>
            </p:cNvSpPr>
            <p:nvPr/>
          </p:nvSpPr>
          <p:spPr bwMode="auto">
            <a:xfrm>
              <a:off x="3552" y="388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2012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utoUpdateAnimBg="0"/>
      <p:bldP spid="12296" grpId="0" autoUpdateAnimBg="0"/>
      <p:bldP spid="12311" grpId="0" autoUpdateAnimBg="0"/>
      <p:bldP spid="12312" grpId="0" autoUpdateAnimBg="0"/>
      <p:bldP spid="12313" grpId="0" autoUpdateAnimBg="0"/>
      <p:bldP spid="1231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23850" y="860425"/>
            <a:ext cx="842486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800" dirty="0" smtClean="0">
                <a:solidFill>
                  <a:srgbClr val="FF0066"/>
                </a:solidFill>
                <a:latin typeface="+mj-lt"/>
                <a:ea typeface="+mj-ea"/>
                <a:cs typeface="+mj-cs"/>
              </a:rPr>
              <a:t>六 </a:t>
            </a:r>
            <a:r>
              <a:rPr lang="zh-CN" altLang="en-US" sz="4800" dirty="0">
                <a:solidFill>
                  <a:srgbClr val="FF0066"/>
                </a:solidFill>
                <a:latin typeface="+mj-lt"/>
                <a:ea typeface="+mj-ea"/>
                <a:cs typeface="+mj-cs"/>
              </a:rPr>
              <a:t>、若干库函数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如：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array=(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*)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malloc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sizeof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) * 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语句──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malloc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()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函数和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sizeof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运算符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>
                <a:solidFill>
                  <a:srgbClr val="0000FF"/>
                </a:solidFill>
              </a:rPr>
              <a:t>(1)</a:t>
            </a:r>
            <a:r>
              <a:rPr kumimoji="1" lang="zh-CN" altLang="en-US" b="1" smtClean="0">
                <a:solidFill>
                  <a:srgbClr val="0000FF"/>
                </a:solidFill>
              </a:rPr>
              <a:t>库函数</a:t>
            </a:r>
            <a:r>
              <a:rPr kumimoji="1" lang="en-US" altLang="zh-CN" b="1" smtClean="0">
                <a:solidFill>
                  <a:srgbClr val="0000FF"/>
                </a:solidFill>
              </a:rPr>
              <a:t>malloc()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/>
              <a:t>·</a:t>
            </a:r>
            <a:r>
              <a:rPr kumimoji="1" lang="zh-CN" altLang="en-US" b="1" smtClean="0"/>
              <a:t>用法：</a:t>
            </a:r>
            <a:r>
              <a:rPr kumimoji="1" lang="en-US" altLang="zh-CN" b="1" smtClean="0"/>
              <a:t>void *malloc(unsigned size)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/>
              <a:t>·</a:t>
            </a:r>
            <a:r>
              <a:rPr kumimoji="1" lang="zh-CN" altLang="en-US" b="1" smtClean="0"/>
              <a:t>功能：在内存的动态存储区分配１个长度为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 smtClean="0"/>
              <a:t>             </a:t>
            </a:r>
            <a:r>
              <a:rPr kumimoji="1" lang="en-US" altLang="zh-CN" b="1" smtClean="0"/>
              <a:t>size</a:t>
            </a:r>
            <a:r>
              <a:rPr kumimoji="1" lang="zh-CN" altLang="en-US" b="1" smtClean="0"/>
              <a:t>的连续空间。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/>
              <a:t>·</a:t>
            </a:r>
            <a:r>
              <a:rPr kumimoji="1" lang="zh-CN" altLang="en-US" b="1" smtClean="0"/>
              <a:t>返回值：申请成功，则返回新分配内存块的起始地址；否则，返回</a:t>
            </a:r>
            <a:r>
              <a:rPr kumimoji="1" lang="en-US" altLang="zh-CN" b="1" smtClean="0"/>
              <a:t>NULL</a:t>
            </a:r>
            <a:r>
              <a:rPr kumimoji="1"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smtClean="0"/>
              <a:t>·</a:t>
            </a:r>
            <a:r>
              <a:rPr kumimoji="1" lang="zh-CN" altLang="en-US" b="1" smtClean="0"/>
              <a:t>函数原型：</a:t>
            </a:r>
            <a:r>
              <a:rPr kumimoji="1" lang="en-US" altLang="zh-CN" b="1" smtClean="0"/>
              <a:t>malloc.h</a:t>
            </a:r>
            <a:r>
              <a:rPr kumimoji="1" lang="zh-CN" altLang="en-US" b="1" smtClean="0"/>
              <a:t>，</a:t>
            </a:r>
            <a:r>
              <a:rPr kumimoji="1" lang="en-US" altLang="zh-CN" b="1" smtClean="0"/>
              <a:t>stdlib.h</a:t>
            </a:r>
            <a:r>
              <a:rPr kumimoji="1" lang="zh-CN" altLang="en-US" b="1" smtClean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755650" y="765175"/>
            <a:ext cx="7704138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malloc()</a:t>
            </a:r>
            <a:r>
              <a:rPr lang="zh-CN" altLang="en-US" sz="3200">
                <a:latin typeface="Times New Roman" panose="02020603050405020304" pitchFamily="18" charset="0"/>
              </a:rPr>
              <a:t>函数的返回值是一个无类型指针，其特点是可以指向任何类型的数据。但在</a:t>
            </a:r>
            <a:r>
              <a:rPr lang="zh-CN" altLang="en-US" sz="3200" i="1" u="sng">
                <a:solidFill>
                  <a:srgbClr val="FF00FF"/>
                </a:solidFill>
                <a:latin typeface="Times New Roman" panose="02020603050405020304" pitchFamily="18" charset="0"/>
              </a:rPr>
              <a:t>实际使用</a:t>
            </a:r>
            <a:r>
              <a:rPr lang="en-US" altLang="zh-CN" sz="3200" i="1" u="sng">
                <a:solidFill>
                  <a:srgbClr val="FF00FF"/>
                </a:solidFill>
                <a:latin typeface="Times New Roman" panose="02020603050405020304" pitchFamily="18" charset="0"/>
              </a:rPr>
              <a:t>malloc()</a:t>
            </a:r>
            <a:r>
              <a:rPr lang="zh-CN" altLang="en-US" sz="3200" i="1" u="sng">
                <a:solidFill>
                  <a:srgbClr val="FF00FF"/>
                </a:solidFill>
                <a:latin typeface="Times New Roman" panose="02020603050405020304" pitchFamily="18" charset="0"/>
              </a:rPr>
              <a:t>函数时，必须将其返回值强制转换成被赋值指针变量的数据类型</a:t>
            </a:r>
            <a:r>
              <a:rPr lang="zh-CN" altLang="en-US" sz="3200">
                <a:solidFill>
                  <a:srgbClr val="FF00FF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200">
                <a:latin typeface="Times New Roman" panose="02020603050405020304" pitchFamily="18" charset="0"/>
              </a:rPr>
              <a:t>以免出错。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84213" y="476250"/>
            <a:ext cx="78486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运算符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sizeof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·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格式：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sizeof(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变量名／类型名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·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功能：求变量／类型占用的内存字节数（正整数）。例如，在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IBM-PC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机上，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sizeof(int)=2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5288" y="1624013"/>
            <a:ext cx="85693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库函数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free()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·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用法：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void  free(void  *ptr)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·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功能：释放由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ptr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指向的内存块（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ptr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是调用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malloc() 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函数的返回值）。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·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返回值：无。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·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函数原型：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stdlib.h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malloc.h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543800" cy="796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kumimoji="1" lang="zh-CN" altLang="en-US" sz="3200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200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3200" kern="1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typedef</a:t>
            </a:r>
            <a:r>
              <a:rPr kumimoji="1" lang="zh-CN" altLang="en-US" sz="32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语句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4246562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800" b="1" dirty="0" err="1" smtClean="0">
                <a:latin typeface="宋体" panose="02010600030101010101" pitchFamily="2" charset="-122"/>
              </a:rPr>
              <a:t>typedef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语句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类型说明语句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的功能是利用某个已有的数据类型定义一个新的数据类型。其格式为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2800" b="1" dirty="0" err="1" smtClean="0">
                <a:solidFill>
                  <a:srgbClr val="FF0066"/>
                </a:solidFill>
                <a:latin typeface="宋体" panose="02010600030101010101" pitchFamily="2" charset="-122"/>
              </a:rPr>
              <a:t>typedef</a:t>
            </a:r>
            <a:r>
              <a:rPr lang="en-US" altLang="zh-CN" sz="2800" b="1" dirty="0" smtClean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66"/>
                </a:solidFill>
                <a:latin typeface="宋体" panose="02010600030101010101" pitchFamily="2" charset="-122"/>
              </a:rPr>
              <a:t>数据类型或数据类型名 新数据类型名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如：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typedef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integer;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    integer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i,j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 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sz="28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543800" cy="72548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66"/>
                </a:solidFill>
              </a:rPr>
              <a:t> </a:t>
            </a:r>
            <a:endParaRPr lang="zh-CN" altLang="en-US" smtClean="0">
              <a:solidFill>
                <a:srgbClr val="FF0066"/>
              </a:solidFill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811" y="1130300"/>
            <a:ext cx="82296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例： </a:t>
            </a:r>
            <a:endParaRPr lang="en-US" altLang="zh-CN" sz="28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typedef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struct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char  Id[10];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char  name[10];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grade[3]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}</a:t>
            </a:r>
            <a:r>
              <a:rPr kumimoji="1" lang="en-US" altLang="zh-CN" sz="2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std_info</a:t>
            </a:r>
            <a:r>
              <a:rPr lang="en-US" altLang="zh-CN" sz="2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其后的变量说明语句中可以省略结构体类型说明符</a:t>
            </a:r>
            <a:r>
              <a:rPr lang="en-US" altLang="zh-CN" sz="28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struct</a:t>
            </a:r>
            <a:r>
              <a:rPr lang="en-US" altLang="zh-CN" sz="2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: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std_info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student;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548680"/>
            <a:ext cx="9828584" cy="4608512"/>
          </a:xfrm>
        </p:spPr>
        <p:txBody>
          <a:bodyPr/>
          <a:lstStyle/>
          <a:p>
            <a:r>
              <a:rPr lang="en-US" altLang="zh-CN" sz="18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main()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 smtClean="0">
                <a:latin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sz="1800" dirty="0" smtClean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std_info</a:t>
            </a:r>
            <a:r>
              <a:rPr lang="en-US" altLang="zh-CN" sz="1800" dirty="0">
                <a:latin typeface="Consolas" panose="020B0609020204030204" pitchFamily="49" charset="0"/>
              </a:rPr>
              <a:t>  *</a:t>
            </a:r>
            <a:r>
              <a:rPr lang="en-US" altLang="zh-CN" sz="1800" dirty="0" err="1">
                <a:latin typeface="Consolas" panose="020B0609020204030204" pitchFamily="49" charset="0"/>
              </a:rPr>
              <a:t>p_std</a:t>
            </a:r>
            <a:r>
              <a:rPr lang="en-US" altLang="zh-CN" sz="1800" dirty="0">
                <a:latin typeface="Consolas" panose="020B0609020204030204" pitchFamily="49" charset="0"/>
              </a:rPr>
              <a:t> =(</a:t>
            </a:r>
            <a:r>
              <a:rPr lang="en-US" altLang="zh-CN" sz="1800" dirty="0" err="1">
                <a:latin typeface="Consolas" panose="020B0609020204030204" pitchFamily="49" charset="0"/>
              </a:rPr>
              <a:t>struct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std_info</a:t>
            </a:r>
            <a:r>
              <a:rPr lang="en-US" altLang="zh-CN" sz="1800" dirty="0">
                <a:latin typeface="Consolas" panose="020B0609020204030204" pitchFamily="49" charset="0"/>
              </a:rPr>
              <a:t> *)</a:t>
            </a:r>
            <a:r>
              <a:rPr lang="en-US" altLang="zh-CN" sz="1800" dirty="0" err="1">
                <a:latin typeface="Consolas" panose="020B0609020204030204" pitchFamily="49" charset="0"/>
              </a:rPr>
              <a:t>malloc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struct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std_info</a:t>
            </a:r>
            <a:r>
              <a:rPr lang="en-US" altLang="zh-CN" sz="18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800" dirty="0" smtClean="0">
                <a:latin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strcpy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p_std</a:t>
            </a:r>
            <a:r>
              <a:rPr lang="en-US" altLang="zh-CN" sz="1800" dirty="0" smtClean="0"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latin typeface="Consolas" panose="020B0609020204030204" pitchFamily="49" charset="0"/>
              </a:rPr>
              <a:t>&gt;id , "1101");</a:t>
            </a:r>
          </a:p>
          <a:p>
            <a:r>
              <a:rPr lang="en-US" altLang="zh-CN" sz="1800" dirty="0" smtClean="0">
                <a:latin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strcpy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p_std</a:t>
            </a:r>
            <a:r>
              <a:rPr lang="en-US" altLang="zh-CN" sz="1800" dirty="0" smtClean="0"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latin typeface="Consolas" panose="020B0609020204030204" pitchFamily="49" charset="0"/>
              </a:rPr>
              <a:t>&gt;</a:t>
            </a:r>
            <a:r>
              <a:rPr lang="en-US" altLang="zh-CN" sz="1800" dirty="0" err="1">
                <a:latin typeface="Consolas" panose="020B0609020204030204" pitchFamily="49" charset="0"/>
              </a:rPr>
              <a:t>name,"zhang</a:t>
            </a:r>
            <a:r>
              <a:rPr lang="en-US" altLang="zh-CN" sz="18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zh-CN" sz="1800" dirty="0" smtClean="0">
                <a:latin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p_std</a:t>
            </a:r>
            <a:r>
              <a:rPr lang="en-US" altLang="zh-CN" sz="1800" dirty="0" smtClean="0"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latin typeface="Consolas" panose="020B0609020204030204" pitchFamily="49" charset="0"/>
              </a:rPr>
              <a:t>&gt;grade = 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*)</a:t>
            </a:r>
            <a:r>
              <a:rPr lang="en-US" altLang="zh-CN" sz="1800" dirty="0" err="1">
                <a:latin typeface="Consolas" panose="020B0609020204030204" pitchFamily="49" charset="0"/>
              </a:rPr>
              <a:t>malloc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) * 20);</a:t>
            </a:r>
          </a:p>
          <a:p>
            <a:r>
              <a:rPr lang="pt-BR" altLang="zh-CN" sz="1800" dirty="0" smtClean="0">
                <a:latin typeface="Consolas" panose="020B0609020204030204" pitchFamily="49" charset="0"/>
              </a:rPr>
              <a:t>      printf</a:t>
            </a:r>
            <a:r>
              <a:rPr lang="pt-BR" altLang="zh-CN" sz="1800" dirty="0">
                <a:latin typeface="Consolas" panose="020B0609020204030204" pitchFamily="49" charset="0"/>
              </a:rPr>
              <a:t>("No: %s\n", p_std-&gt;id);</a:t>
            </a:r>
          </a:p>
          <a:p>
            <a:r>
              <a:rPr lang="en-US" altLang="zh-CN" sz="1800" dirty="0" smtClean="0">
                <a:latin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1800" dirty="0">
                <a:latin typeface="Consolas" panose="020B0609020204030204" pitchFamily="49" charset="0"/>
              </a:rPr>
              <a:t>("Name: %s\n", </a:t>
            </a:r>
            <a:r>
              <a:rPr lang="en-US" altLang="zh-CN" sz="1800" dirty="0" err="1">
                <a:latin typeface="Consolas" panose="020B0609020204030204" pitchFamily="49" charset="0"/>
              </a:rPr>
              <a:t>p_std</a:t>
            </a:r>
            <a:r>
              <a:rPr lang="en-US" altLang="zh-CN" sz="1800" dirty="0">
                <a:latin typeface="Consolas" panose="020B0609020204030204" pitchFamily="49" charset="0"/>
              </a:rPr>
              <a:t>-&gt;name);</a:t>
            </a: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en-US" altLang="zh-CN" sz="1800" dirty="0" smtClean="0">
                <a:latin typeface="Consolas" panose="020B0609020204030204" pitchFamily="49" charset="0"/>
              </a:rPr>
              <a:t>     return </a:t>
            </a:r>
            <a:r>
              <a:rPr lang="en-US" altLang="zh-CN" sz="1800" dirty="0">
                <a:latin typeface="Consolas" panose="020B0609020204030204" pitchFamily="49" charset="0"/>
              </a:rPr>
              <a:t>1;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36578"/>
              </p:ext>
            </p:extLst>
          </p:nvPr>
        </p:nvGraphicFramePr>
        <p:xfrm>
          <a:off x="2483309" y="3155493"/>
          <a:ext cx="26642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37">
                  <a:extLst>
                    <a:ext uri="{9D8B030D-6E8A-4147-A177-3AD203B41FA5}">
                      <a16:colId xmlns:a16="http://schemas.microsoft.com/office/drawing/2014/main" val="288078138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49713447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3596459786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1649590930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47138216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670851739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1932292371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52973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2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8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4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39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30555"/>
                  </a:ext>
                </a:extLst>
              </a:tr>
            </a:tbl>
          </a:graphicData>
        </a:graphic>
      </p:graphicFrame>
      <p:sp>
        <p:nvSpPr>
          <p:cNvPr id="6" name="左大括号 5"/>
          <p:cNvSpPr/>
          <p:nvPr/>
        </p:nvSpPr>
        <p:spPr bwMode="auto">
          <a:xfrm>
            <a:off x="1692689" y="3258919"/>
            <a:ext cx="552066" cy="2894712"/>
          </a:xfrm>
          <a:prstGeom prst="leftBrace">
            <a:avLst/>
          </a:prstGeom>
          <a:ln w="762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endParaRPr lang="zh-CN" altLang="en-US" sz="6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5" y="419543"/>
            <a:ext cx="8496943" cy="2308324"/>
          </a:xfrm>
          <a:prstGeom prst="rect">
            <a:avLst/>
          </a:prstGeom>
          <a:solidFill>
            <a:srgbClr val="FFFF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P_std</a:t>
            </a:r>
            <a:r>
              <a:rPr lang="en-US" altLang="zh-CN" dirty="0">
                <a:latin typeface="Consolas" panose="020B0609020204030204" pitchFamily="49" charset="0"/>
              </a:rPr>
              <a:t>=(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 smtClean="0">
                <a:latin typeface="Consolas" panose="020B0609020204030204" pitchFamily="49" charset="0"/>
              </a:rPr>
              <a:t>std_info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std_info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Malloc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Sizeof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struct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std_info</a:t>
            </a:r>
            <a:r>
              <a:rPr lang="en-US" altLang="zh-CN" dirty="0" smtClean="0">
                <a:latin typeface="Consolas" panose="020B0609020204030204" pitchFamily="49" charset="0"/>
              </a:rPr>
              <a:t> 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Psd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=&amp;student;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</a:rPr>
              <a:t>P_std</a:t>
            </a:r>
            <a:r>
              <a:rPr lang="en-US" altLang="zh-CN" dirty="0" smtClean="0"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std_if</a:t>
            </a:r>
            <a:r>
              <a:rPr lang="en-US" altLang="zh-CN" dirty="0">
                <a:latin typeface="Consolas" panose="020B0609020204030204" pitchFamily="49" charset="0"/>
              </a:rPr>
              <a:t>  )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std_info</a:t>
            </a:r>
            <a:r>
              <a:rPr lang="en-US" altLang="zh-CN" dirty="0">
                <a:latin typeface="Consolas" panose="020B0609020204030204" pitchFamily="49" charset="0"/>
              </a:rPr>
              <a:t> ))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97" y="31449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P_std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43392" y="3429000"/>
            <a:ext cx="924744" cy="9346"/>
          </a:xfrm>
          <a:prstGeom prst="straightConnector1">
            <a:avLst/>
          </a:prstGeom>
          <a:ln w="38100"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33140" y="4332937"/>
            <a:ext cx="13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name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85070" y="3514240"/>
            <a:ext cx="123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Id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40167" y="4985447"/>
            <a:ext cx="13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grade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113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127875" cy="611188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二、指针变量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47244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为什么要为指针变量定义类型：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/>
            </a:r>
            <a:br>
              <a:rPr lang="zh-CN" altLang="en-US" sz="2800" b="1" dirty="0" smtClean="0">
                <a:latin typeface="宋体" panose="02010600030101010101" pitchFamily="2" charset="-122"/>
              </a:rPr>
            </a:br>
            <a:r>
              <a:rPr lang="zh-CN" altLang="en-US" sz="2800" b="1" dirty="0" smtClean="0">
                <a:latin typeface="宋体" panose="02010600030101010101" pitchFamily="2" charset="-122"/>
              </a:rPr>
              <a:t>　不同的数据类型，如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char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仅占一个字节、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int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占两个字节、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float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型占三个字节，而内存又是以字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节为单位进行地址编号，因而对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char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型，只要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数加减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，取出的数据就是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char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型的完整数据。对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latin typeface="宋体" panose="02010600030101010101" pitchFamily="2" charset="-122"/>
              </a:rPr>
              <a:t>int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型，要取出其中的数据需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字节，就不能对地址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进行简单的加减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了。怎样取出一个完整的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int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型数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据或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float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型数据呢？如果能够将指针变量也定义为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具有同样的数据类型，那么对指针进行加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或减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算，就是让指针移动相应基类型对应的字节数。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王 - Microsoft Visual Studio(管理员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王 (正在调试) - Microsoft Visual Studio(管理员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252520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王 (正在调试) - Microsoft Visual Studio(管理员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30939"/>
              </p:ext>
            </p:extLst>
          </p:nvPr>
        </p:nvGraphicFramePr>
        <p:xfrm>
          <a:off x="6228184" y="1700808"/>
          <a:ext cx="17526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921504246"/>
                    </a:ext>
                  </a:extLst>
                </a:gridCol>
                <a:gridCol w="216207">
                  <a:extLst>
                    <a:ext uri="{9D8B030D-6E8A-4147-A177-3AD203B41FA5}">
                      <a16:colId xmlns:a16="http://schemas.microsoft.com/office/drawing/2014/main" val="3832673981"/>
                    </a:ext>
                  </a:extLst>
                </a:gridCol>
                <a:gridCol w="216116">
                  <a:extLst>
                    <a:ext uri="{9D8B030D-6E8A-4147-A177-3AD203B41FA5}">
                      <a16:colId xmlns:a16="http://schemas.microsoft.com/office/drawing/2014/main" val="181996933"/>
                    </a:ext>
                  </a:extLst>
                </a:gridCol>
                <a:gridCol w="227953">
                  <a:extLst>
                    <a:ext uri="{9D8B030D-6E8A-4147-A177-3AD203B41FA5}">
                      <a16:colId xmlns:a16="http://schemas.microsoft.com/office/drawing/2014/main" val="4572378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59367719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176970555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65514366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301151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43217979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65713309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726380847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56588486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74966003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97632416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2305362188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79" marR="91479"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9" marR="91479" marT="45725" marB="45725"/>
                </a:tc>
                <a:extLst>
                  <a:ext uri="{0D108BD9-81ED-4DB2-BD59-A6C34878D82A}">
                    <a16:rowId xmlns:a16="http://schemas.microsoft.com/office/drawing/2014/main" val="3813378380"/>
                  </a:ext>
                </a:extLst>
              </a:tr>
            </a:tbl>
          </a:graphicData>
        </a:graphic>
      </p:graphicFrame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6683563" y="386104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2010</a:t>
            </a: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8100392" y="170080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980784" y="386104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7" name="左大括号 6"/>
          <p:cNvSpPr/>
          <p:nvPr/>
        </p:nvSpPr>
        <p:spPr bwMode="auto">
          <a:xfrm>
            <a:off x="5732330" y="1723161"/>
            <a:ext cx="300038" cy="1141412"/>
          </a:xfrm>
          <a:prstGeom prst="leftBrace">
            <a:avLst/>
          </a:prstGeom>
          <a:ln w="762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 sz="6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4788024" y="1616224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2010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592966" y="2158008"/>
            <a:ext cx="10193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3.14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Freeform 27"/>
          <p:cNvSpPr>
            <a:spLocks/>
          </p:cNvSpPr>
          <p:nvPr/>
        </p:nvSpPr>
        <p:spPr bwMode="auto">
          <a:xfrm>
            <a:off x="8345566" y="2073424"/>
            <a:ext cx="712634" cy="2016224"/>
          </a:xfrm>
          <a:custGeom>
            <a:avLst/>
            <a:gdLst>
              <a:gd name="T0" fmla="*/ 0 w 192"/>
              <a:gd name="T1" fmla="*/ 2147483646 h 1008"/>
              <a:gd name="T2" fmla="*/ 2147483646 w 192"/>
              <a:gd name="T3" fmla="*/ 2147483646 h 1008"/>
              <a:gd name="T4" fmla="*/ 0 w 192"/>
              <a:gd name="T5" fmla="*/ 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008">
                <a:moveTo>
                  <a:pt x="0" y="1008"/>
                </a:moveTo>
                <a:cubicBezTo>
                  <a:pt x="96" y="876"/>
                  <a:pt x="192" y="744"/>
                  <a:pt x="192" y="576"/>
                </a:cubicBezTo>
                <a:cubicBezTo>
                  <a:pt x="192" y="408"/>
                  <a:pt x="96" y="204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1894756" y="1616224"/>
            <a:ext cx="269745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float  a=3.14;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loat * p;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p=&amp;a;</a:t>
            </a: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Print(“%f</a:t>
            </a:r>
            <a:r>
              <a:rPr lang="en-US" altLang="zh-CN" sz="2400" dirty="0">
                <a:latin typeface="Times New Roman" panose="02020603050405020304" pitchFamily="18" charset="0"/>
              </a:rPr>
              <a:t>”,*p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 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P=&amp;b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754008" y="5229200"/>
            <a:ext cx="838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  <a:endParaRPr lang="en-US" altLang="zh-CN" sz="4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8" grpId="0"/>
      <p:bldP spid="9" grpId="0"/>
      <p:bldP spid="10" grpId="0" animBg="1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二、指针变量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641850" y="2428081"/>
            <a:ext cx="4038600" cy="2751137"/>
            <a:chOff x="3216" y="709"/>
            <a:chExt cx="2544" cy="1733"/>
          </a:xfrm>
        </p:grpSpPr>
        <p:sp>
          <p:nvSpPr>
            <p:cNvPr id="15388" name="Line 5"/>
            <p:cNvSpPr>
              <a:spLocks noChangeShapeType="1"/>
            </p:cNvSpPr>
            <p:nvPr/>
          </p:nvSpPr>
          <p:spPr bwMode="auto">
            <a:xfrm>
              <a:off x="4464" y="15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Text Box 6"/>
            <p:cNvSpPr txBox="1">
              <a:spLocks noChangeArrowheads="1"/>
            </p:cNvSpPr>
            <p:nvPr/>
          </p:nvSpPr>
          <p:spPr bwMode="auto">
            <a:xfrm>
              <a:off x="4464" y="768"/>
              <a:ext cx="672" cy="16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  3.14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  2.12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390" name="Line 7"/>
            <p:cNvSpPr>
              <a:spLocks noChangeShapeType="1"/>
            </p:cNvSpPr>
            <p:nvPr/>
          </p:nvSpPr>
          <p:spPr bwMode="auto">
            <a:xfrm>
              <a:off x="4464" y="1104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8"/>
            <p:cNvSpPr>
              <a:spLocks noChangeShapeType="1"/>
            </p:cNvSpPr>
            <p:nvPr/>
          </p:nvSpPr>
          <p:spPr bwMode="auto">
            <a:xfrm>
              <a:off x="4464" y="2064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9"/>
            <p:cNvSpPr>
              <a:spLocks noChangeShapeType="1"/>
            </p:cNvSpPr>
            <p:nvPr/>
          </p:nvSpPr>
          <p:spPr bwMode="auto">
            <a:xfrm>
              <a:off x="4464" y="912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0"/>
            <p:cNvSpPr>
              <a:spLocks noChangeShapeType="1"/>
            </p:cNvSpPr>
            <p:nvPr/>
          </p:nvSpPr>
          <p:spPr bwMode="auto">
            <a:xfrm>
              <a:off x="4464" y="129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11"/>
            <p:cNvSpPr>
              <a:spLocks noChangeShapeType="1"/>
            </p:cNvSpPr>
            <p:nvPr/>
          </p:nvSpPr>
          <p:spPr bwMode="auto">
            <a:xfrm>
              <a:off x="4464" y="177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2"/>
            <p:cNvSpPr>
              <a:spLocks noChangeShapeType="1"/>
            </p:cNvSpPr>
            <p:nvPr/>
          </p:nvSpPr>
          <p:spPr bwMode="auto">
            <a:xfrm>
              <a:off x="4468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96" name="Group 13"/>
            <p:cNvGrpSpPr>
              <a:grpSpLocks/>
            </p:cNvGrpSpPr>
            <p:nvPr/>
          </p:nvGrpSpPr>
          <p:grpSpPr bwMode="auto">
            <a:xfrm>
              <a:off x="3408" y="709"/>
              <a:ext cx="912" cy="288"/>
              <a:chOff x="3408" y="864"/>
              <a:chExt cx="912" cy="288"/>
            </a:xfrm>
          </p:grpSpPr>
          <p:sp>
            <p:nvSpPr>
              <p:cNvPr id="15403" name="Text Box 14"/>
              <p:cNvSpPr txBox="1">
                <a:spLocks noChangeArrowheads="1"/>
              </p:cNvSpPr>
              <p:nvPr/>
            </p:nvSpPr>
            <p:spPr bwMode="auto">
              <a:xfrm>
                <a:off x="3408" y="86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5404" name="Line 15"/>
              <p:cNvSpPr>
                <a:spLocks noChangeShapeType="1"/>
              </p:cNvSpPr>
              <p:nvPr/>
            </p:nvSpPr>
            <p:spPr bwMode="auto">
              <a:xfrm>
                <a:off x="3840" y="100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7" name="Group 16"/>
            <p:cNvGrpSpPr>
              <a:grpSpLocks/>
            </p:cNvGrpSpPr>
            <p:nvPr/>
          </p:nvGrpSpPr>
          <p:grpSpPr bwMode="auto">
            <a:xfrm>
              <a:off x="3216" y="1488"/>
              <a:ext cx="1152" cy="288"/>
              <a:chOff x="3216" y="1488"/>
              <a:chExt cx="1152" cy="288"/>
            </a:xfrm>
          </p:grpSpPr>
          <p:sp>
            <p:nvSpPr>
              <p:cNvPr id="15401" name="Text Box 17"/>
              <p:cNvSpPr txBox="1">
                <a:spLocks noChangeArrowheads="1"/>
              </p:cNvSpPr>
              <p:nvPr/>
            </p:nvSpPr>
            <p:spPr bwMode="auto">
              <a:xfrm>
                <a:off x="3216" y="148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P+1</a:t>
                </a:r>
              </a:p>
            </p:txBody>
          </p:sp>
          <p:sp>
            <p:nvSpPr>
              <p:cNvPr id="15402" name="Line 18"/>
              <p:cNvSpPr>
                <a:spLocks noChangeShapeType="1"/>
              </p:cNvSpPr>
              <p:nvPr/>
            </p:nvSpPr>
            <p:spPr bwMode="auto">
              <a:xfrm>
                <a:off x="3888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8" name="Group 19"/>
            <p:cNvGrpSpPr>
              <a:grpSpLocks/>
            </p:cNvGrpSpPr>
            <p:nvPr/>
          </p:nvGrpSpPr>
          <p:grpSpPr bwMode="auto">
            <a:xfrm>
              <a:off x="5184" y="768"/>
              <a:ext cx="576" cy="768"/>
              <a:chOff x="5184" y="768"/>
              <a:chExt cx="576" cy="768"/>
            </a:xfrm>
          </p:grpSpPr>
          <p:sp>
            <p:nvSpPr>
              <p:cNvPr id="15399" name="AutoShape 20"/>
              <p:cNvSpPr>
                <a:spLocks/>
              </p:cNvSpPr>
              <p:nvPr/>
            </p:nvSpPr>
            <p:spPr bwMode="auto">
              <a:xfrm>
                <a:off x="5184" y="768"/>
                <a:ext cx="48" cy="768"/>
              </a:xfrm>
              <a:prstGeom prst="rightBrace">
                <a:avLst>
                  <a:gd name="adj1" fmla="val 1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rgbClr val="990000"/>
                  </a:solidFill>
                </a:endParaRPr>
              </a:p>
            </p:txBody>
          </p:sp>
          <p:sp>
            <p:nvSpPr>
              <p:cNvPr id="15400" name="Rectangle 21"/>
              <p:cNvSpPr>
                <a:spLocks noChangeArrowheads="1"/>
              </p:cNvSpPr>
              <p:nvPr/>
            </p:nvSpPr>
            <p:spPr bwMode="auto">
              <a:xfrm>
                <a:off x="5280" y="1008"/>
                <a:ext cx="48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4byte</a:t>
                </a:r>
              </a:p>
            </p:txBody>
          </p:sp>
        </p:grpSp>
      </p:grpSp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755650" y="2355850"/>
            <a:ext cx="2590800" cy="2262188"/>
            <a:chOff x="768" y="768"/>
            <a:chExt cx="1632" cy="1425"/>
          </a:xfrm>
        </p:grpSpPr>
        <p:grpSp>
          <p:nvGrpSpPr>
            <p:cNvPr id="15367" name="Group 23"/>
            <p:cNvGrpSpPr>
              <a:grpSpLocks/>
            </p:cNvGrpSpPr>
            <p:nvPr/>
          </p:nvGrpSpPr>
          <p:grpSpPr bwMode="auto">
            <a:xfrm>
              <a:off x="768" y="768"/>
              <a:ext cx="1488" cy="1425"/>
              <a:chOff x="768" y="768"/>
              <a:chExt cx="1488" cy="1425"/>
            </a:xfrm>
          </p:grpSpPr>
          <p:sp>
            <p:nvSpPr>
              <p:cNvPr id="15369" name="Text Box 24"/>
              <p:cNvSpPr txBox="1">
                <a:spLocks noChangeArrowheads="1"/>
              </p:cNvSpPr>
              <p:nvPr/>
            </p:nvSpPr>
            <p:spPr bwMode="auto">
              <a:xfrm>
                <a:off x="960" y="76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5370" name="Text Box 25"/>
              <p:cNvSpPr txBox="1">
                <a:spLocks noChangeArrowheads="1"/>
              </p:cNvSpPr>
              <p:nvPr/>
            </p:nvSpPr>
            <p:spPr bwMode="auto">
              <a:xfrm>
                <a:off x="768" y="115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P+1</a:t>
                </a:r>
              </a:p>
            </p:txBody>
          </p:sp>
          <p:sp>
            <p:nvSpPr>
              <p:cNvPr id="15371" name="Text Box 26"/>
              <p:cNvSpPr txBox="1">
                <a:spLocks noChangeArrowheads="1"/>
              </p:cNvSpPr>
              <p:nvPr/>
            </p:nvSpPr>
            <p:spPr bwMode="auto">
              <a:xfrm>
                <a:off x="768" y="148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P+2</a:t>
                </a:r>
              </a:p>
            </p:txBody>
          </p:sp>
          <p:sp>
            <p:nvSpPr>
              <p:cNvPr id="15372" name="Text Box 27"/>
              <p:cNvSpPr txBox="1">
                <a:spLocks noChangeArrowheads="1"/>
              </p:cNvSpPr>
              <p:nvPr/>
            </p:nvSpPr>
            <p:spPr bwMode="auto">
              <a:xfrm>
                <a:off x="768" y="187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P+3</a:t>
                </a:r>
              </a:p>
            </p:txBody>
          </p:sp>
          <p:grpSp>
            <p:nvGrpSpPr>
              <p:cNvPr id="15373" name="Group 28"/>
              <p:cNvGrpSpPr>
                <a:grpSpLocks/>
              </p:cNvGrpSpPr>
              <p:nvPr/>
            </p:nvGrpSpPr>
            <p:grpSpPr bwMode="auto">
              <a:xfrm>
                <a:off x="1392" y="864"/>
                <a:ext cx="864" cy="1329"/>
                <a:chOff x="1392" y="864"/>
                <a:chExt cx="864" cy="1329"/>
              </a:xfrm>
            </p:grpSpPr>
            <p:grpSp>
              <p:nvGrpSpPr>
                <p:cNvPr id="15374" name="Group 29"/>
                <p:cNvGrpSpPr>
                  <a:grpSpLocks/>
                </p:cNvGrpSpPr>
                <p:nvPr/>
              </p:nvGrpSpPr>
              <p:grpSpPr bwMode="auto">
                <a:xfrm>
                  <a:off x="1968" y="864"/>
                  <a:ext cx="288" cy="1329"/>
                  <a:chOff x="4560" y="2256"/>
                  <a:chExt cx="288" cy="1329"/>
                </a:xfrm>
              </p:grpSpPr>
              <p:sp>
                <p:nvSpPr>
                  <p:cNvPr id="1537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92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380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4560" y="2256"/>
                    <a:ext cx="288" cy="1329"/>
                    <a:chOff x="4272" y="2256"/>
                    <a:chExt cx="288" cy="1329"/>
                  </a:xfrm>
                </p:grpSpPr>
                <p:sp>
                  <p:nvSpPr>
                    <p:cNvPr id="15381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72" y="2256"/>
                      <a:ext cx="288" cy="132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1</a:t>
                      </a:r>
                    </a:p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2</a:t>
                      </a:r>
                    </a:p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3</a:t>
                      </a:r>
                    </a:p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15382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544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83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3264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84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400"/>
                      <a:ext cx="288" cy="0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85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736"/>
                      <a:ext cx="288" cy="0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86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3072"/>
                      <a:ext cx="288" cy="0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87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3408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5375" name="Line 39"/>
                <p:cNvSpPr>
                  <a:spLocks noChangeShapeType="1"/>
                </p:cNvSpPr>
                <p:nvPr/>
              </p:nvSpPr>
              <p:spPr bwMode="auto">
                <a:xfrm>
                  <a:off x="1392" y="912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6" name="Line 40"/>
                <p:cNvSpPr>
                  <a:spLocks noChangeShapeType="1"/>
                </p:cNvSpPr>
                <p:nvPr/>
              </p:nvSpPr>
              <p:spPr bwMode="auto">
                <a:xfrm>
                  <a:off x="1440" y="124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7" name="Line 41"/>
                <p:cNvSpPr>
                  <a:spLocks noChangeShapeType="1"/>
                </p:cNvSpPr>
                <p:nvPr/>
              </p:nvSpPr>
              <p:spPr bwMode="auto">
                <a:xfrm>
                  <a:off x="1440" y="158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8" name="Line 42"/>
                <p:cNvSpPr>
                  <a:spLocks noChangeShapeType="1"/>
                </p:cNvSpPr>
                <p:nvPr/>
              </p:nvSpPr>
              <p:spPr bwMode="auto">
                <a:xfrm>
                  <a:off x="1440" y="196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68" name="AutoShape 43"/>
            <p:cNvSpPr>
              <a:spLocks/>
            </p:cNvSpPr>
            <p:nvPr/>
          </p:nvSpPr>
          <p:spPr bwMode="auto">
            <a:xfrm>
              <a:off x="2304" y="864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990000"/>
                </a:solidFill>
              </a:endParaRPr>
            </a:p>
          </p:txBody>
        </p:sp>
      </p:grp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3575050" y="258445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2byte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7543800" cy="725487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FF0066"/>
                </a:solidFill>
              </a:rPr>
              <a:t>二、指针变量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38288"/>
            <a:ext cx="8569325" cy="44116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Consolas" panose="020B0609020204030204" pitchFamily="49" charset="0"/>
              </a:rPr>
              <a:t>3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、指针变量赋值（这里要用到取地址运算符“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&amp;”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）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Consolas" panose="020B0609020204030204" pitchFamily="49" charset="0"/>
              </a:rPr>
              <a:t>例：　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pointer_1 = &amp;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　　　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pointer_2 = &amp;j;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注意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（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1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）指针变量中只能存放地址，不能将一个非地址类型的数据（如常数等）赋给一个指针变量，如：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pointer_1 = 100;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Consolas" panose="020B0609020204030204" pitchFamily="49" charset="0"/>
              </a:rPr>
              <a:t>　　（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2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）也可以在定义指针变量的同时指定其初值，如：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a;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　　　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*p = &amp;a;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rgbClr val="808080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rgbClr val="808080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3441</TotalTime>
  <Words>1626</Words>
  <Application>Microsoft Office PowerPoint</Application>
  <PresentationFormat>全屏显示(4:3)</PresentationFormat>
  <Paragraphs>407</Paragraphs>
  <Slides>52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MS Outlook</vt:lpstr>
      <vt:lpstr>黑体</vt:lpstr>
      <vt:lpstr>楷体_GB2312</vt:lpstr>
      <vt:lpstr>宋体</vt:lpstr>
      <vt:lpstr>Arial</vt:lpstr>
      <vt:lpstr>Consolas</vt:lpstr>
      <vt:lpstr>Times New Roman</vt:lpstr>
      <vt:lpstr>Wingdings</vt:lpstr>
      <vt:lpstr>Network</vt:lpstr>
      <vt:lpstr>补充内容：指针和结构体</vt:lpstr>
      <vt:lpstr>一、指针概述</vt:lpstr>
      <vt:lpstr>二、指针变量</vt:lpstr>
      <vt:lpstr>二、指针变量</vt:lpstr>
      <vt:lpstr>二、指针变量</vt:lpstr>
      <vt:lpstr>PowerPoint 演示文稿</vt:lpstr>
      <vt:lpstr>PowerPoint 演示文稿</vt:lpstr>
      <vt:lpstr>二、指针变量</vt:lpstr>
      <vt:lpstr>二、指针变量</vt:lpstr>
      <vt:lpstr>二、指针变量</vt:lpstr>
      <vt:lpstr>二、指针变量</vt:lpstr>
      <vt:lpstr>二、指针变量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二、指针变量</vt:lpstr>
      <vt:lpstr>三、指针与函数</vt:lpstr>
      <vt:lpstr>三、指针与函数</vt:lpstr>
      <vt:lpstr>例：</vt:lpstr>
      <vt:lpstr>例：</vt:lpstr>
      <vt:lpstr>PowerPoint 演示文稿</vt:lpstr>
      <vt:lpstr>PowerPoint 演示文稿</vt:lpstr>
      <vt:lpstr>PowerPoint 演示文稿</vt:lpstr>
      <vt:lpstr> 四、 指针与数组</vt:lpstr>
      <vt:lpstr>PowerPoint 演示文稿</vt:lpstr>
      <vt:lpstr>PowerPoint 演示文稿</vt:lpstr>
      <vt:lpstr>五、指针与结构体类型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 指向结构体的指针变量（综合）</vt:lpstr>
      <vt:lpstr>(四)指向结构体类型数据的指针—引用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（4）typedef语句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yijun</dc:creator>
  <cp:lastModifiedBy>zhang</cp:lastModifiedBy>
  <cp:revision>107</cp:revision>
  <dcterms:created xsi:type="dcterms:W3CDTF">2006-04-16T13:38:22Z</dcterms:created>
  <dcterms:modified xsi:type="dcterms:W3CDTF">2021-02-28T15:25:14Z</dcterms:modified>
</cp:coreProperties>
</file>