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2" r:id="rId6"/>
    <p:sldId id="264" r:id="rId7"/>
    <p:sldId id="270" r:id="rId8"/>
    <p:sldId id="271" r:id="rId9"/>
    <p:sldId id="305" r:id="rId10"/>
    <p:sldId id="296" r:id="rId11"/>
    <p:sldId id="297" r:id="rId12"/>
    <p:sldId id="298" r:id="rId13"/>
    <p:sldId id="306" r:id="rId14"/>
    <p:sldId id="275" r:id="rId15"/>
    <p:sldId id="284" r:id="rId16"/>
    <p:sldId id="279" r:id="rId17"/>
    <p:sldId id="285" r:id="rId18"/>
    <p:sldId id="299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89321f-a4ec-4130-ab8e-9327d9367d3b}">
          <p14:sldIdLst>
            <p14:sldId id="256"/>
            <p14:sldId id="262"/>
            <p14:sldId id="264"/>
            <p14:sldId id="270"/>
            <p14:sldId id="257"/>
          </p14:sldIdLst>
        </p14:section>
        <p14:section name="无标题节" id="{f1ee53d4-0876-485b-b883-63ed4b7698fd}">
          <p14:sldIdLst>
            <p14:sldId id="305"/>
            <p14:sldId id="296"/>
            <p14:sldId id="297"/>
            <p14:sldId id="298"/>
            <p14:sldId id="306"/>
            <p14:sldId id="275"/>
            <p14:sldId id="284"/>
            <p14:sldId id="279"/>
            <p14:sldId id="285"/>
            <p14:sldId id="299"/>
            <p14:sldId id="282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A75"/>
    <a:srgbClr val="435869"/>
    <a:srgbClr val="3D5264"/>
    <a:srgbClr val="FFFF99"/>
    <a:srgbClr val="404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94D-1046-44F3-9E34-120B3B25A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7AFC-F406-41F2-80F7-9501230B16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94D-1046-44F3-9E34-120B3B25A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7AFC-F406-41F2-80F7-9501230B16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94D-1046-44F3-9E34-120B3B25A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7AFC-F406-41F2-80F7-9501230B16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94D-1046-44F3-9E34-120B3B25A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7AFC-F406-41F2-80F7-9501230B16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94D-1046-44F3-9E34-120B3B25A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7AFC-F406-41F2-80F7-9501230B16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94D-1046-44F3-9E34-120B3B25A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7AFC-F406-41F2-80F7-9501230B16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94D-1046-44F3-9E34-120B3B25A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7AFC-F406-41F2-80F7-9501230B16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94D-1046-44F3-9E34-120B3B25A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7AFC-F406-41F2-80F7-9501230B16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94D-1046-44F3-9E34-120B3B25A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7AFC-F406-41F2-80F7-9501230B16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94D-1046-44F3-9E34-120B3B25A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7AFC-F406-41F2-80F7-9501230B16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94D-1046-44F3-9E34-120B3B25A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7AFC-F406-41F2-80F7-9501230B16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B94D-1046-44F3-9E34-120B3B25A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F7AFC-F406-41F2-80F7-9501230B16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_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16" b="25181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PA_文本框 9"/>
          <p:cNvSpPr txBox="1"/>
          <p:nvPr>
            <p:custDataLst>
              <p:tags r:id="rId4"/>
            </p:custDataLst>
          </p:nvPr>
        </p:nvSpPr>
        <p:spPr>
          <a:xfrm>
            <a:off x="692785" y="782955"/>
            <a:ext cx="103384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a typeface="+mj-ea"/>
              </a:rPr>
              <a:t>     </a:t>
            </a:r>
            <a:r>
              <a:rPr lang="en-US" altLang="zh-CN" sz="5400" b="1" dirty="0">
                <a:solidFill>
                  <a:schemeClr val="bg1"/>
                </a:solidFill>
                <a:ea typeface="+mj-ea"/>
              </a:rPr>
              <a:t>2022</a:t>
            </a:r>
            <a:r>
              <a:rPr lang="zh-CN" altLang="en-US" sz="5400" b="1" dirty="0">
                <a:solidFill>
                  <a:schemeClr val="bg1"/>
                </a:solidFill>
                <a:ea typeface="+mj-ea"/>
              </a:rPr>
              <a:t>冬季奥运会小游戏</a:t>
            </a:r>
            <a:endParaRPr lang="zh-CN" altLang="en-US" sz="7200" b="1" dirty="0">
              <a:solidFill>
                <a:schemeClr val="bg1"/>
              </a:solidFill>
              <a:ea typeface="+mj-ea"/>
            </a:endParaRPr>
          </a:p>
          <a:p>
            <a:r>
              <a:rPr lang="zh-CN" altLang="en-US" sz="7200" b="1" dirty="0">
                <a:solidFill>
                  <a:schemeClr val="bg1"/>
                </a:solidFill>
                <a:ea typeface="+mj-ea"/>
              </a:rPr>
              <a:t>           冰</a:t>
            </a:r>
            <a:r>
              <a:rPr lang="en-US" altLang="zh-CN" sz="7200" b="1" dirty="0">
                <a:solidFill>
                  <a:schemeClr val="bg1"/>
                </a:solidFill>
                <a:ea typeface="+mj-ea"/>
              </a:rPr>
              <a:t> </a:t>
            </a:r>
            <a:r>
              <a:rPr lang="zh-CN" altLang="en-US" sz="7200" b="1" dirty="0">
                <a:solidFill>
                  <a:schemeClr val="bg1"/>
                </a:solidFill>
                <a:ea typeface="+mj-ea"/>
              </a:rPr>
              <a:t>上</a:t>
            </a:r>
            <a:r>
              <a:rPr lang="en-US" altLang="zh-CN" sz="7200" b="1" dirty="0">
                <a:solidFill>
                  <a:schemeClr val="bg1"/>
                </a:solidFill>
                <a:ea typeface="+mj-ea"/>
              </a:rPr>
              <a:t> </a:t>
            </a:r>
            <a:r>
              <a:rPr lang="zh-CN" altLang="en-US" sz="7200" b="1" dirty="0">
                <a:solidFill>
                  <a:schemeClr val="bg1"/>
                </a:solidFill>
                <a:ea typeface="+mj-ea"/>
              </a:rPr>
              <a:t>精</a:t>
            </a:r>
            <a:r>
              <a:rPr lang="en-US" altLang="zh-CN" sz="7200" b="1" dirty="0">
                <a:solidFill>
                  <a:schemeClr val="bg1"/>
                </a:solidFill>
                <a:ea typeface="+mj-ea"/>
              </a:rPr>
              <a:t> </a:t>
            </a:r>
            <a:r>
              <a:rPr lang="zh-CN" altLang="en-US" sz="7200" b="1" dirty="0">
                <a:solidFill>
                  <a:schemeClr val="bg1"/>
                </a:solidFill>
                <a:ea typeface="+mj-ea"/>
              </a:rPr>
              <a:t>灵</a:t>
            </a:r>
            <a:endParaRPr lang="zh-CN" altLang="en-US" sz="7200" b="1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1" name="PA_文本框 10"/>
          <p:cNvSpPr txBox="1"/>
          <p:nvPr>
            <p:custDataLst>
              <p:tags r:id="rId5"/>
            </p:custDataLst>
          </p:nvPr>
        </p:nvSpPr>
        <p:spPr>
          <a:xfrm>
            <a:off x="6195060" y="2260600"/>
            <a:ext cx="59969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8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93185" y="5616575"/>
            <a:ext cx="6861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Adobe Myungjo Std M" panose="02020600000000000000" charset="-128"/>
                <a:ea typeface="Adobe Myungjo Std M" panose="02020600000000000000" charset="-128"/>
                <a:cs typeface="Adobe Myungjo Std M" panose="02020600000000000000" charset="-128"/>
              </a:rPr>
              <a:t>负责人 张世浩   成员 朱尝雨 蒋心欣 张君涵 闫芬</a:t>
            </a:r>
            <a:endParaRPr lang="zh-CN" altLang="en-US" sz="2400">
              <a:solidFill>
                <a:schemeClr val="bg1"/>
              </a:solidFill>
              <a:latin typeface="Adobe Myungjo Std M" panose="02020600000000000000" charset="-128"/>
              <a:ea typeface="Adobe Myungjo Std M" panose="02020600000000000000" charset="-128"/>
              <a:cs typeface="Adobe Myungjo Std M" panose="02020600000000000000" charset="-128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弧形 9"/>
          <p:cNvSpPr/>
          <p:nvPr/>
        </p:nvSpPr>
        <p:spPr>
          <a:xfrm rot="12761059">
            <a:off x="332806" y="244897"/>
            <a:ext cx="720000" cy="720000"/>
          </a:xfrm>
          <a:prstGeom prst="arc">
            <a:avLst>
              <a:gd name="adj1" fmla="val 10041562"/>
              <a:gd name="adj2" fmla="val 4991775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>
            <a:off x="242806" y="154897"/>
            <a:ext cx="900000" cy="900000"/>
          </a:xfrm>
          <a:prstGeom prst="arc">
            <a:avLst>
              <a:gd name="adj1" fmla="val 13850929"/>
              <a:gd name="adj2" fmla="val 9227799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2847" y="31251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570095" y="604520"/>
            <a:ext cx="2031365" cy="635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320800" y="576580"/>
            <a:ext cx="1510665" cy="635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44140" y="312420"/>
            <a:ext cx="192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作品效果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6735" y="1388745"/>
            <a:ext cx="2097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游戏吉祥物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2" name="图片 21" descr="C:\Users\asus\Desktop\bingshangjinl\吉祥物截图.jpg吉祥物截图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62743" y="1226185"/>
            <a:ext cx="5068570" cy="51606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弧形 9"/>
          <p:cNvSpPr/>
          <p:nvPr/>
        </p:nvSpPr>
        <p:spPr>
          <a:xfrm rot="12761059">
            <a:off x="332806" y="244897"/>
            <a:ext cx="720000" cy="720000"/>
          </a:xfrm>
          <a:prstGeom prst="arc">
            <a:avLst>
              <a:gd name="adj1" fmla="val 10041562"/>
              <a:gd name="adj2" fmla="val 4991775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>
            <a:off x="242806" y="154897"/>
            <a:ext cx="900000" cy="900000"/>
          </a:xfrm>
          <a:prstGeom prst="arc">
            <a:avLst>
              <a:gd name="adj1" fmla="val 13850929"/>
              <a:gd name="adj2" fmla="val 9227799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2847" y="31251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570095" y="604520"/>
            <a:ext cx="2031365" cy="635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320800" y="576580"/>
            <a:ext cx="1510665" cy="635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44140" y="312420"/>
            <a:ext cx="192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作品效果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6735" y="1388745"/>
            <a:ext cx="2097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游戏开始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2" name="图片 21" descr="C:\Users\asus\Desktop\bingshangjinl\开始.jpg开始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5138" y="2299970"/>
            <a:ext cx="5068570" cy="2235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25895" y="1450340"/>
            <a:ext cx="1412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体育馆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3" name="图片 2" descr="体育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65" y="2196465"/>
            <a:ext cx="4582795" cy="38366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2761059">
            <a:off x="3317583" y="2348999"/>
            <a:ext cx="2160000" cy="2160000"/>
          </a:xfrm>
          <a:prstGeom prst="arc">
            <a:avLst>
              <a:gd name="adj1" fmla="val 10041562"/>
              <a:gd name="adj2" fmla="val 4991775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3824" y="2644170"/>
            <a:ext cx="135191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600" dirty="0">
                <a:solidFill>
                  <a:schemeClr val="bg1"/>
                </a:solidFill>
                <a:latin typeface="+mj-lt"/>
                <a:ea typeface="+mj-ea"/>
              </a:rPr>
              <a:t> 3</a:t>
            </a:r>
            <a:endParaRPr lang="zh-CN" altLang="en-US" sz="9600" b="1" spc="6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539056" y="3429000"/>
            <a:ext cx="4028391" cy="618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242636" y="2772639"/>
            <a:ext cx="211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chemeClr val="bg1"/>
                </a:solidFill>
              </a:rPr>
              <a:t>设计思路</a:t>
            </a:r>
            <a:endParaRPr lang="zh-CN" altLang="en-US" sz="3200" b="1" spc="600" dirty="0">
              <a:solidFill>
                <a:schemeClr val="bg1"/>
              </a:solidFill>
            </a:endParaRPr>
          </a:p>
        </p:txBody>
      </p:sp>
      <p:sp>
        <p:nvSpPr>
          <p:cNvPr id="7" name="弧形 6"/>
          <p:cNvSpPr/>
          <p:nvPr/>
        </p:nvSpPr>
        <p:spPr>
          <a:xfrm>
            <a:off x="3137583" y="2169000"/>
            <a:ext cx="2520000" cy="2520000"/>
          </a:xfrm>
          <a:prstGeom prst="arc">
            <a:avLst>
              <a:gd name="adj1" fmla="val 13850929"/>
              <a:gd name="adj2" fmla="val 9227799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弧形 9"/>
          <p:cNvSpPr/>
          <p:nvPr/>
        </p:nvSpPr>
        <p:spPr>
          <a:xfrm rot="12761059">
            <a:off x="332806" y="244897"/>
            <a:ext cx="720000" cy="720000"/>
          </a:xfrm>
          <a:prstGeom prst="arc">
            <a:avLst>
              <a:gd name="adj1" fmla="val 10041562"/>
              <a:gd name="adj2" fmla="val 4991775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>
            <a:off x="242806" y="154897"/>
            <a:ext cx="900000" cy="900000"/>
          </a:xfrm>
          <a:prstGeom prst="arc">
            <a:avLst>
              <a:gd name="adj1" fmla="val 13850929"/>
              <a:gd name="adj2" fmla="val 9227799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2847" y="31251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03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800000" y="582617"/>
            <a:ext cx="1296000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320799" y="582617"/>
            <a:ext cx="1296000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90144" y="31251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设计思路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29410" y="1489710"/>
            <a:ext cx="911352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北京奥运会向世界呈现了绿色、科技、人文的奥运理念，并且对赛后的城市发展和建设起到了极大的促进作用，成为一笔宝贵的精神遗产。如今，北京在申办2022年冬奥会时提出的“以运动员为中心、可持续发展、节俭办赛”三大理念，可以说是北京在新形势下对奥运精神的再次注解。为了拓展运动会把众人从日常的烦琐的生活中解放出,让众人完全放出生活中的烦恼,良好享受日常生活中的无尽趣味。憋闷在乐趣中消失,自信在体育活动中增加,了解研讨在不知不觉的过程中完成,整体的作用在欢乐中无形凝聚。为了让人们在游戏中体会运动的快乐，设计一款提高玩家灵敏度，增加对运动乐趣的精灵滑雪游戏。进入游戏界面，按键盘上的W键和S键控制小蜜蜂的前后移动方向，键盘</a:t>
            </a:r>
            <a:r>
              <a:rPr lang="en-US" altLang="zh-CN" sz="2000">
                <a:solidFill>
                  <a:schemeClr val="bg1"/>
                </a:solidFill>
              </a:rPr>
              <a:t>A</a:t>
            </a:r>
            <a:r>
              <a:rPr lang="zh-CN" altLang="en-US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D</a:t>
            </a:r>
            <a:r>
              <a:rPr lang="zh-CN" altLang="en-US" sz="2000">
                <a:solidFill>
                  <a:schemeClr val="bg1"/>
                </a:solidFill>
              </a:rPr>
              <a:t>控制视觉角度，空格键控制高度。最开始从出发台出发，生命值为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5，得分为0。跳起触碰到一定高度，金币就消失，左上角分数值加一；触碰到单杠，盒子，环、等障碍物，左上角生命值减一，减到零即为游戏失败；当精灵在生命值不减到零的情况下，到达一定分数，再返回冰墩墩和雪融融出，闯关成功进入下一关。游戏设计三个关卡，并在游戏中增加bgm让玩家身临其境，增加游戏体验感，在游戏中体会运动的快乐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2761059">
            <a:off x="3317583" y="2348999"/>
            <a:ext cx="2160000" cy="2160000"/>
          </a:xfrm>
          <a:prstGeom prst="arc">
            <a:avLst>
              <a:gd name="adj1" fmla="val 10041562"/>
              <a:gd name="adj2" fmla="val 4991775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3824" y="2644170"/>
            <a:ext cx="135191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600" dirty="0">
                <a:solidFill>
                  <a:schemeClr val="bg1"/>
                </a:solidFill>
                <a:latin typeface="+mj-lt"/>
                <a:ea typeface="+mj-ea"/>
              </a:rPr>
              <a:t> 4</a:t>
            </a:r>
            <a:endParaRPr lang="zh-CN" altLang="en-US" sz="9600" b="1" spc="6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539056" y="3429000"/>
            <a:ext cx="4028391" cy="618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242636" y="2772639"/>
            <a:ext cx="26809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600" dirty="0">
                <a:solidFill>
                  <a:schemeClr val="bg1"/>
                </a:solidFill>
              </a:rPr>
              <a:t>   </a:t>
            </a:r>
            <a:r>
              <a:rPr lang="zh-CN" altLang="en-US" sz="3200" b="1" spc="600" dirty="0">
                <a:solidFill>
                  <a:schemeClr val="bg1"/>
                </a:solidFill>
              </a:rPr>
              <a:t>重点难点</a:t>
            </a:r>
            <a:endParaRPr lang="zh-CN" altLang="en-US" sz="3200" b="1" spc="600" dirty="0">
              <a:solidFill>
                <a:schemeClr val="bg1"/>
              </a:solidFill>
            </a:endParaRPr>
          </a:p>
        </p:txBody>
      </p:sp>
      <p:sp>
        <p:nvSpPr>
          <p:cNvPr id="7" name="弧形 6"/>
          <p:cNvSpPr/>
          <p:nvPr/>
        </p:nvSpPr>
        <p:spPr>
          <a:xfrm>
            <a:off x="3137583" y="2169000"/>
            <a:ext cx="2520000" cy="2520000"/>
          </a:xfrm>
          <a:prstGeom prst="arc">
            <a:avLst>
              <a:gd name="adj1" fmla="val 13850929"/>
              <a:gd name="adj2" fmla="val 9227799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39056" y="3506770"/>
            <a:ext cx="4201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弧形 9"/>
          <p:cNvSpPr/>
          <p:nvPr/>
        </p:nvSpPr>
        <p:spPr>
          <a:xfrm rot="12761059">
            <a:off x="332806" y="244897"/>
            <a:ext cx="720000" cy="720000"/>
          </a:xfrm>
          <a:prstGeom prst="arc">
            <a:avLst>
              <a:gd name="adj1" fmla="val 10041562"/>
              <a:gd name="adj2" fmla="val 4991775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>
            <a:off x="242806" y="154897"/>
            <a:ext cx="900000" cy="900000"/>
          </a:xfrm>
          <a:prstGeom prst="arc">
            <a:avLst>
              <a:gd name="adj1" fmla="val 13850929"/>
              <a:gd name="adj2" fmla="val 9227799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2847" y="31251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04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800000" y="582617"/>
            <a:ext cx="1296000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320799" y="582617"/>
            <a:ext cx="1296000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90144" y="31251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重点难点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1530" y="1414145"/>
            <a:ext cx="832929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1.要慎重选择模式一个依赖注入的框架还不错strangeioc是mvcs模式的，解耦形式的。UI算是比较头疼的，NGUI来说，panel分层，采取动静分离和布局分离 不然lateupdate消耗很高，图集尽量按功能模块划分，图集要压缩ETC（android）Pvrtc4(IOS )，透明拆离自己可以考虑下。那些UI做预加载，不然有些超级大的UI在点击的时候初始化都要耗上1-2s甚至更高基本可以说用户都想GG了，这个就需要分好层级了不要一股脑所有的东西全部放在一个prefab里面，然后能异步加载的尽量做到异步加载。DC的问题很老套了一大把各种优化 我就不说了现在手机CPU配置都比较高 1 2百的DC基本无压力 。UI内存问题向来都是个比较大的问题，UI占得内存而且比重还是比较大的，图集是最大的，建议在做Assetbundle的时候图片和prefab做分离，这样在做动态释放的时候直接调用Resources.UnloadAsset(obj)就可以了释放掉图集而且还不卡等等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2.音频压缩模式bgm使用streaming，短音频decompress on load，要不要做预加载防止在角色放技能的时候卡顿，在考虑assetbundle的时候没有绝对的方案，但是有一点尽量使冗余做到最小。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弧形 9"/>
          <p:cNvSpPr/>
          <p:nvPr/>
        </p:nvSpPr>
        <p:spPr>
          <a:xfrm rot="12761059">
            <a:off x="332806" y="244897"/>
            <a:ext cx="720000" cy="720000"/>
          </a:xfrm>
          <a:prstGeom prst="arc">
            <a:avLst>
              <a:gd name="adj1" fmla="val 10041562"/>
              <a:gd name="adj2" fmla="val 4991775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>
            <a:off x="242806" y="154897"/>
            <a:ext cx="900000" cy="900000"/>
          </a:xfrm>
          <a:prstGeom prst="arc">
            <a:avLst>
              <a:gd name="adj1" fmla="val 13850929"/>
              <a:gd name="adj2" fmla="val 9227799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2847" y="31251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04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800000" y="582617"/>
            <a:ext cx="1296000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320799" y="582617"/>
            <a:ext cx="1296000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90144" y="31251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重点难点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1685" y="1218565"/>
            <a:ext cx="83292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3.开发中考虑: 首先就要考虑缓存池，如果频繁常见和destroy一个，这样不仅造成CPU的额外消耗还会产生大量的内存碎片和也是mono托管推不断地增大。Assetbundle和Assets的异步加载，在mmo游戏中一般不会去做一些预加载怪物，Npc，其他玩家等等只能依靠异步的加载，这就继续缓存池的重要性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中后期考虑：缓存池太大了，就要考虑选择合适的时机去释放，让内存得到合适的释放，减少整体游戏的内存压力。异步加载瓶颈，unity的异步加载其实也是从主线程中去榨取CPU和GPU，如果一帧里面塞的东西很多也会造成线程等待和lock，所以后期就要进行分帧加载如在一帧开始加载直到完成，在开始下一个加载，如果分帧也会造成线程lock，那就要考虑大资源（贴图，音频，animationclip）是不是拆解分帧加载，这样做的目的就是为了防止游戏卡壳，保证游戏的流畅度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4.unity 现在支持游戏书写自己的shader，但是如果很复杂的shader。shader在解析和GL绘制的也是非常消耗CPU的。怎么办那，我们可以给shader预热，可以看下warmup方法，建议不要用全局预热的那个方法会很卡，可以自己自己收集进来所有的shader然后进行逐个预热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2506080" y="2555613"/>
            <a:ext cx="7179840" cy="1298191"/>
          </a:xfrm>
          <a:custGeom>
            <a:avLst/>
            <a:gdLst/>
            <a:ahLst/>
            <a:cxnLst/>
            <a:rect l="l" t="t" r="r" b="b"/>
            <a:pathLst>
              <a:path w="7179840" h="1298191">
                <a:moveTo>
                  <a:pt x="2915543" y="314065"/>
                </a:moveTo>
                <a:lnTo>
                  <a:pt x="2746102" y="779599"/>
                </a:lnTo>
                <a:lnTo>
                  <a:pt x="3088407" y="779599"/>
                </a:lnTo>
                <a:close/>
                <a:moveTo>
                  <a:pt x="4960553" y="21394"/>
                </a:moveTo>
                <a:lnTo>
                  <a:pt x="5213858" y="21394"/>
                </a:lnTo>
                <a:lnTo>
                  <a:pt x="5213858" y="578495"/>
                </a:lnTo>
                <a:lnTo>
                  <a:pt x="5725604" y="21394"/>
                </a:lnTo>
                <a:lnTo>
                  <a:pt x="6066196" y="21394"/>
                </a:lnTo>
                <a:lnTo>
                  <a:pt x="5593816" y="510034"/>
                </a:lnTo>
                <a:lnTo>
                  <a:pt x="6091870" y="1275941"/>
                </a:lnTo>
                <a:lnTo>
                  <a:pt x="5764113" y="1275941"/>
                </a:lnTo>
                <a:lnTo>
                  <a:pt x="5419241" y="687177"/>
                </a:lnTo>
                <a:lnTo>
                  <a:pt x="5213858" y="896839"/>
                </a:lnTo>
                <a:lnTo>
                  <a:pt x="5213858" y="1275941"/>
                </a:lnTo>
                <a:lnTo>
                  <a:pt x="4960553" y="1275941"/>
                </a:lnTo>
                <a:close/>
                <a:moveTo>
                  <a:pt x="3692872" y="21394"/>
                </a:moveTo>
                <a:lnTo>
                  <a:pt x="3939331" y="21394"/>
                </a:lnTo>
                <a:lnTo>
                  <a:pt x="4452788" y="859185"/>
                </a:lnTo>
                <a:lnTo>
                  <a:pt x="4452788" y="21394"/>
                </a:lnTo>
                <a:lnTo>
                  <a:pt x="4688123" y="21394"/>
                </a:lnTo>
                <a:lnTo>
                  <a:pt x="4688123" y="1275941"/>
                </a:lnTo>
                <a:lnTo>
                  <a:pt x="4433962" y="1275941"/>
                </a:lnTo>
                <a:lnTo>
                  <a:pt x="3928206" y="457833"/>
                </a:lnTo>
                <a:lnTo>
                  <a:pt x="3928206" y="1275941"/>
                </a:lnTo>
                <a:lnTo>
                  <a:pt x="3692872" y="1275941"/>
                </a:lnTo>
                <a:close/>
                <a:moveTo>
                  <a:pt x="2784611" y="21394"/>
                </a:moveTo>
                <a:lnTo>
                  <a:pt x="3052465" y="21394"/>
                </a:lnTo>
                <a:lnTo>
                  <a:pt x="3554797" y="1275941"/>
                </a:lnTo>
                <a:lnTo>
                  <a:pt x="3279242" y="1275941"/>
                </a:lnTo>
                <a:lnTo>
                  <a:pt x="3169704" y="990973"/>
                </a:lnTo>
                <a:lnTo>
                  <a:pt x="2668228" y="990973"/>
                </a:lnTo>
                <a:lnTo>
                  <a:pt x="2564680" y="1275941"/>
                </a:lnTo>
                <a:lnTo>
                  <a:pt x="2295971" y="1275941"/>
                </a:lnTo>
                <a:close/>
                <a:moveTo>
                  <a:pt x="1157511" y="21394"/>
                </a:moveTo>
                <a:lnTo>
                  <a:pt x="1410816" y="21394"/>
                </a:lnTo>
                <a:lnTo>
                  <a:pt x="1410816" y="515169"/>
                </a:lnTo>
                <a:lnTo>
                  <a:pt x="1907158" y="515169"/>
                </a:lnTo>
                <a:lnTo>
                  <a:pt x="1907158" y="21394"/>
                </a:lnTo>
                <a:lnTo>
                  <a:pt x="2160463" y="21394"/>
                </a:lnTo>
                <a:lnTo>
                  <a:pt x="2160463" y="1275941"/>
                </a:lnTo>
                <a:lnTo>
                  <a:pt x="1907158" y="1275941"/>
                </a:lnTo>
                <a:lnTo>
                  <a:pt x="1907158" y="727398"/>
                </a:lnTo>
                <a:lnTo>
                  <a:pt x="1410816" y="727398"/>
                </a:lnTo>
                <a:lnTo>
                  <a:pt x="1410816" y="1275941"/>
                </a:lnTo>
                <a:lnTo>
                  <a:pt x="1157511" y="1275941"/>
                </a:lnTo>
                <a:close/>
                <a:moveTo>
                  <a:pt x="0" y="21394"/>
                </a:moveTo>
                <a:lnTo>
                  <a:pt x="996962" y="21394"/>
                </a:lnTo>
                <a:lnTo>
                  <a:pt x="996962" y="233623"/>
                </a:lnTo>
                <a:lnTo>
                  <a:pt x="625562" y="233623"/>
                </a:lnTo>
                <a:lnTo>
                  <a:pt x="625562" y="1275941"/>
                </a:lnTo>
                <a:lnTo>
                  <a:pt x="372256" y="1275941"/>
                </a:lnTo>
                <a:lnTo>
                  <a:pt x="372256" y="233623"/>
                </a:lnTo>
                <a:lnTo>
                  <a:pt x="0" y="233623"/>
                </a:lnTo>
                <a:close/>
                <a:moveTo>
                  <a:pt x="6662960" y="0"/>
                </a:moveTo>
                <a:cubicBezTo>
                  <a:pt x="6820420" y="0"/>
                  <a:pt x="6938943" y="34516"/>
                  <a:pt x="7018529" y="103548"/>
                </a:cubicBezTo>
                <a:cubicBezTo>
                  <a:pt x="7098115" y="172579"/>
                  <a:pt x="7139904" y="264716"/>
                  <a:pt x="7143898" y="379959"/>
                </a:cubicBezTo>
                <a:lnTo>
                  <a:pt x="6890592" y="391084"/>
                </a:lnTo>
                <a:cubicBezTo>
                  <a:pt x="6879753" y="326616"/>
                  <a:pt x="6856504" y="280262"/>
                  <a:pt x="6820848" y="252022"/>
                </a:cubicBezTo>
                <a:cubicBezTo>
                  <a:pt x="6785192" y="223782"/>
                  <a:pt x="6731706" y="209662"/>
                  <a:pt x="6660392" y="209662"/>
                </a:cubicBezTo>
                <a:cubicBezTo>
                  <a:pt x="6586797" y="209662"/>
                  <a:pt x="6529176" y="224780"/>
                  <a:pt x="6487529" y="255017"/>
                </a:cubicBezTo>
                <a:cubicBezTo>
                  <a:pt x="6460715" y="274415"/>
                  <a:pt x="6447308" y="300373"/>
                  <a:pt x="6447308" y="332892"/>
                </a:cubicBezTo>
                <a:cubicBezTo>
                  <a:pt x="6447308" y="362558"/>
                  <a:pt x="6459859" y="387946"/>
                  <a:pt x="6484962" y="409055"/>
                </a:cubicBezTo>
                <a:cubicBezTo>
                  <a:pt x="6516910" y="435868"/>
                  <a:pt x="6594499" y="463823"/>
                  <a:pt x="6717729" y="492919"/>
                </a:cubicBezTo>
                <a:cubicBezTo>
                  <a:pt x="6840958" y="522015"/>
                  <a:pt x="6932097" y="552109"/>
                  <a:pt x="6991144" y="583202"/>
                </a:cubicBezTo>
                <a:cubicBezTo>
                  <a:pt x="7050192" y="614295"/>
                  <a:pt x="7096404" y="656798"/>
                  <a:pt x="7129778" y="710711"/>
                </a:cubicBezTo>
                <a:cubicBezTo>
                  <a:pt x="7163152" y="764624"/>
                  <a:pt x="7179840" y="831230"/>
                  <a:pt x="7179840" y="910531"/>
                </a:cubicBezTo>
                <a:cubicBezTo>
                  <a:pt x="7179840" y="982415"/>
                  <a:pt x="7159872" y="1049735"/>
                  <a:pt x="7119937" y="1112491"/>
                </a:cubicBezTo>
                <a:cubicBezTo>
                  <a:pt x="7080001" y="1175246"/>
                  <a:pt x="7023520" y="1221886"/>
                  <a:pt x="6950496" y="1252408"/>
                </a:cubicBezTo>
                <a:cubicBezTo>
                  <a:pt x="6877471" y="1282930"/>
                  <a:pt x="6786475" y="1298191"/>
                  <a:pt x="6677508" y="1298191"/>
                </a:cubicBezTo>
                <a:cubicBezTo>
                  <a:pt x="6518906" y="1298191"/>
                  <a:pt x="6397104" y="1261536"/>
                  <a:pt x="6312098" y="1188226"/>
                </a:cubicBezTo>
                <a:cubicBezTo>
                  <a:pt x="6227092" y="1114915"/>
                  <a:pt x="6176317" y="1008088"/>
                  <a:pt x="6159772" y="867743"/>
                </a:cubicBezTo>
                <a:lnTo>
                  <a:pt x="6406232" y="843782"/>
                </a:lnTo>
                <a:cubicBezTo>
                  <a:pt x="6421065" y="926505"/>
                  <a:pt x="6451159" y="987264"/>
                  <a:pt x="6496514" y="1026059"/>
                </a:cubicBezTo>
                <a:cubicBezTo>
                  <a:pt x="6541870" y="1064853"/>
                  <a:pt x="6603056" y="1084251"/>
                  <a:pt x="6680076" y="1084251"/>
                </a:cubicBezTo>
                <a:cubicBezTo>
                  <a:pt x="6761658" y="1084251"/>
                  <a:pt x="6823130" y="1066993"/>
                  <a:pt x="6864492" y="1032477"/>
                </a:cubicBezTo>
                <a:cubicBezTo>
                  <a:pt x="6905854" y="997961"/>
                  <a:pt x="6926534" y="957598"/>
                  <a:pt x="6926534" y="911387"/>
                </a:cubicBezTo>
                <a:cubicBezTo>
                  <a:pt x="6926534" y="881720"/>
                  <a:pt x="6917834" y="856475"/>
                  <a:pt x="6900434" y="835652"/>
                </a:cubicBezTo>
                <a:cubicBezTo>
                  <a:pt x="6883033" y="814828"/>
                  <a:pt x="6852654" y="796715"/>
                  <a:pt x="6809296" y="781311"/>
                </a:cubicBezTo>
                <a:cubicBezTo>
                  <a:pt x="6779629" y="771042"/>
                  <a:pt x="6712024" y="752786"/>
                  <a:pt x="6606480" y="726542"/>
                </a:cubicBezTo>
                <a:cubicBezTo>
                  <a:pt x="6470699" y="692882"/>
                  <a:pt x="6375424" y="651520"/>
                  <a:pt x="6320656" y="602457"/>
                </a:cubicBezTo>
                <a:cubicBezTo>
                  <a:pt x="6243637" y="533425"/>
                  <a:pt x="6205128" y="449275"/>
                  <a:pt x="6205128" y="350007"/>
                </a:cubicBezTo>
                <a:cubicBezTo>
                  <a:pt x="6205128" y="286110"/>
                  <a:pt x="6223241" y="226349"/>
                  <a:pt x="6259468" y="170725"/>
                </a:cubicBezTo>
                <a:cubicBezTo>
                  <a:pt x="6295696" y="115100"/>
                  <a:pt x="6347898" y="72740"/>
                  <a:pt x="6416073" y="43644"/>
                </a:cubicBezTo>
                <a:cubicBezTo>
                  <a:pt x="6484248" y="14548"/>
                  <a:pt x="6566544" y="0"/>
                  <a:pt x="666296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34000">
                <a:schemeClr val="bg1">
                  <a:alpha val="50000"/>
                </a:schemeClr>
              </a:gs>
              <a:gs pos="72000">
                <a:schemeClr val="bg1">
                  <a:alpha val="80000"/>
                </a:schemeClr>
              </a:gs>
              <a:gs pos="100000">
                <a:schemeClr val="bg1">
                  <a:lumMod val="0"/>
                  <a:lumOff val="100000"/>
                </a:schemeClr>
              </a:gs>
            </a:gsLst>
            <a:lin ang="0" scaled="1"/>
          </a:gradFill>
          <a:ln>
            <a:noFill/>
          </a:ln>
          <a:effectLst>
            <a:outerShdw dist="114300" dir="2700000" algn="tl" rotWithShape="0">
              <a:schemeClr val="bg1">
                <a:lumMod val="50000"/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541260" y="4414033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endCxn id="12" idx="2"/>
          </p:cNvCxnSpPr>
          <p:nvPr/>
        </p:nvCxnSpPr>
        <p:spPr>
          <a:xfrm flipV="1">
            <a:off x="1590040" y="2615565"/>
            <a:ext cx="2209165" cy="1798320"/>
          </a:xfrm>
          <a:prstGeom prst="line">
            <a:avLst/>
          </a:prstGeom>
          <a:ln w="22225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052185" y="2680335"/>
            <a:ext cx="3014345" cy="173355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2" idx="7"/>
            <a:endCxn id="13" idx="7"/>
          </p:cNvCxnSpPr>
          <p:nvPr/>
        </p:nvCxnSpPr>
        <p:spPr>
          <a:xfrm>
            <a:off x="3891280" y="2577465"/>
            <a:ext cx="2145030" cy="185229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799245" y="2561623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944119" y="441361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66530" y="2669540"/>
            <a:ext cx="10795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25421" y="4477505"/>
            <a:ext cx="540000" cy="5400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65421" y="449542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作品简介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000314" y="1935575"/>
            <a:ext cx="540000" cy="5400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40314" y="195349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设计思路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848314" y="4521965"/>
            <a:ext cx="540000" cy="5400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473313" y="45398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重点难点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271000" y="2129790"/>
            <a:ext cx="612775" cy="53975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4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066367" y="215843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重点难点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81255" y="84033"/>
            <a:ext cx="1260000" cy="1260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>
          <a:xfrm>
            <a:off x="425255" y="228033"/>
            <a:ext cx="972000" cy="972000"/>
          </a:xfrm>
          <a:prstGeom prst="arc">
            <a:avLst>
              <a:gd name="adj1" fmla="val 11275427"/>
              <a:gd name="adj2" fmla="val 5682019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71475" y="407035"/>
            <a:ext cx="1277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bg1"/>
                </a:solidFill>
                <a:latin typeface="+mj-ea"/>
                <a:ea typeface="+mj-ea"/>
              </a:rPr>
              <a:t>导航</a:t>
            </a:r>
            <a:endParaRPr lang="zh-CN" altLang="en-US" sz="32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959297" y="944865"/>
            <a:ext cx="2017337" cy="0"/>
          </a:xfrm>
          <a:prstGeom prst="line">
            <a:avLst/>
          </a:prstGeom>
          <a:ln w="22225" cap="rnd" cmpd="sng">
            <a:gradFill flip="none" rotWithShape="1">
              <a:gsLst>
                <a:gs pos="0">
                  <a:schemeClr val="bg1">
                    <a:alpha val="0"/>
                  </a:schemeClr>
                </a:gs>
                <a:gs pos="90000">
                  <a:srgbClr val="FFFFFF">
                    <a:alpha val="90000"/>
                    <a:lumMod val="0"/>
                    <a:lumOff val="100000"/>
                  </a:srgbClr>
                </a:gs>
                <a:gs pos="30000">
                  <a:schemeClr val="bg1">
                    <a:alpha val="40000"/>
                  </a:schemeClr>
                </a:gs>
                <a:gs pos="60000">
                  <a:schemeClr val="bg1">
                    <a:lumMod val="50000"/>
                    <a:lumOff val="50000"/>
                    <a:alpha val="7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prstDash val="solid"/>
            <a:miter lim="800000"/>
            <a:headEnd type="non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029246" y="47481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CONTENTS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2761059">
            <a:off x="3317583" y="2348999"/>
            <a:ext cx="2160000" cy="2160000"/>
          </a:xfrm>
          <a:prstGeom prst="arc">
            <a:avLst>
              <a:gd name="adj1" fmla="val 10041562"/>
              <a:gd name="adj2" fmla="val 4991775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3824" y="2644170"/>
            <a:ext cx="135191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600" dirty="0">
                <a:solidFill>
                  <a:schemeClr val="bg1"/>
                </a:solidFill>
                <a:latin typeface="+mj-lt"/>
                <a:ea typeface="+mj-ea"/>
              </a:rPr>
              <a:t> 1</a:t>
            </a:r>
            <a:endParaRPr lang="zh-CN" altLang="en-US" sz="9600" b="1" spc="6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539056" y="3429000"/>
            <a:ext cx="4028391" cy="618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242636" y="2772639"/>
            <a:ext cx="211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chemeClr val="bg1"/>
                </a:solidFill>
              </a:rPr>
              <a:t>作品简介</a:t>
            </a:r>
            <a:endParaRPr lang="zh-CN" altLang="en-US" sz="3200" b="1" spc="600" dirty="0">
              <a:solidFill>
                <a:schemeClr val="bg1"/>
              </a:solidFill>
            </a:endParaRPr>
          </a:p>
        </p:txBody>
      </p:sp>
      <p:sp>
        <p:nvSpPr>
          <p:cNvPr id="7" name="弧形 6"/>
          <p:cNvSpPr/>
          <p:nvPr/>
        </p:nvSpPr>
        <p:spPr>
          <a:xfrm>
            <a:off x="3137583" y="2169000"/>
            <a:ext cx="2520000" cy="2520000"/>
          </a:xfrm>
          <a:prstGeom prst="arc">
            <a:avLst>
              <a:gd name="adj1" fmla="val 13850929"/>
              <a:gd name="adj2" fmla="val 9227799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39056" y="3506770"/>
            <a:ext cx="4201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Work Introduction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弧形 9"/>
          <p:cNvSpPr/>
          <p:nvPr/>
        </p:nvSpPr>
        <p:spPr>
          <a:xfrm rot="12761059">
            <a:off x="332806" y="244897"/>
            <a:ext cx="720000" cy="720000"/>
          </a:xfrm>
          <a:prstGeom prst="arc">
            <a:avLst>
              <a:gd name="adj1" fmla="val 10041562"/>
              <a:gd name="adj2" fmla="val 4991775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>
            <a:off x="242806" y="154897"/>
            <a:ext cx="900000" cy="900000"/>
          </a:xfrm>
          <a:prstGeom prst="arc">
            <a:avLst>
              <a:gd name="adj1" fmla="val 13850929"/>
              <a:gd name="adj2" fmla="val 9227799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2847" y="31251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277360" y="582930"/>
            <a:ext cx="1818640" cy="8255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320800" y="582295"/>
            <a:ext cx="1593850" cy="635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1250" y="312420"/>
            <a:ext cx="2418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    </a:t>
            </a:r>
            <a:r>
              <a:rPr lang="zh-CN" altLang="en-US" sz="3200" dirty="0">
                <a:solidFill>
                  <a:schemeClr val="bg1"/>
                </a:solidFill>
              </a:rPr>
              <a:t>作品简介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77544" y="1267459"/>
            <a:ext cx="2700000" cy="792000"/>
            <a:chOff x="1482294" y="2336799"/>
            <a:chExt cx="2700000" cy="792000"/>
          </a:xfrm>
        </p:grpSpPr>
        <p:sp>
          <p:nvSpPr>
            <p:cNvPr id="21" name="矩形: 圆角 20"/>
            <p:cNvSpPr/>
            <p:nvPr/>
          </p:nvSpPr>
          <p:spPr>
            <a:xfrm>
              <a:off x="1482294" y="2336799"/>
              <a:ext cx="2700000" cy="79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0239" y="2472129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</a:rPr>
                <a:t>冰上精灵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803851" y="2059305"/>
            <a:ext cx="4320000" cy="0"/>
          </a:xfrm>
          <a:prstGeom prst="line">
            <a:avLst/>
          </a:prstGeom>
          <a:ln w="22225" cap="flat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chemeClr val="bg1">
                    <a:alpha val="50000"/>
                  </a:schemeClr>
                </a:gs>
                <a:gs pos="90000">
                  <a:schemeClr val="bg1">
                    <a:alpha val="50000"/>
                  </a:schemeClr>
                </a:gs>
                <a:gs pos="50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72745" y="2327910"/>
            <a:ext cx="555879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dirty="0">
                <a:solidFill>
                  <a:schemeClr val="bg1">
                    <a:lumMod val="95000"/>
                  </a:schemeClr>
                </a:solidFill>
              </a:rPr>
              <a:t>拓展运动会把众人从日常的烦琐的生活中解放出,让众人完全放出生活中的烦恼,良好享受日常生活中的无尽趣味。憋闷在乐趣中消失,自信在体育活动中增加,了解研讨在不知不觉的过程中完成,整体的作用在欢乐中无形凝聚。为了让人们在游戏中体会运动的快乐，设计一款提高玩家灵敏度，增加对运动乐趣的</a:t>
            </a:r>
            <a:r>
              <a:rPr lang="zh-CN" dirty="0">
                <a:solidFill>
                  <a:schemeClr val="bg1">
                    <a:lumMod val="95000"/>
                  </a:schemeClr>
                </a:solidFill>
              </a:rPr>
              <a:t>精灵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滑雪游戏。进入游戏界面，按键盘上的W键和S键控制小蜜蜂的前后移动方向，</a:t>
            </a:r>
            <a:r>
              <a:rPr lang="zh-CN" dirty="0">
                <a:solidFill>
                  <a:schemeClr val="bg1">
                    <a:lumMod val="95000"/>
                  </a:schemeClr>
                </a:solidFill>
              </a:rPr>
              <a:t>键盘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控制视觉角度，空格键控制蜜蜂跳的高度。最开始从</a:t>
            </a:r>
            <a:r>
              <a:rPr lang="zh-CN" dirty="0">
                <a:solidFill>
                  <a:schemeClr val="bg1">
                    <a:lumMod val="95000"/>
                  </a:schemeClr>
                </a:solidFill>
              </a:rPr>
              <a:t>出场台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出发，生命值为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15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，得分为0。跳起触碰到</a:t>
            </a:r>
            <a:r>
              <a:rPr lang="zh-CN" dirty="0">
                <a:solidFill>
                  <a:schemeClr val="bg1">
                    <a:lumMod val="95000"/>
                  </a:schemeClr>
                </a:solidFill>
              </a:rPr>
              <a:t>一定高度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，</a:t>
            </a:r>
            <a:r>
              <a:rPr lang="zh-CN" dirty="0">
                <a:solidFill>
                  <a:schemeClr val="bg1">
                    <a:lumMod val="95000"/>
                  </a:schemeClr>
                </a:solidFill>
              </a:rPr>
              <a:t>金币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就消失，左上角分数值加一；触碰到</a:t>
            </a:r>
            <a:r>
              <a:rPr lang="zh-CN" dirty="0">
                <a:solidFill>
                  <a:schemeClr val="bg1">
                    <a:lumMod val="95000"/>
                  </a:schemeClr>
                </a:solidFill>
              </a:rPr>
              <a:t>环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、</a:t>
            </a:r>
            <a:r>
              <a:rPr lang="zh-CN" dirty="0">
                <a:solidFill>
                  <a:schemeClr val="bg1">
                    <a:lumMod val="95000"/>
                  </a:schemeClr>
                </a:solidFill>
              </a:rPr>
              <a:t>单杠，盒子，梯子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等障碍物，左上角生命值减一，减到零即为游戏失败；当小蜜蜂在生命值不减到零的情况下，</a:t>
            </a:r>
            <a:r>
              <a:rPr lang="zh-CN" dirty="0">
                <a:solidFill>
                  <a:schemeClr val="bg1">
                    <a:lumMod val="95000"/>
                  </a:schemeClr>
                </a:solidFill>
              </a:rPr>
              <a:t>分数足够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，返回</a:t>
            </a:r>
            <a:r>
              <a:rPr lang="zh-CN" dirty="0">
                <a:solidFill>
                  <a:schemeClr val="bg1">
                    <a:lumMod val="95000"/>
                  </a:schemeClr>
                </a:solidFill>
              </a:rPr>
              <a:t>冰墩墩和雪融融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，</a:t>
            </a:r>
            <a:r>
              <a:rPr lang="zh-CN" dirty="0">
                <a:solidFill>
                  <a:schemeClr val="bg1">
                    <a:lumMod val="95000"/>
                  </a:schemeClr>
                </a:solidFill>
              </a:rPr>
              <a:t>闯关成功进入下一关，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游戏中</a:t>
            </a:r>
            <a:r>
              <a:rPr lang="zh-CN" dirty="0">
                <a:solidFill>
                  <a:schemeClr val="bg1">
                    <a:lumMod val="95000"/>
                  </a:schemeClr>
                </a:solidFill>
              </a:rPr>
              <a:t>设计三个关卡，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增加bgm让玩家身临其境，增加游戏体验感，在游戏中体会运动的快乐。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6853287" y="1536569"/>
            <a:ext cx="103694" cy="18854"/>
          </a:xfrm>
          <a:custGeom>
            <a:avLst/>
            <a:gdLst>
              <a:gd name="connsiteX0" fmla="*/ 103694 w 103694"/>
              <a:gd name="connsiteY0" fmla="*/ 18854 h 18854"/>
              <a:gd name="connsiteX1" fmla="*/ 0 w 103694"/>
              <a:gd name="connsiteY1" fmla="*/ 0 h 1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94" h="18854">
                <a:moveTo>
                  <a:pt x="103694" y="18854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C:\Users\asus\Desktop\bingshangjinl\大景.jpg大景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31535" y="1693863"/>
            <a:ext cx="6177915" cy="4288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2761059">
            <a:off x="3317583" y="2348999"/>
            <a:ext cx="2160000" cy="2160000"/>
          </a:xfrm>
          <a:prstGeom prst="arc">
            <a:avLst>
              <a:gd name="adj1" fmla="val 10041562"/>
              <a:gd name="adj2" fmla="val 4991775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3824" y="2644170"/>
            <a:ext cx="3098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9600" b="1" spc="6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539056" y="3429000"/>
            <a:ext cx="4028391" cy="618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242636" y="2772639"/>
            <a:ext cx="211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chemeClr val="bg1"/>
                </a:solidFill>
              </a:rPr>
              <a:t>作品效果</a:t>
            </a:r>
            <a:endParaRPr lang="zh-CN" altLang="en-US" sz="3200" b="1" spc="600" dirty="0">
              <a:solidFill>
                <a:schemeClr val="bg1"/>
              </a:solidFill>
            </a:endParaRPr>
          </a:p>
        </p:txBody>
      </p:sp>
      <p:sp>
        <p:nvSpPr>
          <p:cNvPr id="7" name="弧形 6"/>
          <p:cNvSpPr/>
          <p:nvPr/>
        </p:nvSpPr>
        <p:spPr>
          <a:xfrm>
            <a:off x="3137583" y="2169000"/>
            <a:ext cx="2520000" cy="2520000"/>
          </a:xfrm>
          <a:prstGeom prst="arc">
            <a:avLst>
              <a:gd name="adj1" fmla="val 13850929"/>
              <a:gd name="adj2" fmla="val 9227799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43824" y="2644170"/>
            <a:ext cx="135191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600" b="1" spc="600" dirty="0">
                <a:solidFill>
                  <a:schemeClr val="bg1"/>
                </a:solidFill>
                <a:latin typeface="+mj-lt"/>
                <a:ea typeface="+mj-ea"/>
              </a:rPr>
              <a:t> 2</a:t>
            </a:r>
            <a:endParaRPr lang="zh-CN" altLang="en-US" sz="9600" b="1" spc="600" dirty="0"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弧形 9"/>
          <p:cNvSpPr/>
          <p:nvPr/>
        </p:nvSpPr>
        <p:spPr>
          <a:xfrm rot="12761059">
            <a:off x="332806" y="244897"/>
            <a:ext cx="720000" cy="720000"/>
          </a:xfrm>
          <a:prstGeom prst="arc">
            <a:avLst>
              <a:gd name="adj1" fmla="val 10041562"/>
              <a:gd name="adj2" fmla="val 4991775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>
            <a:off x="242806" y="154897"/>
            <a:ext cx="900000" cy="900000"/>
          </a:xfrm>
          <a:prstGeom prst="arc">
            <a:avLst>
              <a:gd name="adj1" fmla="val 13850929"/>
              <a:gd name="adj2" fmla="val 9227799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2847" y="31251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570095" y="604520"/>
            <a:ext cx="2031365" cy="635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320800" y="576580"/>
            <a:ext cx="1510665" cy="635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44140" y="312420"/>
            <a:ext cx="192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作品效果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6735" y="1399540"/>
            <a:ext cx="2097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游戏界面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2" name="图片 21" descr="C:\Users\asus\Desktop\bingshangjinl\开始界面.jpg开始界面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41955" y="1214120"/>
            <a:ext cx="7510145" cy="5184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弧形 9"/>
          <p:cNvSpPr/>
          <p:nvPr/>
        </p:nvSpPr>
        <p:spPr>
          <a:xfrm rot="12761059">
            <a:off x="332806" y="244897"/>
            <a:ext cx="720000" cy="720000"/>
          </a:xfrm>
          <a:prstGeom prst="arc">
            <a:avLst>
              <a:gd name="adj1" fmla="val 10041562"/>
              <a:gd name="adj2" fmla="val 4991775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>
            <a:off x="242806" y="154897"/>
            <a:ext cx="900000" cy="900000"/>
          </a:xfrm>
          <a:prstGeom prst="arc">
            <a:avLst>
              <a:gd name="adj1" fmla="val 13850929"/>
              <a:gd name="adj2" fmla="val 9227799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2847" y="31251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570095" y="604520"/>
            <a:ext cx="2031365" cy="635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320800" y="576580"/>
            <a:ext cx="1510665" cy="635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44140" y="312420"/>
            <a:ext cx="192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作品效果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6735" y="1399540"/>
            <a:ext cx="2097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游戏说明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2" name="图片 21" descr="C:\Users\asus\Desktop\bingshangjinl\游戏说明.jpg游戏说明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48623" y="1214120"/>
            <a:ext cx="7496810" cy="5184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弧形 9"/>
          <p:cNvSpPr/>
          <p:nvPr/>
        </p:nvSpPr>
        <p:spPr>
          <a:xfrm rot="12761059">
            <a:off x="332806" y="244897"/>
            <a:ext cx="720000" cy="720000"/>
          </a:xfrm>
          <a:prstGeom prst="arc">
            <a:avLst>
              <a:gd name="adj1" fmla="val 10041562"/>
              <a:gd name="adj2" fmla="val 4991775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>
            <a:off x="242806" y="154897"/>
            <a:ext cx="900000" cy="900000"/>
          </a:xfrm>
          <a:prstGeom prst="arc">
            <a:avLst>
              <a:gd name="adj1" fmla="val 13850929"/>
              <a:gd name="adj2" fmla="val 9227799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2847" y="31251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570095" y="604520"/>
            <a:ext cx="2031365" cy="635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320800" y="576580"/>
            <a:ext cx="1510665" cy="635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44140" y="312420"/>
            <a:ext cx="192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作品效果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6735" y="1399540"/>
            <a:ext cx="2097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游戏界面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2" name="图片 21" descr="C:\Users\asus\Desktop\bingshangjinl\第三关.jpg第三关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47988" y="1210628"/>
            <a:ext cx="7476490" cy="5170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弧形 9"/>
          <p:cNvSpPr/>
          <p:nvPr/>
        </p:nvSpPr>
        <p:spPr>
          <a:xfrm rot="12761059">
            <a:off x="332806" y="244897"/>
            <a:ext cx="720000" cy="720000"/>
          </a:xfrm>
          <a:prstGeom prst="arc">
            <a:avLst>
              <a:gd name="adj1" fmla="val 10041562"/>
              <a:gd name="adj2" fmla="val 4991775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>
            <a:off x="242806" y="154897"/>
            <a:ext cx="900000" cy="900000"/>
          </a:xfrm>
          <a:prstGeom prst="arc">
            <a:avLst>
              <a:gd name="adj1" fmla="val 13850929"/>
              <a:gd name="adj2" fmla="val 9227799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2847" y="31251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570095" y="604520"/>
            <a:ext cx="2031365" cy="635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320800" y="576580"/>
            <a:ext cx="1510665" cy="635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34000">
                  <a:schemeClr val="bg1">
                    <a:alpha val="50000"/>
                  </a:schemeClr>
                </a:gs>
                <a:gs pos="72000">
                  <a:schemeClr val="bg1">
                    <a:alpha val="80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44140" y="312420"/>
            <a:ext cx="192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作品效果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6735" y="1399540"/>
            <a:ext cx="2097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游戏人物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2" name="图片 21" descr="C:\Users\asus\Desktop\bingshangjinl\精灵.jpg精灵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32405" y="1224915"/>
            <a:ext cx="5706745" cy="51847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安全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2173</Words>
  <Application>WPS 演示</Application>
  <PresentationFormat>宽屏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Adobe Myungjo Std M</vt:lpstr>
      <vt:lpstr>微软雅黑</vt:lpstr>
      <vt:lpstr>MS UI Gothic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巴扎黑</cp:lastModifiedBy>
  <cp:revision>86</cp:revision>
  <dcterms:created xsi:type="dcterms:W3CDTF">2017-12-11T09:05:00Z</dcterms:created>
  <dcterms:modified xsi:type="dcterms:W3CDTF">2021-11-10T12:38:24Z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ICV">
    <vt:lpwstr>93E38D2A35624110951938535A91DFC2</vt:lpwstr>
  </property>
</Properties>
</file>