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4" r:id="rId6"/>
    <p:sldId id="259" r:id="rId7"/>
    <p:sldId id="268" r:id="rId8"/>
    <p:sldId id="269" r:id="rId9"/>
    <p:sldId id="270" r:id="rId10"/>
    <p:sldId id="277" r:id="rId11"/>
    <p:sldId id="271" r:id="rId12"/>
    <p:sldId id="287" r:id="rId13"/>
    <p:sldId id="288" r:id="rId14"/>
    <p:sldId id="285" r:id="rId15"/>
    <p:sldId id="286" r:id="rId16"/>
    <p:sldId id="273" r:id="rId17"/>
    <p:sldId id="274" r:id="rId18"/>
    <p:sldId id="276" r:id="rId19"/>
    <p:sldId id="272" r:id="rId20"/>
    <p:sldId id="278" r:id="rId21"/>
    <p:sldId id="279" r:id="rId22"/>
    <p:sldId id="280" r:id="rId23"/>
    <p:sldId id="281" r:id="rId24"/>
    <p:sldId id="275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普 周" initials="普周" lastIdx="1" clrIdx="0">
    <p:extLst>
      <p:ext uri="{19B8F6BF-5375-455C-9EA6-DF929625EA0E}">
        <p15:presenceInfo xmlns:p15="http://schemas.microsoft.com/office/powerpoint/2012/main" userId="484b37110aa246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EC3AB-CB94-9867-2D7F-F9965DB94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FFE9E-2D64-B2D6-561A-022CB21B9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C1FCC-CC21-9E80-A212-AF2CAFEB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119E-FB8E-444E-B731-16504DBE4355}" type="datetimeFigureOut">
              <a:rPr lang="zh-CN" altLang="en-US" smtClean="0"/>
              <a:t>2024-10-22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AD9D2-A2D9-B49E-74D1-CC39E5AE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FE955-DEB8-6A28-955F-8B432746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FE58-F5E5-4F39-8FFC-2A554F27A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9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D37C3-353A-D7FB-A7F9-E8735B5B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CBA9BB-1587-7FC5-85A3-4E30FB513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86AE8-D493-EC1C-58F0-81253CD1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119E-FB8E-444E-B731-16504DBE4355}" type="datetimeFigureOut">
              <a:rPr lang="zh-CN" altLang="en-US" smtClean="0"/>
              <a:t>2024-10-22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14AF5-B62A-C8F9-F51D-8AB3DAA8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6C396-EAF9-D035-2C61-F3A50CA3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FE58-F5E5-4F39-8FFC-2A554F27A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3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14FFCB-77F1-6210-DFEF-F4AC863F1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2FE95D-0A1F-6D25-57FE-CED8ACB5D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922E5-5857-748D-4791-300E02CB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119E-FB8E-444E-B731-16504DBE4355}" type="datetimeFigureOut">
              <a:rPr lang="zh-CN" altLang="en-US" smtClean="0"/>
              <a:t>2024-10-22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3D000-AD46-06FB-06B2-3BE5297D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7C101-F934-4A8D-87FA-EA908256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FE58-F5E5-4F39-8FFC-2A554F27A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06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089F3-9A9E-9154-C6F5-FB3FB65F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218A4-21CA-621E-D2A4-DDDC7728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19D2B-D922-AA50-8E33-F2F3FA4A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119E-FB8E-444E-B731-16504DBE4355}" type="datetimeFigureOut">
              <a:rPr lang="zh-CN" altLang="en-US" smtClean="0"/>
              <a:t>2024-10-22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E87BD-796C-B37E-47ED-8902FD2A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E2675-02AF-F96C-163A-1DF381B0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FE58-F5E5-4F39-8FFC-2A554F27A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9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D4BB1-9085-11CD-9862-2154A2F1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92B75-999F-C725-3994-419EA1EC3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0F78D-1657-F620-29C1-BAE7209D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119E-FB8E-444E-B731-16504DBE4355}" type="datetimeFigureOut">
              <a:rPr lang="zh-CN" altLang="en-US" smtClean="0"/>
              <a:t>2024-10-22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391D9-78CE-C2BB-D655-2791CB3F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7458E-D728-2185-F471-75E77D5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FE58-F5E5-4F39-8FFC-2A554F27A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3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D31CF-6F40-923B-9501-9A515337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1204A-FB24-767D-870D-56747BBFE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89E43E-B257-F75B-8338-628F0704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9740E0-42CA-76E0-A390-AF5ADD5B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119E-FB8E-444E-B731-16504DBE4355}" type="datetimeFigureOut">
              <a:rPr lang="zh-CN" altLang="en-US" smtClean="0"/>
              <a:t>2024-10-22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8E0A6E-2BD7-A0D9-FE81-C39EB77B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2FB5BA-4638-A98F-D877-017A6DD9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FE58-F5E5-4F39-8FFC-2A554F27A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184EC-51D8-3949-E2F9-89154BBF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82D9EA-9242-0D53-8C6D-82D640BB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1B270-F340-0840-C544-5F443FB9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D859D7-C7C6-9A5A-346E-576647DCB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65071E-BB3D-4A17-B40A-BADE5A080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040580-2F16-7D8D-4436-373E222A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119E-FB8E-444E-B731-16504DBE4355}" type="datetimeFigureOut">
              <a:rPr lang="zh-CN" altLang="en-US" smtClean="0"/>
              <a:t>2024-10-22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90496F-6BCE-E91F-F1A7-A2EBE175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8B10FF-AB5A-BD19-320D-0A47053D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FE58-F5E5-4F39-8FFC-2A554F27A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7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BBEB5-C426-6CCD-84CC-C091FD78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42A301-1672-AE22-ABA0-4A6569BA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119E-FB8E-444E-B731-16504DBE4355}" type="datetimeFigureOut">
              <a:rPr lang="zh-CN" altLang="en-US" smtClean="0"/>
              <a:t>2024-10-22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1996E5-F931-1AC7-92F3-96DE43A5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14C6A6-D2F1-4435-6B31-87CDD0D2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FE58-F5E5-4F39-8FFC-2A554F27A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34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270EA8-AF2F-C8F7-31CE-1C776F26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119E-FB8E-444E-B731-16504DBE4355}" type="datetimeFigureOut">
              <a:rPr lang="zh-CN" altLang="en-US" smtClean="0"/>
              <a:t>2024-10-22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06273E-3AEE-964A-AB41-ED275D2B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F70F12-C52F-BCA6-EEAD-2C64A8D8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FE58-F5E5-4F39-8FFC-2A554F27A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7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35D32-F48E-28C1-A00A-B274BF22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526F7-27D0-965C-ED05-A843F6D3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6AAE7C-C722-64E9-7FC0-5711D1D18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94650-CEC8-72EB-1330-02B5A8CF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119E-FB8E-444E-B731-16504DBE4355}" type="datetimeFigureOut">
              <a:rPr lang="zh-CN" altLang="en-US" smtClean="0"/>
              <a:t>2024-10-22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F8C9B8-6421-9FCF-F82F-1EB749F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53170-CBFF-F389-1073-BB63E29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FE58-F5E5-4F39-8FFC-2A554F27A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2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379F1-04E0-2BF3-51C3-BC10D3AF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8B7C11-94E3-54BC-C326-5A110E2F8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AA18E5-A111-2494-0A20-0842FE46C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E621F4-ABFE-E278-6BD9-FCB44E6E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119E-FB8E-444E-B731-16504DBE4355}" type="datetimeFigureOut">
              <a:rPr lang="zh-CN" altLang="en-US" smtClean="0"/>
              <a:t>2024-10-22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0CEA37-A33E-4C8F-B722-970E9F8A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631ED1-E5F5-ADF5-AECD-D7B2874A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FE58-F5E5-4F39-8FFC-2A554F27A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1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9A4AAA-FB55-2EE4-A502-C7E22587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C1BF3-7123-E380-FF69-138F089FF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37466-29F5-D48F-EE91-762DB0C66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5119E-FB8E-444E-B731-16504DBE4355}" type="datetimeFigureOut">
              <a:rPr lang="zh-CN" altLang="en-US" smtClean="0"/>
              <a:t>2024-10-22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739E7-49D1-AF1A-4B4E-825F46C66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566C8-8DF9-1724-60F1-7EDDF7D1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FE58-F5E5-4F39-8FFC-2A554F27A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5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oleObject" Target="../embeddings/oleObject13.bin"/><Relationship Id="rId3" Type="http://schemas.openxmlformats.org/officeDocument/2006/relationships/image" Target="../media/image14.wmf"/><Relationship Id="rId7" Type="http://schemas.openxmlformats.org/officeDocument/2006/relationships/image" Target="../media/image16.emf"/><Relationship Id="rId12" Type="http://schemas.openxmlformats.org/officeDocument/2006/relationships/image" Target="../media/image1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8.png"/><Relationship Id="rId1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0.png"/><Relationship Id="rId3" Type="http://schemas.openxmlformats.org/officeDocument/2006/relationships/image" Target="../media/image25.wmf"/><Relationship Id="rId7" Type="http://schemas.openxmlformats.org/officeDocument/2006/relationships/image" Target="../media/image27.emf"/><Relationship Id="rId12" Type="http://schemas.openxmlformats.org/officeDocument/2006/relationships/image" Target="../media/image1.png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5" Type="http://schemas.openxmlformats.org/officeDocument/2006/relationships/image" Target="../media/image32.png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8.emf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1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E720C-FDCF-7738-5643-66D153E49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科研作品替代</a:t>
            </a:r>
            <a:b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毕业论文（设计）报告</a:t>
            </a: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B956D943-07A1-384B-0C01-4CAC41F79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4246" y="4338884"/>
            <a:ext cx="2488707" cy="446179"/>
          </a:xfrm>
        </p:spPr>
        <p:txBody>
          <a:bodyPr/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周普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21070228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D6557F-0416-5C47-B5BF-3C3C3EEF6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9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4BAC18-4CFF-CBB2-AD42-C2C161245995}"/>
              </a:ext>
            </a:extLst>
          </p:cNvPr>
          <p:cNvSpPr txBox="1"/>
          <p:nvPr/>
        </p:nvSpPr>
        <p:spPr>
          <a:xfrm>
            <a:off x="1454087" y="768378"/>
            <a:ext cx="9283825" cy="4068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低通滤波用于平滑图像，降低噪声和去除高频细节，常用于模糊图像处理，减少图像中的锐利变化。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骨化又称图像二值化，将图像中的像素转化为两个值，通常是黑白两色，用于简化图像结构，突出主要的形状特征。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去毛刺用于消除图像中的锯齿效应，使图像边缘更加平滑，通常应用于图像的抗锯齿处理，提升视觉质量。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00800D-AD52-9B05-E2B5-0428C9C5F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5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2323D69-DE10-B7A8-3E89-A8D4231B7947}"/>
              </a:ext>
            </a:extLst>
          </p:cNvPr>
          <p:cNvSpPr txBox="1"/>
          <p:nvPr/>
        </p:nvSpPr>
        <p:spPr>
          <a:xfrm>
            <a:off x="854475" y="2184411"/>
            <a:ext cx="10002916" cy="222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zh-CN" altLang="zh-CN" sz="24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霍夫变换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Hough Transform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是一种用来检测图像中具有特定形状（如直线、圆等）的特征提取算法。它的核心思想是通过将点从图像空间映射到参数空间，将检测复杂形状的问题转化为简单的参数空间中的峰值检测问题。</a:t>
            </a:r>
            <a:endParaRPr lang="zh-CN" altLang="zh-CN" sz="2400" b="1" kern="10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B0A66F-A242-A2B8-4C28-687402EB2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2D5A078-FEEA-1868-52F2-A369A0F93FD6}"/>
              </a:ext>
            </a:extLst>
          </p:cNvPr>
          <p:cNvSpPr txBox="1"/>
          <p:nvPr/>
        </p:nvSpPr>
        <p:spPr>
          <a:xfrm>
            <a:off x="854475" y="1283326"/>
            <a:ext cx="6094520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latinLnBrk="1">
              <a:lnSpc>
                <a:spcPct val="150000"/>
              </a:lnSpc>
              <a:buSzPts val="1200"/>
            </a:pPr>
            <a:r>
              <a:rPr lang="zh-CN" altLang="zh-CN" sz="2400" b="1" kern="10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条纹检测</a:t>
            </a:r>
            <a:r>
              <a:rPr lang="zh-CN" altLang="en-US" sz="2400" b="1" kern="100">
                <a:latin typeface="宋体" panose="02010600030101010101" pitchFamily="2" charset="-122"/>
                <a:ea typeface="宋体" panose="02010600030101010101" pitchFamily="2" charset="-122"/>
              </a:rPr>
              <a:t>原理：</a:t>
            </a:r>
            <a:endParaRPr lang="zh-CN" altLang="zh-CN" sz="2400" b="1" kern="10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70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20893F7-F6D3-DDAA-2BA2-3E803E60F35A}"/>
              </a:ext>
            </a:extLst>
          </p:cNvPr>
          <p:cNvSpPr txBox="1"/>
          <p:nvPr/>
        </p:nvSpPr>
        <p:spPr>
          <a:xfrm>
            <a:off x="1386684" y="611472"/>
            <a:ext cx="9418632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在二维平面中，一条直线的表达可以使用斜截式方程：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785EC82-9E6F-F199-A1E1-591B06603E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189067"/>
              </p:ext>
            </p:extLst>
          </p:nvPr>
        </p:nvGraphicFramePr>
        <p:xfrm>
          <a:off x="5341938" y="1254125"/>
          <a:ext cx="15081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215640" progId="Equation.DSMT4">
                  <p:embed/>
                </p:oleObj>
              </mc:Choice>
              <mc:Fallback>
                <p:oleObj name="Equation" r:id="rId2" imgW="685800" imgH="2156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785EC82-9E6F-F199-A1E1-591B06603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41938" y="1254125"/>
                        <a:ext cx="1508125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2105250-AB80-DBA9-D97C-F8F54E936E11}"/>
              </a:ext>
            </a:extLst>
          </p:cNvPr>
          <p:cNvSpPr txBox="1"/>
          <p:nvPr/>
        </p:nvSpPr>
        <p:spPr>
          <a:xfrm>
            <a:off x="1386684" y="1867197"/>
            <a:ext cx="1991543" cy="58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其中：</a:t>
            </a:r>
            <a:endParaRPr lang="zh-CN" altLang="en-US" sz="240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AFCC83B-E54A-3A5D-6ED3-DE47E51AD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898182"/>
              </p:ext>
            </p:extLst>
          </p:nvPr>
        </p:nvGraphicFramePr>
        <p:xfrm>
          <a:off x="2391985" y="1932090"/>
          <a:ext cx="3333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190440" progId="Equation.DSMT4">
                  <p:embed/>
                </p:oleObj>
              </mc:Choice>
              <mc:Fallback>
                <p:oleObj name="Equation" r:id="rId4" imgW="139680" imgH="1904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9AFCC83B-E54A-3A5D-6ED3-DE47E51AD7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1985" y="1932090"/>
                        <a:ext cx="33337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D87EE9A-A93D-A2EB-15FF-81FF57774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861379"/>
              </p:ext>
            </p:extLst>
          </p:nvPr>
        </p:nvGraphicFramePr>
        <p:xfrm>
          <a:off x="3895984" y="1943482"/>
          <a:ext cx="270072" cy="414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2497" imgH="341652" progId="Equation.DSMT4">
                  <p:embed/>
                </p:oleObj>
              </mc:Choice>
              <mc:Fallback>
                <p:oleObj name="Equation" r:id="rId6" imgW="222497" imgH="34165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95984" y="1943482"/>
                        <a:ext cx="270072" cy="414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0982702-FE49-9BF1-588D-335A4255F114}"/>
              </a:ext>
            </a:extLst>
          </p:cNvPr>
          <p:cNvSpPr txBox="1"/>
          <p:nvPr/>
        </p:nvSpPr>
        <p:spPr>
          <a:xfrm>
            <a:off x="4046356" y="1814733"/>
            <a:ext cx="7110455" cy="58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是截距。</a:t>
            </a:r>
            <a:endParaRPr lang="zh-CN" altLang="en-US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8EFC07-0673-405D-977F-B956A70DB942}"/>
              </a:ext>
            </a:extLst>
          </p:cNvPr>
          <p:cNvSpPr txBox="1"/>
          <p:nvPr/>
        </p:nvSpPr>
        <p:spPr>
          <a:xfrm>
            <a:off x="2605570" y="1928271"/>
            <a:ext cx="1346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斜率，</a:t>
            </a:r>
            <a:endParaRPr lang="zh-CN" altLang="en-US" sz="240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7DFACF36-2027-CBBD-7C11-ED63BCD0BF9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053" t="-2542" r="9933" b="2542"/>
          <a:stretch/>
        </p:blipFill>
        <p:spPr>
          <a:xfrm>
            <a:off x="100421" y="2960116"/>
            <a:ext cx="3178644" cy="33909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9DB23C7-9CD4-3A87-BBBF-38F272E81EE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2596" t="2244" r="3277" b="2185"/>
          <a:stretch/>
        </p:blipFill>
        <p:spPr>
          <a:xfrm>
            <a:off x="4402860" y="3083677"/>
            <a:ext cx="3178643" cy="3322647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01EB1D74-DCC8-58A3-2E2C-EECCE8D7AEC0}"/>
              </a:ext>
            </a:extLst>
          </p:cNvPr>
          <p:cNvSpPr txBox="1"/>
          <p:nvPr/>
        </p:nvSpPr>
        <p:spPr>
          <a:xfrm>
            <a:off x="7950695" y="3827184"/>
            <a:ext cx="3483744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图像空间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X-Y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里的一条直线和参数空间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B-K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中的一点有一一对应的关系。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B509DDBE-3E35-2E34-2886-8AB4F27417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6BC92DC7-5532-4321-46A3-B8A60ED21A7E}"/>
              </a:ext>
            </a:extLst>
          </p:cNvPr>
          <p:cNvSpPr/>
          <p:nvPr/>
        </p:nvSpPr>
        <p:spPr>
          <a:xfrm>
            <a:off x="3541816" y="4162332"/>
            <a:ext cx="978408" cy="265017"/>
          </a:xfrm>
          <a:prstGeom prst="rightArrow">
            <a:avLst>
              <a:gd name="adj1" fmla="val 50000"/>
              <a:gd name="adj2" fmla="val 128199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68431C0-E1F4-5BFB-5A78-E19F1E9FE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199791"/>
              </p:ext>
            </p:extLst>
          </p:nvPr>
        </p:nvGraphicFramePr>
        <p:xfrm>
          <a:off x="6918325" y="3959224"/>
          <a:ext cx="538918" cy="30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0880" imgH="215640" progId="Equation.DSMT4">
                  <p:embed/>
                </p:oleObj>
              </mc:Choice>
              <mc:Fallback>
                <p:oleObj name="Equation" r:id="rId11" imgW="380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18325" y="3959224"/>
                        <a:ext cx="538918" cy="30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49A7354-E033-0353-9FE4-BEF2896314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226337"/>
              </p:ext>
            </p:extLst>
          </p:nvPr>
        </p:nvGraphicFramePr>
        <p:xfrm>
          <a:off x="7581503" y="2631564"/>
          <a:ext cx="718136" cy="406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38240" imgH="304931" progId="Equation.DSMT4">
                  <p:embed/>
                </p:oleObj>
              </mc:Choice>
              <mc:Fallback>
                <p:oleObj name="Equation" r:id="rId13" imgW="538240" imgH="30493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81503" y="2631564"/>
                        <a:ext cx="718136" cy="406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0D77ECC-083C-DE1F-30D3-CC9E0C8A5111}"/>
              </a:ext>
            </a:extLst>
          </p:cNvPr>
          <p:cNvSpPr txBox="1"/>
          <p:nvPr/>
        </p:nvSpPr>
        <p:spPr>
          <a:xfrm>
            <a:off x="1386684" y="2477056"/>
            <a:ext cx="1004775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zh-CN" altLang="en-US"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斜率和截距可以确定一条直线，因此可以</a:t>
            </a:r>
            <a:r>
              <a:rPr lang="zh-CN" altLang="en-US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用点         表示一条直线。</a:t>
            </a:r>
            <a:endParaRPr lang="zh-CN" altLang="en-US" sz="24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6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20B090-4828-0F68-1955-35AC4202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59" y="721311"/>
            <a:ext cx="4114800" cy="36576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946EFD5-E808-0FAB-9D60-2B6B993C0E3C}"/>
              </a:ext>
            </a:extLst>
          </p:cNvPr>
          <p:cNvSpPr txBox="1"/>
          <p:nvPr/>
        </p:nvSpPr>
        <p:spPr>
          <a:xfrm>
            <a:off x="1153359" y="4840454"/>
            <a:ext cx="9730851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图像空间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X-Y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平面上具有特定斜率和截距的直线转化到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Hough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平面就成为一个点，而所有经过同一个点的直线在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Hough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平面上将成为一条线。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922674-D68E-7768-0375-5F168F568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4BD76E0-DA89-2526-46A4-0984F892B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247041"/>
              </p:ext>
            </p:extLst>
          </p:nvPr>
        </p:nvGraphicFramePr>
        <p:xfrm>
          <a:off x="7164666" y="4236852"/>
          <a:ext cx="20335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3072" imgH="474137" progId="Equation.DSMT4">
                  <p:embed/>
                </p:oleObj>
              </mc:Choice>
              <mc:Fallback>
                <p:oleObj name="Equation" r:id="rId4" imgW="2033072" imgH="4741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4666" y="4236852"/>
                        <a:ext cx="2033587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9621F48-D733-1071-1352-3A00A29DC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624166"/>
              </p:ext>
            </p:extLst>
          </p:nvPr>
        </p:nvGraphicFramePr>
        <p:xfrm>
          <a:off x="2243709" y="4238440"/>
          <a:ext cx="15081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08873" imgH="472697" progId="Equation.DSMT4">
                  <p:embed/>
                </p:oleObj>
              </mc:Choice>
              <mc:Fallback>
                <p:oleObj name="Equation" r:id="rId6" imgW="1508873" imgH="47269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43709" y="4238440"/>
                        <a:ext cx="1508125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3325799C-29F6-40B4-34CA-7F65EF903D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5189" y="981530"/>
            <a:ext cx="4093685" cy="327923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8A7A3003-64CA-62A5-87AC-54128337C8FB}"/>
              </a:ext>
            </a:extLst>
          </p:cNvPr>
          <p:cNvSpPr/>
          <p:nvPr/>
        </p:nvSpPr>
        <p:spPr>
          <a:xfrm>
            <a:off x="5117592" y="2005058"/>
            <a:ext cx="978408" cy="265017"/>
          </a:xfrm>
          <a:prstGeom prst="rightArrow">
            <a:avLst>
              <a:gd name="adj1" fmla="val 50000"/>
              <a:gd name="adj2" fmla="val 128199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2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75B63B9-CEE6-8834-7ED6-F88C70032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588172"/>
              </p:ext>
            </p:extLst>
          </p:nvPr>
        </p:nvGraphicFramePr>
        <p:xfrm>
          <a:off x="583325" y="1199757"/>
          <a:ext cx="86778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835" imgH="139518" progId="Equation.DSMT4">
                  <p:embed/>
                </p:oleObj>
              </mc:Choice>
              <mc:Fallback>
                <p:oleObj name="Equation" r:id="rId2" imgW="126835" imgH="13951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325" y="1199757"/>
                        <a:ext cx="86778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215473C-7B4E-F89B-FC39-1BA737FC0168}"/>
              </a:ext>
            </a:extLst>
          </p:cNvPr>
          <p:cNvSpPr txBox="1"/>
          <p:nvPr/>
        </p:nvSpPr>
        <p:spPr>
          <a:xfrm>
            <a:off x="1290384" y="767520"/>
            <a:ext cx="9864812" cy="1137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然而，当直线的斜率趋于无穷大（即垂直线时），这种形式不再适用。因此，霍夫变换通常采用直线的极坐标形式：</a:t>
            </a:r>
            <a:endParaRPr lang="zh-CN" altLang="en-US" sz="240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429B01F-2745-AB57-5670-5AFB98325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214826"/>
              </p:ext>
            </p:extLst>
          </p:nvPr>
        </p:nvGraphicFramePr>
        <p:xfrm>
          <a:off x="4319370" y="1932796"/>
          <a:ext cx="2718758" cy="44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271" imgH="219217" progId="Equation.DSMT4">
                  <p:embed/>
                </p:oleObj>
              </mc:Choice>
              <mc:Fallback>
                <p:oleObj name="Equation" r:id="rId4" imgW="1333271" imgH="219217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82896680-A234-093C-EB4A-683F460FE9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9370" y="1932796"/>
                        <a:ext cx="2718758" cy="44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E2E0819-2F23-7CD1-F3F7-C4622E98D4BE}"/>
              </a:ext>
            </a:extLst>
          </p:cNvPr>
          <p:cNvSpPr txBox="1"/>
          <p:nvPr/>
        </p:nvSpPr>
        <p:spPr>
          <a:xfrm rot="10800000" flipV="1">
            <a:off x="5366412" y="2406913"/>
            <a:ext cx="4327635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是原点到直线的垂直距离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ECA00A6-9483-50E9-A7E7-0430F244A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384" y="3114408"/>
            <a:ext cx="4629865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这样，任何一条直线都可以通过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224531A-B100-453E-A51B-A6A6E4CD6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839278"/>
              </p:ext>
            </p:extLst>
          </p:nvPr>
        </p:nvGraphicFramePr>
        <p:xfrm>
          <a:off x="5048806" y="2617851"/>
          <a:ext cx="319256" cy="379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61" imgH="181061" progId="Equation.DSMT4">
                  <p:embed/>
                </p:oleObj>
              </mc:Choice>
              <mc:Fallback>
                <p:oleObj name="Equation" r:id="rId6" imgW="152261" imgH="181061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72777A5F-BECB-65B0-B54D-F532F87441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48806" y="2617851"/>
                        <a:ext cx="319256" cy="379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E3AF57D-A328-CD99-4B00-597280D6BE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665926"/>
              </p:ext>
            </p:extLst>
          </p:nvPr>
        </p:nvGraphicFramePr>
        <p:xfrm>
          <a:off x="1400987" y="2632928"/>
          <a:ext cx="299301" cy="379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2902" imgH="181061" progId="Equation.DSMT4">
                  <p:embed/>
                </p:oleObj>
              </mc:Choice>
              <mc:Fallback>
                <p:oleObj name="Equation" r:id="rId8" imgW="142902" imgH="181061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569A8870-308C-62DE-A7F1-824220DEC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00987" y="2632928"/>
                        <a:ext cx="299301" cy="379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>
            <a:extLst>
              <a:ext uri="{FF2B5EF4-FFF2-40B4-BE49-F238E27FC236}">
                <a16:creationId xmlns:a16="http://schemas.microsoft.com/office/drawing/2014/main" id="{E12BD104-EEE0-0DA5-0E43-A5659C46090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93755" y="2467992"/>
            <a:ext cx="8655269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是这条垂线与轴的夹角。</a:t>
            </a: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6BAF763-8D3D-7F82-8E98-468B11507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143338"/>
              </p:ext>
            </p:extLst>
          </p:nvPr>
        </p:nvGraphicFramePr>
        <p:xfrm>
          <a:off x="5677553" y="3207143"/>
          <a:ext cx="1038107" cy="46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13213" imgH="320051" progId="Equation.DSMT4">
                  <p:embed/>
                </p:oleObj>
              </mc:Choice>
              <mc:Fallback>
                <p:oleObj name="Equation" r:id="rId10" imgW="713213" imgH="3200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77553" y="3207143"/>
                        <a:ext cx="1038107" cy="467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图片 22">
            <a:extLst>
              <a:ext uri="{FF2B5EF4-FFF2-40B4-BE49-F238E27FC236}">
                <a16:creationId xmlns:a16="http://schemas.microsoft.com/office/drawing/2014/main" id="{C63ADC3D-6C17-4803-121B-368F552DFE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4F61E8-8ECD-3075-80DD-8C0434DB841D}"/>
              </a:ext>
            </a:extLst>
          </p:cNvPr>
          <p:cNvSpPr txBox="1"/>
          <p:nvPr/>
        </p:nvSpPr>
        <p:spPr>
          <a:xfrm>
            <a:off x="6547810" y="3212511"/>
            <a:ext cx="23974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唯一表示。</a:t>
            </a:r>
            <a:endParaRPr lang="zh-CN" altLang="en-US" sz="240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EEAF8B9-925A-897F-B6CE-D2EA8F89D3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9" y="3830239"/>
            <a:ext cx="3908583" cy="29434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19E1811-AE66-B04E-D4AB-68788B113A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3278" y="3798122"/>
            <a:ext cx="3346092" cy="30227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835C9F2-1151-74FD-DBA7-FAC93E87785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79298" y="3912782"/>
            <a:ext cx="3697042" cy="294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5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19EA61D-129F-2E45-433D-80066DB3A1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742347"/>
              </p:ext>
            </p:extLst>
          </p:nvPr>
        </p:nvGraphicFramePr>
        <p:xfrm>
          <a:off x="1812933" y="1403643"/>
          <a:ext cx="898524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900" imgH="228600" progId="Equation.DSMT4">
                  <p:embed/>
                </p:oleObj>
              </mc:Choice>
              <mc:Fallback>
                <p:oleObj name="Equation" r:id="rId2" imgW="469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33" y="1403643"/>
                        <a:ext cx="898524" cy="449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4B10B42-A4E4-A834-E838-F3BAFE2D8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159702"/>
              </p:ext>
            </p:extLst>
          </p:nvPr>
        </p:nvGraphicFramePr>
        <p:xfrm>
          <a:off x="5740400" y="3994150"/>
          <a:ext cx="7889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15640" progId="Equation.DSMT4">
                  <p:embed/>
                </p:oleObj>
              </mc:Choice>
              <mc:Fallback>
                <p:oleObj name="Equation" r:id="rId4" imgW="469800" imgH="215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3994150"/>
                        <a:ext cx="788988" cy="352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F5E0300-504C-8BB8-CB9E-AE9C5DAD2666}"/>
              </a:ext>
            </a:extLst>
          </p:cNvPr>
          <p:cNvSpPr txBox="1"/>
          <p:nvPr/>
        </p:nvSpPr>
        <p:spPr>
          <a:xfrm>
            <a:off x="1351254" y="736253"/>
            <a:ext cx="9106640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对于图像空间中的每个点，将其带入直线的极坐标方程中。每个点</a:t>
            </a: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5A7D77-B94B-4482-1C4A-18111ECFA256}"/>
              </a:ext>
            </a:extLst>
          </p:cNvPr>
          <p:cNvSpPr txBox="1"/>
          <p:nvPr/>
        </p:nvSpPr>
        <p:spPr>
          <a:xfrm>
            <a:off x="2711457" y="1261525"/>
            <a:ext cx="6096000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会映射成参数空间中的一条曲线。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17D19A-790F-E934-1186-4853496EA76C}"/>
              </a:ext>
            </a:extLst>
          </p:cNvPr>
          <p:cNvSpPr txBox="1"/>
          <p:nvPr/>
        </p:nvSpPr>
        <p:spPr>
          <a:xfrm>
            <a:off x="1351253" y="1992137"/>
            <a:ext cx="9106641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在参数空间中，所有通过该点的直线都满足该方程，因此在参数空间内绘制这些曲线。</a:t>
            </a: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F8F8795-45F6-AB4B-0FCB-DB0D35E856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307217-E913-14E2-3855-1A06CEE25003}"/>
              </a:ext>
            </a:extLst>
          </p:cNvPr>
          <p:cNvSpPr txBox="1"/>
          <p:nvPr/>
        </p:nvSpPr>
        <p:spPr>
          <a:xfrm>
            <a:off x="1351254" y="3248021"/>
            <a:ext cx="9106640" cy="166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对于图像中的多点，如果它们在图像空间中共线，那么它们在参数空间中对应的曲线会在同一个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点相交。通过检测这些相交点的累积，可以确定图像中直线的位置。</a:t>
            </a:r>
            <a:endParaRPr kumimoji="0" lang="en-US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8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F10D90FB-4C0B-0E31-2A86-F750CBFEA9C3}"/>
              </a:ext>
            </a:extLst>
          </p:cNvPr>
          <p:cNvSpPr txBox="1"/>
          <p:nvPr/>
        </p:nvSpPr>
        <p:spPr>
          <a:xfrm>
            <a:off x="1334016" y="1449654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latinLnBrk="1">
              <a:buSzPts val="1200"/>
            </a:pPr>
            <a:r>
              <a:rPr lang="zh-CN" altLang="zh-CN" sz="2400" b="1" kern="10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强度读取</a:t>
            </a:r>
            <a:r>
              <a:rPr lang="zh-CN" altLang="en-US" sz="2400" b="1" kern="10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原理：</a:t>
            </a:r>
            <a:endParaRPr lang="zh-CN" altLang="zh-CN" sz="2400" b="1" kern="10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457D7B-E8E6-E646-3F5A-22AA39533006}"/>
              </a:ext>
            </a:extLst>
          </p:cNvPr>
          <p:cNvSpPr txBox="1"/>
          <p:nvPr/>
        </p:nvSpPr>
        <p:spPr>
          <a:xfrm>
            <a:off x="1334016" y="1911319"/>
            <a:ext cx="9239436" cy="1691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improfile </a:t>
            </a:r>
            <a:r>
              <a:rPr lang="zh-CN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MATLAB </a:t>
            </a:r>
            <a:r>
              <a:rPr lang="zh-CN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中用于获取图像中沿着指定线或路径提取的像素强度值的函数。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improfile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在图像上划线，并读取强度分布，充当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观察屏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，对得到的数据进行滤波，平滑处理</a:t>
            </a:r>
            <a:endParaRPr lang="zh-CN" altLang="en-US" sz="24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4057A1-E5F9-2F9C-5343-8999985D9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84B9A8F-0E2E-C193-3534-3FE45158B312}"/>
              </a:ext>
            </a:extLst>
          </p:cNvPr>
          <p:cNvSpPr txBox="1"/>
          <p:nvPr/>
        </p:nvSpPr>
        <p:spPr>
          <a:xfrm>
            <a:off x="2213868" y="3105834"/>
            <a:ext cx="7764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buSzPts val="1500"/>
            </a:pPr>
            <a:r>
              <a:rPr lang="en-US" altLang="zh-CN" sz="36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</a:t>
            </a:r>
            <a:r>
              <a:rPr lang="en-US" altLang="zh-CN" sz="3600" b="1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600" b="1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申请人在科研作品中负责的内容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926C80-DB0E-3C3E-01AD-3350DD3C7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9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D521B9-8A22-7A42-BC69-B1F6FD720502}"/>
              </a:ext>
            </a:extLst>
          </p:cNvPr>
          <p:cNvSpPr txBox="1"/>
          <p:nvPr/>
        </p:nvSpPr>
        <p:spPr>
          <a:xfrm>
            <a:off x="3768757" y="2392174"/>
            <a:ext cx="4505232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 latinLnBrk="1">
              <a:lnSpc>
                <a:spcPct val="150000"/>
              </a:lnSpc>
            </a:pPr>
            <a:r>
              <a:rPr lang="en-US" altLang="zh-CN" sz="2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-01 </a:t>
            </a:r>
            <a:r>
              <a:rPr lang="zh-CN" altLang="en-US" sz="2800" b="1" kern="10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数值仿真与</a:t>
            </a:r>
            <a:r>
              <a:rPr lang="zh-CN" altLang="en-US" sz="2800" b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图像处理</a:t>
            </a:r>
            <a:endParaRPr lang="zh-CN" altLang="en-US" sz="2800" b="1" kern="1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7F6A67-E44A-E10A-4216-93D4CC19BF0E}"/>
              </a:ext>
            </a:extLst>
          </p:cNvPr>
          <p:cNvSpPr txBox="1"/>
          <p:nvPr/>
        </p:nvSpPr>
        <p:spPr>
          <a:xfrm>
            <a:off x="3768756" y="3292327"/>
            <a:ext cx="4505232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 latinLnBrk="1">
              <a:lnSpc>
                <a:spcPct val="150000"/>
              </a:lnSpc>
            </a:pPr>
            <a:r>
              <a:rPr lang="en-US" altLang="zh-CN" sz="2800" b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-02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条纹识别与智能测距</a:t>
            </a:r>
            <a:endParaRPr lang="zh-CN" altLang="en-US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A151FE-C68C-BD00-4B1A-D74942D30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76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3298B4-548D-160E-18AD-F9F5A1375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439"/>
          <a:stretch/>
        </p:blipFill>
        <p:spPr bwMode="auto">
          <a:xfrm>
            <a:off x="560374" y="754551"/>
            <a:ext cx="4943781" cy="53488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3C93ED-8E65-9D6E-A8FC-33B258002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6" t="30809" r="19074" b="40065"/>
          <a:stretch/>
        </p:blipFill>
        <p:spPr>
          <a:xfrm>
            <a:off x="5552257" y="754549"/>
            <a:ext cx="2065704" cy="17278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F07753-2545-A380-C529-9AE68FDBA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 t="34692" r="19522" b="36181"/>
          <a:stretch/>
        </p:blipFill>
        <p:spPr>
          <a:xfrm>
            <a:off x="5552257" y="2566199"/>
            <a:ext cx="2065704" cy="17278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ABF662-42DD-F273-CF66-CFFA8B87E7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25906" r="22930" b="44967"/>
          <a:stretch/>
        </p:blipFill>
        <p:spPr>
          <a:xfrm>
            <a:off x="5552257" y="4375628"/>
            <a:ext cx="2065706" cy="172782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889579E-9DF1-B433-9DAF-5EF41544E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3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F541FD-12B8-7E40-2C6D-AC7A47115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4E21703-73BC-852F-DC5C-53442AD654F4}"/>
              </a:ext>
            </a:extLst>
          </p:cNvPr>
          <p:cNvSpPr txBox="1"/>
          <p:nvPr/>
        </p:nvSpPr>
        <p:spPr>
          <a:xfrm>
            <a:off x="2562208" y="1624613"/>
            <a:ext cx="781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 科研作品反映的专业知识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87823D-0B66-A6FF-AA6C-58D10068E8A1}"/>
              </a:ext>
            </a:extLst>
          </p:cNvPr>
          <p:cNvSpPr txBox="1"/>
          <p:nvPr/>
        </p:nvSpPr>
        <p:spPr>
          <a:xfrm>
            <a:off x="2569802" y="4587055"/>
            <a:ext cx="728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03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 申请人在科研作品中的收获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C6F62E-866A-D1B1-CD56-B3B2EF2140FD}"/>
              </a:ext>
            </a:extLst>
          </p:cNvPr>
          <p:cNvSpPr txBox="1"/>
          <p:nvPr/>
        </p:nvSpPr>
        <p:spPr>
          <a:xfrm>
            <a:off x="2562209" y="3105834"/>
            <a:ext cx="781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02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 申请人在科研作品中负责的内容</a:t>
            </a:r>
          </a:p>
        </p:txBody>
      </p:sp>
    </p:spTree>
    <p:extLst>
      <p:ext uri="{BB962C8B-B14F-4D97-AF65-F5344CB8AC3E}">
        <p14:creationId xmlns:p14="http://schemas.microsoft.com/office/powerpoint/2010/main" val="150091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B2114C7-A881-1E4B-308F-14EC300DD0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7" y="849100"/>
            <a:ext cx="10037585" cy="51597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A3C42D-C2A1-DC48-F018-4ACBC73C0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47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A2E659-21CA-A72F-2CF8-ACF8502730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17" y="872230"/>
            <a:ext cx="9948365" cy="51135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2C2A3E0-BA13-CF8C-9718-84D99838F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48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675E4F8-3E24-519B-7D3B-A79D992122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3" t="6697" r="12653" b="16220"/>
          <a:stretch/>
        </p:blipFill>
        <p:spPr>
          <a:xfrm>
            <a:off x="2670336" y="490284"/>
            <a:ext cx="2006916" cy="16261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627239-FD2F-246B-53FA-70E27AB3F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17" y="490285"/>
            <a:ext cx="2167616" cy="16261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480AAD-A8F9-357F-8AB1-F84E98096F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8413" b="14063"/>
          <a:stretch/>
        </p:blipFill>
        <p:spPr>
          <a:xfrm>
            <a:off x="7464798" y="490284"/>
            <a:ext cx="1874511" cy="16261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9EB7EE-C927-7333-3CE3-20EC20F380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1" t="12864" r="19401" b="22855"/>
          <a:stretch/>
        </p:blipFill>
        <p:spPr bwMode="auto">
          <a:xfrm>
            <a:off x="2670336" y="2439784"/>
            <a:ext cx="2006916" cy="1626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801AC1-6E45-0CD3-9CC6-5AA688F9276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4555"/>
          <a:stretch/>
        </p:blipFill>
        <p:spPr>
          <a:xfrm>
            <a:off x="2670336" y="4389284"/>
            <a:ext cx="2006916" cy="16261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742E18-50F8-BEAD-288A-ED83271E45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17" y="2439785"/>
            <a:ext cx="2167616" cy="16261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16E9467-92E6-AE38-A27A-70A0BE85A3C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690" y="4390073"/>
            <a:ext cx="2167615" cy="16253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7C6F9AB-5C00-3DAD-AB6E-3D59A781A4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9" t="144" r="11324" b="20827"/>
          <a:stretch/>
        </p:blipFill>
        <p:spPr>
          <a:xfrm>
            <a:off x="7464797" y="2439784"/>
            <a:ext cx="1874511" cy="162610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52CF260-A276-1D61-26B4-1AD2D90AF4E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7" r="7554" b="15188"/>
          <a:stretch/>
        </p:blipFill>
        <p:spPr>
          <a:xfrm>
            <a:off x="7463742" y="4389284"/>
            <a:ext cx="1875565" cy="162610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331D9C7-3D30-9E34-31E0-4BC8849967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28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5BE9C9-F988-C2B0-D457-008435188B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0" y="1326790"/>
            <a:ext cx="2876863" cy="25105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E4F2BE7-82F9-46CA-390A-D074E93FF7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/>
          <a:stretch/>
        </p:blipFill>
        <p:spPr>
          <a:xfrm>
            <a:off x="4197249" y="1326790"/>
            <a:ext cx="2876863" cy="25105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F823D9-0BE6-D327-ED54-9903073E71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"/>
          <a:stretch/>
        </p:blipFill>
        <p:spPr>
          <a:xfrm>
            <a:off x="7677296" y="1326789"/>
            <a:ext cx="2876863" cy="251058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8DD4BD-C0A2-E732-612F-B4A672C1ED14}"/>
              </a:ext>
            </a:extLst>
          </p:cNvPr>
          <p:cNvSpPr txBox="1"/>
          <p:nvPr/>
        </p:nvSpPr>
        <p:spPr>
          <a:xfrm>
            <a:off x="4197249" y="4048160"/>
            <a:ext cx="2876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stripe15and16:1523.76pixels</a:t>
            </a:r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C1FF28-28CB-1190-57ED-8C9F222499FA}"/>
              </a:ext>
            </a:extLst>
          </p:cNvPr>
          <p:cNvSpPr txBox="1"/>
          <p:nvPr/>
        </p:nvSpPr>
        <p:spPr>
          <a:xfrm>
            <a:off x="7677296" y="4048160"/>
            <a:ext cx="2876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stripe13and14:1487.62pixels</a:t>
            </a:r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3997E7-4160-2CC5-599C-F108CCB6246B}"/>
              </a:ext>
            </a:extLst>
          </p:cNvPr>
          <p:cNvSpPr txBox="1"/>
          <p:nvPr/>
        </p:nvSpPr>
        <p:spPr>
          <a:xfrm>
            <a:off x="876999" y="4048160"/>
            <a:ext cx="2876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kern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stripe15and16:1552.54pixels</a:t>
            </a:r>
            <a:endParaRPr lang="zh-CN" altLang="zh-CN" sz="1400" kern="100"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FF0B1A-9815-FF85-4C45-4D4480FAD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5CD587-8DC1-B819-B3D8-5CAD742020CD}"/>
              </a:ext>
            </a:extLst>
          </p:cNvPr>
          <p:cNvSpPr txBox="1"/>
          <p:nvPr/>
        </p:nvSpPr>
        <p:spPr>
          <a:xfrm>
            <a:off x="2588420" y="4845915"/>
            <a:ext cx="6094520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ctr" latinLnBrk="1">
              <a:lnSpc>
                <a:spcPct val="150000"/>
              </a:lnSpc>
            </a:pPr>
            <a:r>
              <a:rPr lang="zh-CN" altLang="zh-CN" sz="24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实际距离</a:t>
            </a:r>
            <a:r>
              <a:rPr lang="en-US" altLang="zh-CN" sz="24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24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像素距离×每像素实际距离</a:t>
            </a:r>
          </a:p>
        </p:txBody>
      </p:sp>
    </p:spTree>
    <p:extLst>
      <p:ext uri="{BB962C8B-B14F-4D97-AF65-F5344CB8AC3E}">
        <p14:creationId xmlns:p14="http://schemas.microsoft.com/office/powerpoint/2010/main" val="287890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797535-58EC-66D8-0903-F432F670FF61}"/>
              </a:ext>
            </a:extLst>
          </p:cNvPr>
          <p:cNvSpPr txBox="1"/>
          <p:nvPr/>
        </p:nvSpPr>
        <p:spPr>
          <a:xfrm>
            <a:off x="3048740" y="3167390"/>
            <a:ext cx="6956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buSzPts val="1500"/>
            </a:pPr>
            <a:r>
              <a:rPr lang="en-US" altLang="zh-CN" sz="36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03 </a:t>
            </a:r>
            <a:r>
              <a:rPr lang="zh-CN" altLang="zh-CN" sz="3600" b="1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申请人在科研作品中的收获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FE34E9-5665-6BF7-D52A-FB487C2B2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86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771120-C432-06C7-0257-E51066AEFC72}"/>
              </a:ext>
            </a:extLst>
          </p:cNvPr>
          <p:cNvSpPr txBox="1"/>
          <p:nvPr/>
        </p:nvSpPr>
        <p:spPr>
          <a:xfrm>
            <a:off x="588145" y="681449"/>
            <a:ext cx="10402410" cy="277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latinLnBrk="1">
              <a:lnSpc>
                <a:spcPct val="150000"/>
              </a:lnSpc>
              <a:buSzPts val="1400"/>
            </a:pPr>
            <a:r>
              <a:rPr lang="zh-CN" altLang="zh-CN" sz="2400" b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专业技能的提高</a:t>
            </a:r>
          </a:p>
          <a:p>
            <a:pPr algn="just" latinLnBrk="1">
              <a:lnSpc>
                <a:spcPct val="150000"/>
              </a:lnSpc>
            </a:pPr>
            <a:r>
              <a:rPr lang="zh-CN" altLang="zh-CN" sz="24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该项目中，我深入学习并应用了物理学中的干涉和衍射原理。通过设计和搭建实验仪器，我提升了对实验设计和物理现象分析的能力。特别是在进行条纹智能识别算法的开发和优化时，我运用了图像处理技术，将物理现象与现代技术相结合，进一步增强了我的编程和数据分析能力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41C774-04FD-8BF9-3E58-7FB5AF847AD3}"/>
              </a:ext>
            </a:extLst>
          </p:cNvPr>
          <p:cNvSpPr txBox="1"/>
          <p:nvPr/>
        </p:nvSpPr>
        <p:spPr>
          <a:xfrm>
            <a:off x="676921" y="4398859"/>
            <a:ext cx="10313633" cy="1137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在项目的推进过程中，我与团队成员紧密合作，合理分配任务，互相补充各自的技能与知识。这让我深刻体会到团队协作的重要性。</a:t>
            </a:r>
            <a:endParaRPr lang="zh-CN" altLang="en-US" sz="2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DE3A99-430E-259A-F05D-F8AE82BD9A83}"/>
              </a:ext>
            </a:extLst>
          </p:cNvPr>
          <p:cNvSpPr txBox="1"/>
          <p:nvPr/>
        </p:nvSpPr>
        <p:spPr>
          <a:xfrm>
            <a:off x="676922" y="3803733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团队合作</a:t>
            </a:r>
            <a:endParaRPr lang="zh-CN" altLang="en-US" sz="2400" b="1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85C964-0AB0-7023-0ACC-93CDF3928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8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C22CF1-4335-9A06-C310-EF23FE9D066C}"/>
              </a:ext>
            </a:extLst>
          </p:cNvPr>
          <p:cNvSpPr txBox="1"/>
          <p:nvPr/>
        </p:nvSpPr>
        <p:spPr>
          <a:xfrm>
            <a:off x="1666614" y="3105834"/>
            <a:ext cx="885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 科研作品反映的专业知识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296C18-6251-C20E-050C-0CFB58570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7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FCEBDE-21F9-A140-206E-54BE14BFDBFD}"/>
              </a:ext>
            </a:extLst>
          </p:cNvPr>
          <p:cNvSpPr txBox="1"/>
          <p:nvPr/>
        </p:nvSpPr>
        <p:spPr>
          <a:xfrm>
            <a:off x="3724182" y="1974923"/>
            <a:ext cx="3160451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 latinLnBrk="1">
              <a:lnSpc>
                <a:spcPct val="150000"/>
              </a:lnSpc>
            </a:pPr>
            <a:r>
              <a:rPr lang="en-US" altLang="zh-CN" sz="2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-01 </a:t>
            </a:r>
            <a:r>
              <a:rPr lang="zh-CN" altLang="zh-CN" sz="2800" b="1" kern="10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惠更斯原理</a:t>
            </a:r>
            <a:endParaRPr lang="zh-CN" altLang="en-US" sz="2800" b="1" kern="1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F60A3-BBB3-9005-F1B0-D7E33D0FCF1D}"/>
              </a:ext>
            </a:extLst>
          </p:cNvPr>
          <p:cNvSpPr txBox="1"/>
          <p:nvPr/>
        </p:nvSpPr>
        <p:spPr>
          <a:xfrm>
            <a:off x="3724182" y="3867622"/>
            <a:ext cx="3915052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 latinLnBrk="1">
              <a:lnSpc>
                <a:spcPct val="150000"/>
              </a:lnSpc>
            </a:pPr>
            <a:r>
              <a:rPr lang="en-US" altLang="zh-CN" sz="2800" b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-03 </a:t>
            </a:r>
            <a:r>
              <a:rPr lang="zh-CN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条纹识别与处理</a:t>
            </a:r>
            <a:endParaRPr lang="zh-CN" altLang="en-US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3AE315-E101-290A-CB32-10B248647647}"/>
              </a:ext>
            </a:extLst>
          </p:cNvPr>
          <p:cNvSpPr txBox="1"/>
          <p:nvPr/>
        </p:nvSpPr>
        <p:spPr>
          <a:xfrm>
            <a:off x="3724181" y="2875076"/>
            <a:ext cx="5393185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 latinLnBrk="1">
              <a:lnSpc>
                <a:spcPct val="150000"/>
              </a:lnSpc>
            </a:pPr>
            <a:r>
              <a:rPr lang="en-US" altLang="zh-CN" sz="2800" b="1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宋体" panose="02010600030101010101" pitchFamily="2" charset="-122"/>
              </a:rPr>
              <a:t>-02 </a:t>
            </a:r>
            <a:r>
              <a:rPr lang="zh-CN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单缝衍射与多缝干涉</a:t>
            </a:r>
            <a:endParaRPr lang="zh-CN" altLang="en-US" sz="2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C3EAC5-765E-9191-C258-60F456BFA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3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DF35468-AC43-CDFB-D674-3303A745F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4E82856-BC8F-33BA-D566-84B8941BBACA}"/>
              </a:ext>
            </a:extLst>
          </p:cNvPr>
          <p:cNvSpPr txBox="1"/>
          <p:nvPr/>
        </p:nvSpPr>
        <p:spPr>
          <a:xfrm>
            <a:off x="1339064" y="701336"/>
            <a:ext cx="4560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-01 </a:t>
            </a:r>
            <a:r>
              <a:rPr lang="zh-CN" altLang="zh-CN" sz="2800" b="1" kern="10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惠更斯原理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29BE88-06B1-FD0C-6D68-A559E388AEF0}"/>
              </a:ext>
            </a:extLst>
          </p:cNvPr>
          <p:cNvSpPr txBox="1"/>
          <p:nvPr/>
        </p:nvSpPr>
        <p:spPr>
          <a:xfrm>
            <a:off x="1339064" y="1340897"/>
            <a:ext cx="9314140" cy="162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/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惠更斯原理是指：一个波阵面的每个点（面源）可各看做是一个产生</a:t>
            </a:r>
            <a:r>
              <a:rPr lang="zh-CN" altLang="zh-CN" sz="24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球面子波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的次级球面波的中心波源，次级波源的波速与频率等于初级波的波速与频率；而且，以后任何时刻波阵面的位置是所有这种子波的包络面。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50B12E70-F640-6B14-8194-AAE4CE5D18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064" y="3429000"/>
            <a:ext cx="2855931" cy="2637004"/>
          </a:xfrm>
          <a:prstGeom prst="rect">
            <a:avLst/>
          </a:prstGeom>
          <a:noFill/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7B975BB-4614-3437-F3AC-64766E9C8D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69" y="3273469"/>
            <a:ext cx="2741426" cy="2741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754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DF35468-AC43-CDFB-D674-3303A745F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B95234A0-834B-9801-C39B-C886F5B58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6" y="985979"/>
            <a:ext cx="992504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菲涅耳在惠更斯原理基础上加以补充，给出了关于位相和振幅的定量描述，提出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子波相干叠加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的概念。从同一波面上各点发出的子波，在传播到空间某一点时，各个子波之间也可以互相迭加而产生干涉现象。这个经菲涅尔发展的惠更斯原理称为惠更斯—菲涅耳原理。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即波传到的任何一点都是子波的波源，各子波在空间某点的相干叠加，就决定了该点波的强度。惠更斯菲涅耳原理的数学表示为：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890BA792-2BD5-5D3B-0E8B-8917F5199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371546"/>
              </p:ext>
            </p:extLst>
          </p:nvPr>
        </p:nvGraphicFramePr>
        <p:xfrm>
          <a:off x="2896835" y="4746348"/>
          <a:ext cx="6398327" cy="1125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60600" imgH="393700" progId="Equation.DSMT4">
                  <p:embed/>
                </p:oleObj>
              </mc:Choice>
              <mc:Fallback>
                <p:oleObj name="Equation" r:id="rId3" imgW="22606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6835" y="4746348"/>
                        <a:ext cx="6398327" cy="11256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092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724EF5B-E643-2DA7-3376-6CCBFA351971}"/>
              </a:ext>
            </a:extLst>
          </p:cNvPr>
          <p:cNvSpPr txBox="1"/>
          <p:nvPr/>
        </p:nvSpPr>
        <p:spPr>
          <a:xfrm>
            <a:off x="1319860" y="717480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zh-CN" sz="2800" b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-02 </a:t>
            </a:r>
            <a:r>
              <a:rPr lang="zh-CN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单缝衍射与多缝干涉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93532F-6A84-C6F4-76F2-A6BBFA9F6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6" y="1444837"/>
            <a:ext cx="5029450" cy="3201325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402742B-FC5D-2220-3366-0A20246886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657561"/>
              </p:ext>
            </p:extLst>
          </p:nvPr>
        </p:nvGraphicFramePr>
        <p:xfrm>
          <a:off x="6418555" y="1093199"/>
          <a:ext cx="5222902" cy="4526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8920" imgH="1828800" progId="Equation.DSMT4">
                  <p:embed/>
                </p:oleObj>
              </mc:Choice>
              <mc:Fallback>
                <p:oleObj name="Equation" r:id="rId3" imgW="215892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8555" y="1093199"/>
                        <a:ext cx="5222902" cy="4526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D739233-00FA-3BE6-E8B0-6584E22218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11858"/>
              </p:ext>
            </p:extLst>
          </p:nvPr>
        </p:nvGraphicFramePr>
        <p:xfrm>
          <a:off x="2305424" y="5287212"/>
          <a:ext cx="2029511" cy="677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22400" imgH="469900" progId="Equation.DSMT4">
                  <p:embed/>
                </p:oleObj>
              </mc:Choice>
              <mc:Fallback>
                <p:oleObj name="Equation" r:id="rId5" imgW="14224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424" y="5287212"/>
                        <a:ext cx="2029511" cy="6772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>
            <a:extLst>
              <a:ext uri="{FF2B5EF4-FFF2-40B4-BE49-F238E27FC236}">
                <a16:creationId xmlns:a16="http://schemas.microsoft.com/office/drawing/2014/main" id="{A11D3295-6355-B9D3-2720-2F79EC1B9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563" y="5408348"/>
            <a:ext cx="29266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为单缝衍射复振幅</a:t>
            </a:r>
            <a:r>
              <a: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11DD7A9-02AF-96C0-A4EA-674BA76A9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650402"/>
              </p:ext>
            </p:extLst>
          </p:nvPr>
        </p:nvGraphicFramePr>
        <p:xfrm>
          <a:off x="3702078" y="6064619"/>
          <a:ext cx="5762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5320" imgH="393480" progId="Equation.DSMT4">
                  <p:embed/>
                </p:oleObj>
              </mc:Choice>
              <mc:Fallback>
                <p:oleObj name="Equation" r:id="rId7" imgW="355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2078" y="6064619"/>
                        <a:ext cx="576262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5FD4728E-560E-1B92-CFA9-73A25F386D3B}"/>
              </a:ext>
            </a:extLst>
          </p:cNvPr>
          <p:cNvSpPr txBox="1"/>
          <p:nvPr/>
        </p:nvSpPr>
        <p:spPr>
          <a:xfrm>
            <a:off x="4568671" y="6127414"/>
            <a:ext cx="25456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单缝衍射因子</a:t>
            </a:r>
            <a:endParaRPr lang="zh-CN" altLang="en-US" sz="24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C38F40-69A6-AC27-21E8-D267DC3B69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2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55DB201-D5B9-7837-CA49-E9CC21500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634" y="634092"/>
            <a:ext cx="4114800" cy="5248275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F625281-EFBD-3D28-AD5A-2F5547069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1792"/>
              </p:ext>
            </p:extLst>
          </p:nvPr>
        </p:nvGraphicFramePr>
        <p:xfrm>
          <a:off x="2315681" y="634092"/>
          <a:ext cx="2379169" cy="110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5250" imgH="695086" progId="Equation.DSMT4">
                  <p:embed/>
                </p:oleObj>
              </mc:Choice>
              <mc:Fallback>
                <p:oleObj name="Equation" r:id="rId3" imgW="1495250" imgH="69508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5681" y="634092"/>
                        <a:ext cx="2379169" cy="110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FED03E0-D76C-6B88-71B0-4F6EF947A0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10926"/>
              </p:ext>
            </p:extLst>
          </p:nvPr>
        </p:nvGraphicFramePr>
        <p:xfrm>
          <a:off x="1204831" y="1815394"/>
          <a:ext cx="4413366" cy="1587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20760" imgH="761760" progId="Equation.DSMT4">
                  <p:embed/>
                </p:oleObj>
              </mc:Choice>
              <mc:Fallback>
                <p:oleObj name="Equation" r:id="rId5" imgW="212076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4831" y="1815394"/>
                        <a:ext cx="4413366" cy="1587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AB12E56-FAED-8F3E-540E-04FDCB1C9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062040"/>
              </p:ext>
            </p:extLst>
          </p:nvPr>
        </p:nvGraphicFramePr>
        <p:xfrm>
          <a:off x="1204831" y="3566715"/>
          <a:ext cx="5000787" cy="1698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52436" imgH="866788" progId="Equation.DSMT4">
                  <p:embed/>
                </p:oleObj>
              </mc:Choice>
              <mc:Fallback>
                <p:oleObj name="Equation" r:id="rId7" imgW="2552436" imgH="86678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4831" y="3566715"/>
                        <a:ext cx="5000787" cy="1698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CCC2ADB-D382-E609-9A8B-DBE208C65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417287"/>
              </p:ext>
            </p:extLst>
          </p:nvPr>
        </p:nvGraphicFramePr>
        <p:xfrm>
          <a:off x="1607860" y="5508625"/>
          <a:ext cx="92551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83920" imgH="419040" progId="Equation.DSMT4">
                  <p:embed/>
                </p:oleObj>
              </mc:Choice>
              <mc:Fallback>
                <p:oleObj name="Equation" r:id="rId9" imgW="583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7860" y="5508625"/>
                        <a:ext cx="925512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23025F4D-1D56-CBAE-55CA-8F2E9E9AA08C}"/>
              </a:ext>
            </a:extLst>
          </p:cNvPr>
          <p:cNvSpPr txBox="1"/>
          <p:nvPr/>
        </p:nvSpPr>
        <p:spPr>
          <a:xfrm>
            <a:off x="3010084" y="5620757"/>
            <a:ext cx="2829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为多缝干涉因子</a:t>
            </a:r>
            <a:endParaRPr lang="zh-CN" altLang="en-US" sz="28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0B35FE-EF16-962A-FC90-D91FB4DC70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6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B7D12F6-D692-D358-354D-250BDBB92F08}"/>
              </a:ext>
            </a:extLst>
          </p:cNvPr>
          <p:cNvSpPr txBox="1"/>
          <p:nvPr/>
        </p:nvSpPr>
        <p:spPr>
          <a:xfrm>
            <a:off x="1096946" y="656230"/>
            <a:ext cx="4418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latinLnBrk="1">
              <a:buSzPts val="1400"/>
            </a:pPr>
            <a:r>
              <a:rPr lang="en-US" altLang="zh-CN" sz="2800" b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-03 </a:t>
            </a:r>
            <a:r>
              <a:rPr lang="zh-CN" altLang="zh-CN" sz="2800" b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条纹识别与处理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CE9E8D-8E53-D755-8EFA-7F3F37982CC6}"/>
              </a:ext>
            </a:extLst>
          </p:cNvPr>
          <p:cNvSpPr txBox="1"/>
          <p:nvPr/>
        </p:nvSpPr>
        <p:spPr>
          <a:xfrm>
            <a:off x="1096945" y="1303740"/>
            <a:ext cx="9998109" cy="4638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直方图均衡化这是一种图像增强技术，通过调整图像直方图的分布，使像素值的分布更均匀，从而改善图像的对比度，尤其适用于对比度较低的图像</a:t>
            </a:r>
            <a:endParaRPr lang="en-US" altLang="zh-CN" sz="24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高通滤波用于强调图像中的高频成分，如边缘和细节，去除低频内容。常用于边缘检测和增强图像中的锐利细节。</a:t>
            </a:r>
            <a:endParaRPr lang="en-US" altLang="zh-CN" sz="24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图像增强指通过特定技术提高图像质量，使其更具视觉效果，或者更加适合于进一步处理。方法包括对比度增强、噪声去除等</a:t>
            </a:r>
            <a:endParaRPr lang="en-US" altLang="zh-CN" sz="24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FA7B22-B1CA-025B-B923-5978CB31E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82" y="116427"/>
            <a:ext cx="2897340" cy="5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indent="304800" algn="just" latinLnBrk="1">
          <a:lnSpc>
            <a:spcPct val="150000"/>
          </a:lnSpc>
          <a:defRPr sz="2000" kern="100">
            <a:effectLst/>
            <a:latin typeface="宋体" panose="02010600030101010101" pitchFamily="2" charset="-122"/>
            <a:ea typeface="宋体" panose="02010600030101010101" pitchFamily="2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993</Words>
  <Application>Microsoft Office PowerPoint</Application>
  <PresentationFormat>宽屏</PresentationFormat>
  <Paragraphs>60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宋体</vt:lpstr>
      <vt:lpstr>Arial</vt:lpstr>
      <vt:lpstr>Consolas</vt:lpstr>
      <vt:lpstr>Times New Roman</vt:lpstr>
      <vt:lpstr>Office 主题​​</vt:lpstr>
      <vt:lpstr>Equation</vt:lpstr>
      <vt:lpstr>MathType 7.0 Equation</vt:lpstr>
      <vt:lpstr>科研作品替代 毕业论文（设计）报告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物创竞赛经验分享</dc:title>
  <dc:creator>普 周</dc:creator>
  <cp:lastModifiedBy>普 周</cp:lastModifiedBy>
  <cp:revision>23</cp:revision>
  <dcterms:created xsi:type="dcterms:W3CDTF">2024-04-19T05:25:37Z</dcterms:created>
  <dcterms:modified xsi:type="dcterms:W3CDTF">2024-10-22T06:29:54Z</dcterms:modified>
</cp:coreProperties>
</file>