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61" r:id="rId4"/>
    <p:sldId id="259" r:id="rId5"/>
    <p:sldId id="262" r:id="rId6"/>
    <p:sldId id="263" r:id="rId7"/>
    <p:sldId id="265" r:id="rId8"/>
    <p:sldId id="266" r:id="rId9"/>
    <p:sldId id="267" r:id="rId10"/>
    <p:sldId id="268" r:id="rId11"/>
    <p:sldId id="280" r:id="rId12"/>
    <p:sldId id="264" r:id="rId13"/>
    <p:sldId id="269" r:id="rId14"/>
    <p:sldId id="281" r:id="rId15"/>
    <p:sldId id="271" r:id="rId16"/>
    <p:sldId id="272" r:id="rId17"/>
    <p:sldId id="273" r:id="rId18"/>
    <p:sldId id="258" r:id="rId19"/>
    <p:sldId id="276" r:id="rId20"/>
    <p:sldId id="277" r:id="rId21"/>
    <p:sldId id="282" r:id="rId22"/>
    <p:sldId id="279" r:id="rId23"/>
    <p:sldId id="278" r:id="rId24"/>
    <p:sldId id="26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BEC"/>
    <a:srgbClr val="4E575B"/>
    <a:srgbClr val="485155"/>
    <a:srgbClr val="464F53"/>
    <a:srgbClr val="475054"/>
    <a:srgbClr val="009F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25" autoAdjust="0"/>
  </p:normalViewPr>
  <p:slideViewPr>
    <p:cSldViewPr snapToGrid="0" snapToObjects="1">
      <p:cViewPr varScale="1">
        <p:scale>
          <a:sx n="74" d="100"/>
          <a:sy n="74" d="100"/>
        </p:scale>
        <p:origin x="1675"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B57EC-5084-4B2B-B50C-944EBD8EE247}" type="datetimeFigureOut">
              <a:rPr lang="pt-PT" smtClean="0"/>
              <a:t>21/01/2016</a:t>
            </a:fld>
            <a:endParaRPr lang="pt-PT"/>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FE0ED-FCAE-40C3-8469-31D7AE819AFE}" type="slidenum">
              <a:rPr lang="pt-PT" smtClean="0"/>
              <a:t>‹nº›</a:t>
            </a:fld>
            <a:endParaRPr lang="pt-PT"/>
          </a:p>
        </p:txBody>
      </p:sp>
    </p:spTree>
    <p:extLst>
      <p:ext uri="{BB962C8B-B14F-4D97-AF65-F5344CB8AC3E}">
        <p14:creationId xmlns:p14="http://schemas.microsoft.com/office/powerpoint/2010/main" val="2535693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FD377-AE2A-448E-A554-F1FCD78741E6}" type="datetimeFigureOut">
              <a:rPr lang="pt-PT" smtClean="0"/>
              <a:t>21/01/2016</a:t>
            </a:fld>
            <a:endParaRPr lang="pt-P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9A155-5637-41D7-BCE1-3C8EC1C366E9}" type="slidenum">
              <a:rPr lang="pt-PT" smtClean="0"/>
              <a:t>‹nº›</a:t>
            </a:fld>
            <a:endParaRPr lang="pt-PT"/>
          </a:p>
        </p:txBody>
      </p:sp>
    </p:spTree>
    <p:extLst>
      <p:ext uri="{BB962C8B-B14F-4D97-AF65-F5344CB8AC3E}">
        <p14:creationId xmlns:p14="http://schemas.microsoft.com/office/powerpoint/2010/main" val="15984148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PT" baseline="0" dirty="0" smtClean="0"/>
              <a:t>In a symbiotic autonomy domain, every agent is acting autonomously in the environment, but when the agent thinks he cannot complete an action that it was assigned to him, help must be requested to a nearby agent.</a:t>
            </a:r>
          </a:p>
          <a:p>
            <a:pPr marL="0" indent="0">
              <a:buFontTx/>
              <a:buNone/>
            </a:pPr>
            <a:r>
              <a:rPr lang="pt-PT" baseline="0" dirty="0" smtClean="0"/>
              <a:t>This way the robot can overcome its own limitations, augmenting its ability to complete objectives in the world. </a:t>
            </a:r>
          </a:p>
          <a:p>
            <a:pPr marL="0" indent="0">
              <a:buFontTx/>
              <a:buNone/>
            </a:pPr>
            <a:r>
              <a:rPr lang="pt-PT" baseline="0" dirty="0" smtClean="0"/>
              <a:t>Why is this useful? Couldn’t we equip the robot with manipulators, better sensors and so forth? Well we could, but frequently it is too expensive to equip the robot with those items. And even by doing that, there is no guaranty that would suffice to make the robot complete every mission he is assigned.</a:t>
            </a:r>
          </a:p>
          <a:p>
            <a:r>
              <a:rPr lang="pt-PT" dirty="0" smtClean="0"/>
              <a:t>Testbed robot</a:t>
            </a:r>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2</a:t>
            </a:fld>
            <a:endParaRPr lang="pt-PT"/>
          </a:p>
        </p:txBody>
      </p:sp>
    </p:spTree>
    <p:extLst>
      <p:ext uri="{BB962C8B-B14F-4D97-AF65-F5344CB8AC3E}">
        <p14:creationId xmlns:p14="http://schemas.microsoft.com/office/powerpoint/2010/main" val="407422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Program specifies a distribution of its non-probabilistic subprograms.</a:t>
            </a:r>
            <a:endParaRPr lang="pt-PT" dirty="0" smtClean="0"/>
          </a:p>
          <a:p>
            <a:r>
              <a:rPr lang="pt-PT" dirty="0" smtClean="0"/>
              <a:t>When</a:t>
            </a:r>
            <a:r>
              <a:rPr lang="pt-PT" baseline="0" dirty="0" smtClean="0"/>
              <a:t> a fact is not labeled, it’s success probability is equal to one.</a:t>
            </a:r>
          </a:p>
          <a:p>
            <a:r>
              <a:rPr lang="pt-PT" baseline="0" dirty="0" smtClean="0"/>
              <a:t>The standard inference method provides an exact solution to the query, however, that’s not always possible (exponential time to compute), leaving the local search inference method the only feasible method.</a:t>
            </a:r>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12</a:t>
            </a:fld>
            <a:endParaRPr lang="pt-PT"/>
          </a:p>
        </p:txBody>
      </p:sp>
    </p:spTree>
    <p:extLst>
      <p:ext uri="{BB962C8B-B14F-4D97-AF65-F5344CB8AC3E}">
        <p14:creationId xmlns:p14="http://schemas.microsoft.com/office/powerpoint/2010/main" val="2569517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13</a:t>
            </a:fld>
            <a:endParaRPr lang="pt-PT"/>
          </a:p>
        </p:txBody>
      </p:sp>
    </p:spTree>
    <p:extLst>
      <p:ext uri="{BB962C8B-B14F-4D97-AF65-F5344CB8AC3E}">
        <p14:creationId xmlns:p14="http://schemas.microsoft.com/office/powerpoint/2010/main" val="200718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pt-PT" dirty="0" smtClean="0"/>
              <a:t>Planning languages</a:t>
            </a:r>
            <a:r>
              <a:rPr lang="pt-PT" baseline="0" dirty="0" smtClean="0"/>
              <a:t> are important in order to formally explain the physics behind a domain. This means to know which predicates are available, which actions can an agent make in a certain state and what changes by performing them. </a:t>
            </a:r>
          </a:p>
          <a:p>
            <a:pPr marL="0" indent="0">
              <a:buFontTx/>
              <a:buNone/>
            </a:pPr>
            <a:r>
              <a:rPr lang="pt-PT" baseline="0" dirty="0" smtClean="0"/>
              <a:t>By having a language that is broadly used among ai peers, the focus will be on how to solve them and not the different ways to describe them.</a:t>
            </a:r>
          </a:p>
          <a:p>
            <a:pPr marL="0" indent="0">
              <a:buFontTx/>
              <a:buNone/>
            </a:pPr>
            <a:r>
              <a:rPr lang="pt-PT" baseline="0" dirty="0" smtClean="0"/>
              <a:t>-   STRIPS was the first attempt at describing domains and it included an integrated solver. This lead to problems because it  was not efficient enough to solve some problems.</a:t>
            </a:r>
          </a:p>
          <a:p>
            <a:pPr marL="171450" indent="-171450">
              <a:buFontTx/>
              <a:buChar char="-"/>
            </a:pPr>
            <a:r>
              <a:rPr lang="pt-PT" baseline="0" dirty="0" smtClean="0"/>
              <a:t>PDDL began as an effort to standardize the planning language used in planning competitions, in 1998, it has a formal syntax, broadly described in the literature. It separates the planning problem in two parts: the domain description and the domain instance. By having this format, it is possible to make a solver that reads the “rules” of the domain and solves a planning problem in its own way.</a:t>
            </a:r>
          </a:p>
          <a:p>
            <a:pPr marL="171450" indent="-171450">
              <a:buFontTx/>
              <a:buChar char="-"/>
            </a:pPr>
            <a:r>
              <a:rPr lang="pt-PT" baseline="0" dirty="0" smtClean="0"/>
              <a:t>From the time it was introduced, PDDL suffered several extensions, with the addition of actions with continuous effects and objective functions in 2001; timed initial literals and derived literals in 2004; and finally the inclusion of preferences over states, actions and even goals in pddl 3.</a:t>
            </a:r>
          </a:p>
          <a:p>
            <a:pPr marL="171450" indent="-171450">
              <a:buFontTx/>
              <a:buChar char="-"/>
            </a:pPr>
            <a:r>
              <a:rPr lang="pt-PT" baseline="0" dirty="0" smtClean="0"/>
              <a:t>Well, but until this point only deterministic outcomes of actions can be modelled. From this gap, PPDDL was born, capable of describing probabilistic effects of actions, as well as rewards.</a:t>
            </a:r>
          </a:p>
          <a:p>
            <a:pPr marL="171450" indent="-171450">
              <a:buFontTx/>
              <a:buChar char="-"/>
            </a:pPr>
            <a:r>
              <a:rPr lang="pt-PT" baseline="0" dirty="0" smtClean="0"/>
              <a:t>But from ppddl being an extension of an existing framework like pddl, its deterministic counterpart evolved while this one remain static, incapable of describing new complex domains. From this opportunity, </a:t>
            </a:r>
          </a:p>
          <a:p>
            <a:pPr marL="0" indent="0">
              <a:buFontTx/>
              <a:buNone/>
            </a:pPr>
            <a:r>
              <a:rPr lang="pt-PT" baseline="0" dirty="0" smtClean="0"/>
              <a:t>a completely new language was born, RDDL – able to describe domains with concurrent actions, multiple agents, external actions and events.</a:t>
            </a:r>
          </a:p>
          <a:p>
            <a:pPr marL="0" indent="0">
              <a:buFontTx/>
              <a:buNone/>
            </a:pPr>
            <a:endParaRPr lang="pt-PT" baseline="0" dirty="0" smtClean="0"/>
          </a:p>
        </p:txBody>
      </p:sp>
      <p:sp>
        <p:nvSpPr>
          <p:cNvPr id="4" name="Slide Number Placeholder 3"/>
          <p:cNvSpPr>
            <a:spLocks noGrp="1"/>
          </p:cNvSpPr>
          <p:nvPr>
            <p:ph type="sldNum" sz="quarter" idx="10"/>
          </p:nvPr>
        </p:nvSpPr>
        <p:spPr/>
        <p:txBody>
          <a:bodyPr/>
          <a:lstStyle/>
          <a:p>
            <a:fld id="{4BB9A155-5637-41D7-BCE1-3C8EC1C366E9}" type="slidenum">
              <a:rPr lang="pt-PT" smtClean="0"/>
              <a:t>15</a:t>
            </a:fld>
            <a:endParaRPr lang="pt-PT"/>
          </a:p>
        </p:txBody>
      </p:sp>
    </p:spTree>
    <p:extLst>
      <p:ext uri="{BB962C8B-B14F-4D97-AF65-F5344CB8AC3E}">
        <p14:creationId xmlns:p14="http://schemas.microsoft.com/office/powerpoint/2010/main" val="2218816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PT" baseline="0" dirty="0" smtClean="0"/>
              <a:t>Well, now I’m going to talk about state of the art solvers that directly compete with the one that will be implemented.</a:t>
            </a:r>
          </a:p>
          <a:p>
            <a:pPr marL="171450" indent="-171450">
              <a:buFontTx/>
              <a:buChar char="-"/>
            </a:pPr>
            <a:r>
              <a:rPr lang="pt-PT" baseline="0" dirty="0" smtClean="0"/>
              <a:t>The planner that had most success in the first planning competitions was FF-Replan. It would transform the probabilistic planning problem into a deterministic one, by only taking into account the outcome with the biggest probability of occurring and replanning if some unexpected event occurred. It was very successful in domains described in PPDDL, but failed to compete on complex probabilistic domains, described in RDDL.</a:t>
            </a:r>
          </a:p>
          <a:p>
            <a:pPr marL="171450" indent="-171450">
              <a:buFontTx/>
              <a:buChar char="-"/>
            </a:pPr>
            <a:r>
              <a:rPr lang="pt-PT" baseline="0" dirty="0" smtClean="0"/>
              <a:t>More recently, state of the arts planners use Monte Carlo Tree Search methods to solve these planning problems. It works by selecting the node to explore next, expanding it, plan simulation and backpropagation of the result to the antecessors of the leaf node. One of these planners is PROST, winning the two previous IPC.</a:t>
            </a:r>
          </a:p>
        </p:txBody>
      </p:sp>
      <p:sp>
        <p:nvSpPr>
          <p:cNvPr id="4" name="Slide Number Placeholder 3"/>
          <p:cNvSpPr>
            <a:spLocks noGrp="1"/>
          </p:cNvSpPr>
          <p:nvPr>
            <p:ph type="sldNum" sz="quarter" idx="10"/>
          </p:nvPr>
        </p:nvSpPr>
        <p:spPr/>
        <p:txBody>
          <a:bodyPr/>
          <a:lstStyle/>
          <a:p>
            <a:fld id="{4BB9A155-5637-41D7-BCE1-3C8EC1C366E9}" type="slidenum">
              <a:rPr lang="pt-PT" smtClean="0"/>
              <a:t>16</a:t>
            </a:fld>
            <a:endParaRPr lang="pt-PT"/>
          </a:p>
        </p:txBody>
      </p:sp>
    </p:spTree>
    <p:extLst>
      <p:ext uri="{BB962C8B-B14F-4D97-AF65-F5344CB8AC3E}">
        <p14:creationId xmlns:p14="http://schemas.microsoft.com/office/powerpoint/2010/main" val="1764586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PT" baseline="0" dirty="0" smtClean="0"/>
              <a:t>Talking now about symbiotic autonomy, one of the most interesting examples of it in action was done by the CORAL group in CMU with the COBOT robot.</a:t>
            </a:r>
          </a:p>
          <a:p>
            <a:pPr marL="0" indent="0">
              <a:buFontTx/>
              <a:buNone/>
            </a:pPr>
            <a:r>
              <a:rPr lang="pt-PT" baseline="0" dirty="0" smtClean="0"/>
              <a:t>This robot was designed to serve as a companion robot, escorting visitors to scheduled meetings and fulfilling other needs they could have.</a:t>
            </a:r>
          </a:p>
          <a:p>
            <a:pPr marL="0" indent="0">
              <a:buFontTx/>
              <a:buNone/>
            </a:pPr>
            <a:r>
              <a:rPr lang="pt-PT" baseline="0" dirty="0" smtClean="0"/>
              <a:t>In this scenario, the visitor doesn’t know the building’s layout and the robot is unable to do activities which require physical manipulation of objects.</a:t>
            </a:r>
          </a:p>
          <a:p>
            <a:pPr marL="0" indent="0">
              <a:buFontTx/>
              <a:buNone/>
            </a:pPr>
            <a:r>
              <a:rPr lang="pt-PT" baseline="0" dirty="0" smtClean="0"/>
              <a:t>On the other hand, the visitor has millions of years of evolution that gives him the capability to easily grab an object and locate its exact position on a map, while the robot can easily find the optimal route between two locations.</a:t>
            </a:r>
          </a:p>
          <a:p>
            <a:pPr marL="0" indent="0">
              <a:buFontTx/>
              <a:buNone/>
            </a:pPr>
            <a:r>
              <a:rPr lang="pt-PT" baseline="0" dirty="0" smtClean="0"/>
              <a:t>The robot can ask for help if he finds himself in a situation where the uncertainty about its exact position is above a given threshold. He also asks for help, if he needs to grab something for a visitor.</a:t>
            </a:r>
          </a:p>
          <a:p>
            <a:pPr marL="0" indent="0">
              <a:buFontTx/>
              <a:buNone/>
            </a:pPr>
            <a:r>
              <a:rPr lang="pt-PT" baseline="0" dirty="0" smtClean="0"/>
              <a:t>The planning language used for this task was PDDL with probabilistic extensions. It was studied when to ask for help when the uncertainty of its location reaches a boiling point. </a:t>
            </a:r>
          </a:p>
        </p:txBody>
      </p:sp>
      <p:sp>
        <p:nvSpPr>
          <p:cNvPr id="4" name="Slide Number Placeholder 3"/>
          <p:cNvSpPr>
            <a:spLocks noGrp="1"/>
          </p:cNvSpPr>
          <p:nvPr>
            <p:ph type="sldNum" sz="quarter" idx="10"/>
          </p:nvPr>
        </p:nvSpPr>
        <p:spPr/>
        <p:txBody>
          <a:bodyPr/>
          <a:lstStyle/>
          <a:p>
            <a:fld id="{4BB9A155-5637-41D7-BCE1-3C8EC1C366E9}" type="slidenum">
              <a:rPr lang="pt-PT" smtClean="0"/>
              <a:t>17</a:t>
            </a:fld>
            <a:endParaRPr lang="pt-PT"/>
          </a:p>
        </p:txBody>
      </p:sp>
    </p:spTree>
    <p:extLst>
      <p:ext uri="{BB962C8B-B14F-4D97-AF65-F5344CB8AC3E}">
        <p14:creationId xmlns:p14="http://schemas.microsoft.com/office/powerpoint/2010/main" val="1319207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Looking back at</a:t>
            </a:r>
            <a:r>
              <a:rPr lang="pt-PT" baseline="0" dirty="0" smtClean="0"/>
              <a:t> ProbLog, it is useful to know the probability of occurrence that some predicates have. But, in multiple situations, and if we want to adapt it to decision making, this is not simply enough. </a:t>
            </a:r>
          </a:p>
          <a:p>
            <a:r>
              <a:rPr lang="pt-PT" baseline="0" dirty="0" smtClean="0"/>
              <a:t>First of all, it doesn’t allow decisions, which of course are needed to establish a policy over the current state or belief. So that, is of course needed.</a:t>
            </a:r>
          </a:p>
          <a:p>
            <a:r>
              <a:rPr lang="pt-PT" baseline="0" dirty="0" smtClean="0"/>
              <a:t>Ok, but imagine for a second that decisions can be described in a Problog program. By having some event which is very likely to happen if one decision is made and another that has a low probability of occurring if the , </a:t>
            </a:r>
          </a:p>
          <a:p>
            <a:r>
              <a:rPr lang="pt-PT" baseline="0" dirty="0" smtClean="0"/>
              <a:t>can the program infer if the agent should make that decision? Well probably not, if the first has a very low reward and the second has a very high reward, which decision should be made? I</a:t>
            </a:r>
            <a:r>
              <a:rPr lang="pt-PT" sz="1200" b="0" i="0" u="none" strike="noStrike" kern="1200" dirty="0" smtClean="0">
                <a:solidFill>
                  <a:schemeClr val="tx1"/>
                </a:solidFill>
                <a:effectLst/>
                <a:latin typeface="+mn-lt"/>
                <a:ea typeface="+mn-ea"/>
                <a:cs typeface="+mn-cs"/>
              </a:rPr>
              <a:t>ntuitively, it should give the decision</a:t>
            </a:r>
            <a:r>
              <a:rPr lang="pt-PT" sz="1200" b="0" i="0" u="none" strike="noStrike" kern="1200" baseline="0" dirty="0" smtClean="0">
                <a:solidFill>
                  <a:schemeClr val="tx1"/>
                </a:solidFill>
                <a:effectLst/>
                <a:latin typeface="+mn-lt"/>
                <a:ea typeface="+mn-ea"/>
                <a:cs typeface="+mn-cs"/>
              </a:rPr>
              <a:t> which</a:t>
            </a:r>
          </a:p>
          <a:p>
            <a:r>
              <a:rPr lang="pt-PT" sz="1200" b="0" i="0" u="none" strike="noStrike" kern="1200" baseline="0" dirty="0" smtClean="0">
                <a:solidFill>
                  <a:schemeClr val="tx1"/>
                </a:solidFill>
                <a:effectLst/>
                <a:latin typeface="+mn-lt"/>
                <a:ea typeface="+mn-ea"/>
                <a:cs typeface="+mn-cs"/>
              </a:rPr>
              <a:t>provides the highest expected reward.</a:t>
            </a:r>
          </a:p>
          <a:p>
            <a:r>
              <a:rPr lang="pt-PT" b="0" i="0" baseline="0" dirty="0" smtClean="0"/>
              <a:t>Decision theorethic ProbLog fills those gaps by adding decision facts and utilities. Lets see it in action by heading back to the symbiotic autonomy example</a:t>
            </a:r>
          </a:p>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18</a:t>
            </a:fld>
            <a:endParaRPr lang="pt-PT"/>
          </a:p>
        </p:txBody>
      </p:sp>
    </p:spTree>
    <p:extLst>
      <p:ext uri="{BB962C8B-B14F-4D97-AF65-F5344CB8AC3E}">
        <p14:creationId xmlns:p14="http://schemas.microsoft.com/office/powerpoint/2010/main" val="758919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Live Demo</a:t>
            </a:r>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20</a:t>
            </a:fld>
            <a:endParaRPr lang="pt-PT"/>
          </a:p>
        </p:txBody>
      </p:sp>
    </p:spTree>
    <p:extLst>
      <p:ext uri="{BB962C8B-B14F-4D97-AF65-F5344CB8AC3E}">
        <p14:creationId xmlns:p14="http://schemas.microsoft.com/office/powerpoint/2010/main" val="309104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4BB9A155-5637-41D7-BCE1-3C8EC1C366E9}" type="slidenum">
              <a:rPr lang="pt-PT" smtClean="0"/>
              <a:t>3</a:t>
            </a:fld>
            <a:endParaRPr lang="pt-PT"/>
          </a:p>
        </p:txBody>
      </p:sp>
    </p:spTree>
    <p:extLst>
      <p:ext uri="{BB962C8B-B14F-4D97-AF65-F5344CB8AC3E}">
        <p14:creationId xmlns:p14="http://schemas.microsoft.com/office/powerpoint/2010/main" val="625063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Explain</a:t>
            </a:r>
            <a:r>
              <a:rPr lang="pt-PT" baseline="0" dirty="0" smtClean="0"/>
              <a:t> what it is a MDP – What is it? What is necessary to describe it in this manner? What is the solution of a problem like this?</a:t>
            </a:r>
          </a:p>
          <a:p>
            <a:pPr marL="0" marR="0" indent="0" algn="l" defTabSz="914400" rtl="0" eaLnBrk="1" fontAlgn="auto" latinLnBrk="0" hangingPunct="1">
              <a:lnSpc>
                <a:spcPct val="100000"/>
              </a:lnSpc>
              <a:spcBef>
                <a:spcPts val="0"/>
              </a:spcBef>
              <a:spcAft>
                <a:spcPts val="0"/>
              </a:spcAft>
              <a:buClrTx/>
              <a:buSzTx/>
              <a:buFontTx/>
              <a:buNone/>
              <a:tabLst/>
              <a:defRPr/>
            </a:pPr>
            <a:r>
              <a:rPr lang="pt-PT" baseline="0" dirty="0" smtClean="0"/>
              <a:t>Make the remark about the picture and explain the meaning of each one symbol.</a:t>
            </a:r>
          </a:p>
          <a:p>
            <a:r>
              <a:rPr lang="pt-PT" baseline="0" dirty="0" smtClean="0"/>
              <a:t>Markovian assumption – </a:t>
            </a:r>
            <a:r>
              <a:rPr lang="pt-PT" sz="1200" b="0" i="0" u="none" strike="noStrike" kern="1200" baseline="0" dirty="0" smtClean="0">
                <a:solidFill>
                  <a:schemeClr val="tx1"/>
                </a:solidFill>
                <a:latin typeface="+mn-lt"/>
                <a:ea typeface="+mn-ea"/>
                <a:cs typeface="+mn-cs"/>
              </a:rPr>
              <a:t>transition </a:t>
            </a:r>
            <a:r>
              <a:rPr lang="en-US" sz="1200" b="0" i="0" u="none" strike="noStrike" kern="1200" baseline="0" dirty="0" smtClean="0">
                <a:solidFill>
                  <a:schemeClr val="tx1"/>
                </a:solidFill>
                <a:latin typeface="+mn-lt"/>
                <a:ea typeface="+mn-ea"/>
                <a:cs typeface="+mn-cs"/>
              </a:rPr>
              <a:t>from one state to another only depends on the current state.</a:t>
            </a:r>
            <a:endParaRPr lang="pt-PT" baseline="0" dirty="0" smtClean="0"/>
          </a:p>
          <a:p>
            <a:r>
              <a:rPr lang="pt-PT" baseline="0" dirty="0" smtClean="0"/>
              <a:t>How to solve them – classical and new ways.</a:t>
            </a:r>
          </a:p>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4</a:t>
            </a:fld>
            <a:endParaRPr lang="pt-PT"/>
          </a:p>
        </p:txBody>
      </p:sp>
    </p:spTree>
    <p:extLst>
      <p:ext uri="{BB962C8B-B14F-4D97-AF65-F5344CB8AC3E}">
        <p14:creationId xmlns:p14="http://schemas.microsoft.com/office/powerpoint/2010/main" val="239274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When the current</a:t>
            </a:r>
            <a:r>
              <a:rPr lang="pt-PT" baseline="0" dirty="0" smtClean="0"/>
              <a:t> state is not fully determined, it must expressed as a belief, a probability distribution over all states. </a:t>
            </a:r>
          </a:p>
          <a:p>
            <a:r>
              <a:rPr lang="pt-PT" baseline="0" dirty="0" smtClean="0"/>
              <a:t>Describe the new parameters of the POMDP</a:t>
            </a:r>
          </a:p>
          <a:p>
            <a:r>
              <a:rPr lang="pt-PT" baseline="0" dirty="0" smtClean="0"/>
              <a:t>Can be seen as a generalization of a MDP (when the observation function is always equal to 1)</a:t>
            </a:r>
          </a:p>
          <a:p>
            <a:r>
              <a:rPr lang="pt-PT" baseline="0" dirty="0" smtClean="0"/>
              <a:t>Very large number of states and operating under beliefs, so the solution of this decision problem will be reduced to policies over beliefs.</a:t>
            </a:r>
          </a:p>
          <a:p>
            <a:endParaRPr lang="pt-PT" baseline="0" dirty="0" smtClean="0"/>
          </a:p>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5</a:t>
            </a:fld>
            <a:endParaRPr lang="pt-PT"/>
          </a:p>
        </p:txBody>
      </p:sp>
    </p:spTree>
    <p:extLst>
      <p:ext uri="{BB962C8B-B14F-4D97-AF65-F5344CB8AC3E}">
        <p14:creationId xmlns:p14="http://schemas.microsoft.com/office/powerpoint/2010/main" val="297427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b="0" i="0" u="none" strike="noStrike" kern="1200" baseline="0" dirty="0" smtClean="0">
                <a:solidFill>
                  <a:schemeClr val="tx1"/>
                </a:solidFill>
                <a:latin typeface="+mn-lt"/>
                <a:ea typeface="+mn-ea"/>
                <a:cs typeface="+mn-cs"/>
              </a:rPr>
              <a:t>Prolog is a logical programming language based on the concepts of classical first order logic. </a:t>
            </a:r>
          </a:p>
          <a:p>
            <a:r>
              <a:rPr lang="pt-PT" dirty="0" smtClean="0"/>
              <a:t>The execution of a logic</a:t>
            </a:r>
            <a:r>
              <a:rPr lang="pt-PT" baseline="0" dirty="0" smtClean="0"/>
              <a:t> program starts by running a query over the knowledge base of relations using resolution, returning yes if the program can prove it, and false otherwise.</a:t>
            </a:r>
            <a:endParaRPr lang="pt-PT" dirty="0" smtClean="0"/>
          </a:p>
          <a:p>
            <a:r>
              <a:rPr lang="pt-PT" dirty="0" smtClean="0"/>
              <a:t>Closed world assumption</a:t>
            </a:r>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6</a:t>
            </a:fld>
            <a:endParaRPr lang="pt-PT"/>
          </a:p>
        </p:txBody>
      </p:sp>
    </p:spTree>
    <p:extLst>
      <p:ext uri="{BB962C8B-B14F-4D97-AF65-F5344CB8AC3E}">
        <p14:creationId xmlns:p14="http://schemas.microsoft.com/office/powerpoint/2010/main" val="276610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7</a:t>
            </a:fld>
            <a:endParaRPr lang="pt-PT"/>
          </a:p>
        </p:txBody>
      </p:sp>
    </p:spTree>
    <p:extLst>
      <p:ext uri="{BB962C8B-B14F-4D97-AF65-F5344CB8AC3E}">
        <p14:creationId xmlns:p14="http://schemas.microsoft.com/office/powerpoint/2010/main" val="4141101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8</a:t>
            </a:fld>
            <a:endParaRPr lang="pt-PT"/>
          </a:p>
        </p:txBody>
      </p:sp>
    </p:spTree>
    <p:extLst>
      <p:ext uri="{BB962C8B-B14F-4D97-AF65-F5344CB8AC3E}">
        <p14:creationId xmlns:p14="http://schemas.microsoft.com/office/powerpoint/2010/main" val="175302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9</a:t>
            </a:fld>
            <a:endParaRPr lang="pt-PT"/>
          </a:p>
        </p:txBody>
      </p:sp>
    </p:spTree>
    <p:extLst>
      <p:ext uri="{BB962C8B-B14F-4D97-AF65-F5344CB8AC3E}">
        <p14:creationId xmlns:p14="http://schemas.microsoft.com/office/powerpoint/2010/main" val="1459694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BB9A155-5637-41D7-BCE1-3C8EC1C366E9}" type="slidenum">
              <a:rPr lang="pt-PT" smtClean="0"/>
              <a:t>10</a:t>
            </a:fld>
            <a:endParaRPr lang="pt-PT"/>
          </a:p>
        </p:txBody>
      </p:sp>
    </p:spTree>
    <p:extLst>
      <p:ext uri="{BB962C8B-B14F-4D97-AF65-F5344CB8AC3E}">
        <p14:creationId xmlns:p14="http://schemas.microsoft.com/office/powerpoint/2010/main" val="292211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3284" y="4214005"/>
            <a:ext cx="7655238" cy="123493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lang="en-US" dirty="0"/>
          </a:p>
        </p:txBody>
      </p:sp>
      <p:sp>
        <p:nvSpPr>
          <p:cNvPr id="4" name="Date Placeholder 3"/>
          <p:cNvSpPr>
            <a:spLocks noGrp="1"/>
          </p:cNvSpPr>
          <p:nvPr>
            <p:ph type="dt" sz="half" idx="10"/>
          </p:nvPr>
        </p:nvSpPr>
        <p:spPr/>
        <p:txBody>
          <a:bodyPr/>
          <a:lstStyle/>
          <a:p>
            <a:fld id="{1925D3C1-69FE-466B-92C9-41F27F0BCF80}" type="datetime1">
              <a:rPr lang="en-US" smtClean="0"/>
              <a:t>21-Jan-16</a:t>
            </a:fld>
            <a:endParaRPr lang="en-US" dirty="0"/>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‹nº›</a:t>
            </a:fld>
            <a:endParaRPr lang="en-US"/>
          </a:p>
        </p:txBody>
      </p:sp>
      <p:sp>
        <p:nvSpPr>
          <p:cNvPr id="9" name="Title 1"/>
          <p:cNvSpPr>
            <a:spLocks noGrp="1"/>
          </p:cNvSpPr>
          <p:nvPr>
            <p:ph type="title"/>
          </p:nvPr>
        </p:nvSpPr>
        <p:spPr>
          <a:xfrm>
            <a:off x="743284" y="1966536"/>
            <a:ext cx="7655238" cy="2025063"/>
          </a:xfrm>
        </p:spPr>
        <p:txBody>
          <a:bodyPr>
            <a:normAutofit/>
          </a:bodyPr>
          <a:lstStyle>
            <a:lvl1pPr algn="ctr">
              <a:defRPr sz="4500"/>
            </a:lvl1pPr>
          </a:lstStyle>
          <a:p>
            <a:r>
              <a:rPr lang="pt-PT" smtClean="0"/>
              <a:t>Click to edit Master title style</a:t>
            </a:r>
            <a:endParaRPr lang="en-US" dirty="0"/>
          </a:p>
        </p:txBody>
      </p:sp>
    </p:spTree>
    <p:extLst>
      <p:ext uri="{BB962C8B-B14F-4D97-AF65-F5344CB8AC3E}">
        <p14:creationId xmlns:p14="http://schemas.microsoft.com/office/powerpoint/2010/main" val="5201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Click to edit Master title style</a:t>
            </a:r>
            <a:endParaRPr lang="en-US"/>
          </a:p>
        </p:txBody>
      </p:sp>
      <p:sp>
        <p:nvSpPr>
          <p:cNvPr id="3" name="Content Placeholder 2"/>
          <p:cNvSpPr>
            <a:spLocks noGrp="1"/>
          </p:cNvSpPr>
          <p:nvPr>
            <p:ph idx="1"/>
          </p:nvPr>
        </p:nvSpPr>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‹nº›</a:t>
            </a:fld>
            <a:endParaRPr lang="en-US"/>
          </a:p>
        </p:txBody>
      </p:sp>
    </p:spTree>
    <p:extLst>
      <p:ext uri="{BB962C8B-B14F-4D97-AF65-F5344CB8AC3E}">
        <p14:creationId xmlns:p14="http://schemas.microsoft.com/office/powerpoint/2010/main" val="336354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Click to edit Master title style</a:t>
            </a:r>
            <a:endParaRPr lang="en-US"/>
          </a:p>
        </p:txBody>
      </p:sp>
      <p:sp>
        <p:nvSpPr>
          <p:cNvPr id="3" name="Content Placeholder 2"/>
          <p:cNvSpPr>
            <a:spLocks noGrp="1"/>
          </p:cNvSpPr>
          <p:nvPr>
            <p:ph sz="half" idx="1"/>
          </p:nvPr>
        </p:nvSpPr>
        <p:spPr>
          <a:xfrm>
            <a:off x="743284" y="2469876"/>
            <a:ext cx="3752516" cy="3656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dirty="0"/>
          </a:p>
        </p:txBody>
      </p:sp>
      <p:sp>
        <p:nvSpPr>
          <p:cNvPr id="4" name="Content Placeholder 3"/>
          <p:cNvSpPr>
            <a:spLocks noGrp="1"/>
          </p:cNvSpPr>
          <p:nvPr>
            <p:ph sz="half" idx="2"/>
          </p:nvPr>
        </p:nvSpPr>
        <p:spPr>
          <a:xfrm>
            <a:off x="4648200" y="2469876"/>
            <a:ext cx="3750322" cy="3656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dirty="0"/>
          </a:p>
        </p:txBody>
      </p:sp>
      <p:sp>
        <p:nvSpPr>
          <p:cNvPr id="5" name="Date Placeholder 4"/>
          <p:cNvSpPr>
            <a:spLocks noGrp="1"/>
          </p:cNvSpPr>
          <p:nvPr>
            <p:ph type="dt" sz="half" idx="10"/>
          </p:nvPr>
        </p:nvSpPr>
        <p:spPr/>
        <p:txBody>
          <a:bodyPr/>
          <a:lstStyle/>
          <a:p>
            <a:fld id="{325897DD-CD11-49DF-84F1-F53958D1A783}" type="datetime1">
              <a:rPr lang="en-US" smtClean="0"/>
              <a:t>21-Jan-16</a:t>
            </a:fld>
            <a:endParaRPr lang="en-US" dirty="0"/>
          </a:p>
        </p:txBody>
      </p:sp>
      <p:sp>
        <p:nvSpPr>
          <p:cNvPr id="6" name="Footer Placeholder 5"/>
          <p:cNvSpPr>
            <a:spLocks noGrp="1"/>
          </p:cNvSpPr>
          <p:nvPr>
            <p:ph type="ftr" sz="quarter" idx="11"/>
          </p:nvPr>
        </p:nvSpPr>
        <p:spPr/>
        <p:txBody>
          <a:bodyPr/>
          <a:lstStyle/>
          <a:p>
            <a:r>
              <a:rPr lang="pt-BR" smtClean="0"/>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‹nº›</a:t>
            </a:fld>
            <a:endParaRPr lang="en-US"/>
          </a:p>
        </p:txBody>
      </p:sp>
    </p:spTree>
    <p:extLst>
      <p:ext uri="{BB962C8B-B14F-4D97-AF65-F5344CB8AC3E}">
        <p14:creationId xmlns:p14="http://schemas.microsoft.com/office/powerpoint/2010/main" val="2513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645459"/>
            <a:ext cx="4823472" cy="34807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dirty="0"/>
          </a:p>
        </p:txBody>
      </p:sp>
      <p:sp>
        <p:nvSpPr>
          <p:cNvPr id="4" name="Text Placeholder 3"/>
          <p:cNvSpPr>
            <a:spLocks noGrp="1"/>
          </p:cNvSpPr>
          <p:nvPr>
            <p:ph type="body" sz="half" idx="2"/>
          </p:nvPr>
        </p:nvSpPr>
        <p:spPr>
          <a:xfrm>
            <a:off x="743284" y="2645459"/>
            <a:ext cx="2722229" cy="3480704"/>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0044D1D9-D5AE-4BA7-9CF6-FEFDBFCD6A4F}" type="datetime1">
              <a:rPr lang="en-US" smtClean="0"/>
              <a:t>21-Jan-16</a:t>
            </a:fld>
            <a:endParaRPr lang="en-US"/>
          </a:p>
        </p:txBody>
      </p:sp>
      <p:sp>
        <p:nvSpPr>
          <p:cNvPr id="6" name="Footer Placeholder 5"/>
          <p:cNvSpPr>
            <a:spLocks noGrp="1"/>
          </p:cNvSpPr>
          <p:nvPr>
            <p:ph type="ftr" sz="quarter" idx="11"/>
          </p:nvPr>
        </p:nvSpPr>
        <p:spPr/>
        <p:txBody>
          <a:bodyPr/>
          <a:lstStyle/>
          <a:p>
            <a:r>
              <a:rPr lang="pt-BR" smtClean="0"/>
              <a:t>Instituto Superior Técnico </a:t>
            </a:r>
            <a:endParaRPr lang="en-US" dirty="0"/>
          </a:p>
        </p:txBody>
      </p:sp>
      <p:sp>
        <p:nvSpPr>
          <p:cNvPr id="7" name="Slide Number Placeholder 6"/>
          <p:cNvSpPr>
            <a:spLocks noGrp="1"/>
          </p:cNvSpPr>
          <p:nvPr>
            <p:ph type="sldNum" sz="quarter" idx="12"/>
          </p:nvPr>
        </p:nvSpPr>
        <p:spPr/>
        <p:txBody>
          <a:bodyPr/>
          <a:lstStyle/>
          <a:p>
            <a:fld id="{CA60EF0C-846E-4A4D-B9C3-8238AE181769}" type="slidenum">
              <a:rPr lang="en-US" smtClean="0"/>
              <a:t>‹nº›</a:t>
            </a:fld>
            <a:endParaRPr lang="en-US"/>
          </a:p>
        </p:txBody>
      </p:sp>
      <p:sp>
        <p:nvSpPr>
          <p:cNvPr id="8" name="Title 1"/>
          <p:cNvSpPr>
            <a:spLocks noGrp="1"/>
          </p:cNvSpPr>
          <p:nvPr>
            <p:ph type="title"/>
          </p:nvPr>
        </p:nvSpPr>
        <p:spPr>
          <a:xfrm>
            <a:off x="743284" y="1449340"/>
            <a:ext cx="7655238" cy="868363"/>
          </a:xfrm>
        </p:spPr>
        <p:txBody>
          <a:bodyPr/>
          <a:lstStyle/>
          <a:p>
            <a:r>
              <a:rPr lang="pt-PT" smtClean="0"/>
              <a:t>Click to edit Master title style</a:t>
            </a:r>
            <a:endParaRPr lang="en-US"/>
          </a:p>
        </p:txBody>
      </p:sp>
    </p:spTree>
    <p:extLst>
      <p:ext uri="{BB962C8B-B14F-4D97-AF65-F5344CB8AC3E}">
        <p14:creationId xmlns:p14="http://schemas.microsoft.com/office/powerpoint/2010/main" val="40210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43284" y="1627073"/>
            <a:ext cx="7655238" cy="41145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lang="en-US" dirty="0"/>
          </a:p>
        </p:txBody>
      </p:sp>
      <p:sp>
        <p:nvSpPr>
          <p:cNvPr id="4" name="Text Placeholder 3"/>
          <p:cNvSpPr>
            <a:spLocks noGrp="1"/>
          </p:cNvSpPr>
          <p:nvPr>
            <p:ph type="body" sz="half" idx="2"/>
          </p:nvPr>
        </p:nvSpPr>
        <p:spPr>
          <a:xfrm>
            <a:off x="743284" y="5841079"/>
            <a:ext cx="7655238" cy="392137"/>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47F9150-DA40-4C47-8CD8-4A6E7E3CB777}" type="datetime1">
              <a:rPr lang="en-US" smtClean="0"/>
              <a:t>21-Jan-16</a:t>
            </a:fld>
            <a:endParaRPr lang="en-US" dirty="0"/>
          </a:p>
        </p:txBody>
      </p:sp>
      <p:sp>
        <p:nvSpPr>
          <p:cNvPr id="6" name="Footer Placeholder 5"/>
          <p:cNvSpPr>
            <a:spLocks noGrp="1"/>
          </p:cNvSpPr>
          <p:nvPr>
            <p:ph type="ftr" sz="quarter" idx="11"/>
          </p:nvPr>
        </p:nvSpPr>
        <p:spPr/>
        <p:txBody>
          <a:bodyPr/>
          <a:lstStyle/>
          <a:p>
            <a:r>
              <a:rPr lang="pt-BR" smtClean="0"/>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‹nº›</a:t>
            </a:fld>
            <a:endParaRPr lang="en-US"/>
          </a:p>
        </p:txBody>
      </p:sp>
    </p:spTree>
    <p:extLst>
      <p:ext uri="{BB962C8B-B14F-4D97-AF65-F5344CB8AC3E}">
        <p14:creationId xmlns:p14="http://schemas.microsoft.com/office/powerpoint/2010/main" val="6229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743284" y="2469875"/>
            <a:ext cx="7655238" cy="37165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lang="en-US" dirty="0"/>
          </a:p>
        </p:txBody>
      </p:sp>
      <p:sp>
        <p:nvSpPr>
          <p:cNvPr id="11" name="Title 1"/>
          <p:cNvSpPr>
            <a:spLocks noGrp="1"/>
          </p:cNvSpPr>
          <p:nvPr>
            <p:ph type="title"/>
          </p:nvPr>
        </p:nvSpPr>
        <p:spPr>
          <a:xfrm>
            <a:off x="743284" y="1449340"/>
            <a:ext cx="7655238" cy="868363"/>
          </a:xfrm>
        </p:spPr>
        <p:txBody>
          <a:bodyPr/>
          <a:lstStyle/>
          <a:p>
            <a:r>
              <a:rPr lang="pt-PT" smtClean="0"/>
              <a:t>Click to edit Master title style</a:t>
            </a:r>
            <a:endParaRPr lang="en-US"/>
          </a:p>
        </p:txBody>
      </p:sp>
      <p:sp>
        <p:nvSpPr>
          <p:cNvPr id="7" name="Date Placeholder 4"/>
          <p:cNvSpPr>
            <a:spLocks noGrp="1"/>
          </p:cNvSpPr>
          <p:nvPr>
            <p:ph type="dt" sz="half" idx="10"/>
          </p:nvPr>
        </p:nvSpPr>
        <p:spPr>
          <a:xfrm>
            <a:off x="743284" y="6414652"/>
            <a:ext cx="1847516" cy="306823"/>
          </a:xfrm>
        </p:spPr>
        <p:txBody>
          <a:bodyPr/>
          <a:lstStyle/>
          <a:p>
            <a:fld id="{FE078B85-D13D-46B1-99FC-774B75C275D4}" type="datetime1">
              <a:rPr lang="en-US" smtClean="0"/>
              <a:t>21-Jan-16</a:t>
            </a:fld>
            <a:endParaRPr lang="en-US" dirty="0"/>
          </a:p>
        </p:txBody>
      </p:sp>
      <p:sp>
        <p:nvSpPr>
          <p:cNvPr id="12" name="Footer Placeholder 5"/>
          <p:cNvSpPr>
            <a:spLocks noGrp="1"/>
          </p:cNvSpPr>
          <p:nvPr>
            <p:ph type="ftr" sz="quarter" idx="11"/>
          </p:nvPr>
        </p:nvSpPr>
        <p:spPr>
          <a:xfrm>
            <a:off x="3124200" y="6414652"/>
            <a:ext cx="2895600" cy="306823"/>
          </a:xfrm>
        </p:spPr>
        <p:txBody>
          <a:bodyPr/>
          <a:lstStyle/>
          <a:p>
            <a:r>
              <a:rPr lang="pt-BR" smtClean="0"/>
              <a:t>Instituto Superior Técnico </a:t>
            </a:r>
            <a:endParaRPr lang="en-US"/>
          </a:p>
        </p:txBody>
      </p:sp>
      <p:sp>
        <p:nvSpPr>
          <p:cNvPr id="13" name="Slide Number Placeholder 6"/>
          <p:cNvSpPr>
            <a:spLocks noGrp="1"/>
          </p:cNvSpPr>
          <p:nvPr>
            <p:ph type="sldNum" sz="quarter" idx="12"/>
          </p:nvPr>
        </p:nvSpPr>
        <p:spPr>
          <a:xfrm>
            <a:off x="6566650" y="6414652"/>
            <a:ext cx="1831872" cy="306823"/>
          </a:xfrm>
        </p:spPr>
        <p:txBody>
          <a:bodyPr/>
          <a:lstStyle/>
          <a:p>
            <a:fld id="{CA60EF0C-846E-4A4D-B9C3-8238AE181769}" type="slidenum">
              <a:rPr lang="en-US" smtClean="0"/>
              <a:t>‹nº›</a:t>
            </a:fld>
            <a:endParaRPr lang="en-US"/>
          </a:p>
        </p:txBody>
      </p:sp>
    </p:spTree>
    <p:extLst>
      <p:ext uri="{BB962C8B-B14F-4D97-AF65-F5344CB8AC3E}">
        <p14:creationId xmlns:p14="http://schemas.microsoft.com/office/powerpoint/2010/main" val="26351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EEC83-9E21-4BA9-B704-C5352CD68038}" type="datetime1">
              <a:rPr lang="en-US" smtClean="0"/>
              <a:t>21-Jan-16</a:t>
            </a:fld>
            <a:endParaRPr lang="en-US"/>
          </a:p>
        </p:txBody>
      </p:sp>
      <p:sp>
        <p:nvSpPr>
          <p:cNvPr id="3" name="Footer Placeholder 2"/>
          <p:cNvSpPr>
            <a:spLocks noGrp="1"/>
          </p:cNvSpPr>
          <p:nvPr>
            <p:ph type="ftr" sz="quarter" idx="11"/>
          </p:nvPr>
        </p:nvSpPr>
        <p:spPr/>
        <p:txBody>
          <a:bodyPr/>
          <a:lstStyle/>
          <a:p>
            <a:r>
              <a:rPr lang="pt-BR" smtClean="0"/>
              <a:t>Instituto Superior Técnico </a:t>
            </a:r>
            <a:endParaRPr lang="en-US"/>
          </a:p>
        </p:txBody>
      </p:sp>
      <p:sp>
        <p:nvSpPr>
          <p:cNvPr id="4" name="Slide Number Placeholder 3"/>
          <p:cNvSpPr>
            <a:spLocks noGrp="1"/>
          </p:cNvSpPr>
          <p:nvPr>
            <p:ph type="sldNum" sz="quarter" idx="12"/>
          </p:nvPr>
        </p:nvSpPr>
        <p:spPr/>
        <p:txBody>
          <a:bodyPr/>
          <a:lstStyle/>
          <a:p>
            <a:fld id="{CA60EF0C-846E-4A4D-B9C3-8238AE181769}" type="slidenum">
              <a:rPr lang="en-US" smtClean="0"/>
              <a:t>‹nº›</a:t>
            </a:fld>
            <a:endParaRPr lang="en-US"/>
          </a:p>
        </p:txBody>
      </p:sp>
    </p:spTree>
    <p:extLst>
      <p:ext uri="{BB962C8B-B14F-4D97-AF65-F5344CB8AC3E}">
        <p14:creationId xmlns:p14="http://schemas.microsoft.com/office/powerpoint/2010/main" val="18762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284" y="1449340"/>
            <a:ext cx="7655237" cy="868363"/>
          </a:xfrm>
          <a:prstGeom prst="rect">
            <a:avLst/>
          </a:prstGeom>
        </p:spPr>
        <p:txBody>
          <a:bodyPr vert="horz" lIns="91440" tIns="45720" rIns="91440" bIns="45720" rtlCol="0" anchor="ctr">
            <a:normAutofit/>
          </a:bodyPr>
          <a:lstStyle/>
          <a:p>
            <a:r>
              <a:rPr lang="pt-PT" smtClean="0"/>
              <a:t>Click to edit Master title style</a:t>
            </a:r>
            <a:endParaRPr lang="en-US" dirty="0"/>
          </a:p>
        </p:txBody>
      </p:sp>
      <p:sp>
        <p:nvSpPr>
          <p:cNvPr id="3" name="Text Placeholder 2"/>
          <p:cNvSpPr>
            <a:spLocks noGrp="1"/>
          </p:cNvSpPr>
          <p:nvPr>
            <p:ph type="body" idx="1"/>
          </p:nvPr>
        </p:nvSpPr>
        <p:spPr>
          <a:xfrm>
            <a:off x="743284" y="2440611"/>
            <a:ext cx="7655237" cy="3685552"/>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dirty="0"/>
          </a:p>
        </p:txBody>
      </p:sp>
      <p:sp>
        <p:nvSpPr>
          <p:cNvPr id="4" name="Date Placeholder 3"/>
          <p:cNvSpPr>
            <a:spLocks noGrp="1"/>
          </p:cNvSpPr>
          <p:nvPr>
            <p:ph type="dt" sz="half" idx="2"/>
          </p:nvPr>
        </p:nvSpPr>
        <p:spPr>
          <a:xfrm>
            <a:off x="743284" y="6414652"/>
            <a:ext cx="1847516" cy="306823"/>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9C42139-A218-499E-9623-6EAB472720B4}" type="datetime1">
              <a:rPr lang="en-US" smtClean="0"/>
              <a:t>21-Jan-16</a:t>
            </a:fld>
            <a:endParaRPr lang="en-US" dirty="0"/>
          </a:p>
        </p:txBody>
      </p:sp>
      <p:sp>
        <p:nvSpPr>
          <p:cNvPr id="5" name="Footer Placeholder 4"/>
          <p:cNvSpPr>
            <a:spLocks noGrp="1"/>
          </p:cNvSpPr>
          <p:nvPr>
            <p:ph type="ftr" sz="quarter" idx="3"/>
          </p:nvPr>
        </p:nvSpPr>
        <p:spPr>
          <a:xfrm>
            <a:off x="3124200" y="6414652"/>
            <a:ext cx="2895600" cy="306823"/>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err="1" smtClean="0"/>
              <a:t>Instituto</a:t>
            </a:r>
            <a:r>
              <a:rPr lang="en-US" dirty="0" smtClean="0"/>
              <a:t> Superior </a:t>
            </a:r>
            <a:r>
              <a:rPr lang="en-US" dirty="0" err="1" smtClean="0"/>
              <a:t>Técnico</a:t>
            </a:r>
            <a:r>
              <a:rPr lang="en-US" dirty="0" smtClean="0"/>
              <a:t> </a:t>
            </a:r>
            <a:endParaRPr lang="en-US" dirty="0"/>
          </a:p>
        </p:txBody>
      </p:sp>
      <p:sp>
        <p:nvSpPr>
          <p:cNvPr id="6" name="Slide Number Placeholder 5"/>
          <p:cNvSpPr>
            <a:spLocks noGrp="1"/>
          </p:cNvSpPr>
          <p:nvPr>
            <p:ph type="sldNum" sz="quarter" idx="4"/>
          </p:nvPr>
        </p:nvSpPr>
        <p:spPr>
          <a:xfrm>
            <a:off x="6566650" y="6414652"/>
            <a:ext cx="1831872" cy="306823"/>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A60EF0C-846E-4A4D-B9C3-8238AE181769}" type="slidenum">
              <a:rPr lang="en-US" smtClean="0"/>
              <a:pPr/>
              <a:t>‹nº›</a:t>
            </a:fld>
            <a:endParaRPr lang="en-US" dirty="0"/>
          </a:p>
        </p:txBody>
      </p:sp>
    </p:spTree>
    <p:extLst>
      <p:ext uri="{BB962C8B-B14F-4D97-AF65-F5344CB8AC3E}">
        <p14:creationId xmlns:p14="http://schemas.microsoft.com/office/powerpoint/2010/main" val="464875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5" r:id="rId7"/>
  </p:sldLayoutIdLst>
  <p:hf hdr="0"/>
  <p:txStyles>
    <p:titleStyle>
      <a:lvl1pPr algn="l" defTabSz="457200" rtl="0" eaLnBrk="1" latinLnBrk="0" hangingPunct="1">
        <a:spcBef>
          <a:spcPct val="0"/>
        </a:spcBef>
        <a:buNone/>
        <a:defRPr sz="3600" b="1" i="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400" dirty="0" smtClean="0"/>
              <a:t>Nuno Laurentino Mendes</a:t>
            </a:r>
          </a:p>
          <a:p>
            <a:endParaRPr lang="en-US" dirty="0"/>
          </a:p>
        </p:txBody>
      </p:sp>
      <p:sp>
        <p:nvSpPr>
          <p:cNvPr id="3" name="Date Placeholder 2"/>
          <p:cNvSpPr>
            <a:spLocks noGrp="1"/>
          </p:cNvSpPr>
          <p:nvPr>
            <p:ph type="dt" sz="half" idx="10"/>
          </p:nvPr>
        </p:nvSpPr>
        <p:spPr/>
        <p:txBody>
          <a:bodyPr/>
          <a:lstStyle/>
          <a:p>
            <a:fld id="{6F3187BA-EBCD-4AF1-A9A4-E8160055B789}" type="datetime1">
              <a:rPr lang="en-US" smtClean="0"/>
              <a:t>21-Jan-16</a:t>
            </a:fld>
            <a:endParaRPr lang="en-US" dirty="0"/>
          </a:p>
        </p:txBody>
      </p:sp>
      <p:sp>
        <p:nvSpPr>
          <p:cNvPr id="4" name="Footer Placeholder 3"/>
          <p:cNvSpPr>
            <a:spLocks noGrp="1"/>
          </p:cNvSpPr>
          <p:nvPr>
            <p:ph type="ftr" sz="quarter" idx="11"/>
          </p:nvPr>
        </p:nvSpPr>
        <p:spPr/>
        <p:txBody>
          <a:bodyPr/>
          <a:lstStyle/>
          <a:p>
            <a:r>
              <a:rPr lang="pt-BR" smtClean="0"/>
              <a:t>Instituto Superior Técnico </a:t>
            </a:r>
            <a:endParaRPr lang="en-US"/>
          </a:p>
        </p:txBody>
      </p:sp>
      <p:sp>
        <p:nvSpPr>
          <p:cNvPr id="5" name="Title 4"/>
          <p:cNvSpPr>
            <a:spLocks noGrp="1"/>
          </p:cNvSpPr>
          <p:nvPr>
            <p:ph type="title"/>
          </p:nvPr>
        </p:nvSpPr>
        <p:spPr>
          <a:xfrm>
            <a:off x="1" y="1966536"/>
            <a:ext cx="9144000" cy="2025063"/>
          </a:xfrm>
        </p:spPr>
        <p:txBody>
          <a:bodyPr>
            <a:normAutofit fontScale="90000"/>
          </a:bodyPr>
          <a:lstStyle/>
          <a:p>
            <a:r>
              <a:rPr lang="en-US" dirty="0"/>
              <a:t>Probabilistic Planning </a:t>
            </a:r>
            <a:r>
              <a:rPr lang="en-US" dirty="0" smtClean="0"/>
              <a:t>For Symbiotic </a:t>
            </a:r>
            <a:r>
              <a:rPr lang="en-US" dirty="0"/>
              <a:t>Autonomy </a:t>
            </a:r>
            <a:r>
              <a:rPr lang="en-US" dirty="0" smtClean="0"/>
              <a:t>In</a:t>
            </a:r>
            <a:br>
              <a:rPr lang="en-US" dirty="0" smtClean="0"/>
            </a:br>
            <a:r>
              <a:rPr lang="pt-PT" dirty="0" smtClean="0"/>
              <a:t>Domestic </a:t>
            </a:r>
            <a:r>
              <a:rPr lang="pt-PT" dirty="0"/>
              <a:t>Robots</a:t>
            </a:r>
            <a:endParaRPr lang="en-US" dirty="0"/>
          </a:p>
        </p:txBody>
      </p:sp>
      <p:sp>
        <p:nvSpPr>
          <p:cNvPr id="6" name="Subtitle 1"/>
          <p:cNvSpPr txBox="1">
            <a:spLocks/>
          </p:cNvSpPr>
          <p:nvPr/>
        </p:nvSpPr>
        <p:spPr>
          <a:xfrm>
            <a:off x="743284" y="4957308"/>
            <a:ext cx="7655238" cy="123493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smtClean="0"/>
              <a:t>Supervisor: Prof. </a:t>
            </a:r>
            <a:r>
              <a:rPr lang="pt-PT" sz="2400" dirty="0" smtClean="0"/>
              <a:t>Rodrigo </a:t>
            </a:r>
            <a:r>
              <a:rPr lang="pt-PT" sz="2400" dirty="0"/>
              <a:t>Martins de Matos Ventura</a:t>
            </a:r>
            <a:endParaRPr lang="en-US" sz="2400" dirty="0"/>
          </a:p>
        </p:txBody>
      </p:sp>
      <p:sp>
        <p:nvSpPr>
          <p:cNvPr id="7" name="Slide Number Placeholder 6"/>
          <p:cNvSpPr>
            <a:spLocks noGrp="1"/>
          </p:cNvSpPr>
          <p:nvPr>
            <p:ph type="sldNum" sz="quarter" idx="12"/>
          </p:nvPr>
        </p:nvSpPr>
        <p:spPr/>
        <p:txBody>
          <a:bodyPr/>
          <a:lstStyle/>
          <a:p>
            <a:fld id="{CA60EF0C-846E-4A4D-B9C3-8238AE181769}" type="slidenum">
              <a:rPr lang="en-US" smtClean="0"/>
              <a:t>1</a:t>
            </a:fld>
            <a:endParaRPr lang="en-US"/>
          </a:p>
        </p:txBody>
      </p:sp>
      <p:sp>
        <p:nvSpPr>
          <p:cNvPr id="8" name="Rectangle 7"/>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515638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932" y="2274399"/>
            <a:ext cx="6225940" cy="4140250"/>
          </a:xfrm>
          <a:prstGeom prst="rect">
            <a:avLst/>
          </a:prstGeom>
        </p:spPr>
      </p:pic>
      <p:sp>
        <p:nvSpPr>
          <p:cNvPr id="2" name="Title 1"/>
          <p:cNvSpPr>
            <a:spLocks noGrp="1"/>
          </p:cNvSpPr>
          <p:nvPr>
            <p:ph type="title"/>
          </p:nvPr>
        </p:nvSpPr>
        <p:spPr/>
        <p:txBody>
          <a:bodyPr/>
          <a:lstStyle/>
          <a:p>
            <a:r>
              <a:rPr lang="pt-PT" dirty="0" smtClean="0"/>
              <a:t>Background</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10</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
        <p:nvSpPr>
          <p:cNvPr id="8" name="Rectangle 7"/>
          <p:cNvSpPr/>
          <p:nvPr/>
        </p:nvSpPr>
        <p:spPr>
          <a:xfrm>
            <a:off x="1464771" y="6121863"/>
            <a:ext cx="1659429" cy="276999"/>
          </a:xfrm>
          <a:prstGeom prst="rect">
            <a:avLst/>
          </a:prstGeom>
          <a:solidFill>
            <a:schemeClr val="accent3">
              <a:lumMod val="20000"/>
              <a:lumOff val="80000"/>
              <a:alpha val="45000"/>
            </a:schemeClr>
          </a:solidFill>
          <a:ln>
            <a:solidFill>
              <a:schemeClr val="tx1"/>
            </a:solidFill>
          </a:ln>
        </p:spPr>
        <p:txBody>
          <a:bodyPr wrap="none">
            <a:spAutoFit/>
          </a:bodyPr>
          <a:lstStyle/>
          <a:p>
            <a:pPr algn="ctr"/>
            <a:r>
              <a:rPr lang="en-US" sz="1200" dirty="0" err="1"/>
              <a:t>robot_at_loc</a:t>
            </a:r>
            <a:r>
              <a:rPr lang="en-US" sz="1200" dirty="0"/>
              <a:t>(kitchen).</a:t>
            </a:r>
          </a:p>
        </p:txBody>
      </p:sp>
      <p:sp>
        <p:nvSpPr>
          <p:cNvPr id="17" name="Rectangle 16"/>
          <p:cNvSpPr/>
          <p:nvPr/>
        </p:nvSpPr>
        <p:spPr>
          <a:xfrm>
            <a:off x="2661558" y="3992023"/>
            <a:ext cx="1002198" cy="276999"/>
          </a:xfrm>
          <a:prstGeom prst="rect">
            <a:avLst/>
          </a:prstGeom>
          <a:solidFill>
            <a:schemeClr val="accent3">
              <a:lumMod val="20000"/>
              <a:lumOff val="80000"/>
              <a:alpha val="45000"/>
            </a:schemeClr>
          </a:solidFill>
          <a:ln>
            <a:solidFill>
              <a:schemeClr val="tx1"/>
            </a:solidFill>
          </a:ln>
        </p:spPr>
        <p:txBody>
          <a:bodyPr wrap="none">
            <a:spAutoFit/>
          </a:bodyPr>
          <a:lstStyle/>
          <a:p>
            <a:pPr algn="ctr"/>
            <a:r>
              <a:rPr lang="en-US" sz="1200" dirty="0" smtClean="0"/>
              <a:t>visible(cup).</a:t>
            </a:r>
            <a:endParaRPr lang="en-US" sz="1200" dirty="0"/>
          </a:p>
        </p:txBody>
      </p:sp>
      <p:sp>
        <p:nvSpPr>
          <p:cNvPr id="18" name="Rectangle 17"/>
          <p:cNvSpPr/>
          <p:nvPr/>
        </p:nvSpPr>
        <p:spPr>
          <a:xfrm>
            <a:off x="4060551" y="4632323"/>
            <a:ext cx="875561" cy="276999"/>
          </a:xfrm>
          <a:prstGeom prst="rect">
            <a:avLst/>
          </a:prstGeom>
          <a:solidFill>
            <a:schemeClr val="accent3">
              <a:lumMod val="20000"/>
              <a:lumOff val="80000"/>
              <a:alpha val="45000"/>
            </a:schemeClr>
          </a:solidFill>
          <a:ln>
            <a:solidFill>
              <a:schemeClr val="tx1"/>
            </a:solidFill>
          </a:ln>
        </p:spPr>
        <p:txBody>
          <a:bodyPr wrap="none">
            <a:spAutoFit/>
          </a:bodyPr>
          <a:lstStyle/>
          <a:p>
            <a:pPr algn="ctr"/>
            <a:r>
              <a:rPr lang="en-US" sz="1200" dirty="0" smtClean="0"/>
              <a:t>visible(</a:t>
            </a:r>
            <a:r>
              <a:rPr lang="en-US" sz="1200" dirty="0" err="1" smtClean="0"/>
              <a:t>tv</a:t>
            </a:r>
            <a:r>
              <a:rPr lang="en-US" sz="1200" dirty="0" smtClean="0"/>
              <a:t>).</a:t>
            </a:r>
            <a:endParaRPr lang="en-US" sz="1200" dirty="0"/>
          </a:p>
        </p:txBody>
      </p:sp>
      <p:sp>
        <p:nvSpPr>
          <p:cNvPr id="19" name="Rectangle 18"/>
          <p:cNvSpPr/>
          <p:nvPr/>
        </p:nvSpPr>
        <p:spPr>
          <a:xfrm>
            <a:off x="4498332" y="3459910"/>
            <a:ext cx="1258678" cy="276999"/>
          </a:xfrm>
          <a:prstGeom prst="rect">
            <a:avLst/>
          </a:prstGeom>
          <a:solidFill>
            <a:schemeClr val="accent3">
              <a:lumMod val="20000"/>
              <a:lumOff val="80000"/>
              <a:alpha val="45000"/>
            </a:schemeClr>
          </a:solidFill>
          <a:ln>
            <a:solidFill>
              <a:schemeClr val="tx1"/>
            </a:solidFill>
          </a:ln>
        </p:spPr>
        <p:txBody>
          <a:bodyPr wrap="square">
            <a:spAutoFit/>
          </a:bodyPr>
          <a:lstStyle/>
          <a:p>
            <a:pPr algn="ctr"/>
            <a:r>
              <a:rPr lang="en-US" sz="1200" dirty="0"/>
              <a:t>working(</a:t>
            </a:r>
            <a:r>
              <a:rPr lang="en-US" sz="1200" dirty="0" err="1"/>
              <a:t>robert</a:t>
            </a:r>
            <a:r>
              <a:rPr lang="en-US" sz="1200" dirty="0"/>
              <a:t>).</a:t>
            </a:r>
          </a:p>
        </p:txBody>
      </p:sp>
      <p:sp>
        <p:nvSpPr>
          <p:cNvPr id="20" name="Rectangle 19"/>
          <p:cNvSpPr/>
          <p:nvPr/>
        </p:nvSpPr>
        <p:spPr>
          <a:xfrm>
            <a:off x="4290101" y="3120237"/>
            <a:ext cx="1802881" cy="276999"/>
          </a:xfrm>
          <a:prstGeom prst="rect">
            <a:avLst/>
          </a:prstGeom>
          <a:solidFill>
            <a:schemeClr val="accent3">
              <a:lumMod val="20000"/>
              <a:lumOff val="80000"/>
              <a:alpha val="45000"/>
            </a:schemeClr>
          </a:solidFill>
          <a:ln>
            <a:solidFill>
              <a:schemeClr val="tx1"/>
            </a:solidFill>
          </a:ln>
        </p:spPr>
        <p:txBody>
          <a:bodyPr wrap="square">
            <a:spAutoFit/>
          </a:bodyPr>
          <a:lstStyle/>
          <a:p>
            <a:pPr algn="ctr"/>
            <a:r>
              <a:rPr lang="en-US" sz="1200" dirty="0"/>
              <a:t>located(</a:t>
            </a:r>
            <a:r>
              <a:rPr lang="en-US" sz="1200" dirty="0" err="1"/>
              <a:t>robert</a:t>
            </a:r>
            <a:r>
              <a:rPr lang="en-US" sz="1200" dirty="0"/>
              <a:t>, kitchen).</a:t>
            </a:r>
          </a:p>
        </p:txBody>
      </p:sp>
      <p:sp>
        <p:nvSpPr>
          <p:cNvPr id="21" name="Rectangle 20"/>
          <p:cNvSpPr/>
          <p:nvPr/>
        </p:nvSpPr>
        <p:spPr>
          <a:xfrm>
            <a:off x="5726733" y="4476770"/>
            <a:ext cx="1957140" cy="276999"/>
          </a:xfrm>
          <a:prstGeom prst="rect">
            <a:avLst/>
          </a:prstGeom>
          <a:solidFill>
            <a:schemeClr val="accent3">
              <a:lumMod val="20000"/>
              <a:lumOff val="80000"/>
              <a:alpha val="45000"/>
            </a:schemeClr>
          </a:solidFill>
          <a:ln>
            <a:solidFill>
              <a:schemeClr val="tx1"/>
            </a:solidFill>
          </a:ln>
        </p:spPr>
        <p:txBody>
          <a:bodyPr wrap="square">
            <a:spAutoFit/>
          </a:bodyPr>
          <a:lstStyle/>
          <a:p>
            <a:pPr algn="ctr"/>
            <a:r>
              <a:rPr lang="en-US" sz="1200" dirty="0"/>
              <a:t>located(</a:t>
            </a:r>
            <a:r>
              <a:rPr lang="en-US" sz="1200" dirty="0" err="1"/>
              <a:t>melanie</a:t>
            </a:r>
            <a:r>
              <a:rPr lang="en-US" sz="1200" dirty="0"/>
              <a:t>, kitchen).</a:t>
            </a:r>
          </a:p>
        </p:txBody>
      </p:sp>
      <p:sp>
        <p:nvSpPr>
          <p:cNvPr id="23" name="Rectangle 22"/>
          <p:cNvSpPr/>
          <p:nvPr/>
        </p:nvSpPr>
        <p:spPr>
          <a:xfrm>
            <a:off x="2180616" y="4632323"/>
            <a:ext cx="1734770" cy="276999"/>
          </a:xfrm>
          <a:prstGeom prst="rect">
            <a:avLst/>
          </a:prstGeom>
          <a:solidFill>
            <a:schemeClr val="accent3">
              <a:lumMod val="20000"/>
              <a:lumOff val="80000"/>
              <a:alpha val="45000"/>
            </a:schemeClr>
          </a:solidFill>
          <a:ln>
            <a:solidFill>
              <a:schemeClr val="tx1"/>
            </a:solidFill>
          </a:ln>
        </p:spPr>
        <p:txBody>
          <a:bodyPr wrap="none">
            <a:spAutoFit/>
          </a:bodyPr>
          <a:lstStyle/>
          <a:p>
            <a:r>
              <a:rPr lang="en-US" sz="1200" dirty="0" err="1"/>
              <a:t>grasp_simulation</a:t>
            </a:r>
            <a:r>
              <a:rPr lang="en-US" sz="1200" dirty="0"/>
              <a:t>(cup).</a:t>
            </a:r>
          </a:p>
        </p:txBody>
      </p:sp>
    </p:spTree>
    <p:extLst>
      <p:ext uri="{BB962C8B-B14F-4D97-AF65-F5344CB8AC3E}">
        <p14:creationId xmlns:p14="http://schemas.microsoft.com/office/powerpoint/2010/main" val="1104953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11</a:t>
            </a:fld>
            <a:endParaRPr lang="en-US"/>
          </a:p>
        </p:txBody>
      </p:sp>
      <p:sp>
        <p:nvSpPr>
          <p:cNvPr id="7" name="Title 1"/>
          <p:cNvSpPr>
            <a:spLocks noGrp="1"/>
          </p:cNvSpPr>
          <p:nvPr>
            <p:ph type="title"/>
          </p:nvPr>
        </p:nvSpPr>
        <p:spPr>
          <a:xfrm>
            <a:off x="743284" y="1449340"/>
            <a:ext cx="7655237" cy="868363"/>
          </a:xfrm>
        </p:spPr>
        <p:txBody>
          <a:bodyPr/>
          <a:lstStyle/>
          <a:p>
            <a:r>
              <a:rPr lang="pt-PT" dirty="0" smtClean="0"/>
              <a:t>Background</a:t>
            </a:r>
            <a:endParaRPr lang="pt-PT" dirty="0"/>
          </a:p>
        </p:txBody>
      </p:sp>
      <p:pic>
        <p:nvPicPr>
          <p:cNvPr id="2" name="Imagem 1"/>
          <p:cNvPicPr>
            <a:picLocks noChangeAspect="1"/>
          </p:cNvPicPr>
          <p:nvPr/>
        </p:nvPicPr>
        <p:blipFill rotWithShape="1">
          <a:blip r:embed="rId2"/>
          <a:srcRect t="568" r="19333" b="26258"/>
          <a:stretch/>
        </p:blipFill>
        <p:spPr>
          <a:xfrm>
            <a:off x="1643082" y="2317703"/>
            <a:ext cx="5855639" cy="3763963"/>
          </a:xfrm>
          <a:prstGeom prst="rect">
            <a:avLst/>
          </a:prstGeom>
          <a:noFill/>
          <a:ln>
            <a:noFill/>
          </a:ln>
        </p:spPr>
      </p:pic>
      <p:sp>
        <p:nvSpPr>
          <p:cNvPr id="9"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0"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1"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2"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3"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4"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3608273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p:sp>
        <p:nvSpPr>
          <p:cNvPr id="3" name="Content Placeholder 2"/>
          <p:cNvSpPr>
            <a:spLocks noGrp="1"/>
          </p:cNvSpPr>
          <p:nvPr>
            <p:ph idx="1"/>
          </p:nvPr>
        </p:nvSpPr>
        <p:spPr>
          <a:xfrm>
            <a:off x="743284" y="2440611"/>
            <a:ext cx="7843367" cy="3685552"/>
          </a:xfrm>
        </p:spPr>
        <p:txBody>
          <a:bodyPr>
            <a:normAutofit/>
          </a:bodyPr>
          <a:lstStyle/>
          <a:p>
            <a:r>
              <a:rPr lang="pt-PT" dirty="0" smtClean="0"/>
              <a:t>ProbLog – Extending Prolog with probabilities.</a:t>
            </a:r>
          </a:p>
          <a:p>
            <a:r>
              <a:rPr lang="pt-PT" dirty="0" smtClean="0"/>
              <a:t>Facts labeled with probabilities, behaving like mutually independent random variables.</a:t>
            </a:r>
          </a:p>
          <a:p>
            <a:r>
              <a:rPr lang="pt-PT" dirty="0" err="1" smtClean="0"/>
              <a:t>Probabilistic</a:t>
            </a:r>
            <a:r>
              <a:rPr lang="pt-PT" dirty="0" smtClean="0"/>
              <a:t> </a:t>
            </a:r>
            <a:r>
              <a:rPr lang="pt-PT" dirty="0" err="1"/>
              <a:t>i</a:t>
            </a:r>
            <a:r>
              <a:rPr lang="pt-PT" dirty="0" err="1" smtClean="0"/>
              <a:t>nference</a:t>
            </a:r>
            <a:r>
              <a:rPr lang="pt-PT" dirty="0" smtClean="0"/>
              <a:t>.</a:t>
            </a:r>
            <a:endParaRPr lang="pt-PT" dirty="0" smtClean="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12</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368833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13</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
        <p:nvSpPr>
          <p:cNvPr id="7" name="Retângulo 6"/>
          <p:cNvSpPr/>
          <p:nvPr/>
        </p:nvSpPr>
        <p:spPr>
          <a:xfrm>
            <a:off x="9352628" y="3732394"/>
            <a:ext cx="3841949" cy="1985159"/>
          </a:xfrm>
          <a:prstGeom prst="rect">
            <a:avLst/>
          </a:prstGeom>
        </p:spPr>
        <p:txBody>
          <a:bodyPr wrap="none">
            <a:spAutoFit/>
          </a:bodyPr>
          <a:lstStyle/>
          <a:p>
            <a:r>
              <a:rPr lang="en-US" sz="1500" b="1" dirty="0" smtClean="0"/>
              <a:t>Queries</a:t>
            </a:r>
          </a:p>
          <a:p>
            <a:endParaRPr lang="en-US" sz="1500" b="1" dirty="0" smtClean="0"/>
          </a:p>
          <a:p>
            <a:pPr marL="285750" indent="-285750">
              <a:buFont typeface="Arial" panose="020B0604020202020204" pitchFamily="34" charset="0"/>
              <a:buChar char="•"/>
            </a:pPr>
            <a:r>
              <a:rPr lang="en-US" sz="1500" dirty="0" smtClean="0"/>
              <a:t>query(</a:t>
            </a:r>
            <a:r>
              <a:rPr lang="en-US" sz="1500" dirty="0" err="1" smtClean="0"/>
              <a:t>ask_help</a:t>
            </a:r>
            <a:r>
              <a:rPr lang="en-US" sz="1500" dirty="0" smtClean="0"/>
              <a:t>(Human, To, </a:t>
            </a:r>
            <a:r>
              <a:rPr lang="en-US" sz="1500" dirty="0" err="1" smtClean="0"/>
              <a:t>car_keys</a:t>
            </a:r>
            <a:r>
              <a:rPr lang="en-US" sz="1500" dirty="0" smtClean="0"/>
              <a:t>)).</a:t>
            </a:r>
          </a:p>
          <a:p>
            <a:pPr marL="285750" indent="-285750">
              <a:buFont typeface="Arial" panose="020B0604020202020204" pitchFamily="34" charset="0"/>
              <a:buChar char="•"/>
            </a:pPr>
            <a:endParaRPr lang="en-US" sz="1500" dirty="0" smtClean="0"/>
          </a:p>
          <a:p>
            <a:pPr marL="285750" indent="-285750">
              <a:buFont typeface="Arial" panose="020B0604020202020204" pitchFamily="34" charset="0"/>
              <a:buChar char="•"/>
            </a:pPr>
            <a:r>
              <a:rPr lang="en-US" sz="1500" dirty="0" smtClean="0"/>
              <a:t>query(</a:t>
            </a:r>
            <a:r>
              <a:rPr lang="en-US" sz="1500" dirty="0" err="1" smtClean="0"/>
              <a:t>ask_help</a:t>
            </a:r>
            <a:r>
              <a:rPr lang="en-US" sz="1500" dirty="0" smtClean="0"/>
              <a:t>(Human</a:t>
            </a:r>
            <a:r>
              <a:rPr lang="en-US" sz="1500" dirty="0"/>
              <a:t>, To, </a:t>
            </a:r>
            <a:r>
              <a:rPr lang="en-US" sz="1500" dirty="0" smtClean="0"/>
              <a:t>cup)).</a:t>
            </a:r>
            <a:endParaRPr lang="en-US" sz="1500" dirty="0"/>
          </a:p>
          <a:p>
            <a:pPr marL="285750" indent="-285750">
              <a:buFont typeface="Arial" panose="020B0604020202020204" pitchFamily="34" charset="0"/>
              <a:buChar char="•"/>
            </a:pPr>
            <a:endParaRPr lang="en-US" sz="1500" dirty="0" smtClean="0"/>
          </a:p>
          <a:p>
            <a:endParaRPr lang="en-US" sz="1500"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417" y="2261177"/>
            <a:ext cx="6234970" cy="4146255"/>
          </a:xfrm>
          <a:prstGeom prst="rect">
            <a:avLst/>
          </a:prstGeom>
        </p:spPr>
      </p:pic>
      <p:sp>
        <p:nvSpPr>
          <p:cNvPr id="17" name="Rectangle 16"/>
          <p:cNvSpPr/>
          <p:nvPr/>
        </p:nvSpPr>
        <p:spPr>
          <a:xfrm>
            <a:off x="1464771" y="6121863"/>
            <a:ext cx="1659429" cy="276999"/>
          </a:xfrm>
          <a:prstGeom prst="rect">
            <a:avLst/>
          </a:prstGeom>
          <a:solidFill>
            <a:schemeClr val="accent3">
              <a:lumMod val="20000"/>
              <a:lumOff val="80000"/>
              <a:alpha val="45000"/>
            </a:schemeClr>
          </a:solidFill>
          <a:ln>
            <a:solidFill>
              <a:schemeClr val="tx1"/>
            </a:solidFill>
          </a:ln>
        </p:spPr>
        <p:txBody>
          <a:bodyPr wrap="none">
            <a:spAutoFit/>
          </a:bodyPr>
          <a:lstStyle/>
          <a:p>
            <a:pPr algn="ctr"/>
            <a:r>
              <a:rPr lang="en-US" sz="1200" dirty="0" err="1"/>
              <a:t>robot_at_loc</a:t>
            </a:r>
            <a:r>
              <a:rPr lang="en-US" sz="1200" dirty="0"/>
              <a:t>(kitchen).</a:t>
            </a:r>
          </a:p>
        </p:txBody>
      </p:sp>
      <p:sp>
        <p:nvSpPr>
          <p:cNvPr id="18" name="Rectangle 17"/>
          <p:cNvSpPr/>
          <p:nvPr/>
        </p:nvSpPr>
        <p:spPr>
          <a:xfrm>
            <a:off x="2468399" y="3992023"/>
            <a:ext cx="1388522" cy="276999"/>
          </a:xfrm>
          <a:prstGeom prst="rect">
            <a:avLst/>
          </a:prstGeom>
          <a:solidFill>
            <a:schemeClr val="accent3">
              <a:lumMod val="20000"/>
              <a:lumOff val="80000"/>
              <a:alpha val="45000"/>
            </a:schemeClr>
          </a:solidFill>
          <a:ln>
            <a:solidFill>
              <a:schemeClr val="tx1"/>
            </a:solidFill>
          </a:ln>
        </p:spPr>
        <p:txBody>
          <a:bodyPr wrap="none">
            <a:spAutoFit/>
          </a:bodyPr>
          <a:lstStyle/>
          <a:p>
            <a:pPr algn="ctr"/>
            <a:r>
              <a:rPr lang="en-US" sz="1200" dirty="0" smtClean="0"/>
              <a:t>0.9 :: visible(cup).</a:t>
            </a:r>
            <a:endParaRPr lang="en-US" sz="1200" dirty="0"/>
          </a:p>
        </p:txBody>
      </p:sp>
      <p:sp>
        <p:nvSpPr>
          <p:cNvPr id="19" name="Rectangle 18"/>
          <p:cNvSpPr/>
          <p:nvPr/>
        </p:nvSpPr>
        <p:spPr>
          <a:xfrm>
            <a:off x="3997233" y="4662634"/>
            <a:ext cx="1755610" cy="276999"/>
          </a:xfrm>
          <a:prstGeom prst="rect">
            <a:avLst/>
          </a:prstGeom>
          <a:solidFill>
            <a:schemeClr val="accent3">
              <a:lumMod val="20000"/>
              <a:lumOff val="80000"/>
              <a:alpha val="45000"/>
            </a:schemeClr>
          </a:solidFill>
          <a:ln>
            <a:solidFill>
              <a:schemeClr val="tx1"/>
            </a:solidFill>
          </a:ln>
        </p:spPr>
        <p:txBody>
          <a:bodyPr wrap="none">
            <a:spAutoFit/>
          </a:bodyPr>
          <a:lstStyle/>
          <a:p>
            <a:pPr algn="ctr"/>
            <a:r>
              <a:rPr lang="en-US" sz="1200" dirty="0" smtClean="0"/>
              <a:t>0.1 :: visible(</a:t>
            </a:r>
            <a:r>
              <a:rPr lang="en-US" sz="1200" dirty="0" err="1" smtClean="0"/>
              <a:t>car_keys</a:t>
            </a:r>
            <a:r>
              <a:rPr lang="en-US" sz="1200" dirty="0" smtClean="0"/>
              <a:t>).</a:t>
            </a:r>
            <a:endParaRPr lang="en-US" sz="1200" dirty="0"/>
          </a:p>
        </p:txBody>
      </p:sp>
      <p:sp>
        <p:nvSpPr>
          <p:cNvPr id="20" name="Rectangle 19"/>
          <p:cNvSpPr/>
          <p:nvPr/>
        </p:nvSpPr>
        <p:spPr>
          <a:xfrm>
            <a:off x="4324789" y="3459910"/>
            <a:ext cx="1733503" cy="276999"/>
          </a:xfrm>
          <a:prstGeom prst="rect">
            <a:avLst/>
          </a:prstGeom>
          <a:solidFill>
            <a:schemeClr val="accent3">
              <a:lumMod val="20000"/>
              <a:lumOff val="80000"/>
              <a:alpha val="45000"/>
            </a:schemeClr>
          </a:solidFill>
          <a:ln>
            <a:solidFill>
              <a:schemeClr val="tx1"/>
            </a:solidFill>
          </a:ln>
        </p:spPr>
        <p:txBody>
          <a:bodyPr wrap="square">
            <a:spAutoFit/>
          </a:bodyPr>
          <a:lstStyle/>
          <a:p>
            <a:pPr algn="ctr"/>
            <a:r>
              <a:rPr lang="en-US" sz="1200" dirty="0" smtClean="0"/>
              <a:t>0.6 :: working(</a:t>
            </a:r>
            <a:r>
              <a:rPr lang="en-US" sz="1200" dirty="0" err="1" smtClean="0"/>
              <a:t>robert</a:t>
            </a:r>
            <a:r>
              <a:rPr lang="en-US" sz="1200" dirty="0"/>
              <a:t>).</a:t>
            </a:r>
          </a:p>
        </p:txBody>
      </p:sp>
      <p:sp>
        <p:nvSpPr>
          <p:cNvPr id="21" name="Rectangle 20"/>
          <p:cNvSpPr/>
          <p:nvPr/>
        </p:nvSpPr>
        <p:spPr>
          <a:xfrm>
            <a:off x="4049484" y="3129540"/>
            <a:ext cx="2408873" cy="276999"/>
          </a:xfrm>
          <a:prstGeom prst="rect">
            <a:avLst/>
          </a:prstGeom>
          <a:solidFill>
            <a:schemeClr val="accent3">
              <a:lumMod val="20000"/>
              <a:lumOff val="80000"/>
              <a:alpha val="45000"/>
            </a:schemeClr>
          </a:solidFill>
          <a:ln>
            <a:solidFill>
              <a:schemeClr val="tx1"/>
            </a:solidFill>
          </a:ln>
        </p:spPr>
        <p:txBody>
          <a:bodyPr wrap="square">
            <a:spAutoFit/>
          </a:bodyPr>
          <a:lstStyle/>
          <a:p>
            <a:pPr algn="ctr"/>
            <a:r>
              <a:rPr lang="en-US" sz="1200" dirty="0" smtClean="0"/>
              <a:t>0.2 :: located(</a:t>
            </a:r>
            <a:r>
              <a:rPr lang="en-US" sz="1200" dirty="0" err="1" smtClean="0"/>
              <a:t>robert</a:t>
            </a:r>
            <a:r>
              <a:rPr lang="en-US" sz="1200" dirty="0"/>
              <a:t>, kitchen).</a:t>
            </a:r>
          </a:p>
        </p:txBody>
      </p:sp>
      <p:sp>
        <p:nvSpPr>
          <p:cNvPr id="22" name="Rectangle 21"/>
          <p:cNvSpPr/>
          <p:nvPr/>
        </p:nvSpPr>
        <p:spPr>
          <a:xfrm>
            <a:off x="5347252" y="4269022"/>
            <a:ext cx="2314002" cy="276999"/>
          </a:xfrm>
          <a:prstGeom prst="rect">
            <a:avLst/>
          </a:prstGeom>
          <a:solidFill>
            <a:schemeClr val="accent3">
              <a:lumMod val="20000"/>
              <a:lumOff val="80000"/>
              <a:alpha val="45000"/>
            </a:schemeClr>
          </a:solidFill>
          <a:ln>
            <a:solidFill>
              <a:schemeClr val="tx1"/>
            </a:solidFill>
          </a:ln>
        </p:spPr>
        <p:txBody>
          <a:bodyPr wrap="square">
            <a:spAutoFit/>
          </a:bodyPr>
          <a:lstStyle/>
          <a:p>
            <a:pPr algn="ctr"/>
            <a:r>
              <a:rPr lang="en-US" sz="1200" dirty="0" smtClean="0"/>
              <a:t>0.9 :: located(</a:t>
            </a:r>
            <a:r>
              <a:rPr lang="en-US" sz="1200" dirty="0" err="1" smtClean="0"/>
              <a:t>melanie</a:t>
            </a:r>
            <a:r>
              <a:rPr lang="en-US" sz="1200" dirty="0"/>
              <a:t>, kitchen).</a:t>
            </a:r>
          </a:p>
        </p:txBody>
      </p:sp>
      <p:sp>
        <p:nvSpPr>
          <p:cNvPr id="23" name="Rectangle 22"/>
          <p:cNvSpPr/>
          <p:nvPr/>
        </p:nvSpPr>
        <p:spPr>
          <a:xfrm>
            <a:off x="2180616" y="4632323"/>
            <a:ext cx="1734770" cy="276999"/>
          </a:xfrm>
          <a:prstGeom prst="rect">
            <a:avLst/>
          </a:prstGeom>
          <a:solidFill>
            <a:schemeClr val="accent3">
              <a:lumMod val="20000"/>
              <a:lumOff val="80000"/>
              <a:alpha val="45000"/>
            </a:schemeClr>
          </a:solidFill>
          <a:ln>
            <a:solidFill>
              <a:schemeClr val="tx1"/>
            </a:solidFill>
          </a:ln>
        </p:spPr>
        <p:txBody>
          <a:bodyPr wrap="none">
            <a:spAutoFit/>
          </a:bodyPr>
          <a:lstStyle/>
          <a:p>
            <a:r>
              <a:rPr lang="en-US" sz="1200" dirty="0" err="1"/>
              <a:t>grasp_simulation</a:t>
            </a:r>
            <a:r>
              <a:rPr lang="en-US" sz="1200" dirty="0"/>
              <a:t>(cup).</a:t>
            </a:r>
          </a:p>
        </p:txBody>
      </p:sp>
      <p:sp>
        <p:nvSpPr>
          <p:cNvPr id="24" name="Rectangle 23"/>
          <p:cNvSpPr/>
          <p:nvPr/>
        </p:nvSpPr>
        <p:spPr>
          <a:xfrm>
            <a:off x="5853863" y="4632322"/>
            <a:ext cx="1807391" cy="276999"/>
          </a:xfrm>
          <a:prstGeom prst="rect">
            <a:avLst/>
          </a:prstGeom>
          <a:solidFill>
            <a:schemeClr val="accent3">
              <a:lumMod val="20000"/>
              <a:lumOff val="80000"/>
              <a:alpha val="45000"/>
            </a:schemeClr>
          </a:solidFill>
          <a:ln>
            <a:solidFill>
              <a:schemeClr val="tx1"/>
            </a:solidFill>
          </a:ln>
        </p:spPr>
        <p:txBody>
          <a:bodyPr wrap="square">
            <a:spAutoFit/>
          </a:bodyPr>
          <a:lstStyle/>
          <a:p>
            <a:pPr algn="ctr"/>
            <a:r>
              <a:rPr lang="en-US" sz="1200" dirty="0" smtClean="0"/>
              <a:t>0.3 :: working(</a:t>
            </a:r>
            <a:r>
              <a:rPr lang="en-US" sz="1200" dirty="0" err="1" smtClean="0"/>
              <a:t>melanie</a:t>
            </a:r>
            <a:r>
              <a:rPr lang="en-US" sz="1200" dirty="0" smtClean="0"/>
              <a:t>).</a:t>
            </a:r>
            <a:endParaRPr lang="en-US" sz="1200" dirty="0"/>
          </a:p>
        </p:txBody>
      </p:sp>
    </p:spTree>
    <p:extLst>
      <p:ext uri="{BB962C8B-B14F-4D97-AF65-F5344CB8AC3E}">
        <p14:creationId xmlns:p14="http://schemas.microsoft.com/office/powerpoint/2010/main" val="1116775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14</a:t>
            </a:fld>
            <a:endParaRPr lang="en-US"/>
          </a:p>
        </p:txBody>
      </p:sp>
      <p:sp>
        <p:nvSpPr>
          <p:cNvPr id="7" name="Title 1"/>
          <p:cNvSpPr>
            <a:spLocks noGrp="1"/>
          </p:cNvSpPr>
          <p:nvPr>
            <p:ph type="title"/>
          </p:nvPr>
        </p:nvSpPr>
        <p:spPr>
          <a:xfrm>
            <a:off x="743284" y="1449340"/>
            <a:ext cx="7655237" cy="868363"/>
          </a:xfrm>
        </p:spPr>
        <p:txBody>
          <a:bodyPr/>
          <a:lstStyle/>
          <a:p>
            <a:r>
              <a:rPr lang="pt-PT" dirty="0" smtClean="0"/>
              <a:t>Background</a:t>
            </a:r>
            <a:endParaRPr lang="pt-PT" dirty="0"/>
          </a:p>
        </p:txBody>
      </p:sp>
      <p:pic>
        <p:nvPicPr>
          <p:cNvPr id="2" name="Imagem 1"/>
          <p:cNvPicPr>
            <a:picLocks noChangeAspect="1"/>
          </p:cNvPicPr>
          <p:nvPr/>
        </p:nvPicPr>
        <p:blipFill>
          <a:blip r:embed="rId2"/>
          <a:stretch>
            <a:fillRect/>
          </a:stretch>
        </p:blipFill>
        <p:spPr>
          <a:xfrm>
            <a:off x="2008677" y="2296264"/>
            <a:ext cx="5263900" cy="4118388"/>
          </a:xfrm>
          <a:prstGeom prst="rect">
            <a:avLst/>
          </a:prstGeom>
        </p:spPr>
      </p:pic>
      <p:pic>
        <p:nvPicPr>
          <p:cNvPr id="3" name="Imagem 2"/>
          <p:cNvPicPr>
            <a:picLocks noChangeAspect="1"/>
          </p:cNvPicPr>
          <p:nvPr/>
        </p:nvPicPr>
        <p:blipFill>
          <a:blip r:embed="rId3"/>
          <a:stretch>
            <a:fillRect/>
          </a:stretch>
        </p:blipFill>
        <p:spPr>
          <a:xfrm>
            <a:off x="2008677" y="2296264"/>
            <a:ext cx="5069830" cy="4118388"/>
          </a:xfrm>
          <a:prstGeom prst="rect">
            <a:avLst/>
          </a:prstGeom>
        </p:spPr>
      </p:pic>
      <p:sp>
        <p:nvSpPr>
          <p:cNvPr id="9"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0"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1"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2"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3"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4"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140168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State of the Art</a:t>
            </a:r>
            <a:endParaRPr lang="pt-PT" dirty="0"/>
          </a:p>
        </p:txBody>
      </p:sp>
      <p:sp>
        <p:nvSpPr>
          <p:cNvPr id="3" name="Content Placeholder 2"/>
          <p:cNvSpPr>
            <a:spLocks noGrp="1"/>
          </p:cNvSpPr>
          <p:nvPr>
            <p:ph idx="1"/>
          </p:nvPr>
        </p:nvSpPr>
        <p:spPr>
          <a:xfrm>
            <a:off x="743284" y="2440611"/>
            <a:ext cx="7843367" cy="3685552"/>
          </a:xfrm>
        </p:spPr>
        <p:txBody>
          <a:bodyPr>
            <a:normAutofit/>
          </a:bodyPr>
          <a:lstStyle/>
          <a:p>
            <a:pPr marL="0" indent="0">
              <a:buNone/>
            </a:pPr>
            <a:r>
              <a:rPr lang="pt-PT" dirty="0" smtClean="0"/>
              <a:t>Planning Languages</a:t>
            </a:r>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15</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cxnSp>
        <p:nvCxnSpPr>
          <p:cNvPr id="8" name="Straight Arrow Connector 7"/>
          <p:cNvCxnSpPr/>
          <p:nvPr/>
        </p:nvCxnSpPr>
        <p:spPr>
          <a:xfrm>
            <a:off x="730422" y="4411681"/>
            <a:ext cx="76809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383177" y="3092268"/>
            <a:ext cx="1616928" cy="1191119"/>
          </a:xfrm>
          <a:prstGeom prst="round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dirty="0" smtClean="0">
                <a:solidFill>
                  <a:schemeClr val="tx1"/>
                </a:solidFill>
              </a:rPr>
              <a:t>STRIPS</a:t>
            </a:r>
          </a:p>
          <a:p>
            <a:pPr algn="ctr"/>
            <a:r>
              <a:rPr lang="pt-PT" dirty="0" smtClean="0">
                <a:solidFill>
                  <a:schemeClr val="tx1"/>
                </a:solidFill>
              </a:rPr>
              <a:t>1971</a:t>
            </a:r>
            <a:endParaRPr lang="pt-PT" dirty="0">
              <a:solidFill>
                <a:schemeClr val="tx1"/>
              </a:solidFill>
            </a:endParaRPr>
          </a:p>
        </p:txBody>
      </p:sp>
      <p:sp>
        <p:nvSpPr>
          <p:cNvPr id="17" name="Rounded Rectangle 16"/>
          <p:cNvSpPr/>
          <p:nvPr/>
        </p:nvSpPr>
        <p:spPr>
          <a:xfrm>
            <a:off x="1231175" y="4537747"/>
            <a:ext cx="1675116" cy="1191119"/>
          </a:xfrm>
          <a:prstGeom prst="round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dirty="0" smtClean="0">
                <a:solidFill>
                  <a:schemeClr val="tx1"/>
                </a:solidFill>
              </a:rPr>
              <a:t>PDDL 1.2</a:t>
            </a:r>
          </a:p>
          <a:p>
            <a:pPr algn="ctr"/>
            <a:r>
              <a:rPr lang="pt-PT" dirty="0" smtClean="0">
                <a:solidFill>
                  <a:schemeClr val="tx1"/>
                </a:solidFill>
              </a:rPr>
              <a:t>1998</a:t>
            </a:r>
            <a:endParaRPr lang="pt-PT" dirty="0">
              <a:solidFill>
                <a:schemeClr val="tx1"/>
              </a:solidFill>
            </a:endParaRPr>
          </a:p>
        </p:txBody>
      </p:sp>
      <p:sp>
        <p:nvSpPr>
          <p:cNvPr id="18" name="Rounded Rectangle 17"/>
          <p:cNvSpPr/>
          <p:nvPr/>
        </p:nvSpPr>
        <p:spPr>
          <a:xfrm>
            <a:off x="2182140" y="3092268"/>
            <a:ext cx="1675116" cy="1191119"/>
          </a:xfrm>
          <a:prstGeom prst="round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dirty="0" smtClean="0">
                <a:solidFill>
                  <a:schemeClr val="tx1"/>
                </a:solidFill>
              </a:rPr>
              <a:t>PDDL 2.1</a:t>
            </a:r>
          </a:p>
          <a:p>
            <a:pPr algn="ctr"/>
            <a:r>
              <a:rPr lang="pt-PT" dirty="0" smtClean="0">
                <a:solidFill>
                  <a:schemeClr val="tx1"/>
                </a:solidFill>
              </a:rPr>
              <a:t>2001</a:t>
            </a:r>
            <a:endParaRPr lang="pt-PT" dirty="0">
              <a:solidFill>
                <a:schemeClr val="tx1"/>
              </a:solidFill>
            </a:endParaRPr>
          </a:p>
        </p:txBody>
      </p:sp>
      <p:sp>
        <p:nvSpPr>
          <p:cNvPr id="19" name="Rounded Rectangle 18"/>
          <p:cNvSpPr/>
          <p:nvPr/>
        </p:nvSpPr>
        <p:spPr>
          <a:xfrm>
            <a:off x="4225733" y="4505765"/>
            <a:ext cx="1675116" cy="1191119"/>
          </a:xfrm>
          <a:prstGeom prst="round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dirty="0" smtClean="0">
                <a:solidFill>
                  <a:schemeClr val="tx1"/>
                </a:solidFill>
              </a:rPr>
              <a:t>PPDDL</a:t>
            </a:r>
          </a:p>
          <a:p>
            <a:pPr algn="ctr"/>
            <a:r>
              <a:rPr lang="pt-PT" dirty="0" smtClean="0">
                <a:solidFill>
                  <a:schemeClr val="tx1"/>
                </a:solidFill>
              </a:rPr>
              <a:t>2004</a:t>
            </a:r>
            <a:endParaRPr lang="pt-PT" dirty="0">
              <a:solidFill>
                <a:schemeClr val="tx1"/>
              </a:solidFill>
            </a:endParaRPr>
          </a:p>
        </p:txBody>
      </p:sp>
      <p:sp>
        <p:nvSpPr>
          <p:cNvPr id="21" name="Rounded Rectangle 20"/>
          <p:cNvSpPr/>
          <p:nvPr/>
        </p:nvSpPr>
        <p:spPr>
          <a:xfrm>
            <a:off x="4039291" y="3092268"/>
            <a:ext cx="2048000" cy="1191119"/>
          </a:xfrm>
          <a:prstGeom prst="round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dirty="0" smtClean="0">
                <a:solidFill>
                  <a:schemeClr val="tx1"/>
                </a:solidFill>
              </a:rPr>
              <a:t>PDDL 2.2/ 3</a:t>
            </a:r>
          </a:p>
          <a:p>
            <a:pPr algn="ctr"/>
            <a:r>
              <a:rPr lang="pt-PT" dirty="0" smtClean="0">
                <a:solidFill>
                  <a:schemeClr val="tx1"/>
                </a:solidFill>
              </a:rPr>
              <a:t>2004</a:t>
            </a:r>
            <a:endParaRPr lang="pt-PT" dirty="0">
              <a:solidFill>
                <a:schemeClr val="tx1"/>
              </a:solidFill>
            </a:endParaRPr>
          </a:p>
        </p:txBody>
      </p:sp>
      <p:sp>
        <p:nvSpPr>
          <p:cNvPr id="22" name="Rounded Rectangle 21"/>
          <p:cNvSpPr/>
          <p:nvPr/>
        </p:nvSpPr>
        <p:spPr>
          <a:xfrm>
            <a:off x="6365966" y="3092268"/>
            <a:ext cx="1675116" cy="1191119"/>
          </a:xfrm>
          <a:prstGeom prst="round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PT" dirty="0" smtClean="0">
                <a:solidFill>
                  <a:schemeClr val="tx1"/>
                </a:solidFill>
              </a:rPr>
              <a:t>RDDL</a:t>
            </a:r>
          </a:p>
          <a:p>
            <a:pPr algn="ctr"/>
            <a:r>
              <a:rPr lang="pt-PT" dirty="0" smtClean="0">
                <a:solidFill>
                  <a:schemeClr val="tx1"/>
                </a:solidFill>
              </a:rPr>
              <a:t>2011</a:t>
            </a:r>
            <a:endParaRPr lang="pt-PT" dirty="0">
              <a:solidFill>
                <a:schemeClr val="tx1"/>
              </a:solidFill>
            </a:endParaRPr>
          </a:p>
        </p:txBody>
      </p:sp>
      <p:sp>
        <p:nvSpPr>
          <p:cNvPr id="23" name="TextBox 22"/>
          <p:cNvSpPr txBox="1"/>
          <p:nvPr/>
        </p:nvSpPr>
        <p:spPr>
          <a:xfrm>
            <a:off x="7855131" y="4537747"/>
            <a:ext cx="1071155" cy="369332"/>
          </a:xfrm>
          <a:prstGeom prst="rect">
            <a:avLst/>
          </a:prstGeom>
          <a:noFill/>
        </p:spPr>
        <p:txBody>
          <a:bodyPr wrap="square" rtlCol="0">
            <a:spAutoFit/>
          </a:bodyPr>
          <a:lstStyle/>
          <a:p>
            <a:r>
              <a:rPr lang="pt-PT" dirty="0" smtClean="0"/>
              <a:t>time</a:t>
            </a:r>
            <a:endParaRPr lang="pt-PT" dirty="0"/>
          </a:p>
        </p:txBody>
      </p:sp>
    </p:spTree>
    <p:extLst>
      <p:ext uri="{BB962C8B-B14F-4D97-AF65-F5344CB8AC3E}">
        <p14:creationId xmlns:p14="http://schemas.microsoft.com/office/powerpoint/2010/main" val="3983904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State of the Art</a:t>
            </a:r>
            <a:endParaRPr lang="pt-PT" dirty="0"/>
          </a:p>
        </p:txBody>
      </p:sp>
      <p:sp>
        <p:nvSpPr>
          <p:cNvPr id="3" name="Content Placeholder 2"/>
          <p:cNvSpPr>
            <a:spLocks noGrp="1"/>
          </p:cNvSpPr>
          <p:nvPr>
            <p:ph idx="1"/>
          </p:nvPr>
        </p:nvSpPr>
        <p:spPr>
          <a:xfrm>
            <a:off x="743284" y="2440611"/>
            <a:ext cx="7843367" cy="3685552"/>
          </a:xfrm>
        </p:spPr>
        <p:txBody>
          <a:bodyPr>
            <a:normAutofit/>
          </a:bodyPr>
          <a:lstStyle/>
          <a:p>
            <a:pPr marL="0" indent="0">
              <a:buNone/>
            </a:pPr>
            <a:r>
              <a:rPr lang="pt-PT" dirty="0" smtClean="0"/>
              <a:t>Solvers </a:t>
            </a:r>
          </a:p>
          <a:p>
            <a:r>
              <a:rPr lang="pt-PT" dirty="0" smtClean="0"/>
              <a:t>FF-Replan</a:t>
            </a:r>
          </a:p>
          <a:p>
            <a:r>
              <a:rPr lang="pt-PT" dirty="0" smtClean="0"/>
              <a:t>Monte Carlo Tree Search methods</a:t>
            </a:r>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16</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3931362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State of the Art</a:t>
            </a:r>
            <a:endParaRPr lang="pt-PT" dirty="0"/>
          </a:p>
        </p:txBody>
      </p:sp>
      <p:sp>
        <p:nvSpPr>
          <p:cNvPr id="3" name="Content Placeholder 2"/>
          <p:cNvSpPr>
            <a:spLocks noGrp="1"/>
          </p:cNvSpPr>
          <p:nvPr>
            <p:ph idx="1"/>
          </p:nvPr>
        </p:nvSpPr>
        <p:spPr>
          <a:xfrm>
            <a:off x="743284" y="2440611"/>
            <a:ext cx="7843367" cy="3685552"/>
          </a:xfrm>
        </p:spPr>
        <p:txBody>
          <a:bodyPr>
            <a:normAutofit/>
          </a:bodyPr>
          <a:lstStyle/>
          <a:p>
            <a:pPr marL="0" indent="0">
              <a:buNone/>
            </a:pPr>
            <a:r>
              <a:rPr lang="pt-PT" dirty="0" smtClean="0"/>
              <a:t>Symbiotic Autonomy</a:t>
            </a:r>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17</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pic>
        <p:nvPicPr>
          <p:cNvPr id="1026" name="Picture 2" descr="http://www.cmuportugal.org/uploadedImages/research/successes/CoBot_CMU_20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909" y="2138496"/>
            <a:ext cx="1269098" cy="37669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743284" y="3049643"/>
            <a:ext cx="6165434" cy="2855816"/>
          </a:xfrm>
          <a:prstGeom prst="rect">
            <a:avLst/>
          </a:prstGeom>
        </p:spPr>
      </p:pic>
    </p:spTree>
    <p:extLst>
      <p:ext uri="{BB962C8B-B14F-4D97-AF65-F5344CB8AC3E}">
        <p14:creationId xmlns:p14="http://schemas.microsoft.com/office/powerpoint/2010/main" val="1942436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Methodology</a:t>
            </a:r>
            <a:endParaRPr lang="pt-PT" dirty="0"/>
          </a:p>
        </p:txBody>
      </p:sp>
      <p:sp>
        <p:nvSpPr>
          <p:cNvPr id="3" name="Content Placeholder 2"/>
          <p:cNvSpPr>
            <a:spLocks noGrp="1"/>
          </p:cNvSpPr>
          <p:nvPr>
            <p:ph idx="1"/>
          </p:nvPr>
        </p:nvSpPr>
        <p:spPr/>
        <p:txBody>
          <a:bodyPr/>
          <a:lstStyle/>
          <a:p>
            <a:pPr marL="0" indent="0">
              <a:buNone/>
            </a:pPr>
            <a:r>
              <a:rPr lang="pt-PT" dirty="0" smtClean="0"/>
              <a:t>DT-ProbLog</a:t>
            </a:r>
          </a:p>
          <a:p>
            <a:r>
              <a:rPr lang="pt-PT" dirty="0" smtClean="0"/>
              <a:t>Adds utilities and decision making to original ProbLog.</a:t>
            </a:r>
          </a:p>
          <a:p>
            <a:r>
              <a:rPr lang="pt-PT" dirty="0" smtClean="0"/>
              <a:t>Uses the standard inference methods from ProbLog.</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18</a:t>
            </a:fld>
            <a:endParaRPr lang="en-US"/>
          </a:p>
        </p:txBody>
      </p:sp>
      <p:sp>
        <p:nvSpPr>
          <p:cNvPr id="10" name="Rectangle 9"/>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10887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Methodology</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19</a:t>
            </a:fld>
            <a:endParaRPr lang="en-US"/>
          </a:p>
        </p:txBody>
      </p:sp>
      <p:sp>
        <p:nvSpPr>
          <p:cNvPr id="10" name="Rectangle 9"/>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
        <p:nvSpPr>
          <p:cNvPr id="3" name="Rectangle 2"/>
          <p:cNvSpPr/>
          <p:nvPr/>
        </p:nvSpPr>
        <p:spPr>
          <a:xfrm>
            <a:off x="743285" y="5263388"/>
            <a:ext cx="7655237" cy="369332"/>
          </a:xfrm>
          <a:prstGeom prst="rect">
            <a:avLst/>
          </a:prstGeom>
        </p:spPr>
        <p:txBody>
          <a:bodyPr wrap="square">
            <a:spAutoFit/>
          </a:bodyPr>
          <a:lstStyle/>
          <a:p>
            <a:r>
              <a:rPr lang="pt-PT" dirty="0">
                <a:solidFill>
                  <a:schemeClr val="accent3">
                    <a:lumMod val="50000"/>
                  </a:schemeClr>
                </a:solidFill>
              </a:rPr>
              <a:t>success</a:t>
            </a:r>
            <a:r>
              <a:rPr lang="pt-PT" dirty="0"/>
              <a:t>(</a:t>
            </a:r>
            <a:r>
              <a:rPr lang="pt-PT" dirty="0">
                <a:solidFill>
                  <a:schemeClr val="accent3">
                    <a:lumMod val="50000"/>
                  </a:schemeClr>
                </a:solidFill>
              </a:rPr>
              <a:t>action</a:t>
            </a:r>
            <a:r>
              <a:rPr lang="pt-PT" dirty="0"/>
              <a:t>(</a:t>
            </a:r>
            <a:r>
              <a:rPr lang="pt-PT" dirty="0">
                <a:solidFill>
                  <a:srgbClr val="FF0000"/>
                </a:solidFill>
              </a:rPr>
              <a:t>To</a:t>
            </a:r>
            <a:r>
              <a:rPr lang="pt-PT" dirty="0"/>
              <a:t>), </a:t>
            </a:r>
            <a:r>
              <a:rPr lang="pt-PT" dirty="0">
                <a:solidFill>
                  <a:srgbClr val="FF0000"/>
                </a:solidFill>
              </a:rPr>
              <a:t>Object</a:t>
            </a:r>
            <a:r>
              <a:rPr lang="pt-PT" dirty="0"/>
              <a:t>) :- </a:t>
            </a:r>
            <a:r>
              <a:rPr lang="pt-PT" dirty="0">
                <a:solidFill>
                  <a:schemeClr val="accent3">
                    <a:lumMod val="50000"/>
                  </a:schemeClr>
                </a:solidFill>
              </a:rPr>
              <a:t>ask_help</a:t>
            </a:r>
            <a:r>
              <a:rPr lang="pt-PT" dirty="0"/>
              <a:t>(</a:t>
            </a:r>
            <a:r>
              <a:rPr lang="pt-PT" dirty="0">
                <a:solidFill>
                  <a:srgbClr val="FF0000"/>
                </a:solidFill>
              </a:rPr>
              <a:t>Human</a:t>
            </a:r>
            <a:r>
              <a:rPr lang="pt-PT" dirty="0"/>
              <a:t>, </a:t>
            </a:r>
            <a:r>
              <a:rPr lang="pt-PT" dirty="0">
                <a:solidFill>
                  <a:srgbClr val="FF0000"/>
                </a:solidFill>
              </a:rPr>
              <a:t>To</a:t>
            </a:r>
            <a:r>
              <a:rPr lang="pt-PT" dirty="0"/>
              <a:t>, </a:t>
            </a:r>
            <a:r>
              <a:rPr lang="pt-PT" dirty="0">
                <a:solidFill>
                  <a:srgbClr val="FF0000"/>
                </a:solidFill>
              </a:rPr>
              <a:t>Object</a:t>
            </a:r>
            <a:r>
              <a:rPr lang="pt-PT" dirty="0"/>
              <a:t>), </a:t>
            </a:r>
            <a:r>
              <a:rPr lang="pt-PT" dirty="0">
                <a:solidFill>
                  <a:schemeClr val="accent3">
                    <a:lumMod val="50000"/>
                  </a:schemeClr>
                </a:solidFill>
              </a:rPr>
              <a:t>action</a:t>
            </a:r>
            <a:r>
              <a:rPr lang="pt-PT" dirty="0"/>
              <a:t>(</a:t>
            </a:r>
            <a:r>
              <a:rPr lang="pt-PT" dirty="0">
                <a:solidFill>
                  <a:srgbClr val="FF0000"/>
                </a:solidFill>
              </a:rPr>
              <a:t>To</a:t>
            </a:r>
            <a:r>
              <a:rPr lang="pt-PT" dirty="0"/>
              <a:t>).</a:t>
            </a:r>
          </a:p>
        </p:txBody>
      </p:sp>
      <p:sp>
        <p:nvSpPr>
          <p:cNvPr id="7" name="Rectangle 6"/>
          <p:cNvSpPr/>
          <p:nvPr/>
        </p:nvSpPr>
        <p:spPr>
          <a:xfrm>
            <a:off x="743284" y="3406531"/>
            <a:ext cx="6976178" cy="369332"/>
          </a:xfrm>
          <a:prstGeom prst="rect">
            <a:avLst/>
          </a:prstGeom>
        </p:spPr>
        <p:txBody>
          <a:bodyPr wrap="square">
            <a:spAutoFit/>
          </a:bodyPr>
          <a:lstStyle/>
          <a:p>
            <a:r>
              <a:rPr lang="pt-PT" dirty="0">
                <a:solidFill>
                  <a:schemeClr val="accent3">
                    <a:lumMod val="50000"/>
                  </a:schemeClr>
                </a:solidFill>
              </a:rPr>
              <a:t>success</a:t>
            </a:r>
            <a:r>
              <a:rPr lang="pt-PT" dirty="0"/>
              <a:t>(</a:t>
            </a:r>
            <a:r>
              <a:rPr lang="pt-PT" dirty="0">
                <a:solidFill>
                  <a:schemeClr val="accent3">
                    <a:lumMod val="50000"/>
                  </a:schemeClr>
                </a:solidFill>
              </a:rPr>
              <a:t>action</a:t>
            </a:r>
            <a:r>
              <a:rPr lang="pt-PT" dirty="0"/>
              <a:t>(</a:t>
            </a:r>
            <a:r>
              <a:rPr lang="pt-PT" dirty="0">
                <a:solidFill>
                  <a:schemeClr val="tx2"/>
                </a:solidFill>
              </a:rPr>
              <a:t>grasp</a:t>
            </a:r>
            <a:r>
              <a:rPr lang="pt-PT" dirty="0"/>
              <a:t>), </a:t>
            </a:r>
            <a:r>
              <a:rPr lang="pt-PT" dirty="0">
                <a:solidFill>
                  <a:srgbClr val="FF0000"/>
                </a:solidFill>
              </a:rPr>
              <a:t>Object</a:t>
            </a:r>
            <a:r>
              <a:rPr lang="pt-PT" dirty="0"/>
              <a:t>) :- </a:t>
            </a:r>
            <a:r>
              <a:rPr lang="pt-PT" dirty="0">
                <a:solidFill>
                  <a:schemeClr val="accent3">
                    <a:lumMod val="50000"/>
                  </a:schemeClr>
                </a:solidFill>
              </a:rPr>
              <a:t>action</a:t>
            </a:r>
            <a:r>
              <a:rPr lang="pt-PT" dirty="0"/>
              <a:t>(</a:t>
            </a:r>
            <a:r>
              <a:rPr lang="pt-PT" dirty="0">
                <a:solidFill>
                  <a:schemeClr val="tx2"/>
                </a:solidFill>
              </a:rPr>
              <a:t>grasp</a:t>
            </a:r>
            <a:r>
              <a:rPr lang="pt-PT" dirty="0"/>
              <a:t>), </a:t>
            </a:r>
            <a:r>
              <a:rPr lang="pt-PT" dirty="0">
                <a:solidFill>
                  <a:schemeClr val="accent3">
                    <a:lumMod val="50000"/>
                  </a:schemeClr>
                </a:solidFill>
              </a:rPr>
              <a:t>reachable</a:t>
            </a:r>
            <a:r>
              <a:rPr lang="pt-PT" dirty="0"/>
              <a:t>(</a:t>
            </a:r>
            <a:r>
              <a:rPr lang="pt-PT" dirty="0">
                <a:solidFill>
                  <a:srgbClr val="FF0000"/>
                </a:solidFill>
              </a:rPr>
              <a:t>Object</a:t>
            </a:r>
            <a:r>
              <a:rPr lang="pt-PT" dirty="0"/>
              <a:t>).</a:t>
            </a:r>
          </a:p>
        </p:txBody>
      </p:sp>
      <p:sp>
        <p:nvSpPr>
          <p:cNvPr id="25" name="Rectangle 24"/>
          <p:cNvSpPr/>
          <p:nvPr/>
        </p:nvSpPr>
        <p:spPr>
          <a:xfrm>
            <a:off x="743284" y="2527136"/>
            <a:ext cx="7803950" cy="646331"/>
          </a:xfrm>
          <a:prstGeom prst="rect">
            <a:avLst/>
          </a:prstGeom>
        </p:spPr>
        <p:txBody>
          <a:bodyPr wrap="square">
            <a:spAutoFit/>
          </a:bodyPr>
          <a:lstStyle/>
          <a:p>
            <a:r>
              <a:rPr lang="pt-PT" dirty="0" smtClean="0"/>
              <a:t>If the object is reachable and the robot decides to grasp it, he is successful in picking up the object.</a:t>
            </a:r>
            <a:endParaRPr lang="pt-PT" dirty="0"/>
          </a:p>
        </p:txBody>
      </p:sp>
      <p:sp>
        <p:nvSpPr>
          <p:cNvPr id="26" name="Rectangle 25"/>
          <p:cNvSpPr/>
          <p:nvPr/>
        </p:nvSpPr>
        <p:spPr>
          <a:xfrm>
            <a:off x="743284" y="4407624"/>
            <a:ext cx="7803950" cy="646331"/>
          </a:xfrm>
          <a:prstGeom prst="rect">
            <a:avLst/>
          </a:prstGeom>
        </p:spPr>
        <p:txBody>
          <a:bodyPr wrap="square">
            <a:spAutoFit/>
          </a:bodyPr>
          <a:lstStyle/>
          <a:p>
            <a:r>
              <a:rPr lang="pt-PT" dirty="0" smtClean="0"/>
              <a:t>If the robot should ask for help and he decides to do it, he is successful in </a:t>
            </a:r>
          </a:p>
          <a:p>
            <a:r>
              <a:rPr lang="pt-PT" dirty="0"/>
              <a:t>r</a:t>
            </a:r>
            <a:r>
              <a:rPr lang="pt-PT" dirty="0" smtClean="0"/>
              <a:t>eceiving help.</a:t>
            </a:r>
            <a:endParaRPr lang="pt-PT" dirty="0"/>
          </a:p>
        </p:txBody>
      </p:sp>
    </p:spTree>
    <p:extLst>
      <p:ext uri="{BB962C8B-B14F-4D97-AF65-F5344CB8AC3E}">
        <p14:creationId xmlns:p14="http://schemas.microsoft.com/office/powerpoint/2010/main" val="727602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Problem Description</a:t>
            </a:r>
            <a:endParaRPr lang="pt-PT" dirty="0"/>
          </a:p>
        </p:txBody>
      </p:sp>
      <p:sp>
        <p:nvSpPr>
          <p:cNvPr id="4" name="Date Placeholder 3"/>
          <p:cNvSpPr>
            <a:spLocks noGrp="1"/>
          </p:cNvSpPr>
          <p:nvPr>
            <p:ph type="dt" sz="half" idx="10"/>
          </p:nvPr>
        </p:nvSpPr>
        <p:spPr/>
        <p:txBody>
          <a:bodyPr/>
          <a:lstStyle/>
          <a:p>
            <a:fld id="{6ED1C75B-294C-4DC2-8DA5-0EE934A100CD}"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2</a:t>
            </a:fld>
            <a:endParaRPr lang="en-US"/>
          </a:p>
        </p:txBody>
      </p:sp>
      <p:sp>
        <p:nvSpPr>
          <p:cNvPr id="8" name="Rectangle 7"/>
          <p:cNvSpPr/>
          <p:nvPr/>
        </p:nvSpPr>
        <p:spPr>
          <a:xfrm>
            <a:off x="0" y="0"/>
            <a:ext cx="9143999" cy="252549"/>
          </a:xfrm>
          <a:prstGeom prst="rect">
            <a:avLst/>
          </a:prstGeom>
          <a:solidFill>
            <a:srgbClr val="464F5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7" name="Rectangle 6"/>
          <p:cNvSpPr/>
          <p:nvPr/>
        </p:nvSpPr>
        <p:spPr>
          <a:xfrm>
            <a:off x="2275115" y="0"/>
            <a:ext cx="772886"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0" name="Rectangle 9"/>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1" name="Rectangle 10"/>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2" name="Rectangle 11"/>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3" name="Rectangle 12"/>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pic>
        <p:nvPicPr>
          <p:cNvPr id="2050" name="Picture 2" descr="http://socrob.isr.ist.utl.pt/dokuwiki/lib/exe/fetch.php?media=m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149" y="2173458"/>
            <a:ext cx="2186205" cy="40969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4" name="Content Placeholder 2"/>
          <p:cNvSpPr txBox="1">
            <a:spLocks/>
          </p:cNvSpPr>
          <p:nvPr/>
        </p:nvSpPr>
        <p:spPr>
          <a:xfrm>
            <a:off x="743285" y="2317703"/>
            <a:ext cx="5920615" cy="36855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PT" dirty="0" smtClean="0"/>
              <a:t>Robot in a domestic environment.</a:t>
            </a:r>
          </a:p>
          <a:p>
            <a:r>
              <a:rPr lang="pt-PT" dirty="0" smtClean="0"/>
              <a:t>Should he complete a mission by himself or should he request help.</a:t>
            </a:r>
          </a:p>
          <a:p>
            <a:r>
              <a:rPr lang="pt-PT" dirty="0" smtClean="0"/>
              <a:t>Planning problem.</a:t>
            </a:r>
            <a:endParaRPr lang="pt-PT" dirty="0"/>
          </a:p>
        </p:txBody>
      </p:sp>
    </p:spTree>
    <p:extLst>
      <p:ext uri="{BB962C8B-B14F-4D97-AF65-F5344CB8AC3E}">
        <p14:creationId xmlns:p14="http://schemas.microsoft.com/office/powerpoint/2010/main" val="702925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Methodology</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20</a:t>
            </a:fld>
            <a:endParaRPr lang="en-US"/>
          </a:p>
        </p:txBody>
      </p:sp>
      <p:sp>
        <p:nvSpPr>
          <p:cNvPr id="10" name="Rectangle 9"/>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
        <p:nvSpPr>
          <p:cNvPr id="16" name="Retângulo 26"/>
          <p:cNvSpPr/>
          <p:nvPr/>
        </p:nvSpPr>
        <p:spPr>
          <a:xfrm>
            <a:off x="3458887" y="2479605"/>
            <a:ext cx="2369649" cy="912025"/>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dirty="0" smtClean="0">
                <a:solidFill>
                  <a:schemeClr val="tx1"/>
                </a:solidFill>
              </a:rPr>
              <a:t>Ask for help to grasp</a:t>
            </a:r>
          </a:p>
          <a:p>
            <a:pPr algn="ctr"/>
            <a:r>
              <a:rPr lang="pt-PT" dirty="0" smtClean="0">
                <a:solidFill>
                  <a:schemeClr val="tx1"/>
                </a:solidFill>
              </a:rPr>
              <a:t>Cost: 2</a:t>
            </a:r>
            <a:endParaRPr lang="en-US" dirty="0">
              <a:solidFill>
                <a:schemeClr val="tx1"/>
              </a:solidFill>
            </a:endParaRPr>
          </a:p>
        </p:txBody>
      </p:sp>
      <p:sp>
        <p:nvSpPr>
          <p:cNvPr id="24" name="Retângulo 26"/>
          <p:cNvSpPr/>
          <p:nvPr/>
        </p:nvSpPr>
        <p:spPr>
          <a:xfrm>
            <a:off x="3873108" y="3685737"/>
            <a:ext cx="2267061" cy="912025"/>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dirty="0" smtClean="0">
                <a:solidFill>
                  <a:schemeClr val="tx1"/>
                </a:solidFill>
              </a:rPr>
              <a:t>Ask for help to find</a:t>
            </a:r>
          </a:p>
          <a:p>
            <a:pPr algn="ctr"/>
            <a:r>
              <a:rPr lang="pt-PT" dirty="0" smtClean="0">
                <a:solidFill>
                  <a:schemeClr val="tx1"/>
                </a:solidFill>
              </a:rPr>
              <a:t>Cost: 3</a:t>
            </a:r>
            <a:endParaRPr lang="en-US" dirty="0">
              <a:solidFill>
                <a:schemeClr val="tx1"/>
              </a:solidFill>
            </a:endParaRPr>
          </a:p>
        </p:txBody>
      </p:sp>
      <p:sp>
        <p:nvSpPr>
          <p:cNvPr id="8" name="Rectangle 7"/>
          <p:cNvSpPr/>
          <p:nvPr/>
        </p:nvSpPr>
        <p:spPr>
          <a:xfrm>
            <a:off x="666282" y="5222198"/>
            <a:ext cx="1274708" cy="369332"/>
          </a:xfrm>
          <a:prstGeom prst="rect">
            <a:avLst/>
          </a:prstGeom>
        </p:spPr>
        <p:txBody>
          <a:bodyPr wrap="none">
            <a:spAutoFit/>
          </a:bodyPr>
          <a:lstStyle/>
          <a:p>
            <a:r>
              <a:rPr lang="en-US" b="1" dirty="0" smtClean="0"/>
              <a:t>Decisions</a:t>
            </a:r>
            <a:endParaRPr lang="en-US" b="1" dirty="0"/>
          </a:p>
        </p:txBody>
      </p:sp>
      <p:sp>
        <p:nvSpPr>
          <p:cNvPr id="21" name="Retângulo 26"/>
          <p:cNvSpPr/>
          <p:nvPr/>
        </p:nvSpPr>
        <p:spPr>
          <a:xfrm>
            <a:off x="7123649" y="3633069"/>
            <a:ext cx="1375458" cy="1024704"/>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dirty="0" smtClean="0">
                <a:solidFill>
                  <a:schemeClr val="tx1"/>
                </a:solidFill>
              </a:rPr>
              <a:t>Success</a:t>
            </a:r>
          </a:p>
          <a:p>
            <a:pPr algn="ctr"/>
            <a:r>
              <a:rPr lang="pt-PT" dirty="0" smtClean="0">
                <a:solidFill>
                  <a:schemeClr val="tx1"/>
                </a:solidFill>
              </a:rPr>
              <a:t>Reward: 5</a:t>
            </a:r>
            <a:endParaRPr lang="en-US"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22" y="3059435"/>
            <a:ext cx="2171595" cy="2171595"/>
          </a:xfrm>
          <a:prstGeom prst="rect">
            <a:avLst/>
          </a:prstGeom>
          <a:ln>
            <a:noFill/>
          </a:ln>
          <a:effectLst>
            <a:softEdge rad="112500"/>
          </a:effectLst>
        </p:spPr>
      </p:pic>
      <p:cxnSp>
        <p:nvCxnSpPr>
          <p:cNvPr id="18" name="Straight Connector 17"/>
          <p:cNvCxnSpPr>
            <a:stCxn id="9" idx="3"/>
          </p:cNvCxnSpPr>
          <p:nvPr/>
        </p:nvCxnSpPr>
        <p:spPr>
          <a:xfrm flipV="1">
            <a:off x="2472117" y="3120906"/>
            <a:ext cx="819758" cy="1024327"/>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2472117" y="4145233"/>
            <a:ext cx="1296388" cy="1"/>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2476160" y="4145235"/>
            <a:ext cx="756149" cy="1024325"/>
          </a:xfrm>
          <a:prstGeom prst="line">
            <a:avLst/>
          </a:prstGeom>
        </p:spPr>
        <p:style>
          <a:lnRef idx="2">
            <a:schemeClr val="dk1"/>
          </a:lnRef>
          <a:fillRef idx="0">
            <a:schemeClr val="dk1"/>
          </a:fillRef>
          <a:effectRef idx="1">
            <a:schemeClr val="dk1"/>
          </a:effectRef>
          <a:fontRef idx="minor">
            <a:schemeClr val="tx1"/>
          </a:fontRef>
        </p:style>
      </p:cxnSp>
      <p:sp>
        <p:nvSpPr>
          <p:cNvPr id="32" name="Retângulo 26"/>
          <p:cNvSpPr/>
          <p:nvPr/>
        </p:nvSpPr>
        <p:spPr>
          <a:xfrm>
            <a:off x="3510180" y="4884370"/>
            <a:ext cx="2267061" cy="912025"/>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dirty="0" smtClean="0">
                <a:solidFill>
                  <a:schemeClr val="tx1"/>
                </a:solidFill>
              </a:rPr>
              <a:t>Grasp it himself</a:t>
            </a:r>
          </a:p>
          <a:p>
            <a:pPr algn="ctr"/>
            <a:r>
              <a:rPr lang="pt-PT" dirty="0" smtClean="0">
                <a:solidFill>
                  <a:schemeClr val="tx1"/>
                </a:solidFill>
              </a:rPr>
              <a:t>Cost: 1</a:t>
            </a:r>
            <a:endParaRPr lang="en-US" dirty="0">
              <a:solidFill>
                <a:schemeClr val="tx1"/>
              </a:solidFill>
            </a:endParaRPr>
          </a:p>
        </p:txBody>
      </p:sp>
    </p:spTree>
    <p:extLst>
      <p:ext uri="{BB962C8B-B14F-4D97-AF65-F5344CB8AC3E}">
        <p14:creationId xmlns:p14="http://schemas.microsoft.com/office/powerpoint/2010/main" val="1371683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E485930E-9E31-4AE1-B08D-CE0D952BBC95}" type="datetime1">
              <a:rPr lang="en-US" smtClean="0"/>
              <a:t>21-Jan-16</a:t>
            </a:fld>
            <a:endParaRPr lang="en-US"/>
          </a:p>
        </p:txBody>
      </p:sp>
      <p:sp>
        <p:nvSpPr>
          <p:cNvPr id="5" name="Marcador de Posição do Rodapé 4"/>
          <p:cNvSpPr>
            <a:spLocks noGrp="1"/>
          </p:cNvSpPr>
          <p:nvPr>
            <p:ph type="ftr" sz="quarter" idx="11"/>
          </p:nvPr>
        </p:nvSpPr>
        <p:spPr/>
        <p:txBody>
          <a:bodyPr/>
          <a:lstStyle/>
          <a:p>
            <a:r>
              <a:rPr lang="pt-BR" smtClean="0"/>
              <a:t>Instituto Superior Técnico </a:t>
            </a:r>
            <a:endParaRPr lang="en-US"/>
          </a:p>
        </p:txBody>
      </p:sp>
      <p:sp>
        <p:nvSpPr>
          <p:cNvPr id="6" name="Marcador de Posição do Número do Diapositivo 5"/>
          <p:cNvSpPr>
            <a:spLocks noGrp="1"/>
          </p:cNvSpPr>
          <p:nvPr>
            <p:ph type="sldNum" sz="quarter" idx="12"/>
          </p:nvPr>
        </p:nvSpPr>
        <p:spPr/>
        <p:txBody>
          <a:bodyPr/>
          <a:lstStyle/>
          <a:p>
            <a:fld id="{CA60EF0C-846E-4A4D-B9C3-8238AE181769}" type="slidenum">
              <a:rPr lang="en-US" smtClean="0"/>
              <a:t>21</a:t>
            </a:fld>
            <a:endParaRPr lang="en-US"/>
          </a:p>
        </p:txBody>
      </p:sp>
      <p:sp>
        <p:nvSpPr>
          <p:cNvPr id="8" name="Title 1"/>
          <p:cNvSpPr>
            <a:spLocks noGrp="1"/>
          </p:cNvSpPr>
          <p:nvPr>
            <p:ph type="title"/>
          </p:nvPr>
        </p:nvSpPr>
        <p:spPr>
          <a:xfrm>
            <a:off x="743284" y="1449340"/>
            <a:ext cx="7655237" cy="868363"/>
          </a:xfrm>
        </p:spPr>
        <p:txBody>
          <a:bodyPr/>
          <a:lstStyle/>
          <a:p>
            <a:r>
              <a:rPr lang="pt-PT" dirty="0" smtClean="0"/>
              <a:t>Methodology</a:t>
            </a:r>
            <a:endParaRPr lang="pt-PT" dirty="0"/>
          </a:p>
        </p:txBody>
      </p:sp>
      <p:pic>
        <p:nvPicPr>
          <p:cNvPr id="9" name="Imagem 8"/>
          <p:cNvPicPr>
            <a:picLocks noChangeAspect="1"/>
          </p:cNvPicPr>
          <p:nvPr/>
        </p:nvPicPr>
        <p:blipFill>
          <a:blip r:embed="rId2"/>
          <a:stretch>
            <a:fillRect/>
          </a:stretch>
        </p:blipFill>
        <p:spPr>
          <a:xfrm>
            <a:off x="2316413" y="2213245"/>
            <a:ext cx="4508977" cy="4203475"/>
          </a:xfrm>
          <a:prstGeom prst="rect">
            <a:avLst/>
          </a:prstGeom>
        </p:spPr>
      </p:pic>
      <p:sp>
        <p:nvSpPr>
          <p:cNvPr id="10" name="Rectangle 9"/>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2392665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Planning</a:t>
            </a:r>
            <a:endParaRPr lang="pt-PT" dirty="0"/>
          </a:p>
        </p:txBody>
      </p:sp>
      <p:sp>
        <p:nvSpPr>
          <p:cNvPr id="3" name="Content Placeholder 2"/>
          <p:cNvSpPr>
            <a:spLocks noGrp="1"/>
          </p:cNvSpPr>
          <p:nvPr>
            <p:ph idx="1"/>
          </p:nvPr>
        </p:nvSpPr>
        <p:spPr/>
        <p:txBody>
          <a:bodyPr>
            <a:normAutofit/>
          </a:bodyPr>
          <a:lstStyle/>
          <a:p>
            <a:r>
              <a:rPr lang="pt-PT" sz="2400" dirty="0" smtClean="0"/>
              <a:t>Review other methods of probabilistic planning.</a:t>
            </a:r>
          </a:p>
          <a:p>
            <a:r>
              <a:rPr lang="pt-PT" sz="2400" dirty="0" smtClean="0"/>
              <a:t>Describe the domestic domain in a planning language.</a:t>
            </a:r>
          </a:p>
          <a:p>
            <a:r>
              <a:rPr lang="pt-PT" sz="2400" dirty="0" smtClean="0"/>
              <a:t>Implement the planner based on the planning language and the solver.</a:t>
            </a:r>
          </a:p>
          <a:p>
            <a:r>
              <a:rPr lang="pt-PT" sz="2400" dirty="0" smtClean="0"/>
              <a:t>Benchmark the system in RoboCup@Home competition.</a:t>
            </a:r>
            <a:endParaRPr lang="pt-PT" sz="2400"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22</a:t>
            </a:fld>
            <a:endParaRPr lang="en-US"/>
          </a:p>
        </p:txBody>
      </p:sp>
      <p:sp>
        <p:nvSpPr>
          <p:cNvPr id="7" name="Rectangle 9"/>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8"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9"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0" name="Rectangle 12"/>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1"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2" name="Rectangle 14"/>
          <p:cNvSpPr/>
          <p:nvPr/>
        </p:nvSpPr>
        <p:spPr>
          <a:xfrm>
            <a:off x="6357257" y="248"/>
            <a:ext cx="1053738"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1034500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23</a:t>
            </a:fld>
            <a:endParaRPr lang="en-US"/>
          </a:p>
        </p:txBody>
      </p:sp>
      <p:sp>
        <p:nvSpPr>
          <p:cNvPr id="7" name="Title 1"/>
          <p:cNvSpPr txBox="1">
            <a:spLocks/>
          </p:cNvSpPr>
          <p:nvPr/>
        </p:nvSpPr>
        <p:spPr>
          <a:xfrm>
            <a:off x="743283" y="1495862"/>
            <a:ext cx="7655237" cy="8683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1" i="0" kern="1200">
                <a:solidFill>
                  <a:schemeClr val="tx1"/>
                </a:solidFill>
                <a:latin typeface="+mj-lt"/>
                <a:ea typeface="+mj-ea"/>
                <a:cs typeface="+mj-cs"/>
              </a:defRPr>
            </a:lvl1pPr>
          </a:lstStyle>
          <a:p>
            <a:r>
              <a:rPr lang="pt-PT" dirty="0" smtClean="0"/>
              <a:t>SocRob @Home</a:t>
            </a:r>
            <a:endParaRPr lang="pt-PT" dirty="0"/>
          </a:p>
        </p:txBody>
      </p:sp>
      <p:pic>
        <p:nvPicPr>
          <p:cNvPr id="1026" name="Picture 2" descr="http://socrob.isr.ist.utl.pt/dokuwiki/lib/exe/fetch.php?cache=&amp;media=socrobhome:img_95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304" y="2364225"/>
            <a:ext cx="4962650" cy="37219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786005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3187BA-EBCD-4AF1-A9A4-E8160055B789}" type="datetime1">
              <a:rPr lang="en-US" smtClean="0"/>
              <a:t>21-Jan-16</a:t>
            </a:fld>
            <a:endParaRPr lang="en-US" dirty="0"/>
          </a:p>
        </p:txBody>
      </p:sp>
      <p:sp>
        <p:nvSpPr>
          <p:cNvPr id="4" name="Footer Placeholder 3"/>
          <p:cNvSpPr>
            <a:spLocks noGrp="1"/>
          </p:cNvSpPr>
          <p:nvPr>
            <p:ph type="ftr" sz="quarter" idx="11"/>
          </p:nvPr>
        </p:nvSpPr>
        <p:spPr/>
        <p:txBody>
          <a:bodyPr/>
          <a:lstStyle/>
          <a:p>
            <a:r>
              <a:rPr lang="pt-BR" smtClean="0"/>
              <a:t>Instituto Superior Técnico </a:t>
            </a:r>
            <a:endParaRPr lang="en-US"/>
          </a:p>
        </p:txBody>
      </p:sp>
      <p:sp>
        <p:nvSpPr>
          <p:cNvPr id="5" name="Title 4"/>
          <p:cNvSpPr>
            <a:spLocks noGrp="1"/>
          </p:cNvSpPr>
          <p:nvPr>
            <p:ph type="title"/>
          </p:nvPr>
        </p:nvSpPr>
        <p:spPr>
          <a:xfrm>
            <a:off x="1" y="1966536"/>
            <a:ext cx="9144000" cy="2025063"/>
          </a:xfrm>
        </p:spPr>
        <p:txBody>
          <a:bodyPr>
            <a:normAutofit/>
          </a:bodyPr>
          <a:lstStyle/>
          <a:p>
            <a:r>
              <a:rPr lang="pt-PT" dirty="0" smtClean="0"/>
              <a:t>Questions</a:t>
            </a:r>
            <a:endParaRPr lang="en-US" dirty="0"/>
          </a:p>
        </p:txBody>
      </p:sp>
      <p:sp>
        <p:nvSpPr>
          <p:cNvPr id="7" name="Slide Number Placeholder 6"/>
          <p:cNvSpPr>
            <a:spLocks noGrp="1"/>
          </p:cNvSpPr>
          <p:nvPr>
            <p:ph type="sldNum" sz="quarter" idx="12"/>
          </p:nvPr>
        </p:nvSpPr>
        <p:spPr/>
        <p:txBody>
          <a:bodyPr/>
          <a:lstStyle/>
          <a:p>
            <a:fld id="{CA60EF0C-846E-4A4D-B9C3-8238AE181769}" type="slidenum">
              <a:rPr lang="en-US" smtClean="0"/>
              <a:t>24</a:t>
            </a:fld>
            <a:endParaRPr lang="en-US"/>
          </a:p>
        </p:txBody>
      </p:sp>
      <p:sp>
        <p:nvSpPr>
          <p:cNvPr id="8" name="Rectangle 7"/>
          <p:cNvSpPr/>
          <p:nvPr/>
        </p:nvSpPr>
        <p:spPr>
          <a:xfrm>
            <a:off x="0" y="0"/>
            <a:ext cx="9143999" cy="252549"/>
          </a:xfrm>
          <a:prstGeom prst="rect">
            <a:avLst/>
          </a:prstGeom>
          <a:solidFill>
            <a:srgbClr val="4E57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5037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Objectives</a:t>
            </a:r>
            <a:endParaRPr lang="pt-PT" dirty="0"/>
          </a:p>
        </p:txBody>
      </p:sp>
      <p:sp>
        <p:nvSpPr>
          <p:cNvPr id="3" name="Content Placeholder 2"/>
          <p:cNvSpPr>
            <a:spLocks noGrp="1"/>
          </p:cNvSpPr>
          <p:nvPr>
            <p:ph idx="1"/>
          </p:nvPr>
        </p:nvSpPr>
        <p:spPr/>
        <p:txBody>
          <a:bodyPr/>
          <a:lstStyle/>
          <a:p>
            <a:r>
              <a:rPr lang="pt-PT" dirty="0" smtClean="0"/>
              <a:t>Formally describe the Symbiotic Autonomy Domain.</a:t>
            </a:r>
          </a:p>
          <a:p>
            <a:r>
              <a:rPr lang="pt-PT" dirty="0" smtClean="0"/>
              <a:t>Develop a probabilistic </a:t>
            </a:r>
            <a:r>
              <a:rPr lang="pt-PT" dirty="0"/>
              <a:t>p</a:t>
            </a:r>
            <a:r>
              <a:rPr lang="pt-PT" dirty="0" smtClean="0"/>
              <a:t>lanner based on existing frameworks.</a:t>
            </a:r>
          </a:p>
          <a:p>
            <a:r>
              <a:rPr lang="pt-PT" dirty="0" smtClean="0"/>
              <a:t>Benchmark the system in a competition </a:t>
            </a:r>
            <a:endParaRPr lang="pt-PT" dirty="0"/>
          </a:p>
        </p:txBody>
      </p:sp>
      <p:sp>
        <p:nvSpPr>
          <p:cNvPr id="4" name="Date Placeholder 3"/>
          <p:cNvSpPr>
            <a:spLocks noGrp="1"/>
          </p:cNvSpPr>
          <p:nvPr>
            <p:ph type="dt" sz="half" idx="10"/>
          </p:nvPr>
        </p:nvSpPr>
        <p:spPr/>
        <p:txBody>
          <a:bodyPr/>
          <a:lstStyle/>
          <a:p>
            <a:fld id="{6ED1C75B-294C-4DC2-8DA5-0EE934A100CD}"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3</a:t>
            </a:fld>
            <a:endParaRPr lang="en-US"/>
          </a:p>
        </p:txBody>
      </p:sp>
      <p:sp>
        <p:nvSpPr>
          <p:cNvPr id="8" name="Rectangle 7"/>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7" name="Rectangle 6"/>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0" name="Rectangle 9"/>
          <p:cNvSpPr/>
          <p:nvPr/>
        </p:nvSpPr>
        <p:spPr>
          <a:xfrm>
            <a:off x="3100252" y="-1"/>
            <a:ext cx="896981"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1" name="Rectangle 10"/>
          <p:cNvSpPr/>
          <p:nvPr/>
        </p:nvSpPr>
        <p:spPr>
          <a:xfrm>
            <a:off x="4049484" y="-2"/>
            <a:ext cx="1001487"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2" name="Rectangle 11"/>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3" name="Rectangle 12"/>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3889372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PT" dirty="0" smtClean="0"/>
                  <a:t>The planning problem can described as a Markov Decision Process (MDP).</a:t>
                </a:r>
              </a:p>
              <a:p>
                <a:endParaRPr lang="pt-PT" dirty="0" smtClean="0"/>
              </a:p>
              <a:p>
                <a:r>
                  <a:rPr lang="pt-PT" dirty="0" smtClean="0"/>
                  <a:t>(S, A, T, R, </a:t>
                </a:r>
                <a14:m>
                  <m:oMath xmlns:m="http://schemas.openxmlformats.org/officeDocument/2006/math">
                    <m:r>
                      <a:rPr lang="pt-PT" i="1" smtClean="0">
                        <a:latin typeface="Cambria Math" panose="02040503050406030204" pitchFamily="18" charset="0"/>
                        <a:ea typeface="Cambria Math" panose="02040503050406030204" pitchFamily="18" charset="0"/>
                      </a:rPr>
                      <m:t>𝛾</m:t>
                    </m:r>
                  </m:oMath>
                </a14:m>
                <a:r>
                  <a:rPr lang="pt-PT" dirty="0" smtClean="0"/>
                  <a:t>)</a:t>
                </a:r>
              </a:p>
              <a:p>
                <a:endParaRPr lang="pt-PT" sz="1800" dirty="0"/>
              </a:p>
              <a:p>
                <a:endParaRPr lang="pt-PT" sz="1800" dirty="0" smtClean="0"/>
              </a:p>
              <a:p>
                <a:r>
                  <a:rPr lang="pt-PT" sz="1800" dirty="0" smtClean="0"/>
                  <a:t>Value and Policy Iteration</a:t>
                </a:r>
              </a:p>
              <a:p>
                <a:pPr marL="0" indent="0">
                  <a:buNone/>
                </a:pPr>
                <a:endParaRPr lang="pt-PT"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1" t="-2149" r="-3105"/>
                </a:stretch>
              </a:blipFill>
            </p:spPr>
            <p:txBody>
              <a:bodyPr/>
              <a:lstStyle/>
              <a:p>
                <a:r>
                  <a:rPr lang="pt-PT">
                    <a:noFill/>
                  </a:rPr>
                  <a:t> </a:t>
                </a:r>
              </a:p>
            </p:txBody>
          </p:sp>
        </mc:Fallback>
      </mc:AlternateContent>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4</a:t>
            </a:fld>
            <a:endParaRPr lang="en-US" dirty="0"/>
          </a:p>
        </p:txBody>
      </p:sp>
      <p:sp>
        <p:nvSpPr>
          <p:cNvPr id="10" name="Rectangle 9"/>
          <p:cNvSpPr/>
          <p:nvPr/>
        </p:nvSpPr>
        <p:spPr>
          <a:xfrm>
            <a:off x="0" y="0"/>
            <a:ext cx="9143999" cy="252549"/>
          </a:xfrm>
          <a:prstGeom prst="rect">
            <a:avLst/>
          </a:prstGeom>
          <a:solidFill>
            <a:srgbClr val="47505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pic>
        <p:nvPicPr>
          <p:cNvPr id="9" name="Picture 8"/>
          <p:cNvPicPr>
            <a:picLocks noChangeAspect="1"/>
          </p:cNvPicPr>
          <p:nvPr/>
        </p:nvPicPr>
        <p:blipFill>
          <a:blip r:embed="rId4"/>
          <a:stretch>
            <a:fillRect/>
          </a:stretch>
        </p:blipFill>
        <p:spPr>
          <a:xfrm>
            <a:off x="4284401" y="3706562"/>
            <a:ext cx="4564498" cy="22638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06107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3284" y="2440611"/>
                <a:ext cx="7843367" cy="3685552"/>
              </a:xfrm>
            </p:spPr>
            <p:txBody>
              <a:bodyPr>
                <a:normAutofit/>
              </a:bodyPr>
              <a:lstStyle/>
              <a:p>
                <a:r>
                  <a:rPr lang="pt-PT" dirty="0" smtClean="0"/>
                  <a:t>The previous model can be generalized into Partially Observable MPD (POMPD)</a:t>
                </a:r>
              </a:p>
              <a:p>
                <a:pPr marL="0" indent="0">
                  <a:buNone/>
                </a:pPr>
                <a:endParaRPr lang="pt-PT" dirty="0" smtClean="0"/>
              </a:p>
              <a:p>
                <a:r>
                  <a:rPr lang="pt-PT" dirty="0" smtClean="0"/>
                  <a:t>(S, A, T, R, </a:t>
                </a:r>
                <a14:m>
                  <m:oMath xmlns:m="http://schemas.openxmlformats.org/officeDocument/2006/math">
                    <m:r>
                      <a:rPr lang="pt-PT" i="1" smtClean="0">
                        <a:latin typeface="Cambria Math" panose="02040503050406030204" pitchFamily="18" charset="0"/>
                        <a:ea typeface="Cambria Math" panose="02040503050406030204" pitchFamily="18" charset="0"/>
                      </a:rPr>
                      <m:t>𝛾</m:t>
                    </m:r>
                  </m:oMath>
                </a14:m>
                <a:r>
                  <a:rPr lang="pt-PT" dirty="0" smtClean="0"/>
                  <a:t>)</a:t>
                </a:r>
              </a:p>
              <a:p>
                <a:pPr marL="0" indent="0">
                  <a:buNone/>
                </a:pPr>
                <a:r>
                  <a:rPr lang="pt-PT" dirty="0" smtClean="0"/>
                  <a:t>      + (O,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pt-PT" dirty="0" smtClean="0"/>
                  <a:t>)</a:t>
                </a:r>
              </a:p>
              <a:p>
                <a:pPr marL="0" indent="0">
                  <a:buNone/>
                </a:pPr>
                <a:r>
                  <a:rPr lang="pt-PT"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3284" y="2440611"/>
                <a:ext cx="7843367" cy="3685552"/>
              </a:xfrm>
              <a:blipFill rotWithShape="0">
                <a:blip r:embed="rId3"/>
                <a:stretch>
                  <a:fillRect l="-1787" t="-2149" r="-1554"/>
                </a:stretch>
              </a:blipFill>
            </p:spPr>
            <p:txBody>
              <a:bodyPr/>
              <a:lstStyle/>
              <a:p>
                <a:r>
                  <a:rPr lang="pt-PT">
                    <a:noFill/>
                  </a:rPr>
                  <a:t> </a:t>
                </a:r>
              </a:p>
            </p:txBody>
          </p:sp>
        </mc:Fallback>
      </mc:AlternateContent>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5</a:t>
            </a:fld>
            <a:endParaRPr lang="en-US"/>
          </a:p>
        </p:txBody>
      </p:sp>
      <p:sp>
        <p:nvSpPr>
          <p:cNvPr id="10" name="Rectangle 9"/>
          <p:cNvSpPr/>
          <p:nvPr/>
        </p:nvSpPr>
        <p:spPr>
          <a:xfrm>
            <a:off x="0" y="0"/>
            <a:ext cx="9143999" cy="252549"/>
          </a:xfrm>
          <a:prstGeom prst="rect">
            <a:avLst/>
          </a:prstGeom>
          <a:solidFill>
            <a:srgbClr val="47505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pic>
        <p:nvPicPr>
          <p:cNvPr id="7" name="Picture 6"/>
          <p:cNvPicPr>
            <a:picLocks noChangeAspect="1"/>
          </p:cNvPicPr>
          <p:nvPr/>
        </p:nvPicPr>
        <p:blipFill>
          <a:blip r:embed="rId4"/>
          <a:stretch>
            <a:fillRect/>
          </a:stretch>
        </p:blipFill>
        <p:spPr>
          <a:xfrm>
            <a:off x="4432448" y="3706563"/>
            <a:ext cx="4564498" cy="22638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2652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3284" y="2440611"/>
                <a:ext cx="7843367" cy="3685552"/>
              </a:xfrm>
            </p:spPr>
            <p:txBody>
              <a:bodyPr>
                <a:normAutofit/>
              </a:bodyPr>
              <a:lstStyle/>
              <a:p>
                <a:r>
                  <a:rPr lang="pt-PT" dirty="0" smtClean="0"/>
                  <a:t>Prolog – Logical programming languange.</a:t>
                </a:r>
              </a:p>
              <a:p>
                <a:r>
                  <a:rPr lang="pt-PT" dirty="0" smtClean="0"/>
                  <a:t>Closed World Assumption.</a:t>
                </a:r>
                <a:endParaRPr lang="pt-PT" dirty="0"/>
              </a:p>
              <a:p>
                <a:r>
                  <a:rPr lang="pt-PT" dirty="0" smtClean="0"/>
                  <a:t>Predicates, Variables, Constants.</a:t>
                </a:r>
              </a:p>
              <a:p>
                <a:pPr marL="0" indent="0" algn="ctr">
                  <a:buNone/>
                </a:pPr>
                <a:endParaRPr lang="pt-PT" sz="2400" dirty="0" smtClean="0"/>
              </a:p>
              <a:p>
                <a:pPr marL="0" indent="0" algn="ctr">
                  <a:buNone/>
                </a:pPr>
                <a:r>
                  <a:rPr lang="pt-PT" sz="2800" dirty="0" smtClean="0"/>
                  <a:t>Head </a:t>
                </a:r>
                <a:r>
                  <a:rPr lang="pt-PT" sz="2800" dirty="0"/>
                  <a:t>: </a:t>
                </a:r>
                <a:r>
                  <a:rPr lang="pt-PT" sz="2800" dirty="0" smtClean="0"/>
                  <a:t>- Body</a:t>
                </a:r>
                <a:endParaRPr lang="pt-PT" sz="3600" b="0" i="1" dirty="0" smtClean="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PT" sz="2800" b="0" i="1" dirty="0" smtClean="0">
                          <a:latin typeface="Cambria Math" panose="02040503050406030204" pitchFamily="18" charset="0"/>
                          <a:ea typeface="Cambria Math" panose="02040503050406030204" pitchFamily="18" charset="0"/>
                        </a:rPr>
                        <m:t>𝐵𝑜𝑑𝑦</m:t>
                      </m:r>
                      <m:r>
                        <a:rPr lang="pt-PT" sz="2800" i="1" dirty="0" smtClean="0">
                          <a:latin typeface="Cambria Math" panose="02040503050406030204" pitchFamily="18" charset="0"/>
                          <a:ea typeface="Cambria Math" panose="02040503050406030204" pitchFamily="18" charset="0"/>
                        </a:rPr>
                        <m:t>⟹</m:t>
                      </m:r>
                      <m:r>
                        <a:rPr lang="pt-PT" sz="2800" i="1" dirty="0">
                          <a:latin typeface="Cambria Math" panose="02040503050406030204" pitchFamily="18" charset="0"/>
                          <a:ea typeface="Cambria Math" panose="02040503050406030204" pitchFamily="18" charset="0"/>
                        </a:rPr>
                        <m:t>𝐻𝑒𝑎𝑑</m:t>
                      </m:r>
                    </m:oMath>
                  </m:oMathPara>
                </a14:m>
                <a:endParaRPr lang="pt-PT"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3284" y="2440611"/>
                <a:ext cx="7843367" cy="3685552"/>
              </a:xfrm>
              <a:blipFill rotWithShape="0">
                <a:blip r:embed="rId3"/>
                <a:stretch>
                  <a:fillRect l="-1787" t="-2149"/>
                </a:stretch>
              </a:blipFill>
            </p:spPr>
            <p:txBody>
              <a:bodyPr/>
              <a:lstStyle/>
              <a:p>
                <a:r>
                  <a:rPr lang="pt-PT">
                    <a:noFill/>
                  </a:rPr>
                  <a:t> </a:t>
                </a:r>
              </a:p>
            </p:txBody>
          </p:sp>
        </mc:Fallback>
      </mc:AlternateContent>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6</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Tree>
    <p:extLst>
      <p:ext uri="{BB962C8B-B14F-4D97-AF65-F5344CB8AC3E}">
        <p14:creationId xmlns:p14="http://schemas.microsoft.com/office/powerpoint/2010/main" val="4016365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7</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
        <p:nvSpPr>
          <p:cNvPr id="7" name="Rectangle 6"/>
          <p:cNvSpPr/>
          <p:nvPr/>
        </p:nvSpPr>
        <p:spPr>
          <a:xfrm>
            <a:off x="743284" y="2697448"/>
            <a:ext cx="5032147" cy="369332"/>
          </a:xfrm>
          <a:prstGeom prst="rect">
            <a:avLst/>
          </a:prstGeom>
        </p:spPr>
        <p:txBody>
          <a:bodyPr wrap="none">
            <a:spAutoFit/>
          </a:bodyPr>
          <a:lstStyle/>
          <a:p>
            <a:r>
              <a:rPr lang="pt-PT" dirty="0" smtClean="0"/>
              <a:t>If a person is not working, then she is available.</a:t>
            </a:r>
            <a:endParaRPr lang="pt-PT" dirty="0"/>
          </a:p>
        </p:txBody>
      </p:sp>
      <p:sp>
        <p:nvSpPr>
          <p:cNvPr id="8" name="Rectangle 7"/>
          <p:cNvSpPr/>
          <p:nvPr/>
        </p:nvSpPr>
        <p:spPr>
          <a:xfrm>
            <a:off x="1570654" y="3323415"/>
            <a:ext cx="4281941" cy="369332"/>
          </a:xfrm>
          <a:prstGeom prst="rect">
            <a:avLst/>
          </a:prstGeom>
        </p:spPr>
        <p:txBody>
          <a:bodyPr wrap="none">
            <a:spAutoFit/>
          </a:bodyPr>
          <a:lstStyle/>
          <a:p>
            <a:r>
              <a:rPr lang="pt-PT" dirty="0" smtClean="0">
                <a:solidFill>
                  <a:schemeClr val="accent3">
                    <a:lumMod val="50000"/>
                  </a:schemeClr>
                </a:solidFill>
              </a:rPr>
              <a:t>available</a:t>
            </a:r>
            <a:r>
              <a:rPr lang="pt-PT" dirty="0" smtClean="0"/>
              <a:t>(</a:t>
            </a:r>
            <a:r>
              <a:rPr lang="pt-PT" dirty="0" smtClean="0">
                <a:solidFill>
                  <a:srgbClr val="FF0000"/>
                </a:solidFill>
              </a:rPr>
              <a:t>Human</a:t>
            </a:r>
            <a:r>
              <a:rPr lang="pt-PT" dirty="0" smtClean="0"/>
              <a:t>) </a:t>
            </a:r>
            <a:r>
              <a:rPr lang="pt-PT" dirty="0"/>
              <a:t>:- \+ </a:t>
            </a:r>
            <a:r>
              <a:rPr lang="pt-PT" dirty="0" smtClean="0">
                <a:solidFill>
                  <a:schemeClr val="accent3">
                    <a:lumMod val="50000"/>
                  </a:schemeClr>
                </a:solidFill>
              </a:rPr>
              <a:t>working</a:t>
            </a:r>
            <a:r>
              <a:rPr lang="pt-PT" dirty="0" smtClean="0"/>
              <a:t>(</a:t>
            </a:r>
            <a:r>
              <a:rPr lang="pt-PT" dirty="0" smtClean="0">
                <a:solidFill>
                  <a:srgbClr val="FF0000"/>
                </a:solidFill>
              </a:rPr>
              <a:t>Human</a:t>
            </a:r>
            <a:r>
              <a:rPr lang="pt-PT" dirty="0" smtClean="0"/>
              <a:t>).</a:t>
            </a:r>
            <a:endParaRPr lang="pt-PT" dirty="0"/>
          </a:p>
        </p:txBody>
      </p:sp>
      <p:sp>
        <p:nvSpPr>
          <p:cNvPr id="16" name="Rectangle 15"/>
          <p:cNvSpPr/>
          <p:nvPr/>
        </p:nvSpPr>
        <p:spPr>
          <a:xfrm>
            <a:off x="1387775" y="5253083"/>
            <a:ext cx="6610819" cy="369332"/>
          </a:xfrm>
          <a:prstGeom prst="rect">
            <a:avLst/>
          </a:prstGeom>
        </p:spPr>
        <p:txBody>
          <a:bodyPr wrap="square">
            <a:spAutoFit/>
          </a:bodyPr>
          <a:lstStyle/>
          <a:p>
            <a:r>
              <a:rPr lang="pt-PT" dirty="0" smtClean="0">
                <a:solidFill>
                  <a:schemeClr val="accent3">
                    <a:lumMod val="50000"/>
                  </a:schemeClr>
                </a:solidFill>
              </a:rPr>
              <a:t>reachable</a:t>
            </a:r>
            <a:r>
              <a:rPr lang="pt-PT" dirty="0" smtClean="0"/>
              <a:t>(</a:t>
            </a:r>
            <a:r>
              <a:rPr lang="pt-PT" dirty="0" smtClean="0">
                <a:solidFill>
                  <a:srgbClr val="FF0000"/>
                </a:solidFill>
              </a:rPr>
              <a:t>Object</a:t>
            </a:r>
            <a:r>
              <a:rPr lang="pt-PT" dirty="0" smtClean="0"/>
              <a:t>) </a:t>
            </a:r>
            <a:r>
              <a:rPr lang="pt-PT" dirty="0"/>
              <a:t>:- </a:t>
            </a:r>
            <a:r>
              <a:rPr lang="pt-PT" dirty="0" smtClean="0">
                <a:solidFill>
                  <a:schemeClr val="accent3">
                    <a:lumMod val="50000"/>
                  </a:schemeClr>
                </a:solidFill>
              </a:rPr>
              <a:t>visible</a:t>
            </a:r>
            <a:r>
              <a:rPr lang="pt-PT" dirty="0" smtClean="0"/>
              <a:t>(</a:t>
            </a:r>
            <a:r>
              <a:rPr lang="pt-PT" dirty="0">
                <a:solidFill>
                  <a:srgbClr val="FF0000"/>
                </a:solidFill>
              </a:rPr>
              <a:t>Object</a:t>
            </a:r>
            <a:r>
              <a:rPr lang="pt-PT" dirty="0" smtClean="0"/>
              <a:t>), </a:t>
            </a:r>
            <a:r>
              <a:rPr lang="pt-PT" dirty="0" smtClean="0">
                <a:solidFill>
                  <a:schemeClr val="accent3">
                    <a:lumMod val="50000"/>
                  </a:schemeClr>
                </a:solidFill>
              </a:rPr>
              <a:t>grasp_simulation</a:t>
            </a:r>
            <a:r>
              <a:rPr lang="pt-PT" dirty="0" smtClean="0"/>
              <a:t>(</a:t>
            </a:r>
            <a:r>
              <a:rPr lang="pt-PT" dirty="0">
                <a:solidFill>
                  <a:srgbClr val="FF0000"/>
                </a:solidFill>
              </a:rPr>
              <a:t>Object</a:t>
            </a:r>
            <a:r>
              <a:rPr lang="pt-PT" dirty="0" smtClean="0"/>
              <a:t>).</a:t>
            </a:r>
            <a:endParaRPr lang="pt-PT" dirty="0"/>
          </a:p>
        </p:txBody>
      </p:sp>
      <p:sp>
        <p:nvSpPr>
          <p:cNvPr id="25" name="Rectangle 24"/>
          <p:cNvSpPr/>
          <p:nvPr/>
        </p:nvSpPr>
        <p:spPr>
          <a:xfrm>
            <a:off x="743284" y="4371384"/>
            <a:ext cx="7255310" cy="646331"/>
          </a:xfrm>
          <a:prstGeom prst="rect">
            <a:avLst/>
          </a:prstGeom>
        </p:spPr>
        <p:txBody>
          <a:bodyPr wrap="square">
            <a:spAutoFit/>
          </a:bodyPr>
          <a:lstStyle/>
          <a:p>
            <a:r>
              <a:rPr lang="pt-PT" dirty="0" smtClean="0"/>
              <a:t>If an object is visible and the grasp simulation was successful, the object is reachable.</a:t>
            </a:r>
            <a:endParaRPr lang="pt-PT" dirty="0"/>
          </a:p>
        </p:txBody>
      </p:sp>
      <p:sp>
        <p:nvSpPr>
          <p:cNvPr id="26" name="TextBox 25"/>
          <p:cNvSpPr txBox="1"/>
          <p:nvPr/>
        </p:nvSpPr>
        <p:spPr>
          <a:xfrm>
            <a:off x="8154564" y="5605980"/>
            <a:ext cx="1963554" cy="646331"/>
          </a:xfrm>
          <a:prstGeom prst="rect">
            <a:avLst/>
          </a:prstGeom>
          <a:noFill/>
        </p:spPr>
        <p:txBody>
          <a:bodyPr wrap="square" rtlCol="0">
            <a:spAutoFit/>
          </a:bodyPr>
          <a:lstStyle/>
          <a:p>
            <a:r>
              <a:rPr lang="pt-PT" sz="1200" dirty="0" smtClean="0">
                <a:solidFill>
                  <a:schemeClr val="accent3">
                    <a:lumMod val="50000"/>
                  </a:schemeClr>
                </a:solidFill>
              </a:rPr>
              <a:t>Predicate</a:t>
            </a:r>
          </a:p>
          <a:p>
            <a:r>
              <a:rPr lang="pt-PT" sz="1200" dirty="0" smtClean="0">
                <a:solidFill>
                  <a:srgbClr val="FF0000"/>
                </a:solidFill>
              </a:rPr>
              <a:t>Variable</a:t>
            </a:r>
          </a:p>
          <a:p>
            <a:r>
              <a:rPr lang="pt-PT" sz="1200" dirty="0" smtClean="0">
                <a:solidFill>
                  <a:schemeClr val="tx2"/>
                </a:solidFill>
              </a:rPr>
              <a:t>Constant</a:t>
            </a:r>
            <a:endParaRPr lang="pt-PT" sz="1200" dirty="0">
              <a:solidFill>
                <a:schemeClr val="tx2"/>
              </a:solidFill>
            </a:endParaRPr>
          </a:p>
        </p:txBody>
      </p:sp>
    </p:spTree>
    <p:extLst>
      <p:ext uri="{BB962C8B-B14F-4D97-AF65-F5344CB8AC3E}">
        <p14:creationId xmlns:p14="http://schemas.microsoft.com/office/powerpoint/2010/main" val="1867095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8</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
        <p:nvSpPr>
          <p:cNvPr id="3" name="Rectangle 2"/>
          <p:cNvSpPr/>
          <p:nvPr/>
        </p:nvSpPr>
        <p:spPr>
          <a:xfrm>
            <a:off x="743284" y="2875002"/>
            <a:ext cx="5506636" cy="369332"/>
          </a:xfrm>
          <a:prstGeom prst="rect">
            <a:avLst/>
          </a:prstGeom>
        </p:spPr>
        <p:txBody>
          <a:bodyPr wrap="none">
            <a:spAutoFit/>
          </a:bodyPr>
          <a:lstStyle/>
          <a:p>
            <a:r>
              <a:rPr lang="pt-PT" dirty="0" smtClean="0">
                <a:solidFill>
                  <a:schemeClr val="accent3">
                    <a:lumMod val="50000"/>
                  </a:schemeClr>
                </a:solidFill>
              </a:rPr>
              <a:t>near</a:t>
            </a:r>
            <a:r>
              <a:rPr lang="pt-PT" dirty="0" smtClean="0"/>
              <a:t>(</a:t>
            </a:r>
            <a:r>
              <a:rPr lang="pt-PT" dirty="0" smtClean="0">
                <a:solidFill>
                  <a:srgbClr val="FF0000"/>
                </a:solidFill>
              </a:rPr>
              <a:t>Human</a:t>
            </a:r>
            <a:r>
              <a:rPr lang="pt-PT" dirty="0" smtClean="0"/>
              <a:t>) </a:t>
            </a:r>
            <a:r>
              <a:rPr lang="pt-PT" dirty="0"/>
              <a:t>:- </a:t>
            </a:r>
            <a:r>
              <a:rPr lang="pt-PT" dirty="0">
                <a:solidFill>
                  <a:schemeClr val="accent3">
                    <a:lumMod val="50000"/>
                  </a:schemeClr>
                </a:solidFill>
              </a:rPr>
              <a:t>robot_at_loc</a:t>
            </a:r>
            <a:r>
              <a:rPr lang="pt-PT" dirty="0"/>
              <a:t>(</a:t>
            </a:r>
            <a:r>
              <a:rPr lang="pt-PT" dirty="0">
                <a:solidFill>
                  <a:srgbClr val="FF0000"/>
                </a:solidFill>
              </a:rPr>
              <a:t>X</a:t>
            </a:r>
            <a:r>
              <a:rPr lang="pt-PT" dirty="0"/>
              <a:t>), </a:t>
            </a:r>
            <a:r>
              <a:rPr lang="pt-PT" dirty="0" smtClean="0">
                <a:solidFill>
                  <a:schemeClr val="accent3">
                    <a:lumMod val="50000"/>
                  </a:schemeClr>
                </a:solidFill>
              </a:rPr>
              <a:t>located</a:t>
            </a:r>
            <a:r>
              <a:rPr lang="pt-PT" dirty="0" smtClean="0"/>
              <a:t>(</a:t>
            </a:r>
            <a:r>
              <a:rPr lang="pt-PT" dirty="0" smtClean="0">
                <a:solidFill>
                  <a:srgbClr val="FF0000"/>
                </a:solidFill>
              </a:rPr>
              <a:t>Human</a:t>
            </a:r>
            <a:r>
              <a:rPr lang="pt-PT" dirty="0" smtClean="0"/>
              <a:t>, </a:t>
            </a:r>
            <a:r>
              <a:rPr lang="pt-PT" dirty="0" smtClean="0">
                <a:solidFill>
                  <a:srgbClr val="FF0000"/>
                </a:solidFill>
              </a:rPr>
              <a:t>X</a:t>
            </a:r>
            <a:r>
              <a:rPr lang="pt-PT" dirty="0"/>
              <a:t>).</a:t>
            </a:r>
          </a:p>
        </p:txBody>
      </p:sp>
      <p:sp>
        <p:nvSpPr>
          <p:cNvPr id="21" name="Rectangle 20"/>
          <p:cNvSpPr/>
          <p:nvPr/>
        </p:nvSpPr>
        <p:spPr>
          <a:xfrm>
            <a:off x="743284" y="2379218"/>
            <a:ext cx="8366393" cy="369332"/>
          </a:xfrm>
          <a:prstGeom prst="rect">
            <a:avLst/>
          </a:prstGeom>
        </p:spPr>
        <p:txBody>
          <a:bodyPr wrap="none">
            <a:spAutoFit/>
          </a:bodyPr>
          <a:lstStyle/>
          <a:p>
            <a:r>
              <a:rPr lang="pt-PT" dirty="0" smtClean="0"/>
              <a:t>If the robot and the human are at the same location, the robot is near the human.</a:t>
            </a:r>
            <a:endParaRPr lang="pt-PT" dirty="0"/>
          </a:p>
        </p:txBody>
      </p:sp>
      <p:sp>
        <p:nvSpPr>
          <p:cNvPr id="7" name="Rectangle 6"/>
          <p:cNvSpPr/>
          <p:nvPr/>
        </p:nvSpPr>
        <p:spPr>
          <a:xfrm>
            <a:off x="743284" y="4904119"/>
            <a:ext cx="4961615" cy="369332"/>
          </a:xfrm>
          <a:prstGeom prst="rect">
            <a:avLst/>
          </a:prstGeom>
        </p:spPr>
        <p:txBody>
          <a:bodyPr wrap="none">
            <a:spAutoFit/>
          </a:bodyPr>
          <a:lstStyle/>
          <a:p>
            <a:r>
              <a:rPr lang="pt-PT" dirty="0">
                <a:solidFill>
                  <a:schemeClr val="accent3">
                    <a:lumMod val="50000"/>
                  </a:schemeClr>
                </a:solidFill>
              </a:rPr>
              <a:t>need_help</a:t>
            </a:r>
            <a:r>
              <a:rPr lang="pt-PT" dirty="0"/>
              <a:t>(</a:t>
            </a:r>
            <a:r>
              <a:rPr lang="pt-PT" dirty="0">
                <a:solidFill>
                  <a:schemeClr val="accent1">
                    <a:lumMod val="75000"/>
                  </a:schemeClr>
                </a:solidFill>
              </a:rPr>
              <a:t>to_find</a:t>
            </a:r>
            <a:r>
              <a:rPr lang="pt-PT" dirty="0" smtClean="0"/>
              <a:t>, </a:t>
            </a:r>
            <a:r>
              <a:rPr lang="pt-PT" dirty="0" smtClean="0">
                <a:solidFill>
                  <a:srgbClr val="FF0000"/>
                </a:solidFill>
              </a:rPr>
              <a:t>Object</a:t>
            </a:r>
            <a:r>
              <a:rPr lang="pt-PT" dirty="0" smtClean="0"/>
              <a:t>) </a:t>
            </a:r>
            <a:r>
              <a:rPr lang="pt-PT" dirty="0"/>
              <a:t>:- \+ </a:t>
            </a:r>
            <a:r>
              <a:rPr lang="pt-PT" dirty="0" smtClean="0">
                <a:solidFill>
                  <a:schemeClr val="accent3">
                    <a:lumMod val="50000"/>
                  </a:schemeClr>
                </a:solidFill>
              </a:rPr>
              <a:t>visible</a:t>
            </a:r>
            <a:r>
              <a:rPr lang="pt-PT" dirty="0" smtClean="0"/>
              <a:t>(</a:t>
            </a:r>
            <a:r>
              <a:rPr lang="pt-PT" dirty="0">
                <a:solidFill>
                  <a:srgbClr val="FF0000"/>
                </a:solidFill>
              </a:rPr>
              <a:t>Object</a:t>
            </a:r>
            <a:r>
              <a:rPr lang="pt-PT" dirty="0" smtClean="0"/>
              <a:t>).</a:t>
            </a:r>
            <a:endParaRPr lang="pt-PT" dirty="0"/>
          </a:p>
        </p:txBody>
      </p:sp>
      <p:sp>
        <p:nvSpPr>
          <p:cNvPr id="23" name="Rectangle 22"/>
          <p:cNvSpPr/>
          <p:nvPr/>
        </p:nvSpPr>
        <p:spPr>
          <a:xfrm>
            <a:off x="743283" y="4275495"/>
            <a:ext cx="5865708" cy="369332"/>
          </a:xfrm>
          <a:prstGeom prst="rect">
            <a:avLst/>
          </a:prstGeom>
        </p:spPr>
        <p:txBody>
          <a:bodyPr wrap="none">
            <a:spAutoFit/>
          </a:bodyPr>
          <a:lstStyle/>
          <a:p>
            <a:r>
              <a:rPr lang="pt-PT" dirty="0" smtClean="0"/>
              <a:t>If the object is not visible, the robot needs help to find it.</a:t>
            </a:r>
            <a:endParaRPr lang="pt-PT" dirty="0"/>
          </a:p>
        </p:txBody>
      </p:sp>
      <p:sp>
        <p:nvSpPr>
          <p:cNvPr id="24" name="TextBox 23"/>
          <p:cNvSpPr txBox="1"/>
          <p:nvPr/>
        </p:nvSpPr>
        <p:spPr>
          <a:xfrm>
            <a:off x="8154564" y="5605980"/>
            <a:ext cx="1963554" cy="646331"/>
          </a:xfrm>
          <a:prstGeom prst="rect">
            <a:avLst/>
          </a:prstGeom>
          <a:noFill/>
        </p:spPr>
        <p:txBody>
          <a:bodyPr wrap="square" rtlCol="0">
            <a:spAutoFit/>
          </a:bodyPr>
          <a:lstStyle/>
          <a:p>
            <a:r>
              <a:rPr lang="pt-PT" sz="1200" dirty="0" smtClean="0">
                <a:solidFill>
                  <a:schemeClr val="accent3">
                    <a:lumMod val="50000"/>
                  </a:schemeClr>
                </a:solidFill>
              </a:rPr>
              <a:t>Predicate</a:t>
            </a:r>
          </a:p>
          <a:p>
            <a:r>
              <a:rPr lang="pt-PT" sz="1200" dirty="0" smtClean="0">
                <a:solidFill>
                  <a:srgbClr val="FF0000"/>
                </a:solidFill>
              </a:rPr>
              <a:t>Variable</a:t>
            </a:r>
          </a:p>
          <a:p>
            <a:r>
              <a:rPr lang="pt-PT" sz="1200" dirty="0" smtClean="0">
                <a:solidFill>
                  <a:schemeClr val="tx2"/>
                </a:solidFill>
              </a:rPr>
              <a:t>Constant</a:t>
            </a:r>
            <a:endParaRPr lang="pt-PT" sz="1200" dirty="0">
              <a:solidFill>
                <a:schemeClr val="tx2"/>
              </a:solidFill>
            </a:endParaRPr>
          </a:p>
        </p:txBody>
      </p:sp>
    </p:spTree>
    <p:extLst>
      <p:ext uri="{BB962C8B-B14F-4D97-AF65-F5344CB8AC3E}">
        <p14:creationId xmlns:p14="http://schemas.microsoft.com/office/powerpoint/2010/main" val="3668210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Background</a:t>
            </a:r>
            <a:endParaRPr lang="pt-PT" dirty="0"/>
          </a:p>
        </p:txBody>
      </p:sp>
      <p:sp>
        <p:nvSpPr>
          <p:cNvPr id="4" name="Date Placeholder 3"/>
          <p:cNvSpPr>
            <a:spLocks noGrp="1"/>
          </p:cNvSpPr>
          <p:nvPr>
            <p:ph type="dt" sz="half" idx="10"/>
          </p:nvPr>
        </p:nvSpPr>
        <p:spPr/>
        <p:txBody>
          <a:bodyPr/>
          <a:lstStyle/>
          <a:p>
            <a:fld id="{E485930E-9E31-4AE1-B08D-CE0D952BBC95}" type="datetime1">
              <a:rPr lang="en-US" smtClean="0"/>
              <a:t>21-Jan-16</a:t>
            </a:fld>
            <a:endParaRPr lang="en-US"/>
          </a:p>
        </p:txBody>
      </p:sp>
      <p:sp>
        <p:nvSpPr>
          <p:cNvPr id="5" name="Footer Placeholder 4"/>
          <p:cNvSpPr>
            <a:spLocks noGrp="1"/>
          </p:cNvSpPr>
          <p:nvPr>
            <p:ph type="ftr" sz="quarter" idx="11"/>
          </p:nvPr>
        </p:nvSpPr>
        <p:spPr/>
        <p:txBody>
          <a:bodyPr/>
          <a:lstStyle/>
          <a:p>
            <a:r>
              <a:rPr lang="pt-BR" smtClean="0"/>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9</a:t>
            </a:fld>
            <a:endParaRPr lang="en-US"/>
          </a:p>
        </p:txBody>
      </p:sp>
      <p:sp>
        <p:nvSpPr>
          <p:cNvPr id="10" name="Rectangle 9"/>
          <p:cNvSpPr/>
          <p:nvPr/>
        </p:nvSpPr>
        <p:spPr>
          <a:xfrm>
            <a:off x="0" y="0"/>
            <a:ext cx="9143999" cy="252549"/>
          </a:xfrm>
          <a:prstGeom prst="rect">
            <a:avLst/>
          </a:prstGeom>
          <a:solidFill>
            <a:srgbClr val="48515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ctangle 10"/>
          <p:cNvSpPr/>
          <p:nvPr/>
        </p:nvSpPr>
        <p:spPr>
          <a:xfrm>
            <a:off x="2275115" y="0"/>
            <a:ext cx="772886"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Problem</a:t>
            </a:r>
            <a:endParaRPr lang="pt-PT" sz="1200" dirty="0">
              <a:solidFill>
                <a:schemeClr val="tx1"/>
              </a:solidFill>
            </a:endParaRPr>
          </a:p>
        </p:txBody>
      </p:sp>
      <p:sp>
        <p:nvSpPr>
          <p:cNvPr id="12" name="Rectangle 11"/>
          <p:cNvSpPr/>
          <p:nvPr/>
        </p:nvSpPr>
        <p:spPr>
          <a:xfrm>
            <a:off x="3100252" y="-1"/>
            <a:ext cx="896981"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Objectives</a:t>
            </a:r>
            <a:endParaRPr lang="pt-PT" sz="1200" dirty="0">
              <a:solidFill>
                <a:schemeClr val="tx1"/>
              </a:solidFill>
            </a:endParaRPr>
          </a:p>
        </p:txBody>
      </p:sp>
      <p:sp>
        <p:nvSpPr>
          <p:cNvPr id="13" name="Rectangle 12"/>
          <p:cNvSpPr/>
          <p:nvPr/>
        </p:nvSpPr>
        <p:spPr>
          <a:xfrm>
            <a:off x="4049484" y="-2"/>
            <a:ext cx="1001487" cy="25254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Background</a:t>
            </a:r>
            <a:endParaRPr lang="pt-PT" sz="1200" dirty="0">
              <a:solidFill>
                <a:schemeClr val="tx1"/>
              </a:solidFill>
            </a:endParaRPr>
          </a:p>
        </p:txBody>
      </p:sp>
      <p:sp>
        <p:nvSpPr>
          <p:cNvPr id="14" name="Rectangle 13"/>
          <p:cNvSpPr/>
          <p:nvPr/>
        </p:nvSpPr>
        <p:spPr>
          <a:xfrm>
            <a:off x="5103222" y="-3"/>
            <a:ext cx="1201784"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State of the Art</a:t>
            </a:r>
            <a:endParaRPr lang="pt-PT" sz="1200" dirty="0">
              <a:solidFill>
                <a:schemeClr val="tx1"/>
              </a:solidFill>
            </a:endParaRPr>
          </a:p>
        </p:txBody>
      </p:sp>
      <p:sp>
        <p:nvSpPr>
          <p:cNvPr id="15" name="Rectangle 14"/>
          <p:cNvSpPr/>
          <p:nvPr/>
        </p:nvSpPr>
        <p:spPr>
          <a:xfrm>
            <a:off x="6357257" y="248"/>
            <a:ext cx="1053738" cy="252549"/>
          </a:xfrm>
          <a:prstGeom prst="rect">
            <a:avLst/>
          </a:prstGeom>
          <a:solidFill>
            <a:srgbClr val="E8EBE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200" dirty="0" smtClean="0">
                <a:solidFill>
                  <a:schemeClr val="tx1"/>
                </a:solidFill>
              </a:rPr>
              <a:t>Methodology</a:t>
            </a:r>
            <a:endParaRPr lang="pt-PT" sz="1200" dirty="0">
              <a:solidFill>
                <a:schemeClr val="tx1"/>
              </a:solidFill>
            </a:endParaRPr>
          </a:p>
        </p:txBody>
      </p:sp>
      <p:sp>
        <p:nvSpPr>
          <p:cNvPr id="3" name="Rectangle 2"/>
          <p:cNvSpPr/>
          <p:nvPr/>
        </p:nvSpPr>
        <p:spPr>
          <a:xfrm>
            <a:off x="743283" y="3241403"/>
            <a:ext cx="7938703" cy="646331"/>
          </a:xfrm>
          <a:prstGeom prst="rect">
            <a:avLst/>
          </a:prstGeom>
        </p:spPr>
        <p:txBody>
          <a:bodyPr wrap="square">
            <a:spAutoFit/>
          </a:bodyPr>
          <a:lstStyle/>
          <a:p>
            <a:r>
              <a:rPr lang="pt-PT" dirty="0" smtClean="0">
                <a:solidFill>
                  <a:schemeClr val="accent3">
                    <a:lumMod val="50000"/>
                  </a:schemeClr>
                </a:solidFill>
              </a:rPr>
              <a:t>need_help</a:t>
            </a:r>
            <a:r>
              <a:rPr lang="pt-PT" dirty="0" smtClean="0"/>
              <a:t>(</a:t>
            </a:r>
            <a:r>
              <a:rPr lang="pt-PT" dirty="0" smtClean="0">
                <a:solidFill>
                  <a:schemeClr val="tx2"/>
                </a:solidFill>
              </a:rPr>
              <a:t>to_grasp</a:t>
            </a:r>
            <a:r>
              <a:rPr lang="pt-PT" dirty="0" smtClean="0"/>
              <a:t>, </a:t>
            </a:r>
            <a:r>
              <a:rPr lang="pt-PT" dirty="0" smtClean="0">
                <a:solidFill>
                  <a:srgbClr val="FF0000"/>
                </a:solidFill>
              </a:rPr>
              <a:t>Object</a:t>
            </a:r>
            <a:r>
              <a:rPr lang="pt-PT" dirty="0" smtClean="0"/>
              <a:t>) </a:t>
            </a:r>
            <a:r>
              <a:rPr lang="pt-PT" dirty="0"/>
              <a:t>:- \+ </a:t>
            </a:r>
            <a:r>
              <a:rPr lang="pt-PT" dirty="0" smtClean="0">
                <a:solidFill>
                  <a:schemeClr val="accent3">
                    <a:lumMod val="50000"/>
                  </a:schemeClr>
                </a:solidFill>
              </a:rPr>
              <a:t>reachable</a:t>
            </a:r>
            <a:r>
              <a:rPr lang="pt-PT" dirty="0" smtClean="0"/>
              <a:t>(</a:t>
            </a:r>
            <a:r>
              <a:rPr lang="pt-PT" dirty="0" smtClean="0">
                <a:solidFill>
                  <a:srgbClr val="FF0000"/>
                </a:solidFill>
              </a:rPr>
              <a:t>Object</a:t>
            </a:r>
            <a:r>
              <a:rPr lang="pt-PT" dirty="0" smtClean="0"/>
              <a:t>), 					</a:t>
            </a:r>
          </a:p>
          <a:p>
            <a:r>
              <a:rPr lang="pt-PT" dirty="0"/>
              <a:t>	</a:t>
            </a:r>
            <a:r>
              <a:rPr lang="pt-PT" dirty="0" smtClean="0"/>
              <a:t>						\+ </a:t>
            </a:r>
            <a:r>
              <a:rPr lang="pt-PT" dirty="0" smtClean="0">
                <a:solidFill>
                  <a:schemeClr val="accent3">
                    <a:lumMod val="50000"/>
                  </a:schemeClr>
                </a:solidFill>
              </a:rPr>
              <a:t>need_help</a:t>
            </a:r>
            <a:r>
              <a:rPr lang="pt-PT" dirty="0" smtClean="0"/>
              <a:t>(</a:t>
            </a:r>
            <a:r>
              <a:rPr lang="pt-PT" dirty="0" smtClean="0">
                <a:solidFill>
                  <a:schemeClr val="tx2"/>
                </a:solidFill>
              </a:rPr>
              <a:t>to_find</a:t>
            </a:r>
            <a:r>
              <a:rPr lang="pt-PT" dirty="0" smtClean="0"/>
              <a:t>, </a:t>
            </a:r>
            <a:r>
              <a:rPr lang="pt-PT" dirty="0" smtClean="0">
                <a:solidFill>
                  <a:srgbClr val="FF0000"/>
                </a:solidFill>
              </a:rPr>
              <a:t>Object</a:t>
            </a:r>
            <a:r>
              <a:rPr lang="pt-PT" dirty="0" smtClean="0"/>
              <a:t>).</a:t>
            </a:r>
            <a:endParaRPr lang="pt-PT" dirty="0"/>
          </a:p>
        </p:txBody>
      </p:sp>
      <p:sp>
        <p:nvSpPr>
          <p:cNvPr id="7" name="Rectangle 6"/>
          <p:cNvSpPr/>
          <p:nvPr/>
        </p:nvSpPr>
        <p:spPr>
          <a:xfrm>
            <a:off x="743284" y="5288069"/>
            <a:ext cx="7411280" cy="646331"/>
          </a:xfrm>
          <a:prstGeom prst="rect">
            <a:avLst/>
          </a:prstGeom>
        </p:spPr>
        <p:txBody>
          <a:bodyPr wrap="square">
            <a:spAutoFit/>
          </a:bodyPr>
          <a:lstStyle/>
          <a:p>
            <a:r>
              <a:rPr lang="pt-PT" dirty="0" smtClean="0">
                <a:solidFill>
                  <a:schemeClr val="accent3">
                    <a:lumMod val="50000"/>
                  </a:schemeClr>
                </a:solidFill>
              </a:rPr>
              <a:t>ask_help</a:t>
            </a:r>
            <a:r>
              <a:rPr lang="pt-PT" dirty="0" smtClean="0"/>
              <a:t>(</a:t>
            </a:r>
            <a:r>
              <a:rPr lang="pt-PT" dirty="0" smtClean="0">
                <a:solidFill>
                  <a:srgbClr val="FF0000"/>
                </a:solidFill>
              </a:rPr>
              <a:t>Human</a:t>
            </a:r>
            <a:r>
              <a:rPr lang="pt-PT" dirty="0" smtClean="0"/>
              <a:t>, </a:t>
            </a:r>
            <a:r>
              <a:rPr lang="pt-PT" dirty="0" smtClean="0">
                <a:solidFill>
                  <a:srgbClr val="FF0000"/>
                </a:solidFill>
              </a:rPr>
              <a:t>To</a:t>
            </a:r>
            <a:r>
              <a:rPr lang="pt-PT" dirty="0" smtClean="0"/>
              <a:t>, </a:t>
            </a:r>
            <a:r>
              <a:rPr lang="pt-PT" dirty="0" smtClean="0">
                <a:solidFill>
                  <a:srgbClr val="FF0000"/>
                </a:solidFill>
              </a:rPr>
              <a:t>Object</a:t>
            </a:r>
            <a:r>
              <a:rPr lang="pt-PT" dirty="0" smtClean="0"/>
              <a:t>) </a:t>
            </a:r>
            <a:r>
              <a:rPr lang="pt-PT" dirty="0"/>
              <a:t>:- </a:t>
            </a:r>
            <a:r>
              <a:rPr lang="pt-PT" dirty="0" smtClean="0">
                <a:solidFill>
                  <a:schemeClr val="accent3">
                    <a:lumMod val="50000"/>
                  </a:schemeClr>
                </a:solidFill>
              </a:rPr>
              <a:t>near</a:t>
            </a:r>
            <a:r>
              <a:rPr lang="pt-PT" dirty="0" smtClean="0"/>
              <a:t>(</a:t>
            </a:r>
            <a:r>
              <a:rPr lang="pt-PT" dirty="0" smtClean="0">
                <a:solidFill>
                  <a:srgbClr val="FF0000"/>
                </a:solidFill>
              </a:rPr>
              <a:t>Human</a:t>
            </a:r>
            <a:r>
              <a:rPr lang="pt-PT" dirty="0" smtClean="0"/>
              <a:t>), </a:t>
            </a:r>
            <a:r>
              <a:rPr lang="pt-PT" dirty="0" smtClean="0">
                <a:solidFill>
                  <a:schemeClr val="accent3">
                    <a:lumMod val="50000"/>
                  </a:schemeClr>
                </a:solidFill>
              </a:rPr>
              <a:t>available</a:t>
            </a:r>
            <a:r>
              <a:rPr lang="pt-PT" dirty="0" smtClean="0"/>
              <a:t>(</a:t>
            </a:r>
            <a:r>
              <a:rPr lang="pt-PT" dirty="0" smtClean="0">
                <a:solidFill>
                  <a:srgbClr val="FF0000"/>
                </a:solidFill>
              </a:rPr>
              <a:t>Human</a:t>
            </a:r>
            <a:r>
              <a:rPr lang="pt-PT" dirty="0" smtClean="0"/>
              <a:t>), 								</a:t>
            </a:r>
            <a:r>
              <a:rPr lang="pt-PT" dirty="0" smtClean="0">
                <a:solidFill>
                  <a:schemeClr val="accent3">
                    <a:lumMod val="50000"/>
                  </a:schemeClr>
                </a:solidFill>
              </a:rPr>
              <a:t>need_help</a:t>
            </a:r>
            <a:r>
              <a:rPr lang="pt-PT" dirty="0" smtClean="0"/>
              <a:t>(</a:t>
            </a:r>
            <a:r>
              <a:rPr lang="pt-PT" dirty="0" smtClean="0">
                <a:solidFill>
                  <a:srgbClr val="FF0000"/>
                </a:solidFill>
              </a:rPr>
              <a:t>To</a:t>
            </a:r>
            <a:r>
              <a:rPr lang="pt-PT" dirty="0" smtClean="0"/>
              <a:t>, </a:t>
            </a:r>
            <a:r>
              <a:rPr lang="pt-PT" dirty="0" smtClean="0">
                <a:solidFill>
                  <a:srgbClr val="FF0000"/>
                </a:solidFill>
              </a:rPr>
              <a:t>Object</a:t>
            </a:r>
            <a:r>
              <a:rPr lang="pt-PT" dirty="0" smtClean="0"/>
              <a:t>).</a:t>
            </a:r>
            <a:endParaRPr lang="pt-PT" dirty="0"/>
          </a:p>
        </p:txBody>
      </p:sp>
      <p:sp>
        <p:nvSpPr>
          <p:cNvPr id="8" name="TextBox 7"/>
          <p:cNvSpPr txBox="1"/>
          <p:nvPr/>
        </p:nvSpPr>
        <p:spPr>
          <a:xfrm>
            <a:off x="8154564" y="5605980"/>
            <a:ext cx="1963554" cy="646331"/>
          </a:xfrm>
          <a:prstGeom prst="rect">
            <a:avLst/>
          </a:prstGeom>
          <a:noFill/>
        </p:spPr>
        <p:txBody>
          <a:bodyPr wrap="square" rtlCol="0">
            <a:spAutoFit/>
          </a:bodyPr>
          <a:lstStyle/>
          <a:p>
            <a:r>
              <a:rPr lang="pt-PT" sz="1200" dirty="0" smtClean="0">
                <a:solidFill>
                  <a:schemeClr val="accent3">
                    <a:lumMod val="50000"/>
                  </a:schemeClr>
                </a:solidFill>
              </a:rPr>
              <a:t>Predicate</a:t>
            </a:r>
          </a:p>
          <a:p>
            <a:r>
              <a:rPr lang="pt-PT" sz="1200" dirty="0" smtClean="0">
                <a:solidFill>
                  <a:srgbClr val="FF0000"/>
                </a:solidFill>
              </a:rPr>
              <a:t>Variable</a:t>
            </a:r>
          </a:p>
          <a:p>
            <a:r>
              <a:rPr lang="pt-PT" sz="1200" dirty="0" smtClean="0">
                <a:solidFill>
                  <a:schemeClr val="tx2"/>
                </a:solidFill>
              </a:rPr>
              <a:t>Constant</a:t>
            </a:r>
            <a:endParaRPr lang="pt-PT" sz="1200" dirty="0">
              <a:solidFill>
                <a:schemeClr val="tx2"/>
              </a:solidFill>
            </a:endParaRPr>
          </a:p>
        </p:txBody>
      </p:sp>
      <p:sp>
        <p:nvSpPr>
          <p:cNvPr id="29" name="Rectangle 28"/>
          <p:cNvSpPr/>
          <p:nvPr/>
        </p:nvSpPr>
        <p:spPr>
          <a:xfrm>
            <a:off x="743284" y="2516229"/>
            <a:ext cx="7122463" cy="646331"/>
          </a:xfrm>
          <a:prstGeom prst="rect">
            <a:avLst/>
          </a:prstGeom>
        </p:spPr>
        <p:txBody>
          <a:bodyPr wrap="none">
            <a:spAutoFit/>
          </a:bodyPr>
          <a:lstStyle/>
          <a:p>
            <a:r>
              <a:rPr lang="pt-PT" dirty="0" smtClean="0"/>
              <a:t>If the object is not reachable and he does not need help to find it, he</a:t>
            </a:r>
          </a:p>
          <a:p>
            <a:r>
              <a:rPr lang="pt-PT" dirty="0"/>
              <a:t>n</a:t>
            </a:r>
            <a:r>
              <a:rPr lang="pt-PT" dirty="0" smtClean="0"/>
              <a:t>eeds help to grasp it.</a:t>
            </a:r>
            <a:endParaRPr lang="pt-PT" dirty="0"/>
          </a:p>
        </p:txBody>
      </p:sp>
      <p:sp>
        <p:nvSpPr>
          <p:cNvPr id="30" name="Rectangle 29"/>
          <p:cNvSpPr/>
          <p:nvPr/>
        </p:nvSpPr>
        <p:spPr>
          <a:xfrm>
            <a:off x="743284" y="4415225"/>
            <a:ext cx="8417689" cy="646331"/>
          </a:xfrm>
          <a:prstGeom prst="rect">
            <a:avLst/>
          </a:prstGeom>
        </p:spPr>
        <p:txBody>
          <a:bodyPr wrap="none">
            <a:spAutoFit/>
          </a:bodyPr>
          <a:lstStyle/>
          <a:p>
            <a:r>
              <a:rPr lang="pt-PT" dirty="0" smtClean="0"/>
              <a:t>If there is an available human near the robot and he needs help, he asks for help</a:t>
            </a:r>
          </a:p>
          <a:p>
            <a:r>
              <a:rPr lang="pt-PT" dirty="0" smtClean="0"/>
              <a:t>to the same human agent.</a:t>
            </a:r>
            <a:endParaRPr lang="pt-PT" dirty="0"/>
          </a:p>
        </p:txBody>
      </p:sp>
    </p:spTree>
    <p:extLst>
      <p:ext uri="{BB962C8B-B14F-4D97-AF65-F5344CB8AC3E}">
        <p14:creationId xmlns:p14="http://schemas.microsoft.com/office/powerpoint/2010/main" val="2379904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Powerpoint-IST_1">
  <a:themeElements>
    <a:clrScheme name="Custom 1">
      <a:dk1>
        <a:sysClr val="windowText" lastClr="000000"/>
      </a:dk1>
      <a:lt1>
        <a:sysClr val="window" lastClr="FFFFFF"/>
      </a:lt1>
      <a:dk2>
        <a:srgbClr val="1F497D"/>
      </a:dk2>
      <a:lt2>
        <a:srgbClr val="CCCCCC"/>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Template-Powerpoint-IST_1.thmx</Template>
  <TotalTime>3201</TotalTime>
  <Words>2173</Words>
  <Application>Microsoft Office PowerPoint</Application>
  <PresentationFormat>Apresentação no Ecrã (4:3)</PresentationFormat>
  <Paragraphs>371</Paragraphs>
  <Slides>24</Slides>
  <Notes>16</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24</vt:i4>
      </vt:variant>
    </vt:vector>
  </HeadingPairs>
  <TitlesOfParts>
    <vt:vector size="28" baseType="lpstr">
      <vt:lpstr>Arial</vt:lpstr>
      <vt:lpstr>Calibri</vt:lpstr>
      <vt:lpstr>Cambria Math</vt:lpstr>
      <vt:lpstr>Template-Powerpoint-IST_1</vt:lpstr>
      <vt:lpstr>Probabilistic Planning For Symbiotic Autonomy In Domestic Robots</vt:lpstr>
      <vt:lpstr>Problem Description</vt:lpstr>
      <vt:lpstr>Objectives</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State of the Art</vt:lpstr>
      <vt:lpstr>State of the Art</vt:lpstr>
      <vt:lpstr>State of the Art</vt:lpstr>
      <vt:lpstr>Methodology</vt:lpstr>
      <vt:lpstr>Methodology</vt:lpstr>
      <vt:lpstr>Methodology</vt:lpstr>
      <vt:lpstr>Methodology</vt:lpstr>
      <vt:lpstr>Planning</vt:lpstr>
      <vt:lpstr>Apresentação do PowerPoint</vt:lpstr>
      <vt:lpstr>Questions</vt:lpstr>
    </vt:vector>
  </TitlesOfParts>
  <Company>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Guerreiro</dc:creator>
  <cp:lastModifiedBy>Nuno Mendes</cp:lastModifiedBy>
  <cp:revision>109</cp:revision>
  <dcterms:created xsi:type="dcterms:W3CDTF">2014-07-21T10:31:21Z</dcterms:created>
  <dcterms:modified xsi:type="dcterms:W3CDTF">2016-01-21T21:48:07Z</dcterms:modified>
</cp:coreProperties>
</file>