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5" r:id="rId4"/>
    <p:sldId id="257" r:id="rId5"/>
    <p:sldId id="258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0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3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0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6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3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48D7-5DBF-4DB9-A12F-DF6A9CE967A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1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48D7-5DBF-4DB9-A12F-DF6A9CE967A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C941-56F2-4C60-8234-3E2CC644C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jpe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846576" y="840509"/>
            <a:ext cx="7962441" cy="4779937"/>
            <a:chOff x="1846576" y="840509"/>
            <a:chExt cx="7962441" cy="4779937"/>
          </a:xfrm>
        </p:grpSpPr>
        <p:grpSp>
          <p:nvGrpSpPr>
            <p:cNvPr id="56" name="群組 55"/>
            <p:cNvGrpSpPr/>
            <p:nvPr/>
          </p:nvGrpSpPr>
          <p:grpSpPr>
            <a:xfrm>
              <a:off x="1846576" y="840509"/>
              <a:ext cx="7962441" cy="4779937"/>
              <a:chOff x="494097" y="1110763"/>
              <a:chExt cx="9154815" cy="5240161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94097" y="3373582"/>
                <a:ext cx="1853665" cy="30795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none" lIns="68580" tIns="34291" rIns="68580" bIns="34291">
                <a:spAutoFit/>
              </a:bodyPr>
              <a:lstStyle/>
              <a:p>
                <a:pPr algn="ctr"/>
                <a:r>
                  <a:rPr lang="en-US" altLang="zh-TW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(additional)</a:t>
                </a:r>
                <a:r>
                  <a:rPr lang="zh-TW" altLang="en-US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後端運算</a:t>
                </a:r>
              </a:p>
            </p:txBody>
          </p:sp>
          <p:grpSp>
            <p:nvGrpSpPr>
              <p:cNvPr id="55" name="群組 54"/>
              <p:cNvGrpSpPr/>
              <p:nvPr/>
            </p:nvGrpSpPr>
            <p:grpSpPr>
              <a:xfrm>
                <a:off x="831133" y="1110763"/>
                <a:ext cx="8817779" cy="5240161"/>
                <a:chOff x="831133" y="1110763"/>
                <a:chExt cx="8817779" cy="5240161"/>
              </a:xfrm>
            </p:grpSpPr>
            <p:grpSp>
              <p:nvGrpSpPr>
                <p:cNvPr id="51" name="群組 50"/>
                <p:cNvGrpSpPr/>
                <p:nvPr/>
              </p:nvGrpSpPr>
              <p:grpSpPr>
                <a:xfrm>
                  <a:off x="2725276" y="1110763"/>
                  <a:ext cx="6923636" cy="5240161"/>
                  <a:chOff x="2791778" y="337679"/>
                  <a:chExt cx="6923636" cy="5240161"/>
                </a:xfrm>
              </p:grpSpPr>
              <p:pic>
                <p:nvPicPr>
                  <p:cNvPr id="4" name="圖片 3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91778" y="1397231"/>
                    <a:ext cx="6302394" cy="4180609"/>
                  </a:xfrm>
                  <a:prstGeom prst="rect">
                    <a:avLst/>
                  </a:prstGeom>
                </p:spPr>
              </p:pic>
              <p:cxnSp>
                <p:nvCxnSpPr>
                  <p:cNvPr id="6" name="直線接點 5"/>
                  <p:cNvCxnSpPr/>
                  <p:nvPr/>
                </p:nvCxnSpPr>
                <p:spPr>
                  <a:xfrm flipV="1">
                    <a:off x="5669280" y="4767943"/>
                    <a:ext cx="2569651" cy="35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矩形 10"/>
                  <p:cNvSpPr/>
                  <p:nvPr/>
                </p:nvSpPr>
                <p:spPr>
                  <a:xfrm>
                    <a:off x="6438190" y="4441638"/>
                    <a:ext cx="1343346" cy="30795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en-US" altLang="zh-TW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1. </a:t>
                    </a:r>
                    <a:r>
                      <a:rPr lang="zh-TW" altLang="en-US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觸發</a:t>
                    </a:r>
                    <a:r>
                      <a:rPr lang="en-US" altLang="zh-TW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Beacon</a:t>
                    </a:r>
                    <a:endParaRPr lang="zh-TW" altLang="en-US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2802367" y="824470"/>
                    <a:ext cx="1366640" cy="30795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en-US" altLang="zh-TW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Heroku Server</a:t>
                    </a:r>
                    <a:endParaRPr lang="zh-TW" altLang="en-US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6277653" y="824470"/>
                    <a:ext cx="1093481" cy="30795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en-US" altLang="zh-TW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Line Server</a:t>
                    </a:r>
                    <a:endParaRPr lang="zh-TW" altLang="en-US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  <p:cxnSp>
                <p:nvCxnSpPr>
                  <p:cNvPr id="16" name="直線接點 15"/>
                  <p:cNvCxnSpPr/>
                  <p:nvPr/>
                </p:nvCxnSpPr>
                <p:spPr>
                  <a:xfrm>
                    <a:off x="3485686" y="2155372"/>
                    <a:ext cx="2075359" cy="160766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矩形 22"/>
                  <p:cNvSpPr/>
                  <p:nvPr/>
                </p:nvSpPr>
                <p:spPr>
                  <a:xfrm>
                    <a:off x="4404487" y="337679"/>
                    <a:ext cx="1637680" cy="523565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en-US" altLang="zh-TW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3. </a:t>
                    </a:r>
                    <a:r>
                      <a:rPr lang="zh-TW" altLang="en-US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告訴</a:t>
                    </a:r>
                    <a:r>
                      <a:rPr lang="en-US" altLang="zh-TW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Line Server</a:t>
                    </a:r>
                  </a:p>
                  <a:p>
                    <a:pPr algn="ctr"/>
                    <a:r>
                      <a:rPr lang="zh-TW" altLang="en-US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回覆內容</a:t>
                    </a:r>
                  </a:p>
                </p:txBody>
              </p:sp>
              <p:cxnSp>
                <p:nvCxnSpPr>
                  <p:cNvPr id="24" name="直線接點 23"/>
                  <p:cNvCxnSpPr>
                    <a:stCxn id="15" idx="3"/>
                  </p:cNvCxnSpPr>
                  <p:nvPr/>
                </p:nvCxnSpPr>
                <p:spPr>
                  <a:xfrm flipV="1">
                    <a:off x="7371134" y="978364"/>
                    <a:ext cx="1980705" cy="8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線接點 25"/>
                  <p:cNvCxnSpPr/>
                  <p:nvPr/>
                </p:nvCxnSpPr>
                <p:spPr>
                  <a:xfrm flipV="1">
                    <a:off x="9351837" y="978359"/>
                    <a:ext cx="0" cy="325773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矩形 30"/>
                  <p:cNvSpPr/>
                  <p:nvPr/>
                </p:nvSpPr>
                <p:spPr>
                  <a:xfrm>
                    <a:off x="8988261" y="2404132"/>
                    <a:ext cx="727153" cy="30795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en-US" altLang="zh-TW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4. </a:t>
                    </a:r>
                    <a:r>
                      <a:rPr lang="zh-TW" altLang="en-US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回覆</a:t>
                    </a:r>
                  </a:p>
                </p:txBody>
              </p:sp>
              <p:cxnSp>
                <p:nvCxnSpPr>
                  <p:cNvPr id="38" name="直線單箭頭接點 37"/>
                  <p:cNvCxnSpPr/>
                  <p:nvPr/>
                </p:nvCxnSpPr>
                <p:spPr>
                  <a:xfrm flipV="1">
                    <a:off x="5669280" y="3890865"/>
                    <a:ext cx="0" cy="87707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線單箭頭接點 38"/>
                  <p:cNvCxnSpPr>
                    <a:endCxn id="14" idx="2"/>
                  </p:cNvCxnSpPr>
                  <p:nvPr/>
                </p:nvCxnSpPr>
                <p:spPr>
                  <a:xfrm flipV="1">
                    <a:off x="3485686" y="1132420"/>
                    <a:ext cx="1" cy="102295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線單箭頭接點 40"/>
                  <p:cNvCxnSpPr>
                    <a:endCxn id="15" idx="1"/>
                  </p:cNvCxnSpPr>
                  <p:nvPr/>
                </p:nvCxnSpPr>
                <p:spPr>
                  <a:xfrm flipV="1">
                    <a:off x="4179594" y="978446"/>
                    <a:ext cx="2098059" cy="1495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線單箭頭接點 48"/>
                  <p:cNvCxnSpPr/>
                  <p:nvPr/>
                </p:nvCxnSpPr>
                <p:spPr>
                  <a:xfrm flipH="1">
                    <a:off x="8910735" y="4230373"/>
                    <a:ext cx="441101" cy="572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矩形 19"/>
                  <p:cNvSpPr/>
                  <p:nvPr/>
                </p:nvSpPr>
                <p:spPr>
                  <a:xfrm>
                    <a:off x="2944237" y="1489922"/>
                    <a:ext cx="1082893" cy="30795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en-US" altLang="zh-TW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2. </a:t>
                    </a:r>
                    <a:r>
                      <a:rPr lang="zh-TW" altLang="en-US" sz="1051" dirty="0">
                        <a:ln w="0"/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事件處理</a:t>
                    </a:r>
                  </a:p>
                </p:txBody>
              </p:sp>
            </p:grpSp>
            <p:sp>
              <p:nvSpPr>
                <p:cNvPr id="18" name="矩形 17"/>
                <p:cNvSpPr/>
                <p:nvPr/>
              </p:nvSpPr>
              <p:spPr>
                <a:xfrm>
                  <a:off x="831133" y="2264090"/>
                  <a:ext cx="1184533" cy="30795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en-US" altLang="zh-TW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Local Server</a:t>
                  </a:r>
                  <a:endParaRPr lang="zh-TW" altLang="en-US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cxnSp>
              <p:nvCxnSpPr>
                <p:cNvPr id="19" name="直線單箭頭接點 18"/>
                <p:cNvCxnSpPr>
                  <a:stCxn id="18" idx="2"/>
                  <a:endCxn id="27" idx="0"/>
                </p:cNvCxnSpPr>
                <p:nvPr/>
              </p:nvCxnSpPr>
              <p:spPr>
                <a:xfrm flipH="1">
                  <a:off x="1420931" y="2572040"/>
                  <a:ext cx="2469" cy="80154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/>
                <p:cNvCxnSpPr/>
                <p:nvPr/>
              </p:nvCxnSpPr>
              <p:spPr>
                <a:xfrm flipV="1">
                  <a:off x="1423397" y="1736413"/>
                  <a:ext cx="1301878" cy="150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/>
                <p:cNvCxnSpPr/>
                <p:nvPr/>
              </p:nvCxnSpPr>
              <p:spPr>
                <a:xfrm>
                  <a:off x="1423397" y="1749849"/>
                  <a:ext cx="0" cy="4965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圓柱 49"/>
                <p:cNvSpPr/>
                <p:nvPr/>
              </p:nvSpPr>
              <p:spPr>
                <a:xfrm>
                  <a:off x="959759" y="4580340"/>
                  <a:ext cx="910276" cy="960687"/>
                </a:xfrm>
                <a:prstGeom prst="can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1"/>
                </a:p>
              </p:txBody>
            </p:sp>
            <p:cxnSp>
              <p:nvCxnSpPr>
                <p:cNvPr id="52" name="直線單箭頭接點 51"/>
                <p:cNvCxnSpPr>
                  <a:endCxn id="50" idx="1"/>
                </p:cNvCxnSpPr>
                <p:nvPr/>
              </p:nvCxnSpPr>
              <p:spPr>
                <a:xfrm flipH="1">
                  <a:off x="1414897" y="3681359"/>
                  <a:ext cx="2468" cy="89898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矩形 53"/>
                <p:cNvSpPr/>
                <p:nvPr/>
              </p:nvSpPr>
              <p:spPr>
                <a:xfrm>
                  <a:off x="1063880" y="4948599"/>
                  <a:ext cx="716564" cy="307951"/>
                </a:xfrm>
                <a:prstGeom prst="rect">
                  <a:avLst/>
                </a:prstGeom>
                <a:noFill/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zh-TW" altLang="en-US" sz="1051" dirty="0">
                      <a:ln w="0"/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資料庫</a:t>
                  </a:r>
                </a:p>
              </p:txBody>
            </p:sp>
          </p:grpSp>
        </p:grpSp>
        <p:sp>
          <p:nvSpPr>
            <p:cNvPr id="3" name="矩形 2"/>
            <p:cNvSpPr/>
            <p:nvPr/>
          </p:nvSpPr>
          <p:spPr>
            <a:xfrm>
              <a:off x="4014616" y="1036813"/>
              <a:ext cx="7521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050" dirty="0" smtClean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(Node.js)</a:t>
              </a:r>
              <a:endParaRPr lang="zh-TW" altLang="en-US" sz="105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186422" y="4881897"/>
              <a:ext cx="92204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050" dirty="0" smtClean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(MongoDB)</a:t>
              </a:r>
              <a:endParaRPr lang="zh-TW" altLang="en-US" sz="105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892356" y="3167390"/>
              <a:ext cx="718466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050" dirty="0" smtClean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(Python)</a:t>
              </a:r>
              <a:endParaRPr lang="zh-TW" altLang="en-US" sz="105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895316" y="2139183"/>
              <a:ext cx="75213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050" dirty="0" smtClean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(Node.js)</a:t>
              </a:r>
              <a:endParaRPr lang="zh-TW" altLang="en-US" sz="105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7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群組 41"/>
          <p:cNvGrpSpPr/>
          <p:nvPr/>
        </p:nvGrpSpPr>
        <p:grpSpPr>
          <a:xfrm>
            <a:off x="0" y="669"/>
            <a:ext cx="12193192" cy="6857331"/>
            <a:chOff x="0" y="669"/>
            <a:chExt cx="12193192" cy="685733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69"/>
              <a:ext cx="12193192" cy="6857331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2921" y="715368"/>
              <a:ext cx="3052615" cy="5427929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8843" y="1540496"/>
              <a:ext cx="2124526" cy="3777672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3406" y="1540497"/>
              <a:ext cx="2124526" cy="3777672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8636" l="10000" r="9590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5188" y="2125544"/>
              <a:ext cx="761423" cy="761423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4011" y="3481622"/>
              <a:ext cx="757993" cy="757993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2212" y="5106872"/>
              <a:ext cx="621907" cy="621907"/>
            </a:xfrm>
            <a:prstGeom prst="rect">
              <a:avLst/>
            </a:prstGeom>
          </p:spPr>
        </p:pic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613" y="2300492"/>
              <a:ext cx="945623" cy="945623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7661" y="4239615"/>
              <a:ext cx="909035" cy="909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23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群組 106"/>
          <p:cNvGrpSpPr/>
          <p:nvPr/>
        </p:nvGrpSpPr>
        <p:grpSpPr>
          <a:xfrm>
            <a:off x="2294457" y="209260"/>
            <a:ext cx="7289083" cy="6200126"/>
            <a:chOff x="2294457" y="209260"/>
            <a:chExt cx="7289083" cy="6200126"/>
          </a:xfrm>
        </p:grpSpPr>
        <p:grpSp>
          <p:nvGrpSpPr>
            <p:cNvPr id="14" name="群組 13"/>
            <p:cNvGrpSpPr/>
            <p:nvPr/>
          </p:nvGrpSpPr>
          <p:grpSpPr>
            <a:xfrm>
              <a:off x="4078770" y="209260"/>
              <a:ext cx="3791990" cy="1443201"/>
              <a:chOff x="1145771" y="-56111"/>
              <a:chExt cx="6384174" cy="1916084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3178260" y="1177947"/>
                <a:ext cx="2279168" cy="390702"/>
                <a:chOff x="3178260" y="1177947"/>
                <a:chExt cx="2279168" cy="390702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3330563" y="1177951"/>
                  <a:ext cx="2014410" cy="3906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3178260" y="1177947"/>
                  <a:ext cx="2279168" cy="367761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zh-TW" altLang="en-US" sz="1200" b="0" cap="none" spc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戴耳機導覽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7" name="群組 6"/>
              <p:cNvGrpSpPr/>
              <p:nvPr/>
            </p:nvGrpSpPr>
            <p:grpSpPr>
              <a:xfrm>
                <a:off x="1889457" y="495931"/>
                <a:ext cx="4891074" cy="390699"/>
                <a:chOff x="-191496" y="495931"/>
                <a:chExt cx="4891074" cy="390699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2912340" y="495931"/>
                  <a:ext cx="1787238" cy="390699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-191496" y="518865"/>
                  <a:ext cx="1841128" cy="3677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zh-TW" altLang="en-US" sz="1200" b="0" cap="none" spc="0" dirty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額外下載</a:t>
                  </a:r>
                  <a:r>
                    <a:rPr lang="en-US" altLang="zh-TW" sz="1200" b="0" cap="none" spc="0" dirty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APP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0" name="群組 9"/>
              <p:cNvGrpSpPr/>
              <p:nvPr/>
            </p:nvGrpSpPr>
            <p:grpSpPr>
              <a:xfrm>
                <a:off x="1855164" y="495931"/>
                <a:ext cx="4964458" cy="390697"/>
                <a:chOff x="-2306742" y="495931"/>
                <a:chExt cx="4964458" cy="390697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-2306742" y="495931"/>
                  <a:ext cx="1787236" cy="390697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792298" y="518865"/>
                  <a:ext cx="1865418" cy="367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zh-TW" altLang="en-US" sz="1200" b="0" cap="none" spc="0" dirty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遺忘過去知識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3" name="橢圓 12"/>
              <p:cNvSpPr/>
              <p:nvPr/>
            </p:nvSpPr>
            <p:spPr>
              <a:xfrm>
                <a:off x="1145771" y="-56111"/>
                <a:ext cx="6384174" cy="1916084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5614065" y="209260"/>
              <a:ext cx="6976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痛點</a:t>
              </a:r>
              <a:endParaRPr lang="zh-TW" altLang="en-US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7" name="直線單箭頭接點 16"/>
            <p:cNvCxnSpPr>
              <a:stCxn id="13" idx="4"/>
            </p:cNvCxnSpPr>
            <p:nvPr/>
          </p:nvCxnSpPr>
          <p:spPr>
            <a:xfrm flipH="1">
              <a:off x="5974711" y="1652461"/>
              <a:ext cx="54" cy="483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群組 79"/>
            <p:cNvGrpSpPr/>
            <p:nvPr/>
          </p:nvGrpSpPr>
          <p:grpSpPr>
            <a:xfrm>
              <a:off x="2294457" y="2181848"/>
              <a:ext cx="4278501" cy="2026082"/>
              <a:chOff x="4761053" y="2155219"/>
              <a:chExt cx="4278501" cy="202608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761053" y="2182911"/>
                <a:ext cx="2427316" cy="947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761053" y="2355796"/>
                <a:ext cx="93580" cy="18255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094789" y="2355796"/>
                <a:ext cx="93580" cy="18255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842982" y="2555303"/>
                <a:ext cx="58623" cy="362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838481" y="3368302"/>
                <a:ext cx="58623" cy="362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036166" y="2555303"/>
                <a:ext cx="58623" cy="362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037872" y="3368302"/>
                <a:ext cx="58623" cy="362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4941280" y="2683445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4941280" y="3487189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5911711" y="2345253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6882142" y="2683445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6882142" y="3487189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群組 43"/>
              <p:cNvGrpSpPr/>
              <p:nvPr/>
            </p:nvGrpSpPr>
            <p:grpSpPr>
              <a:xfrm>
                <a:off x="7805820" y="2155219"/>
                <a:ext cx="996818" cy="276999"/>
                <a:chOff x="7805820" y="2155219"/>
                <a:chExt cx="996818" cy="276999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7805820" y="2267143"/>
                  <a:ext cx="379367" cy="7811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8156307" y="215521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zh-TW" altLang="en-US" sz="1200" b="0" cap="none" spc="0" dirty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：作品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45" name="橢圓 44"/>
              <p:cNvSpPr/>
              <p:nvPr/>
            </p:nvSpPr>
            <p:spPr>
              <a:xfrm>
                <a:off x="7932503" y="2611845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167199" y="2531137"/>
                <a:ext cx="872355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Beacon</a:t>
                </a:r>
                <a:endParaRPr lang="zh-TW" altLang="en-US" sz="12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64" name="群組 63"/>
              <p:cNvGrpSpPr/>
              <p:nvPr/>
            </p:nvGrpSpPr>
            <p:grpSpPr>
              <a:xfrm>
                <a:off x="5803641" y="2917769"/>
                <a:ext cx="349564" cy="904053"/>
                <a:chOff x="5803641" y="2917769"/>
                <a:chExt cx="349564" cy="904053"/>
              </a:xfrm>
            </p:grpSpPr>
            <p:sp>
              <p:nvSpPr>
                <p:cNvPr id="47" name="橢圓 46"/>
                <p:cNvSpPr/>
                <p:nvPr/>
              </p:nvSpPr>
              <p:spPr>
                <a:xfrm>
                  <a:off x="5803641" y="2917769"/>
                  <a:ext cx="317241" cy="263970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直線接點 48"/>
                <p:cNvCxnSpPr>
                  <a:stCxn id="47" idx="4"/>
                </p:cNvCxnSpPr>
                <p:nvPr/>
              </p:nvCxnSpPr>
              <p:spPr>
                <a:xfrm>
                  <a:off x="5962262" y="3181739"/>
                  <a:ext cx="7054" cy="4478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1"/>
                <p:cNvCxnSpPr/>
                <p:nvPr/>
              </p:nvCxnSpPr>
              <p:spPr>
                <a:xfrm flipH="1">
                  <a:off x="5843626" y="3629564"/>
                  <a:ext cx="125690" cy="1922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>
                <a:xfrm>
                  <a:off x="5980106" y="3629564"/>
                  <a:ext cx="125424" cy="1922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>
                <a:xfrm flipV="1">
                  <a:off x="5962261" y="3268548"/>
                  <a:ext cx="158621" cy="13710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手繪多邊形 60"/>
                <p:cNvSpPr/>
                <p:nvPr/>
              </p:nvSpPr>
              <p:spPr>
                <a:xfrm>
                  <a:off x="5891948" y="3312158"/>
                  <a:ext cx="261257" cy="200729"/>
                </a:xfrm>
                <a:custGeom>
                  <a:avLst/>
                  <a:gdLst>
                    <a:gd name="connsiteX0" fmla="*/ 0 w 261257"/>
                    <a:gd name="connsiteY0" fmla="*/ 121298 h 200729"/>
                    <a:gd name="connsiteX1" fmla="*/ 139959 w 261257"/>
                    <a:gd name="connsiteY1" fmla="*/ 195943 h 200729"/>
                    <a:gd name="connsiteX2" fmla="*/ 261257 w 261257"/>
                    <a:gd name="connsiteY2" fmla="*/ 0 h 200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1257" h="200729">
                      <a:moveTo>
                        <a:pt x="0" y="121298"/>
                      </a:moveTo>
                      <a:cubicBezTo>
                        <a:pt x="48208" y="168728"/>
                        <a:pt x="96416" y="216159"/>
                        <a:pt x="139959" y="195943"/>
                      </a:cubicBezTo>
                      <a:cubicBezTo>
                        <a:pt x="183502" y="175727"/>
                        <a:pt x="222379" y="87863"/>
                        <a:pt x="261257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群組 64"/>
              <p:cNvGrpSpPr/>
              <p:nvPr/>
            </p:nvGrpSpPr>
            <p:grpSpPr>
              <a:xfrm>
                <a:off x="6151279" y="2964697"/>
                <a:ext cx="284917" cy="454443"/>
                <a:chOff x="6151279" y="2964697"/>
                <a:chExt cx="284917" cy="454443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6151279" y="2964697"/>
                  <a:ext cx="284917" cy="44782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橢圓 62"/>
                <p:cNvSpPr/>
                <p:nvPr/>
              </p:nvSpPr>
              <p:spPr>
                <a:xfrm>
                  <a:off x="6231700" y="3294449"/>
                  <a:ext cx="126000" cy="124691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群組 65"/>
              <p:cNvGrpSpPr/>
              <p:nvPr/>
            </p:nvGrpSpPr>
            <p:grpSpPr>
              <a:xfrm>
                <a:off x="7903484" y="2949982"/>
                <a:ext cx="190090" cy="455671"/>
                <a:chOff x="5803641" y="2917771"/>
                <a:chExt cx="349564" cy="904050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5803641" y="2917771"/>
                  <a:ext cx="317241" cy="263969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直線接點 67"/>
                <p:cNvCxnSpPr>
                  <a:stCxn id="67" idx="4"/>
                </p:cNvCxnSpPr>
                <p:nvPr/>
              </p:nvCxnSpPr>
              <p:spPr>
                <a:xfrm>
                  <a:off x="5962262" y="3181738"/>
                  <a:ext cx="7054" cy="4478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/>
                <p:nvPr/>
              </p:nvCxnSpPr>
              <p:spPr>
                <a:xfrm flipH="1">
                  <a:off x="5843632" y="3629562"/>
                  <a:ext cx="125690" cy="1922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接點 69"/>
                <p:cNvCxnSpPr/>
                <p:nvPr/>
              </p:nvCxnSpPr>
              <p:spPr>
                <a:xfrm>
                  <a:off x="5980106" y="3629564"/>
                  <a:ext cx="125425" cy="1922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接點 70"/>
                <p:cNvCxnSpPr/>
                <p:nvPr/>
              </p:nvCxnSpPr>
              <p:spPr>
                <a:xfrm flipV="1">
                  <a:off x="5962257" y="3268548"/>
                  <a:ext cx="158621" cy="1371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手繪多邊形 71"/>
                <p:cNvSpPr/>
                <p:nvPr/>
              </p:nvSpPr>
              <p:spPr>
                <a:xfrm>
                  <a:off x="5891949" y="3312158"/>
                  <a:ext cx="261256" cy="200729"/>
                </a:xfrm>
                <a:custGeom>
                  <a:avLst/>
                  <a:gdLst>
                    <a:gd name="connsiteX0" fmla="*/ 0 w 261257"/>
                    <a:gd name="connsiteY0" fmla="*/ 121298 h 200729"/>
                    <a:gd name="connsiteX1" fmla="*/ 139959 w 261257"/>
                    <a:gd name="connsiteY1" fmla="*/ 195943 h 200729"/>
                    <a:gd name="connsiteX2" fmla="*/ 261257 w 261257"/>
                    <a:gd name="connsiteY2" fmla="*/ 0 h 200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1257" h="200729">
                      <a:moveTo>
                        <a:pt x="0" y="121298"/>
                      </a:moveTo>
                      <a:cubicBezTo>
                        <a:pt x="48208" y="168728"/>
                        <a:pt x="96416" y="216159"/>
                        <a:pt x="139959" y="195943"/>
                      </a:cubicBezTo>
                      <a:cubicBezTo>
                        <a:pt x="183502" y="175727"/>
                        <a:pt x="222379" y="87863"/>
                        <a:pt x="261257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矩形 72"/>
              <p:cNvSpPr/>
              <p:nvPr/>
            </p:nvSpPr>
            <p:spPr>
              <a:xfrm>
                <a:off x="8180363" y="3066170"/>
                <a:ext cx="646331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：訪客</a:t>
                </a:r>
                <a:endParaRPr lang="zh-TW" altLang="en-US" sz="12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74" name="群組 73"/>
              <p:cNvGrpSpPr/>
              <p:nvPr/>
            </p:nvGrpSpPr>
            <p:grpSpPr>
              <a:xfrm>
                <a:off x="7889904" y="3611883"/>
                <a:ext cx="214994" cy="321787"/>
                <a:chOff x="6151279" y="2964697"/>
                <a:chExt cx="284917" cy="447825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6151279" y="2964697"/>
                  <a:ext cx="284917" cy="44782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橢圓 75"/>
                <p:cNvSpPr/>
                <p:nvPr/>
              </p:nvSpPr>
              <p:spPr>
                <a:xfrm>
                  <a:off x="6231699" y="3268478"/>
                  <a:ext cx="126000" cy="124690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矩形 76"/>
              <p:cNvSpPr/>
              <p:nvPr/>
            </p:nvSpPr>
            <p:spPr>
              <a:xfrm>
                <a:off x="8031299" y="3656668"/>
                <a:ext cx="954107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：行動裝置</a:t>
                </a:r>
                <a:endParaRPr lang="zh-TW" altLang="en-US" sz="12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81" name="群組 80"/>
            <p:cNvGrpSpPr/>
            <p:nvPr/>
          </p:nvGrpSpPr>
          <p:grpSpPr>
            <a:xfrm>
              <a:off x="6961929" y="2200318"/>
              <a:ext cx="2621611" cy="2007611"/>
              <a:chOff x="6961929" y="2200318"/>
              <a:chExt cx="2621611" cy="2007611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6999178" y="2371882"/>
                <a:ext cx="2584362" cy="156966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在展間佈置</a:t>
                </a:r>
                <a:r>
                  <a:rPr lang="en-US" altLang="zh-TW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Beacon</a:t>
                </a: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能夠即時傳送</a:t>
                </a:r>
                <a:endParaRPr lang="en-US" altLang="zh-TW" sz="12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展品資訊或訪客位置。</a:t>
                </a:r>
                <a:endParaRPr lang="en-US" altLang="zh-TW" sz="12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透過行動裝置</a:t>
                </a:r>
                <a:r>
                  <a:rPr lang="zh-TW" altLang="en-US" sz="1200" dirty="0" smtClean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上的應用程式</a:t>
                </a:r>
                <a:r>
                  <a:rPr lang="en-US" altLang="zh-TW" sz="1200" dirty="0" smtClean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LINE</a:t>
                </a:r>
              </a:p>
              <a:p>
                <a:pPr>
                  <a:lnSpc>
                    <a:spcPct val="200000"/>
                  </a:lnSpc>
                </a:pPr>
                <a:r>
                  <a:rPr lang="zh-TW" altLang="en-US" sz="1200" dirty="0" smtClean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能夠接收並傳送</a:t>
                </a: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各種資訊。</a:t>
                </a:r>
                <a:endParaRPr lang="zh-TW" altLang="en-US" sz="12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6961929" y="2200318"/>
                <a:ext cx="2592618" cy="2007611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6961895" y="4950876"/>
              <a:ext cx="1945700" cy="1458510"/>
              <a:chOff x="6961929" y="2200318"/>
              <a:chExt cx="2592618" cy="2007611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7007423" y="2378008"/>
                <a:ext cx="2501658" cy="16522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蒐集訪客的各種操作行為</a:t>
                </a:r>
                <a:endParaRPr lang="en-US" altLang="zh-TW" sz="12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，經線下</a:t>
                </a:r>
                <a:r>
                  <a:rPr lang="zh-TW" altLang="en-US" sz="1200" dirty="0" smtClean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的演算法處理，</a:t>
                </a:r>
                <a:endParaRPr lang="en-US" altLang="zh-TW" sz="1200" dirty="0" smtClean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1200" dirty="0" smtClean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達到客製化導覽。</a:t>
                </a:r>
                <a:endParaRPr lang="zh-TW" altLang="en-US" sz="12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961929" y="2200318"/>
                <a:ext cx="2592618" cy="2007611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5" name="直線單箭頭接點 84"/>
            <p:cNvCxnSpPr/>
            <p:nvPr/>
          </p:nvCxnSpPr>
          <p:spPr>
            <a:xfrm flipH="1">
              <a:off x="5962823" y="4268051"/>
              <a:ext cx="54" cy="483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/>
            <p:nvPr/>
          </p:nvCxnSpPr>
          <p:spPr>
            <a:xfrm>
              <a:off x="5515720" y="5059716"/>
              <a:ext cx="401216" cy="23793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5787065" y="4950876"/>
              <a:ext cx="164015" cy="34677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 flipH="1">
              <a:off x="5973783" y="4886330"/>
              <a:ext cx="63564" cy="41131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 flipH="1">
              <a:off x="5998031" y="5059716"/>
              <a:ext cx="313661" cy="23793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6" name="群組 105"/>
            <p:cNvGrpSpPr/>
            <p:nvPr/>
          </p:nvGrpSpPr>
          <p:grpSpPr>
            <a:xfrm>
              <a:off x="5446955" y="5327210"/>
              <a:ext cx="1031735" cy="936318"/>
              <a:chOff x="5318449" y="5476949"/>
              <a:chExt cx="1031735" cy="936318"/>
            </a:xfrm>
          </p:grpSpPr>
          <p:cxnSp>
            <p:nvCxnSpPr>
              <p:cNvPr id="101" name="直線接點 100"/>
              <p:cNvCxnSpPr/>
              <p:nvPr/>
            </p:nvCxnSpPr>
            <p:spPr>
              <a:xfrm>
                <a:off x="5327779" y="5607698"/>
                <a:ext cx="0" cy="6756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5" name="群組 104"/>
              <p:cNvGrpSpPr/>
              <p:nvPr/>
            </p:nvGrpSpPr>
            <p:grpSpPr>
              <a:xfrm>
                <a:off x="5318449" y="5476949"/>
                <a:ext cx="1031735" cy="936318"/>
                <a:chOff x="5318449" y="5476949"/>
                <a:chExt cx="1031735" cy="936318"/>
              </a:xfrm>
            </p:grpSpPr>
            <p:sp>
              <p:nvSpPr>
                <p:cNvPr id="97" name="手繪多邊形 96"/>
                <p:cNvSpPr/>
                <p:nvPr/>
              </p:nvSpPr>
              <p:spPr>
                <a:xfrm>
                  <a:off x="5318449" y="5476949"/>
                  <a:ext cx="1022405" cy="130749"/>
                </a:xfrm>
                <a:custGeom>
                  <a:avLst/>
                  <a:gdLst>
                    <a:gd name="connsiteX0" fmla="*/ 0 w 1222310"/>
                    <a:gd name="connsiteY0" fmla="*/ 130749 h 130749"/>
                    <a:gd name="connsiteX1" fmla="*/ 569167 w 1222310"/>
                    <a:gd name="connsiteY1" fmla="*/ 120 h 130749"/>
                    <a:gd name="connsiteX2" fmla="*/ 1222310 w 1222310"/>
                    <a:gd name="connsiteY2" fmla="*/ 112088 h 130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22310" h="130749">
                      <a:moveTo>
                        <a:pt x="0" y="130749"/>
                      </a:moveTo>
                      <a:cubicBezTo>
                        <a:pt x="182724" y="66989"/>
                        <a:pt x="365449" y="3230"/>
                        <a:pt x="569167" y="120"/>
                      </a:cubicBezTo>
                      <a:cubicBezTo>
                        <a:pt x="772885" y="-2990"/>
                        <a:pt x="997597" y="54549"/>
                        <a:pt x="1222310" y="112088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手繪多邊形 98"/>
                <p:cNvSpPr/>
                <p:nvPr/>
              </p:nvSpPr>
              <p:spPr>
                <a:xfrm>
                  <a:off x="5337110" y="5607698"/>
                  <a:ext cx="1013074" cy="139984"/>
                </a:xfrm>
                <a:custGeom>
                  <a:avLst/>
                  <a:gdLst>
                    <a:gd name="connsiteX0" fmla="*/ 0 w 1194319"/>
                    <a:gd name="connsiteY0" fmla="*/ 9331 h 149315"/>
                    <a:gd name="connsiteX1" fmla="*/ 606490 w 1194319"/>
                    <a:gd name="connsiteY1" fmla="*/ 149290 h 149315"/>
                    <a:gd name="connsiteX2" fmla="*/ 1194319 w 1194319"/>
                    <a:gd name="connsiteY2" fmla="*/ 0 h 149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94319" h="149315">
                      <a:moveTo>
                        <a:pt x="0" y="9331"/>
                      </a:moveTo>
                      <a:cubicBezTo>
                        <a:pt x="203718" y="80088"/>
                        <a:pt x="407437" y="150845"/>
                        <a:pt x="606490" y="149290"/>
                      </a:cubicBezTo>
                      <a:cubicBezTo>
                        <a:pt x="805543" y="147735"/>
                        <a:pt x="999931" y="73867"/>
                        <a:pt x="1194319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直線接點 102"/>
                <p:cNvCxnSpPr/>
                <p:nvPr/>
              </p:nvCxnSpPr>
              <p:spPr>
                <a:xfrm>
                  <a:off x="6347925" y="5592148"/>
                  <a:ext cx="0" cy="6756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手繪多邊形 103"/>
                <p:cNvSpPr/>
                <p:nvPr/>
              </p:nvSpPr>
              <p:spPr>
                <a:xfrm>
                  <a:off x="5330885" y="6273283"/>
                  <a:ext cx="1013074" cy="139984"/>
                </a:xfrm>
                <a:custGeom>
                  <a:avLst/>
                  <a:gdLst>
                    <a:gd name="connsiteX0" fmla="*/ 0 w 1194319"/>
                    <a:gd name="connsiteY0" fmla="*/ 9331 h 149315"/>
                    <a:gd name="connsiteX1" fmla="*/ 606490 w 1194319"/>
                    <a:gd name="connsiteY1" fmla="*/ 149290 h 149315"/>
                    <a:gd name="connsiteX2" fmla="*/ 1194319 w 1194319"/>
                    <a:gd name="connsiteY2" fmla="*/ 0 h 149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94319" h="149315">
                      <a:moveTo>
                        <a:pt x="0" y="9331"/>
                      </a:moveTo>
                      <a:cubicBezTo>
                        <a:pt x="203718" y="80088"/>
                        <a:pt x="407437" y="150845"/>
                        <a:pt x="606490" y="149290"/>
                      </a:cubicBezTo>
                      <a:cubicBezTo>
                        <a:pt x="805543" y="147735"/>
                        <a:pt x="999931" y="73867"/>
                        <a:pt x="1194319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6445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群組 106"/>
          <p:cNvGrpSpPr/>
          <p:nvPr/>
        </p:nvGrpSpPr>
        <p:grpSpPr>
          <a:xfrm>
            <a:off x="3913538" y="209260"/>
            <a:ext cx="4278501" cy="6054268"/>
            <a:chOff x="3913538" y="209260"/>
            <a:chExt cx="4278501" cy="6054268"/>
          </a:xfrm>
        </p:grpSpPr>
        <p:grpSp>
          <p:nvGrpSpPr>
            <p:cNvPr id="14" name="群組 13"/>
            <p:cNvGrpSpPr/>
            <p:nvPr/>
          </p:nvGrpSpPr>
          <p:grpSpPr>
            <a:xfrm>
              <a:off x="4078770" y="209260"/>
              <a:ext cx="3791990" cy="1443201"/>
              <a:chOff x="1145771" y="-56111"/>
              <a:chExt cx="6384174" cy="1916084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3178260" y="1177947"/>
                <a:ext cx="2279168" cy="390702"/>
                <a:chOff x="3178260" y="1177947"/>
                <a:chExt cx="2279168" cy="390702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3330563" y="1177951"/>
                  <a:ext cx="2014410" cy="39069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3178260" y="1177947"/>
                  <a:ext cx="2279168" cy="367761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:r>
                    <a:rPr lang="zh-TW" altLang="en-US" sz="1200" b="0" cap="none" spc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戴耳機導覽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7" name="群組 6"/>
              <p:cNvGrpSpPr/>
              <p:nvPr/>
            </p:nvGrpSpPr>
            <p:grpSpPr>
              <a:xfrm>
                <a:off x="1889457" y="495931"/>
                <a:ext cx="4891074" cy="390699"/>
                <a:chOff x="-191496" y="495931"/>
                <a:chExt cx="4891074" cy="390699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2912340" y="495931"/>
                  <a:ext cx="1787238" cy="390699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-191496" y="518865"/>
                  <a:ext cx="1841128" cy="3677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zh-TW" altLang="en-US" sz="1200" b="0" cap="none" spc="0" dirty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額外下載</a:t>
                  </a:r>
                  <a:r>
                    <a:rPr lang="en-US" altLang="zh-TW" sz="1200" b="0" cap="none" spc="0" dirty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APP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grpSp>
            <p:nvGrpSpPr>
              <p:cNvPr id="10" name="群組 9"/>
              <p:cNvGrpSpPr/>
              <p:nvPr/>
            </p:nvGrpSpPr>
            <p:grpSpPr>
              <a:xfrm>
                <a:off x="1855164" y="495931"/>
                <a:ext cx="4964458" cy="390697"/>
                <a:chOff x="-2306742" y="495931"/>
                <a:chExt cx="4964458" cy="390697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-2306742" y="495931"/>
                  <a:ext cx="1787236" cy="390697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792298" y="518865"/>
                  <a:ext cx="1865418" cy="3677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zh-TW" altLang="en-US" sz="1200" b="0" cap="none" spc="0" dirty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遺忘過去知識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13" name="橢圓 12"/>
              <p:cNvSpPr/>
              <p:nvPr/>
            </p:nvSpPr>
            <p:spPr>
              <a:xfrm>
                <a:off x="1145771" y="-56111"/>
                <a:ext cx="6384174" cy="1916084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5614065" y="209260"/>
              <a:ext cx="6976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痛點</a:t>
              </a:r>
              <a:endParaRPr lang="zh-TW" altLang="en-US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7" name="直線單箭頭接點 16"/>
            <p:cNvCxnSpPr>
              <a:stCxn id="13" idx="4"/>
            </p:cNvCxnSpPr>
            <p:nvPr/>
          </p:nvCxnSpPr>
          <p:spPr>
            <a:xfrm flipH="1">
              <a:off x="5974711" y="1652461"/>
              <a:ext cx="54" cy="483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群組 79"/>
            <p:cNvGrpSpPr/>
            <p:nvPr/>
          </p:nvGrpSpPr>
          <p:grpSpPr>
            <a:xfrm>
              <a:off x="3913538" y="2190708"/>
              <a:ext cx="4278501" cy="2026082"/>
              <a:chOff x="6380134" y="2164079"/>
              <a:chExt cx="4278501" cy="202608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6380134" y="2191771"/>
                <a:ext cx="2427316" cy="9477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6380134" y="2364656"/>
                <a:ext cx="93580" cy="18255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8713870" y="2364656"/>
                <a:ext cx="93580" cy="1825505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462063" y="2564163"/>
                <a:ext cx="58623" cy="362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457562" y="3377162"/>
                <a:ext cx="58623" cy="362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655247" y="2564163"/>
                <a:ext cx="58623" cy="362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656953" y="3377162"/>
                <a:ext cx="58623" cy="36246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6560361" y="2692305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6560361" y="3496049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7530792" y="2354113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8501223" y="2692305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8501223" y="3496049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群組 43"/>
              <p:cNvGrpSpPr/>
              <p:nvPr/>
            </p:nvGrpSpPr>
            <p:grpSpPr>
              <a:xfrm>
                <a:off x="9424901" y="2164079"/>
                <a:ext cx="996818" cy="276999"/>
                <a:chOff x="9424901" y="2164079"/>
                <a:chExt cx="996818" cy="276999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9424901" y="2276003"/>
                  <a:ext cx="379367" cy="7811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9775388" y="216407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zh-TW" altLang="en-US" sz="1200" b="0" cap="none" spc="0" dirty="0" smtClean="0">
                      <a:ln w="0"/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：作品</a:t>
                  </a:r>
                  <a:endParaRPr lang="zh-TW" altLang="en-US" sz="1200" b="0" cap="none" spc="0" dirty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45" name="橢圓 44"/>
              <p:cNvSpPr/>
              <p:nvPr/>
            </p:nvSpPr>
            <p:spPr>
              <a:xfrm>
                <a:off x="9551584" y="2620705"/>
                <a:ext cx="126000" cy="1246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9786280" y="2539997"/>
                <a:ext cx="872355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Beacon</a:t>
                </a:r>
                <a:endParaRPr lang="zh-TW" altLang="en-US" sz="12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64" name="群組 63"/>
              <p:cNvGrpSpPr/>
              <p:nvPr/>
            </p:nvGrpSpPr>
            <p:grpSpPr>
              <a:xfrm>
                <a:off x="7422722" y="2926629"/>
                <a:ext cx="349564" cy="904053"/>
                <a:chOff x="7422722" y="2926629"/>
                <a:chExt cx="349564" cy="904053"/>
              </a:xfrm>
            </p:grpSpPr>
            <p:sp>
              <p:nvSpPr>
                <p:cNvPr id="47" name="橢圓 46"/>
                <p:cNvSpPr/>
                <p:nvPr/>
              </p:nvSpPr>
              <p:spPr>
                <a:xfrm>
                  <a:off x="7422722" y="2926629"/>
                  <a:ext cx="317241" cy="263970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直線接點 48"/>
                <p:cNvCxnSpPr>
                  <a:stCxn id="47" idx="4"/>
                </p:cNvCxnSpPr>
                <p:nvPr/>
              </p:nvCxnSpPr>
              <p:spPr>
                <a:xfrm>
                  <a:off x="7581343" y="3190599"/>
                  <a:ext cx="7054" cy="4478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1"/>
                <p:cNvCxnSpPr/>
                <p:nvPr/>
              </p:nvCxnSpPr>
              <p:spPr>
                <a:xfrm flipH="1">
                  <a:off x="7462707" y="3638424"/>
                  <a:ext cx="125690" cy="1922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>
                <a:xfrm>
                  <a:off x="7599187" y="3638424"/>
                  <a:ext cx="125424" cy="19225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>
                <a:xfrm flipV="1">
                  <a:off x="7581342" y="3277408"/>
                  <a:ext cx="158621" cy="13710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手繪多邊形 60"/>
                <p:cNvSpPr/>
                <p:nvPr/>
              </p:nvSpPr>
              <p:spPr>
                <a:xfrm>
                  <a:off x="7511029" y="3321018"/>
                  <a:ext cx="261257" cy="200729"/>
                </a:xfrm>
                <a:custGeom>
                  <a:avLst/>
                  <a:gdLst>
                    <a:gd name="connsiteX0" fmla="*/ 0 w 261257"/>
                    <a:gd name="connsiteY0" fmla="*/ 121298 h 200729"/>
                    <a:gd name="connsiteX1" fmla="*/ 139959 w 261257"/>
                    <a:gd name="connsiteY1" fmla="*/ 195943 h 200729"/>
                    <a:gd name="connsiteX2" fmla="*/ 261257 w 261257"/>
                    <a:gd name="connsiteY2" fmla="*/ 0 h 200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1257" h="200729">
                      <a:moveTo>
                        <a:pt x="0" y="121298"/>
                      </a:moveTo>
                      <a:cubicBezTo>
                        <a:pt x="48208" y="168728"/>
                        <a:pt x="96416" y="216159"/>
                        <a:pt x="139959" y="195943"/>
                      </a:cubicBezTo>
                      <a:cubicBezTo>
                        <a:pt x="183502" y="175727"/>
                        <a:pt x="222379" y="87863"/>
                        <a:pt x="261257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群組 64"/>
              <p:cNvGrpSpPr/>
              <p:nvPr/>
            </p:nvGrpSpPr>
            <p:grpSpPr>
              <a:xfrm>
                <a:off x="7770360" y="2973557"/>
                <a:ext cx="284917" cy="454443"/>
                <a:chOff x="7770360" y="2973557"/>
                <a:chExt cx="284917" cy="454443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7770360" y="2973557"/>
                  <a:ext cx="284917" cy="44782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橢圓 62"/>
                <p:cNvSpPr/>
                <p:nvPr/>
              </p:nvSpPr>
              <p:spPr>
                <a:xfrm>
                  <a:off x="7850781" y="3303309"/>
                  <a:ext cx="126000" cy="124691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群組 65"/>
              <p:cNvGrpSpPr/>
              <p:nvPr/>
            </p:nvGrpSpPr>
            <p:grpSpPr>
              <a:xfrm>
                <a:off x="9522565" y="2958842"/>
                <a:ext cx="190090" cy="455671"/>
                <a:chOff x="8781033" y="2935349"/>
                <a:chExt cx="349564" cy="904050"/>
              </a:xfrm>
            </p:grpSpPr>
            <p:sp>
              <p:nvSpPr>
                <p:cNvPr id="67" name="橢圓 66"/>
                <p:cNvSpPr/>
                <p:nvPr/>
              </p:nvSpPr>
              <p:spPr>
                <a:xfrm>
                  <a:off x="8781033" y="2935349"/>
                  <a:ext cx="317241" cy="263969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直線接點 67"/>
                <p:cNvCxnSpPr>
                  <a:stCxn id="67" idx="4"/>
                </p:cNvCxnSpPr>
                <p:nvPr/>
              </p:nvCxnSpPr>
              <p:spPr>
                <a:xfrm>
                  <a:off x="8939655" y="3199316"/>
                  <a:ext cx="7054" cy="4478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/>
                <p:nvPr/>
              </p:nvCxnSpPr>
              <p:spPr>
                <a:xfrm flipH="1">
                  <a:off x="8821021" y="3647140"/>
                  <a:ext cx="125690" cy="1922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接點 69"/>
                <p:cNvCxnSpPr/>
                <p:nvPr/>
              </p:nvCxnSpPr>
              <p:spPr>
                <a:xfrm>
                  <a:off x="8957498" y="3647142"/>
                  <a:ext cx="125425" cy="1922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接點 70"/>
                <p:cNvCxnSpPr/>
                <p:nvPr/>
              </p:nvCxnSpPr>
              <p:spPr>
                <a:xfrm flipV="1">
                  <a:off x="8939651" y="3286126"/>
                  <a:ext cx="158621" cy="13710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手繪多邊形 71"/>
                <p:cNvSpPr/>
                <p:nvPr/>
              </p:nvSpPr>
              <p:spPr>
                <a:xfrm>
                  <a:off x="8869341" y="3329736"/>
                  <a:ext cx="261256" cy="200729"/>
                </a:xfrm>
                <a:custGeom>
                  <a:avLst/>
                  <a:gdLst>
                    <a:gd name="connsiteX0" fmla="*/ 0 w 261257"/>
                    <a:gd name="connsiteY0" fmla="*/ 121298 h 200729"/>
                    <a:gd name="connsiteX1" fmla="*/ 139959 w 261257"/>
                    <a:gd name="connsiteY1" fmla="*/ 195943 h 200729"/>
                    <a:gd name="connsiteX2" fmla="*/ 261257 w 261257"/>
                    <a:gd name="connsiteY2" fmla="*/ 0 h 200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1257" h="200729">
                      <a:moveTo>
                        <a:pt x="0" y="121298"/>
                      </a:moveTo>
                      <a:cubicBezTo>
                        <a:pt x="48208" y="168728"/>
                        <a:pt x="96416" y="216159"/>
                        <a:pt x="139959" y="195943"/>
                      </a:cubicBezTo>
                      <a:cubicBezTo>
                        <a:pt x="183502" y="175727"/>
                        <a:pt x="222379" y="87863"/>
                        <a:pt x="261257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矩形 72"/>
              <p:cNvSpPr/>
              <p:nvPr/>
            </p:nvSpPr>
            <p:spPr>
              <a:xfrm>
                <a:off x="9799444" y="3075030"/>
                <a:ext cx="646331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：訪客</a:t>
                </a:r>
                <a:endParaRPr lang="zh-TW" altLang="en-US" sz="12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74" name="群組 73"/>
              <p:cNvGrpSpPr/>
              <p:nvPr/>
            </p:nvGrpSpPr>
            <p:grpSpPr>
              <a:xfrm>
                <a:off x="9508985" y="3620743"/>
                <a:ext cx="214994" cy="321787"/>
                <a:chOff x="8296937" y="2977027"/>
                <a:chExt cx="284917" cy="447825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8296937" y="2977027"/>
                  <a:ext cx="284917" cy="44782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橢圓 75"/>
                <p:cNvSpPr/>
                <p:nvPr/>
              </p:nvSpPr>
              <p:spPr>
                <a:xfrm>
                  <a:off x="8377356" y="3280809"/>
                  <a:ext cx="126000" cy="124690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矩形 76"/>
              <p:cNvSpPr/>
              <p:nvPr/>
            </p:nvSpPr>
            <p:spPr>
              <a:xfrm>
                <a:off x="9650380" y="3665528"/>
                <a:ext cx="954107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12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：行動裝置</a:t>
                </a:r>
                <a:endParaRPr lang="zh-TW" altLang="en-US" sz="12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85" name="直線單箭頭接點 84"/>
            <p:cNvCxnSpPr/>
            <p:nvPr/>
          </p:nvCxnSpPr>
          <p:spPr>
            <a:xfrm flipH="1">
              <a:off x="5962823" y="4268051"/>
              <a:ext cx="54" cy="483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/>
            <p:nvPr/>
          </p:nvCxnSpPr>
          <p:spPr>
            <a:xfrm>
              <a:off x="5515720" y="5059716"/>
              <a:ext cx="401216" cy="23793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5787065" y="4950876"/>
              <a:ext cx="164015" cy="346771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 flipH="1">
              <a:off x="5973783" y="4886330"/>
              <a:ext cx="63564" cy="411317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 flipH="1">
              <a:off x="5998031" y="5059716"/>
              <a:ext cx="313661" cy="23793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6" name="群組 105"/>
            <p:cNvGrpSpPr/>
            <p:nvPr/>
          </p:nvGrpSpPr>
          <p:grpSpPr>
            <a:xfrm>
              <a:off x="5446955" y="5327210"/>
              <a:ext cx="1031735" cy="936318"/>
              <a:chOff x="5318449" y="5476949"/>
              <a:chExt cx="1031735" cy="936318"/>
            </a:xfrm>
          </p:grpSpPr>
          <p:cxnSp>
            <p:nvCxnSpPr>
              <p:cNvPr id="101" name="直線接點 100"/>
              <p:cNvCxnSpPr/>
              <p:nvPr/>
            </p:nvCxnSpPr>
            <p:spPr>
              <a:xfrm>
                <a:off x="5327779" y="5607698"/>
                <a:ext cx="0" cy="67563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5" name="群組 104"/>
              <p:cNvGrpSpPr/>
              <p:nvPr/>
            </p:nvGrpSpPr>
            <p:grpSpPr>
              <a:xfrm>
                <a:off x="5318449" y="5476949"/>
                <a:ext cx="1031735" cy="936318"/>
                <a:chOff x="5318449" y="5476949"/>
                <a:chExt cx="1031735" cy="936318"/>
              </a:xfrm>
            </p:grpSpPr>
            <p:sp>
              <p:nvSpPr>
                <p:cNvPr id="97" name="手繪多邊形 96"/>
                <p:cNvSpPr/>
                <p:nvPr/>
              </p:nvSpPr>
              <p:spPr>
                <a:xfrm>
                  <a:off x="5318449" y="5476949"/>
                  <a:ext cx="1022405" cy="130749"/>
                </a:xfrm>
                <a:custGeom>
                  <a:avLst/>
                  <a:gdLst>
                    <a:gd name="connsiteX0" fmla="*/ 0 w 1222310"/>
                    <a:gd name="connsiteY0" fmla="*/ 130749 h 130749"/>
                    <a:gd name="connsiteX1" fmla="*/ 569167 w 1222310"/>
                    <a:gd name="connsiteY1" fmla="*/ 120 h 130749"/>
                    <a:gd name="connsiteX2" fmla="*/ 1222310 w 1222310"/>
                    <a:gd name="connsiteY2" fmla="*/ 112088 h 130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22310" h="130749">
                      <a:moveTo>
                        <a:pt x="0" y="130749"/>
                      </a:moveTo>
                      <a:cubicBezTo>
                        <a:pt x="182724" y="66989"/>
                        <a:pt x="365449" y="3230"/>
                        <a:pt x="569167" y="120"/>
                      </a:cubicBezTo>
                      <a:cubicBezTo>
                        <a:pt x="772885" y="-2990"/>
                        <a:pt x="997597" y="54549"/>
                        <a:pt x="1222310" y="112088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手繪多邊形 98"/>
                <p:cNvSpPr/>
                <p:nvPr/>
              </p:nvSpPr>
              <p:spPr>
                <a:xfrm>
                  <a:off x="5337110" y="5607698"/>
                  <a:ext cx="1013074" cy="139984"/>
                </a:xfrm>
                <a:custGeom>
                  <a:avLst/>
                  <a:gdLst>
                    <a:gd name="connsiteX0" fmla="*/ 0 w 1194319"/>
                    <a:gd name="connsiteY0" fmla="*/ 9331 h 149315"/>
                    <a:gd name="connsiteX1" fmla="*/ 606490 w 1194319"/>
                    <a:gd name="connsiteY1" fmla="*/ 149290 h 149315"/>
                    <a:gd name="connsiteX2" fmla="*/ 1194319 w 1194319"/>
                    <a:gd name="connsiteY2" fmla="*/ 0 h 149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94319" h="149315">
                      <a:moveTo>
                        <a:pt x="0" y="9331"/>
                      </a:moveTo>
                      <a:cubicBezTo>
                        <a:pt x="203718" y="80088"/>
                        <a:pt x="407437" y="150845"/>
                        <a:pt x="606490" y="149290"/>
                      </a:cubicBezTo>
                      <a:cubicBezTo>
                        <a:pt x="805543" y="147735"/>
                        <a:pt x="999931" y="73867"/>
                        <a:pt x="1194319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直線接點 102"/>
                <p:cNvCxnSpPr/>
                <p:nvPr/>
              </p:nvCxnSpPr>
              <p:spPr>
                <a:xfrm>
                  <a:off x="6347925" y="5592148"/>
                  <a:ext cx="0" cy="6756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手繪多邊形 103"/>
                <p:cNvSpPr/>
                <p:nvPr/>
              </p:nvSpPr>
              <p:spPr>
                <a:xfrm>
                  <a:off x="5330885" y="6273283"/>
                  <a:ext cx="1013074" cy="139984"/>
                </a:xfrm>
                <a:custGeom>
                  <a:avLst/>
                  <a:gdLst>
                    <a:gd name="connsiteX0" fmla="*/ 0 w 1194319"/>
                    <a:gd name="connsiteY0" fmla="*/ 9331 h 149315"/>
                    <a:gd name="connsiteX1" fmla="*/ 606490 w 1194319"/>
                    <a:gd name="connsiteY1" fmla="*/ 149290 h 149315"/>
                    <a:gd name="connsiteX2" fmla="*/ 1194319 w 1194319"/>
                    <a:gd name="connsiteY2" fmla="*/ 0 h 149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94319" h="149315">
                      <a:moveTo>
                        <a:pt x="0" y="9331"/>
                      </a:moveTo>
                      <a:cubicBezTo>
                        <a:pt x="203718" y="80088"/>
                        <a:pt x="407437" y="150845"/>
                        <a:pt x="606490" y="149290"/>
                      </a:cubicBezTo>
                      <a:cubicBezTo>
                        <a:pt x="805543" y="147735"/>
                        <a:pt x="999931" y="73867"/>
                        <a:pt x="1194319" y="0"/>
                      </a:cubicBezTo>
                    </a:path>
                  </a:pathLst>
                </a:cu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8985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/>
          <p:cNvGrpSpPr/>
          <p:nvPr/>
        </p:nvGrpSpPr>
        <p:grpSpPr>
          <a:xfrm>
            <a:off x="4703623" y="1349781"/>
            <a:ext cx="2450179" cy="3522519"/>
            <a:chOff x="4239491" y="656705"/>
            <a:chExt cx="3266904" cy="4696691"/>
          </a:xfrm>
        </p:grpSpPr>
        <p:sp>
          <p:nvSpPr>
            <p:cNvPr id="4" name="矩形 3"/>
            <p:cNvSpPr/>
            <p:nvPr/>
          </p:nvSpPr>
          <p:spPr>
            <a:xfrm>
              <a:off x="4305994" y="656705"/>
              <a:ext cx="3133898" cy="4696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5" name="矩形 4"/>
            <p:cNvSpPr/>
            <p:nvPr/>
          </p:nvSpPr>
          <p:spPr>
            <a:xfrm>
              <a:off x="7373391" y="3183775"/>
              <a:ext cx="133004" cy="142147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>
                <a:solidFill>
                  <a:srgbClr val="FF33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239491" y="3183775"/>
              <a:ext cx="133004" cy="14214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7" name="矩形 6"/>
            <p:cNvSpPr/>
            <p:nvPr/>
          </p:nvSpPr>
          <p:spPr>
            <a:xfrm>
              <a:off x="7373387" y="1349433"/>
              <a:ext cx="133004" cy="14214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8" name="矩形 7"/>
            <p:cNvSpPr/>
            <p:nvPr/>
          </p:nvSpPr>
          <p:spPr>
            <a:xfrm>
              <a:off x="4239491" y="1349433"/>
              <a:ext cx="133004" cy="14214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/>
            </a:p>
          </p:txBody>
        </p:sp>
        <p:sp>
          <p:nvSpPr>
            <p:cNvPr id="9" name="矩形 8"/>
            <p:cNvSpPr/>
            <p:nvPr/>
          </p:nvSpPr>
          <p:spPr>
            <a:xfrm>
              <a:off x="5434360" y="2060171"/>
              <a:ext cx="877164" cy="1754670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zh-TW" altLang="en-US" sz="405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走</a:t>
              </a:r>
              <a:endParaRPr lang="en-US" altLang="zh-TW" sz="4051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4051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廊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372762" y="1798561"/>
              <a:ext cx="432597" cy="523223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en-US" altLang="zh-TW" sz="21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endParaRPr lang="zh-TW" altLang="en-US" sz="21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44802" y="1798561"/>
              <a:ext cx="424049" cy="523223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en-US" altLang="zh-TW" sz="21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</a:t>
              </a:r>
              <a:endParaRPr lang="zh-TW" altLang="en-US" sz="21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387520" y="3632904"/>
              <a:ext cx="404812" cy="523223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en-US" altLang="zh-TW" sz="21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</a:t>
              </a:r>
              <a:endParaRPr lang="zh-TW" altLang="en-US" sz="21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21319" y="3632904"/>
              <a:ext cx="456108" cy="523223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en-US" altLang="zh-TW" sz="21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</a:t>
              </a:r>
              <a:endParaRPr lang="zh-TW" altLang="en-US" sz="2100" dirty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82927" y="4817853"/>
              <a:ext cx="1980029" cy="400112"/>
            </a:xfrm>
            <a:prstGeom prst="rect">
              <a:avLst/>
            </a:prstGeom>
            <a:noFill/>
          </p:spPr>
          <p:txBody>
            <a:bodyPr wrap="none" lIns="68580" tIns="34291" rIns="68580" bIns="34291">
              <a:spAutoFit/>
            </a:bodyPr>
            <a:lstStyle/>
            <a:p>
              <a:pPr algn="ctr"/>
              <a:r>
                <a:rPr lang="zh-TW" altLang="en-US" sz="1500" dirty="0">
                  <a:ln w="0"/>
                  <a:solidFill>
                    <a:schemeClr val="accent1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紅標為當前位置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57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群組 200"/>
          <p:cNvGrpSpPr/>
          <p:nvPr/>
        </p:nvGrpSpPr>
        <p:grpSpPr>
          <a:xfrm>
            <a:off x="3353676" y="479021"/>
            <a:ext cx="6746903" cy="6292503"/>
            <a:chOff x="1829675" y="479020"/>
            <a:chExt cx="6746903" cy="6292503"/>
          </a:xfrm>
        </p:grpSpPr>
        <p:grpSp>
          <p:nvGrpSpPr>
            <p:cNvPr id="190" name="群組 189"/>
            <p:cNvGrpSpPr/>
            <p:nvPr/>
          </p:nvGrpSpPr>
          <p:grpSpPr>
            <a:xfrm>
              <a:off x="1829676" y="479020"/>
              <a:ext cx="5419022" cy="6292503"/>
              <a:chOff x="1829676" y="479020"/>
              <a:chExt cx="5419022" cy="6292503"/>
            </a:xfrm>
          </p:grpSpPr>
          <p:sp>
            <p:nvSpPr>
              <p:cNvPr id="4" name="橢圓 3"/>
              <p:cNvSpPr/>
              <p:nvPr/>
            </p:nvSpPr>
            <p:spPr>
              <a:xfrm>
                <a:off x="3314698" y="479020"/>
                <a:ext cx="310500" cy="3105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1"/>
              </a:p>
            </p:txBody>
          </p:sp>
          <p:cxnSp>
            <p:nvCxnSpPr>
              <p:cNvPr id="6" name="直線單箭頭接點 5"/>
              <p:cNvCxnSpPr>
                <a:stCxn id="4" idx="4"/>
                <a:endCxn id="10" idx="0"/>
              </p:cNvCxnSpPr>
              <p:nvPr/>
            </p:nvCxnSpPr>
            <p:spPr>
              <a:xfrm>
                <a:off x="3469950" y="789520"/>
                <a:ext cx="2222" cy="1552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" name="群組 11"/>
              <p:cNvGrpSpPr/>
              <p:nvPr/>
            </p:nvGrpSpPr>
            <p:grpSpPr>
              <a:xfrm>
                <a:off x="2662170" y="944771"/>
                <a:ext cx="1651678" cy="337893"/>
                <a:chOff x="2326744" y="1110634"/>
                <a:chExt cx="2535205" cy="45052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2326744" y="1110634"/>
                  <a:ext cx="2486581" cy="450524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1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2368485" y="1175201"/>
                  <a:ext cx="2493464" cy="33855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en-US" altLang="zh-TW" sz="1200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Line Beacon</a:t>
                  </a:r>
                  <a:r>
                    <a:rPr lang="zh-TW" altLang="en-US" sz="1200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功能開發</a:t>
                  </a:r>
                </a:p>
              </p:txBody>
            </p:sp>
          </p:grpSp>
          <p:cxnSp>
            <p:nvCxnSpPr>
              <p:cNvPr id="55" name="直線單箭頭接點 54"/>
              <p:cNvCxnSpPr/>
              <p:nvPr/>
            </p:nvCxnSpPr>
            <p:spPr>
              <a:xfrm>
                <a:off x="3472027" y="1278504"/>
                <a:ext cx="0" cy="155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流程圖: 決策 55"/>
              <p:cNvSpPr/>
              <p:nvPr/>
            </p:nvSpPr>
            <p:spPr>
              <a:xfrm>
                <a:off x="3307975" y="1432903"/>
                <a:ext cx="337500" cy="336665"/>
              </a:xfrm>
              <a:prstGeom prst="flowChartDecision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1"/>
              </a:p>
            </p:txBody>
          </p:sp>
          <p:cxnSp>
            <p:nvCxnSpPr>
              <p:cNvPr id="57" name="直線單箭頭接點 56"/>
              <p:cNvCxnSpPr>
                <a:stCxn id="56" idx="3"/>
                <a:endCxn id="60" idx="1"/>
              </p:cNvCxnSpPr>
              <p:nvPr/>
            </p:nvCxnSpPr>
            <p:spPr>
              <a:xfrm flipV="1">
                <a:off x="3645477" y="1601235"/>
                <a:ext cx="62360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9" name="群組 58"/>
              <p:cNvGrpSpPr/>
              <p:nvPr/>
            </p:nvGrpSpPr>
            <p:grpSpPr>
              <a:xfrm>
                <a:off x="4269078" y="1466236"/>
                <a:ext cx="1620000" cy="273625"/>
                <a:chOff x="2326744" y="1110634"/>
                <a:chExt cx="2486581" cy="463182"/>
              </a:xfrm>
            </p:grpSpPr>
            <p:sp>
              <p:nvSpPr>
                <p:cNvPr id="60" name="圓角矩形 59"/>
                <p:cNvSpPr/>
                <p:nvPr/>
              </p:nvSpPr>
              <p:spPr>
                <a:xfrm>
                  <a:off x="2326744" y="1110634"/>
                  <a:ext cx="2486581" cy="450524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2407714" y="1143993"/>
                  <a:ext cx="2338451" cy="4298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68580" tIns="34291" rIns="68580" bIns="34291">
                  <a:spAutoFit/>
                </a:bodyPr>
                <a:lstStyle/>
                <a:p>
                  <a:pPr algn="ctr"/>
                  <a:r>
                    <a:rPr lang="zh-TW" altLang="en-US" sz="1200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事件觸發、條件修正</a:t>
                  </a:r>
                </a:p>
              </p:txBody>
            </p:sp>
          </p:grpSp>
          <p:cxnSp>
            <p:nvCxnSpPr>
              <p:cNvPr id="65" name="直線接點 64"/>
              <p:cNvCxnSpPr>
                <a:stCxn id="60" idx="3"/>
              </p:cNvCxnSpPr>
              <p:nvPr/>
            </p:nvCxnSpPr>
            <p:spPr>
              <a:xfrm>
                <a:off x="5889078" y="1601235"/>
                <a:ext cx="574067" cy="62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/>
              <p:cNvCxnSpPr/>
              <p:nvPr/>
            </p:nvCxnSpPr>
            <p:spPr>
              <a:xfrm>
                <a:off x="3476727" y="1338730"/>
                <a:ext cx="2986420" cy="66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/>
              <p:nvPr/>
            </p:nvCxnSpPr>
            <p:spPr>
              <a:xfrm flipV="1">
                <a:off x="6463145" y="1345403"/>
                <a:ext cx="0" cy="2614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矩形 95"/>
              <p:cNvSpPr/>
              <p:nvPr/>
            </p:nvSpPr>
            <p:spPr>
              <a:xfrm>
                <a:off x="2008073" y="1491442"/>
                <a:ext cx="1350371" cy="230963"/>
              </a:xfrm>
              <a:prstGeom prst="rect">
                <a:avLst/>
              </a:prstGeom>
              <a:noFill/>
            </p:spPr>
            <p:txBody>
              <a:bodyPr wrap="none" lIns="68580" tIns="34291" rIns="68580" bIns="34291">
                <a:spAutoFit/>
              </a:bodyPr>
              <a:lstStyle/>
              <a:p>
                <a:pPr algn="ctr"/>
                <a:r>
                  <a:rPr lang="zh-TW" altLang="en-US" sz="1051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測試觸發方法及條件</a:t>
                </a:r>
              </a:p>
            </p:txBody>
          </p:sp>
          <p:grpSp>
            <p:nvGrpSpPr>
              <p:cNvPr id="120" name="群組 119"/>
              <p:cNvGrpSpPr/>
              <p:nvPr/>
            </p:nvGrpSpPr>
            <p:grpSpPr>
              <a:xfrm>
                <a:off x="2683257" y="1763697"/>
                <a:ext cx="1620000" cy="441688"/>
                <a:chOff x="2557982" y="1995534"/>
                <a:chExt cx="2160000" cy="588916"/>
              </a:xfrm>
            </p:grpSpPr>
            <p:grpSp>
              <p:nvGrpSpPr>
                <p:cNvPr id="19" name="群組 18"/>
                <p:cNvGrpSpPr/>
                <p:nvPr/>
              </p:nvGrpSpPr>
              <p:grpSpPr>
                <a:xfrm>
                  <a:off x="2557982" y="2204651"/>
                  <a:ext cx="2160000" cy="379799"/>
                  <a:chOff x="2326744" y="1110634"/>
                  <a:chExt cx="2486581" cy="475302"/>
                </a:xfrm>
              </p:grpSpPr>
              <p:sp>
                <p:nvSpPr>
                  <p:cNvPr id="20" name="圓角矩形 19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2755124" y="1162247"/>
                    <a:ext cx="1629831" cy="423689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20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回覆資料格式</a:t>
                    </a:r>
                  </a:p>
                </p:txBody>
              </p:sp>
            </p:grpSp>
            <p:cxnSp>
              <p:nvCxnSpPr>
                <p:cNvPr id="107" name="直線單箭頭接點 106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群組 116"/>
              <p:cNvGrpSpPr/>
              <p:nvPr/>
            </p:nvGrpSpPr>
            <p:grpSpPr>
              <a:xfrm>
                <a:off x="3314700" y="2190461"/>
                <a:ext cx="3155170" cy="484064"/>
                <a:chOff x="3384719" y="2574033"/>
                <a:chExt cx="4206893" cy="645419"/>
              </a:xfrm>
            </p:grpSpPr>
            <p:cxnSp>
              <p:nvCxnSpPr>
                <p:cNvPr id="108" name="直線單箭頭接點 107"/>
                <p:cNvCxnSpPr/>
                <p:nvPr/>
              </p:nvCxnSpPr>
              <p:spPr>
                <a:xfrm>
                  <a:off x="3603455" y="2574033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流程圖: 決策 108"/>
                <p:cNvSpPr/>
                <p:nvPr/>
              </p:nvSpPr>
              <p:spPr>
                <a:xfrm>
                  <a:off x="3384719" y="2770565"/>
                  <a:ext cx="450000" cy="448887"/>
                </a:xfrm>
                <a:prstGeom prst="flowChartDecision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1"/>
                </a:p>
              </p:txBody>
            </p:sp>
            <p:cxnSp>
              <p:nvCxnSpPr>
                <p:cNvPr id="110" name="直線單箭頭接點 109"/>
                <p:cNvCxnSpPr>
                  <a:stCxn id="109" idx="3"/>
                  <a:endCxn id="112" idx="1"/>
                </p:cNvCxnSpPr>
                <p:nvPr/>
              </p:nvCxnSpPr>
              <p:spPr>
                <a:xfrm flipV="1">
                  <a:off x="3834719" y="2995008"/>
                  <a:ext cx="83147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群組 110"/>
                <p:cNvGrpSpPr/>
                <p:nvPr/>
              </p:nvGrpSpPr>
              <p:grpSpPr>
                <a:xfrm>
                  <a:off x="4666190" y="2815010"/>
                  <a:ext cx="2160000" cy="365209"/>
                  <a:chOff x="2326744" y="1110634"/>
                  <a:chExt cx="2486581" cy="457042"/>
                </a:xfrm>
              </p:grpSpPr>
              <p:sp>
                <p:nvSpPr>
                  <p:cNvPr id="112" name="圓角矩形 111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113" name="矩形 112"/>
                  <p:cNvSpPr/>
                  <p:nvPr/>
                </p:nvSpPr>
                <p:spPr>
                  <a:xfrm>
                    <a:off x="2762032" y="1143988"/>
                    <a:ext cx="1629831" cy="4236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20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修正、模組化</a:t>
                    </a:r>
                  </a:p>
                </p:txBody>
              </p:sp>
            </p:grpSp>
            <p:cxnSp>
              <p:nvCxnSpPr>
                <p:cNvPr id="114" name="直線接點 113"/>
                <p:cNvCxnSpPr>
                  <a:stCxn id="112" idx="3"/>
                </p:cNvCxnSpPr>
                <p:nvPr/>
              </p:nvCxnSpPr>
              <p:spPr>
                <a:xfrm>
                  <a:off x="6826190" y="2995008"/>
                  <a:ext cx="765422" cy="83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線接點 114"/>
                <p:cNvCxnSpPr/>
                <p:nvPr/>
              </p:nvCxnSpPr>
              <p:spPr>
                <a:xfrm>
                  <a:off x="3609719" y="2645003"/>
                  <a:ext cx="3981893" cy="88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線接點 115"/>
                <p:cNvCxnSpPr/>
                <p:nvPr/>
              </p:nvCxnSpPr>
              <p:spPr>
                <a:xfrm flipV="1">
                  <a:off x="7591612" y="2653898"/>
                  <a:ext cx="0" cy="3486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矩形 118"/>
              <p:cNvSpPr/>
              <p:nvPr/>
            </p:nvSpPr>
            <p:spPr>
              <a:xfrm>
                <a:off x="2155288" y="2388796"/>
                <a:ext cx="1159613" cy="230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68580" tIns="34291" rIns="68580" bIns="34291">
                <a:spAutoFit/>
              </a:bodyPr>
              <a:lstStyle/>
              <a:p>
                <a:pPr algn="ctr"/>
                <a:r>
                  <a:rPr lang="zh-TW" altLang="en-US" sz="1051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測試官方釋出</a:t>
                </a:r>
                <a:r>
                  <a:rPr lang="en-US" altLang="zh-TW" sz="1051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API</a:t>
                </a:r>
                <a:endParaRPr lang="zh-TW" altLang="en-US" sz="105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21" name="群組 120"/>
              <p:cNvGrpSpPr/>
              <p:nvPr/>
            </p:nvGrpSpPr>
            <p:grpSpPr>
              <a:xfrm>
                <a:off x="2691605" y="2676112"/>
                <a:ext cx="1620000" cy="448220"/>
                <a:chOff x="2557982" y="1995534"/>
                <a:chExt cx="2160000" cy="577537"/>
              </a:xfrm>
            </p:grpSpPr>
            <p:grpSp>
              <p:nvGrpSpPr>
                <p:cNvPr id="122" name="群組 121"/>
                <p:cNvGrpSpPr/>
                <p:nvPr/>
              </p:nvGrpSpPr>
              <p:grpSpPr>
                <a:xfrm>
                  <a:off x="2557982" y="2204652"/>
                  <a:ext cx="2160000" cy="368419"/>
                  <a:chOff x="2326744" y="1110634"/>
                  <a:chExt cx="2486581" cy="461060"/>
                </a:xfrm>
              </p:grpSpPr>
              <p:sp>
                <p:nvSpPr>
                  <p:cNvPr id="124" name="圓角矩形 123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25" name="矩形 124"/>
                  <p:cNvSpPr/>
                  <p:nvPr/>
                </p:nvSpPr>
                <p:spPr>
                  <a:xfrm>
                    <a:off x="2991330" y="1162247"/>
                    <a:ext cx="1157416" cy="409447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20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收藏功能</a:t>
                    </a:r>
                  </a:p>
                </p:txBody>
              </p:sp>
            </p:grpSp>
            <p:cxnSp>
              <p:nvCxnSpPr>
                <p:cNvPr id="123" name="直線單箭頭接點 122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群組 125"/>
              <p:cNvGrpSpPr/>
              <p:nvPr/>
            </p:nvGrpSpPr>
            <p:grpSpPr>
              <a:xfrm>
                <a:off x="2691605" y="3117802"/>
                <a:ext cx="1620000" cy="448220"/>
                <a:chOff x="2557982" y="1995534"/>
                <a:chExt cx="2160000" cy="577537"/>
              </a:xfrm>
            </p:grpSpPr>
            <p:grpSp>
              <p:nvGrpSpPr>
                <p:cNvPr id="127" name="群組 126"/>
                <p:cNvGrpSpPr/>
                <p:nvPr/>
              </p:nvGrpSpPr>
              <p:grpSpPr>
                <a:xfrm>
                  <a:off x="2557982" y="2204652"/>
                  <a:ext cx="2160000" cy="368419"/>
                  <a:chOff x="2326744" y="1110634"/>
                  <a:chExt cx="2486581" cy="461060"/>
                </a:xfrm>
              </p:grpSpPr>
              <p:sp>
                <p:nvSpPr>
                  <p:cNvPr id="129" name="圓角矩形 128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30" name="矩形 129"/>
                  <p:cNvSpPr/>
                  <p:nvPr/>
                </p:nvSpPr>
                <p:spPr>
                  <a:xfrm>
                    <a:off x="2991330" y="1162247"/>
                    <a:ext cx="1157416" cy="409447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20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推薦功能</a:t>
                    </a:r>
                  </a:p>
                </p:txBody>
              </p:sp>
            </p:grpSp>
            <p:cxnSp>
              <p:nvCxnSpPr>
                <p:cNvPr id="128" name="直線單箭頭接點 127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群組 130"/>
              <p:cNvGrpSpPr/>
              <p:nvPr/>
            </p:nvGrpSpPr>
            <p:grpSpPr>
              <a:xfrm>
                <a:off x="3314700" y="3559489"/>
                <a:ext cx="3155170" cy="484064"/>
                <a:chOff x="3384719" y="2574033"/>
                <a:chExt cx="4206893" cy="645419"/>
              </a:xfrm>
            </p:grpSpPr>
            <p:cxnSp>
              <p:nvCxnSpPr>
                <p:cNvPr id="132" name="直線單箭頭接點 131"/>
                <p:cNvCxnSpPr/>
                <p:nvPr/>
              </p:nvCxnSpPr>
              <p:spPr>
                <a:xfrm>
                  <a:off x="3603455" y="2574033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流程圖: 決策 132"/>
                <p:cNvSpPr/>
                <p:nvPr/>
              </p:nvSpPr>
              <p:spPr>
                <a:xfrm>
                  <a:off x="3384719" y="2770565"/>
                  <a:ext cx="450000" cy="448887"/>
                </a:xfrm>
                <a:prstGeom prst="flowChartDecision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1"/>
                </a:p>
              </p:txBody>
            </p:sp>
            <p:cxnSp>
              <p:nvCxnSpPr>
                <p:cNvPr id="134" name="直線單箭頭接點 133"/>
                <p:cNvCxnSpPr>
                  <a:stCxn id="133" idx="3"/>
                  <a:endCxn id="139" idx="1"/>
                </p:cNvCxnSpPr>
                <p:nvPr/>
              </p:nvCxnSpPr>
              <p:spPr>
                <a:xfrm flipV="1">
                  <a:off x="3834719" y="2995008"/>
                  <a:ext cx="83147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群組 134"/>
                <p:cNvGrpSpPr/>
                <p:nvPr/>
              </p:nvGrpSpPr>
              <p:grpSpPr>
                <a:xfrm>
                  <a:off x="4666190" y="2815008"/>
                  <a:ext cx="2172629" cy="360000"/>
                  <a:chOff x="2326744" y="1110634"/>
                  <a:chExt cx="2501119" cy="450524"/>
                </a:xfrm>
              </p:grpSpPr>
              <p:sp>
                <p:nvSpPr>
                  <p:cNvPr id="139" name="圓角矩形 138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140" name="矩形 139"/>
                  <p:cNvSpPr/>
                  <p:nvPr/>
                </p:nvSpPr>
                <p:spPr>
                  <a:xfrm>
                    <a:off x="2341782" y="1144368"/>
                    <a:ext cx="2486081" cy="3853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1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精進運算相似度的演算法</a:t>
                    </a:r>
                  </a:p>
                </p:txBody>
              </p:sp>
            </p:grpSp>
            <p:cxnSp>
              <p:nvCxnSpPr>
                <p:cNvPr id="136" name="直線接點 135"/>
                <p:cNvCxnSpPr>
                  <a:stCxn id="139" idx="3"/>
                </p:cNvCxnSpPr>
                <p:nvPr/>
              </p:nvCxnSpPr>
              <p:spPr>
                <a:xfrm>
                  <a:off x="6826190" y="2995008"/>
                  <a:ext cx="765422" cy="83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接點 136"/>
                <p:cNvCxnSpPr/>
                <p:nvPr/>
              </p:nvCxnSpPr>
              <p:spPr>
                <a:xfrm>
                  <a:off x="3609719" y="2645003"/>
                  <a:ext cx="3981893" cy="889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線接點 137"/>
                <p:cNvCxnSpPr/>
                <p:nvPr/>
              </p:nvCxnSpPr>
              <p:spPr>
                <a:xfrm flipV="1">
                  <a:off x="7591612" y="2653898"/>
                  <a:ext cx="0" cy="3486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矩形 140"/>
              <p:cNvSpPr/>
              <p:nvPr/>
            </p:nvSpPr>
            <p:spPr>
              <a:xfrm>
                <a:off x="1829676" y="3655601"/>
                <a:ext cx="1485022" cy="392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68580" tIns="34291" rIns="68580" bIns="34291">
                <a:spAutoFit/>
              </a:bodyPr>
              <a:lstStyle/>
              <a:p>
                <a:pPr algn="ctr"/>
                <a:r>
                  <a:rPr lang="zh-TW" altLang="en-US" sz="1051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測試呼叫不同程式語言</a:t>
                </a:r>
                <a:endParaRPr lang="en-US" altLang="zh-TW" sz="105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1051" dirty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並執行深度學習運算</a:t>
                </a:r>
                <a:endParaRPr lang="en-US" altLang="zh-TW" sz="1051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42" name="群組 141"/>
              <p:cNvGrpSpPr/>
              <p:nvPr/>
            </p:nvGrpSpPr>
            <p:grpSpPr>
              <a:xfrm>
                <a:off x="2687431" y="4043551"/>
                <a:ext cx="1620000" cy="426839"/>
                <a:chOff x="2557981" y="1995534"/>
                <a:chExt cx="2160000" cy="569118"/>
              </a:xfrm>
            </p:grpSpPr>
            <p:grpSp>
              <p:nvGrpSpPr>
                <p:cNvPr id="143" name="群組 142"/>
                <p:cNvGrpSpPr/>
                <p:nvPr/>
              </p:nvGrpSpPr>
              <p:grpSpPr>
                <a:xfrm>
                  <a:off x="2557981" y="2204652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45" name="圓角矩形 144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46" name="矩形 145"/>
                  <p:cNvSpPr/>
                  <p:nvPr/>
                </p:nvSpPr>
                <p:spPr>
                  <a:xfrm>
                    <a:off x="2533677" y="1162247"/>
                    <a:ext cx="2072720" cy="385387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1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投票及排行榜之網頁</a:t>
                    </a:r>
                  </a:p>
                </p:txBody>
              </p:sp>
            </p:grpSp>
            <p:cxnSp>
              <p:nvCxnSpPr>
                <p:cNvPr id="144" name="直線單箭頭接點 143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群組 146"/>
              <p:cNvGrpSpPr/>
              <p:nvPr/>
            </p:nvGrpSpPr>
            <p:grpSpPr>
              <a:xfrm>
                <a:off x="2691605" y="4473197"/>
                <a:ext cx="1620000" cy="426839"/>
                <a:chOff x="2557981" y="1995534"/>
                <a:chExt cx="2160000" cy="569118"/>
              </a:xfrm>
            </p:grpSpPr>
            <p:grpSp>
              <p:nvGrpSpPr>
                <p:cNvPr id="148" name="群組 147"/>
                <p:cNvGrpSpPr/>
                <p:nvPr/>
              </p:nvGrpSpPr>
              <p:grpSpPr>
                <a:xfrm>
                  <a:off x="2557981" y="2204652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50" name="圓角矩形 149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51" name="矩形 150"/>
                  <p:cNvSpPr/>
                  <p:nvPr/>
                </p:nvSpPr>
                <p:spPr>
                  <a:xfrm>
                    <a:off x="3257063" y="1162247"/>
                    <a:ext cx="625949" cy="385171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評論</a:t>
                    </a:r>
                    <a:endParaRPr lang="zh-TW" altLang="en-US" sz="1051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cxnSp>
              <p:nvCxnSpPr>
                <p:cNvPr id="149" name="直線單箭頭接點 148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群組 151"/>
              <p:cNvGrpSpPr/>
              <p:nvPr/>
            </p:nvGrpSpPr>
            <p:grpSpPr>
              <a:xfrm>
                <a:off x="2691605" y="4907995"/>
                <a:ext cx="1620000" cy="426839"/>
                <a:chOff x="2557981" y="1995534"/>
                <a:chExt cx="2160000" cy="569118"/>
              </a:xfrm>
            </p:grpSpPr>
            <p:grpSp>
              <p:nvGrpSpPr>
                <p:cNvPr id="153" name="群組 152"/>
                <p:cNvGrpSpPr/>
                <p:nvPr/>
              </p:nvGrpSpPr>
              <p:grpSpPr>
                <a:xfrm>
                  <a:off x="2557981" y="2204652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55" name="圓角矩形 154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56" name="矩形 155"/>
                  <p:cNvSpPr/>
                  <p:nvPr/>
                </p:nvSpPr>
                <p:spPr>
                  <a:xfrm>
                    <a:off x="3257063" y="1162247"/>
                    <a:ext cx="625949" cy="385171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測試</a:t>
                    </a:r>
                    <a:endParaRPr lang="zh-TW" altLang="en-US" sz="1051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cxnSp>
              <p:nvCxnSpPr>
                <p:cNvPr id="154" name="直線單箭頭接點 153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群組 166"/>
              <p:cNvGrpSpPr/>
              <p:nvPr/>
            </p:nvGrpSpPr>
            <p:grpSpPr>
              <a:xfrm>
                <a:off x="3317472" y="1113717"/>
                <a:ext cx="3931226" cy="4703213"/>
                <a:chOff x="3384719" y="-3051502"/>
                <a:chExt cx="5241634" cy="6270954"/>
              </a:xfrm>
            </p:grpSpPr>
            <p:cxnSp>
              <p:nvCxnSpPr>
                <p:cNvPr id="168" name="直線單箭頭接點 167"/>
                <p:cNvCxnSpPr/>
                <p:nvPr/>
              </p:nvCxnSpPr>
              <p:spPr>
                <a:xfrm>
                  <a:off x="3603455" y="2574033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流程圖: 決策 168"/>
                <p:cNvSpPr/>
                <p:nvPr/>
              </p:nvSpPr>
              <p:spPr>
                <a:xfrm>
                  <a:off x="3384719" y="2770565"/>
                  <a:ext cx="450000" cy="448887"/>
                </a:xfrm>
                <a:prstGeom prst="flowChartDecision">
                  <a:avLst/>
                </a:prstGeom>
                <a:noFill/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1"/>
                </a:p>
              </p:txBody>
            </p:sp>
            <p:cxnSp>
              <p:nvCxnSpPr>
                <p:cNvPr id="170" name="直線單箭頭接點 169"/>
                <p:cNvCxnSpPr>
                  <a:stCxn id="169" idx="3"/>
                  <a:endCxn id="175" idx="1"/>
                </p:cNvCxnSpPr>
                <p:nvPr/>
              </p:nvCxnSpPr>
              <p:spPr>
                <a:xfrm flipV="1">
                  <a:off x="3834719" y="2995008"/>
                  <a:ext cx="831471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1" name="群組 170"/>
                <p:cNvGrpSpPr/>
                <p:nvPr/>
              </p:nvGrpSpPr>
              <p:grpSpPr>
                <a:xfrm>
                  <a:off x="4666190" y="2815008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75" name="圓角矩形 174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176" name="矩形 175"/>
                  <p:cNvSpPr/>
                  <p:nvPr/>
                </p:nvSpPr>
                <p:spPr>
                  <a:xfrm>
                    <a:off x="2548466" y="1144368"/>
                    <a:ext cx="2072719" cy="3853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1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修正、改進整體開發</a:t>
                    </a:r>
                  </a:p>
                </p:txBody>
              </p:sp>
            </p:grpSp>
            <p:cxnSp>
              <p:nvCxnSpPr>
                <p:cNvPr id="172" name="直線接點 171"/>
                <p:cNvCxnSpPr>
                  <a:stCxn id="175" idx="3"/>
                </p:cNvCxnSpPr>
                <p:nvPr/>
              </p:nvCxnSpPr>
              <p:spPr>
                <a:xfrm flipV="1">
                  <a:off x="6826189" y="2993615"/>
                  <a:ext cx="1800164" cy="139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線接點 172"/>
                <p:cNvCxnSpPr>
                  <a:stCxn id="10" idx="3"/>
                </p:cNvCxnSpPr>
                <p:nvPr/>
              </p:nvCxnSpPr>
              <p:spPr>
                <a:xfrm>
                  <a:off x="4670983" y="-3051501"/>
                  <a:ext cx="3955370" cy="85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線接點 173"/>
                <p:cNvCxnSpPr/>
                <p:nvPr/>
              </p:nvCxnSpPr>
              <p:spPr>
                <a:xfrm flipV="1">
                  <a:off x="8626353" y="-3051502"/>
                  <a:ext cx="0" cy="605400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群組 181"/>
              <p:cNvGrpSpPr/>
              <p:nvPr/>
            </p:nvGrpSpPr>
            <p:grpSpPr>
              <a:xfrm>
                <a:off x="2694377" y="5816853"/>
                <a:ext cx="1620000" cy="426839"/>
                <a:chOff x="2557981" y="1995534"/>
                <a:chExt cx="2160000" cy="569118"/>
              </a:xfrm>
            </p:grpSpPr>
            <p:grpSp>
              <p:nvGrpSpPr>
                <p:cNvPr id="183" name="群組 182"/>
                <p:cNvGrpSpPr/>
                <p:nvPr/>
              </p:nvGrpSpPr>
              <p:grpSpPr>
                <a:xfrm>
                  <a:off x="2557981" y="2204652"/>
                  <a:ext cx="2160000" cy="360000"/>
                  <a:chOff x="2326744" y="1110634"/>
                  <a:chExt cx="2486581" cy="450524"/>
                </a:xfrm>
              </p:grpSpPr>
              <p:sp>
                <p:nvSpPr>
                  <p:cNvPr id="185" name="圓角矩形 184"/>
                  <p:cNvSpPr/>
                  <p:nvPr/>
                </p:nvSpPr>
                <p:spPr>
                  <a:xfrm>
                    <a:off x="2326744" y="1110634"/>
                    <a:ext cx="2486581" cy="450524"/>
                  </a:xfrm>
                  <a:prstGeom prst="roundRect">
                    <a:avLst/>
                  </a:prstGeom>
                  <a:noFill/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1351"/>
                  </a:p>
                </p:txBody>
              </p:sp>
              <p:sp>
                <p:nvSpPr>
                  <p:cNvPr id="186" name="矩形 185"/>
                  <p:cNvSpPr/>
                  <p:nvPr/>
                </p:nvSpPr>
                <p:spPr>
                  <a:xfrm>
                    <a:off x="3257063" y="1162247"/>
                    <a:ext cx="625949" cy="385171"/>
                  </a:xfrm>
                  <a:prstGeom prst="rect">
                    <a:avLst/>
                  </a:prstGeom>
                  <a:noFill/>
                </p:spPr>
                <p:txBody>
                  <a:bodyPr wrap="none" lIns="68580" tIns="34291" rIns="68580" bIns="34291">
                    <a:spAutoFit/>
                  </a:bodyPr>
                  <a:lstStyle/>
                  <a:p>
                    <a:pPr algn="ctr"/>
                    <a:r>
                      <a:rPr lang="zh-TW" altLang="en-US" sz="1050" dirty="0">
                        <a:ln w="0"/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維護</a:t>
                    </a:r>
                    <a:endParaRPr lang="zh-TW" altLang="en-US" sz="1051" dirty="0">
                      <a:ln w="0"/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endParaRPr>
                  </a:p>
                </p:txBody>
              </p:sp>
            </p:grpSp>
            <p:cxnSp>
              <p:nvCxnSpPr>
                <p:cNvPr id="184" name="直線單箭頭接點 183"/>
                <p:cNvCxnSpPr/>
                <p:nvPr/>
              </p:nvCxnSpPr>
              <p:spPr>
                <a:xfrm>
                  <a:off x="3612785" y="1995534"/>
                  <a:ext cx="0" cy="207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直線單箭頭接點 186"/>
              <p:cNvCxnSpPr/>
              <p:nvPr/>
            </p:nvCxnSpPr>
            <p:spPr>
              <a:xfrm>
                <a:off x="3484295" y="6241723"/>
                <a:ext cx="0" cy="155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8" name="橢圓 187"/>
              <p:cNvSpPr/>
              <p:nvPr/>
            </p:nvSpPr>
            <p:spPr>
              <a:xfrm>
                <a:off x="3328200" y="6436273"/>
                <a:ext cx="310500" cy="3105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1"/>
              </a:p>
            </p:txBody>
          </p:sp>
          <p:sp>
            <p:nvSpPr>
              <p:cNvPr id="189" name="橢圓 188"/>
              <p:cNvSpPr/>
              <p:nvPr/>
            </p:nvSpPr>
            <p:spPr>
              <a:xfrm>
                <a:off x="3303616" y="6411523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1"/>
              </a:p>
            </p:txBody>
          </p:sp>
        </p:grpSp>
        <p:sp>
          <p:nvSpPr>
            <p:cNvPr id="191" name="矩形 190"/>
            <p:cNvSpPr/>
            <p:nvPr/>
          </p:nvSpPr>
          <p:spPr>
            <a:xfrm>
              <a:off x="1829676" y="867146"/>
              <a:ext cx="5568651" cy="9741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7460133" y="1154179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第一周期</a:t>
              </a:r>
            </a:p>
          </p:txBody>
        </p:sp>
        <p:sp>
          <p:nvSpPr>
            <p:cNvPr id="193" name="矩形 192"/>
            <p:cNvSpPr/>
            <p:nvPr/>
          </p:nvSpPr>
          <p:spPr>
            <a:xfrm>
              <a:off x="1829676" y="1891631"/>
              <a:ext cx="5568651" cy="1274362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7467931" y="2319611"/>
              <a:ext cx="11079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第二周期</a:t>
              </a:r>
            </a:p>
          </p:txBody>
        </p:sp>
        <p:sp>
          <p:nvSpPr>
            <p:cNvPr id="195" name="矩形 194"/>
            <p:cNvSpPr/>
            <p:nvPr/>
          </p:nvSpPr>
          <p:spPr>
            <a:xfrm>
              <a:off x="1829676" y="3223797"/>
              <a:ext cx="5568651" cy="85899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7460133" y="3468630"/>
              <a:ext cx="110799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92D05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第三周期</a:t>
              </a:r>
            </a:p>
          </p:txBody>
        </p:sp>
        <p:sp>
          <p:nvSpPr>
            <p:cNvPr id="197" name="矩形 196"/>
            <p:cNvSpPr/>
            <p:nvPr/>
          </p:nvSpPr>
          <p:spPr>
            <a:xfrm>
              <a:off x="1829675" y="4149682"/>
              <a:ext cx="5568651" cy="81108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7467931" y="4366156"/>
              <a:ext cx="11079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00B0F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第四周期</a:t>
              </a:r>
            </a:p>
          </p:txBody>
        </p:sp>
        <p:sp>
          <p:nvSpPr>
            <p:cNvPr id="199" name="矩形 198"/>
            <p:cNvSpPr/>
            <p:nvPr/>
          </p:nvSpPr>
          <p:spPr>
            <a:xfrm>
              <a:off x="1832445" y="5016976"/>
              <a:ext cx="5568651" cy="1301604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7468581" y="5483112"/>
              <a:ext cx="1107997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dirty="0">
                  <a:ln w="0"/>
                  <a:solidFill>
                    <a:srgbClr val="7030A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第五周期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86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群組 42"/>
          <p:cNvGrpSpPr/>
          <p:nvPr/>
        </p:nvGrpSpPr>
        <p:grpSpPr>
          <a:xfrm>
            <a:off x="1" y="806336"/>
            <a:ext cx="11924522" cy="5230570"/>
            <a:chOff x="1" y="806336"/>
            <a:chExt cx="11924522" cy="5230570"/>
          </a:xfrm>
        </p:grpSpPr>
        <p:sp>
          <p:nvSpPr>
            <p:cNvPr id="4" name="矩形 3"/>
            <p:cNvSpPr/>
            <p:nvPr/>
          </p:nvSpPr>
          <p:spPr>
            <a:xfrm>
              <a:off x="1" y="806336"/>
              <a:ext cx="11924522" cy="523057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9053" y="1792406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第一周期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29053" y="2443569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第二周期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29052" y="3100850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第三周期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29053" y="3758131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第四周期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29053" y="4477416"/>
              <a:ext cx="100540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第五周期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138694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2018/08/01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8" name="直線接點 17"/>
            <p:cNvCxnSpPr/>
            <p:nvPr/>
          </p:nvCxnSpPr>
          <p:spPr>
            <a:xfrm>
              <a:off x="1654221" y="1751648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2720841" y="1750122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222713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2018/09/14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3820887" y="1750124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3312767" y="1405716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2018/10/29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4920939" y="1750124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4372936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2018/12/13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5" name="直線接點 24"/>
            <p:cNvCxnSpPr/>
            <p:nvPr/>
          </p:nvCxnSpPr>
          <p:spPr>
            <a:xfrm>
              <a:off x="5987553" y="1750123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403987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2019/01/27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7087599" y="1750122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6435039" y="1405717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2019/03/13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8154213" y="1750121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7548945" y="1416251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2019/04/28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654218" y="1893945"/>
              <a:ext cx="1440000" cy="14963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091101" y="2538031"/>
              <a:ext cx="1080000" cy="14963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直線接點 33"/>
            <p:cNvCxnSpPr/>
            <p:nvPr/>
          </p:nvCxnSpPr>
          <p:spPr>
            <a:xfrm>
              <a:off x="9220827" y="1750121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662851" y="1405715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 smtClean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2019/05/13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6" name="直線接點 35"/>
            <p:cNvCxnSpPr/>
            <p:nvPr/>
          </p:nvCxnSpPr>
          <p:spPr>
            <a:xfrm>
              <a:off x="10287441" y="1750121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9776757" y="1416251"/>
              <a:ext cx="10310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 smtClean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2019/06/01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816827" y="1416250"/>
              <a:ext cx="1031051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200" dirty="0" smtClean="0">
                  <a:ln w="0"/>
                  <a:solidFill>
                    <a:schemeClr val="bg1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2019/07/15</a:t>
              </a:r>
              <a:endParaRPr lang="zh-TW" altLang="en-US" sz="1200" dirty="0">
                <a:ln w="0"/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11356966" y="1750120"/>
              <a:ext cx="8313" cy="322712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4171101" y="3195312"/>
              <a:ext cx="1692000" cy="14963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856945" y="3852592"/>
              <a:ext cx="756000" cy="16890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6612945" y="4562242"/>
              <a:ext cx="4392000" cy="16890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42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3812952" y="4681361"/>
            <a:ext cx="4377963" cy="1710340"/>
            <a:chOff x="4134187" y="4929041"/>
            <a:chExt cx="3791990" cy="1443201"/>
          </a:xfrm>
        </p:grpSpPr>
        <p:grpSp>
          <p:nvGrpSpPr>
            <p:cNvPr id="2" name="群組 1"/>
            <p:cNvGrpSpPr/>
            <p:nvPr/>
          </p:nvGrpSpPr>
          <p:grpSpPr>
            <a:xfrm>
              <a:off x="4134187" y="4929041"/>
              <a:ext cx="3791990" cy="1443201"/>
              <a:chOff x="4429752" y="1991878"/>
              <a:chExt cx="3791990" cy="1443201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848747" y="2545041"/>
                <a:ext cx="1394934" cy="338554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16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額外下載</a:t>
                </a:r>
                <a:r>
                  <a:rPr lang="en-US" altLang="zh-TW" sz="16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APP</a:t>
                </a:r>
                <a:endParaRPr lang="zh-TW" altLang="en-US" sz="16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6449484" y="2545041"/>
                <a:ext cx="1415772" cy="338554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1600" b="0" cap="none" spc="0" dirty="0" smtClean="0">
                    <a:ln w="0"/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遺忘過去知識</a:t>
                </a:r>
                <a:endParaRPr lang="zh-TW" altLang="en-US" sz="1600" b="0" cap="none" spc="0" dirty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5" name="橢圓 94"/>
              <p:cNvSpPr/>
              <p:nvPr/>
            </p:nvSpPr>
            <p:spPr>
              <a:xfrm>
                <a:off x="4429752" y="1991878"/>
                <a:ext cx="3791990" cy="1443201"/>
              </a:xfrm>
              <a:prstGeom prst="ellipse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5999155" y="2098811"/>
                <a:ext cx="604252" cy="33761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2000" dirty="0">
                    <a:ln w="0"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痛點</a:t>
                </a:r>
              </a:p>
            </p:txBody>
          </p:sp>
        </p:grpSp>
        <p:sp>
          <p:nvSpPr>
            <p:cNvPr id="114" name="矩形 113"/>
            <p:cNvSpPr/>
            <p:nvPr/>
          </p:nvSpPr>
          <p:spPr>
            <a:xfrm>
              <a:off x="5458355" y="5890278"/>
              <a:ext cx="1210589" cy="33855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戴耳機導覽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3" name="直線單箭頭接點 22"/>
          <p:cNvCxnSpPr>
            <a:stCxn id="19" idx="2"/>
            <a:endCxn id="95" idx="0"/>
          </p:cNvCxnSpPr>
          <p:nvPr/>
        </p:nvCxnSpPr>
        <p:spPr>
          <a:xfrm flipH="1">
            <a:off x="6001934" y="3970662"/>
            <a:ext cx="1" cy="71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056615" y="4140617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dirty="0" smtClean="0">
                <a:ln w="0"/>
                <a:latin typeface="微軟正黑體" panose="020B0604030504040204" pitchFamily="34" charset="-120"/>
                <a:ea typeface="微軟正黑體" panose="020B0604030504040204" pitchFamily="34" charset="-120"/>
              </a:rPr>
              <a:t>需求分析</a:t>
            </a:r>
            <a:endParaRPr lang="zh-TW" altLang="en-US" sz="2000" dirty="0">
              <a:ln w="0"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2962589" y="1656876"/>
            <a:ext cx="6078691" cy="2313786"/>
            <a:chOff x="3133693" y="1656876"/>
            <a:chExt cx="6078691" cy="2313786"/>
          </a:xfrm>
        </p:grpSpPr>
        <p:sp>
          <p:nvSpPr>
            <p:cNvPr id="100" name="矩形 99"/>
            <p:cNvSpPr/>
            <p:nvPr/>
          </p:nvSpPr>
          <p:spPr>
            <a:xfrm>
              <a:off x="4100718" y="2399843"/>
              <a:ext cx="1063796" cy="59308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靜態文物</a:t>
              </a:r>
              <a:endParaRPr lang="en-US" altLang="zh-TW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過於無聊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7692102" y="3106749"/>
              <a:ext cx="1280899" cy="59308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很多繁瑣的</a:t>
              </a:r>
              <a:endParaRPr lang="en-US" altLang="zh-TW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動作很麻煩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6327276" y="3106750"/>
              <a:ext cx="1280899" cy="59308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博物館過大</a:t>
              </a:r>
              <a:endParaRPr lang="en-US" altLang="zh-TW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難</a:t>
              </a:r>
              <a:r>
                <a:rPr lang="zh-TW" altLang="en-US" sz="1600" dirty="0" smtClean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發現愛好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392831" y="3114606"/>
              <a:ext cx="1498001" cy="59308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導遊介紹內容</a:t>
              </a:r>
              <a:endParaRPr lang="en-US" altLang="zh-TW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dirty="0" smtClean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不一定有</a:t>
              </a:r>
              <a:r>
                <a:rPr lang="zh-TW" altLang="en-US" sz="1600" dirty="0">
                  <a:ln w="0"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興趣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971209" y="3106748"/>
              <a:ext cx="1280899" cy="59308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博物館內容</a:t>
              </a:r>
              <a:endParaRPr lang="en-US" altLang="zh-TW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一陳不變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7050606" y="2407376"/>
              <a:ext cx="846696" cy="59308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被強迫</a:t>
              </a:r>
              <a:endParaRPr lang="en-US" altLang="zh-TW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來參觀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3133693" y="1656876"/>
              <a:ext cx="6078691" cy="2313786"/>
            </a:xfrm>
            <a:prstGeom prst="round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5152204" y="1831685"/>
              <a:ext cx="2041666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0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各種發散的問題</a:t>
              </a:r>
              <a:endParaRPr lang="zh-TW" altLang="en-US" sz="20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5502266" y="2408149"/>
              <a:ext cx="1210588" cy="58477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看一看</a:t>
              </a:r>
              <a:endParaRPr lang="en-US" altLang="zh-TW" sz="1600" b="0" cap="none" spc="0" dirty="0" smtClean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600" b="0" cap="none" spc="0" dirty="0" smtClean="0">
                  <a:ln w="0"/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回家就忘了</a:t>
              </a:r>
              <a:endParaRPr lang="zh-TW" altLang="en-US" sz="1600" b="0" cap="none" spc="0" dirty="0">
                <a:ln w="0"/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3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016000" y="0"/>
          <a:ext cx="10160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0">
                  <a:extLst>
                    <a:ext uri="{9D8B030D-6E8A-4147-A177-3AD203B41FA5}">
                      <a16:colId xmlns:a16="http://schemas.microsoft.com/office/drawing/2014/main" val="890877768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1175894171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300" dirty="0" smtClean="0">
                          <a:solidFill>
                            <a:srgbClr val="F9F9F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功能說明</a:t>
                      </a:r>
                      <a:endParaRPr lang="en-US" sz="4300" dirty="0">
                        <a:solidFill>
                          <a:srgbClr val="F9F9F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B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300" dirty="0" smtClean="0">
                          <a:solidFill>
                            <a:srgbClr val="4FBBEB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投票 </a:t>
                      </a:r>
                      <a:r>
                        <a:rPr lang="en-US" altLang="zh-TW" sz="4300" dirty="0" smtClean="0">
                          <a:solidFill>
                            <a:srgbClr val="4FBBEB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 </a:t>
                      </a:r>
                      <a:r>
                        <a:rPr lang="zh-TW" altLang="en-US" sz="4300" dirty="0" smtClean="0">
                          <a:solidFill>
                            <a:srgbClr val="4FBBEB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排行榜</a:t>
                      </a:r>
                      <a:endParaRPr lang="en-US" sz="4300" dirty="0">
                        <a:solidFill>
                          <a:srgbClr val="4FBBEB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952534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marL="0" marR="0" indent="0" algn="ctr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4300" b="1" dirty="0" smtClean="0">
                          <a:solidFill>
                            <a:srgbClr val="4FBBEB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收藏列表</a:t>
                      </a:r>
                      <a:endParaRPr lang="en-US" sz="4300" b="1" dirty="0" smtClean="0">
                        <a:solidFill>
                          <a:srgbClr val="4FBBEB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300" b="1" dirty="0" smtClean="0">
                          <a:solidFill>
                            <a:srgbClr val="F9F9F9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推薦作品</a:t>
                      </a:r>
                      <a:endParaRPr lang="en-US" sz="4300" b="1" dirty="0">
                        <a:solidFill>
                          <a:srgbClr val="F9F9F9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43840" marR="243840" marT="121920" marB="12192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B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457832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56" y="1352363"/>
            <a:ext cx="1431835" cy="1431835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2426788" y="966649"/>
            <a:ext cx="2211976" cy="2203267"/>
          </a:xfrm>
          <a:prstGeom prst="ellipse">
            <a:avLst/>
          </a:prstGeom>
          <a:noFill/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8" name="橢圓 7"/>
          <p:cNvSpPr/>
          <p:nvPr/>
        </p:nvSpPr>
        <p:spPr>
          <a:xfrm>
            <a:off x="7518388" y="4386231"/>
            <a:ext cx="2211976" cy="2203267"/>
          </a:xfrm>
          <a:prstGeom prst="ellipse">
            <a:avLst/>
          </a:prstGeom>
          <a:noFill/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9" name="橢圓 8"/>
          <p:cNvSpPr/>
          <p:nvPr/>
        </p:nvSpPr>
        <p:spPr>
          <a:xfrm>
            <a:off x="7518388" y="966649"/>
            <a:ext cx="2211976" cy="2203267"/>
          </a:xfrm>
          <a:prstGeom prst="ellipse">
            <a:avLst/>
          </a:prstGeom>
          <a:noFill/>
          <a:ln>
            <a:solidFill>
              <a:srgbClr val="4FB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2426785" y="4386228"/>
            <a:ext cx="2211976" cy="2203267"/>
          </a:xfrm>
          <a:prstGeom prst="ellipse">
            <a:avLst/>
          </a:prstGeom>
          <a:noFill/>
          <a:ln>
            <a:solidFill>
              <a:srgbClr val="4FB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373" y="2064949"/>
            <a:ext cx="960000" cy="9600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173" y="4772659"/>
            <a:ext cx="1430400" cy="14304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373" y="1198512"/>
            <a:ext cx="960000" cy="9600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56" y="4772659"/>
            <a:ext cx="1430400" cy="14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4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2198802" y="1741876"/>
            <a:ext cx="7772400" cy="2385033"/>
            <a:chOff x="2198802" y="1741876"/>
            <a:chExt cx="7772400" cy="2385033"/>
          </a:xfrm>
        </p:grpSpPr>
        <p:sp>
          <p:nvSpPr>
            <p:cNvPr id="4" name="矩形 3"/>
            <p:cNvSpPr/>
            <p:nvPr/>
          </p:nvSpPr>
          <p:spPr>
            <a:xfrm>
              <a:off x="2198802" y="1749468"/>
              <a:ext cx="7772400" cy="237744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6" name="直線接點 5"/>
            <p:cNvCxnSpPr/>
            <p:nvPr/>
          </p:nvCxnSpPr>
          <p:spPr>
            <a:xfrm flipH="1">
              <a:off x="4895460" y="1745672"/>
              <a:ext cx="6048" cy="238123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7440853" y="1741876"/>
              <a:ext cx="28325" cy="237744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3050196" y="1942566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導覽</a:t>
              </a:r>
              <a:endParaRPr 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5668479" y="1942567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收藏</a:t>
              </a:r>
              <a:endParaRPr 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8236149" y="1942836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推薦</a:t>
              </a:r>
              <a:endParaRPr 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6312" y="2722351"/>
              <a:ext cx="914046" cy="914046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8592" y="2722174"/>
              <a:ext cx="914400" cy="914400"/>
            </a:xfrm>
            <a:prstGeom prst="rect">
              <a:avLst/>
            </a:prstGeom>
          </p:spPr>
        </p:pic>
        <p:sp>
          <p:nvSpPr>
            <p:cNvPr id="23" name="橢圓 22"/>
            <p:cNvSpPr/>
            <p:nvPr/>
          </p:nvSpPr>
          <p:spPr>
            <a:xfrm>
              <a:off x="2900774" y="2527341"/>
              <a:ext cx="1330036" cy="1304066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5506162" y="2527341"/>
              <a:ext cx="1330036" cy="1304066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8078317" y="2527341"/>
              <a:ext cx="1330036" cy="1304066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15" y="2722409"/>
              <a:ext cx="913930" cy="913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353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9248</TotalTime>
  <Words>301</Words>
  <Application>Microsoft Office PowerPoint</Application>
  <PresentationFormat>寬螢幕</PresentationFormat>
  <Paragraphs>107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42</cp:revision>
  <dcterms:created xsi:type="dcterms:W3CDTF">2019-03-20T06:10:06Z</dcterms:created>
  <dcterms:modified xsi:type="dcterms:W3CDTF">2019-05-15T08:27:57Z</dcterms:modified>
</cp:coreProperties>
</file>