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embeddedFontLst>
    <p:embeddedFont>
      <p:font typeface="Bookman Old Style" panose="02050604050505020204" pitchFamily="18" charset="0"/>
      <p:regular r:id="rId13"/>
      <p:bold r:id="rId14"/>
      <p:italic r:id="rId15"/>
      <p:boldItalic r:id="rId16"/>
    </p:embeddedFont>
    <p:embeddedFont>
      <p:font typeface="Libre Franklin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iMYfTUk8xyiHWiDZI0TMm0z2QRn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99" y="14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Bookman Old Style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cxnSp>
        <p:nvCxnSpPr>
          <p:cNvPr id="17" name="Google Shape;17;p4"/>
          <p:cNvCxnSpPr/>
          <p:nvPr/>
        </p:nvCxnSpPr>
        <p:spPr>
          <a:xfrm>
            <a:off x="1207658" y="4474741"/>
            <a:ext cx="9875520" cy="0"/>
          </a:xfrm>
          <a:prstGeom prst="straightConnector1">
            <a:avLst/>
          </a:prstGeom>
          <a:noFill/>
          <a:ln w="127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4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body" idx="1"/>
          </p:nvPr>
        </p:nvSpPr>
        <p:spPr>
          <a:xfrm rot="5400000">
            <a:off x="4246035" y="-1040554"/>
            <a:ext cx="3760891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title"/>
          </p:nvPr>
        </p:nvSpPr>
        <p:spPr>
          <a:xfrm rot="5400000">
            <a:off x="7159401" y="1977801"/>
            <a:ext cx="575989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4"/>
          <p:cNvSpPr txBox="1">
            <a:spLocks noGrp="1"/>
          </p:cNvSpPr>
          <p:nvPr>
            <p:ph type="body" idx="1"/>
          </p:nvPr>
        </p:nvSpPr>
        <p:spPr>
          <a:xfrm rot="5400000">
            <a:off x="1825401" y="-574899"/>
            <a:ext cx="575989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4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4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Bookman Old Style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5458984" y="812799"/>
            <a:ext cx="5928344" cy="5294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2"/>
          </p:nvPr>
        </p:nvSpPr>
        <p:spPr>
          <a:xfrm>
            <a:off x="643465" y="3043050"/>
            <a:ext cx="3517567" cy="3064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dt" idx="10"/>
          </p:nvPr>
        </p:nvSpPr>
        <p:spPr>
          <a:xfrm>
            <a:off x="643464" y="6446520"/>
            <a:ext cx="35175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ftr" idx="11"/>
          </p:nvPr>
        </p:nvSpPr>
        <p:spPr>
          <a:xfrm>
            <a:off x="5458983" y="6446520"/>
            <a:ext cx="533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l">
              <a:spcBef>
                <a:spcPts val="0"/>
              </a:spcBef>
              <a:buNone/>
              <a:defRPr sz="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l">
              <a:spcBef>
                <a:spcPts val="0"/>
              </a:spcBef>
              <a:buNone/>
              <a:defRPr sz="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l">
              <a:spcBef>
                <a:spcPts val="0"/>
              </a:spcBef>
              <a:buNone/>
              <a:defRPr sz="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l">
              <a:spcBef>
                <a:spcPts val="0"/>
              </a:spcBef>
              <a:buNone/>
              <a:defRPr sz="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l">
              <a:spcBef>
                <a:spcPts val="0"/>
              </a:spcBef>
              <a:buNone/>
              <a:defRPr sz="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l">
              <a:spcBef>
                <a:spcPts val="0"/>
              </a:spcBef>
              <a:buNone/>
              <a:defRPr sz="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l">
              <a:spcBef>
                <a:spcPts val="0"/>
              </a:spcBef>
              <a:buNone/>
              <a:defRPr sz="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l">
              <a:spcBef>
                <a:spcPts val="0"/>
              </a:spcBef>
              <a:buNone/>
              <a:defRPr sz="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Bookman Old Style"/>
              <a:buNone/>
              <a:defRPr sz="8000" b="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cxnSp>
        <p:nvCxnSpPr>
          <p:cNvPr id="39" name="Google Shape;39;p7"/>
          <p:cNvCxnSpPr/>
          <p:nvPr/>
        </p:nvCxnSpPr>
        <p:spPr>
          <a:xfrm>
            <a:off x="1207658" y="4485132"/>
            <a:ext cx="9875520" cy="0"/>
          </a:xfrm>
          <a:prstGeom prst="straightConnector1">
            <a:avLst/>
          </a:prstGeom>
          <a:noFill/>
          <a:ln w="127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0" name="Google Shape;40;p7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1"/>
          </p:nvPr>
        </p:nvSpPr>
        <p:spPr>
          <a:xfrm>
            <a:off x="1097280" y="2120900"/>
            <a:ext cx="4639736" cy="3748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body" idx="2"/>
          </p:nvPr>
        </p:nvSpPr>
        <p:spPr>
          <a:xfrm>
            <a:off x="6515944" y="2120900"/>
            <a:ext cx="4639736" cy="3748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1097280" y="2958274"/>
            <a:ext cx="4639736" cy="2910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body" idx="3"/>
          </p:nvPr>
        </p:nvSpPr>
        <p:spPr>
          <a:xfrm>
            <a:off x="6515944" y="2057400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body" idx="4"/>
          </p:nvPr>
        </p:nvSpPr>
        <p:spPr>
          <a:xfrm>
            <a:off x="6515944" y="2958273"/>
            <a:ext cx="4639736" cy="2910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2"/>
          <p:cNvSpPr>
            <a:spLocks noGrp="1"/>
          </p:cNvSpPr>
          <p:nvPr>
            <p:ph type="pic" idx="2"/>
          </p:nvPr>
        </p:nvSpPr>
        <p:spPr>
          <a:xfrm>
            <a:off x="15" y="0"/>
            <a:ext cx="12191985" cy="457835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72" name="Google Shape;72;p12"/>
          <p:cNvSpPr txBox="1"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Bookman Old Style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body" idx="1"/>
          </p:nvPr>
        </p:nvSpPr>
        <p:spPr>
          <a:xfrm>
            <a:off x="1097279" y="5715000"/>
            <a:ext cx="10113264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/>
              <a:buNone/>
              <a:defRPr sz="4700" b="0" i="0" u="none" strike="noStrike" cap="none">
                <a:solidFill>
                  <a:srgbClr val="3F3F3F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" name="Google Shape;8;p3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marR="0" lvl="0" indent="-34925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Calibri"/>
              <a:buChar char=" "/>
              <a:defRPr sz="1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3655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700"/>
              <a:buFont typeface="Calibri"/>
              <a:buChar char="◦"/>
              <a:defRPr sz="17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Calibri"/>
              <a:buChar char="◦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" name="Google Shape;9;p3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0" name="Google Shape;10;p3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1" name="Google Shape;11;p3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2" name="Google Shape;12;p3"/>
          <p:cNvCxnSpPr/>
          <p:nvPr/>
        </p:nvCxnSpPr>
        <p:spPr>
          <a:xfrm>
            <a:off x="1193532" y="1897380"/>
            <a:ext cx="9966960" cy="0"/>
          </a:xfrm>
          <a:prstGeom prst="straightConnector1">
            <a:avLst/>
          </a:prstGeom>
          <a:noFill/>
          <a:ln w="127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"/>
          <p:cNvSpPr/>
          <p:nvPr/>
        </p:nvSpPr>
        <p:spPr>
          <a:xfrm>
            <a:off x="0" y="1"/>
            <a:ext cx="12192001" cy="68579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95" name="Google Shape;95;p1"/>
          <p:cNvSpPr txBox="1"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Bookman Old Style"/>
              <a:buNone/>
            </a:pPr>
            <a:r>
              <a:rPr lang="en-US" sz="8000"/>
              <a:t>Financial Portfolio</a:t>
            </a:r>
            <a:br>
              <a:rPr lang="en-US" sz="8000"/>
            </a:br>
            <a:r>
              <a:rPr lang="en-US" sz="8000"/>
              <a:t>Risk Parity</a:t>
            </a:r>
            <a:endParaRPr/>
          </a:p>
        </p:txBody>
      </p:sp>
      <p:sp>
        <p:nvSpPr>
          <p:cNvPr id="96" name="Google Shape;96;p1"/>
          <p:cNvSpPr txBox="1"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2400">
                <a:solidFill>
                  <a:srgbClr val="262626"/>
                </a:solidFill>
              </a:rPr>
              <a:t>AAI-500 FINAL PROJECT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r>
              <a:rPr lang="en-US" sz="2100">
                <a:solidFill>
                  <a:srgbClr val="262626"/>
                </a:solidFill>
              </a:rPr>
              <a:t>PRESENTED BY CARRIE LITTLE AND IAN LUCAS </a:t>
            </a:r>
            <a:endParaRPr/>
          </a:p>
        </p:txBody>
      </p:sp>
      <p:pic>
        <p:nvPicPr>
          <p:cNvPr id="97" name="Google Shape;97;p1" descr="A picture containing building, sitting, bench, sid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8" name="Google Shape;98;p1"/>
          <p:cNvCxnSpPr/>
          <p:nvPr/>
        </p:nvCxnSpPr>
        <p:spPr>
          <a:xfrm>
            <a:off x="5427754" y="4498925"/>
            <a:ext cx="5636107" cy="0"/>
          </a:xfrm>
          <a:prstGeom prst="straightConnector1">
            <a:avLst/>
          </a:prstGeom>
          <a:noFill/>
          <a:ln w="127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08E60-A73A-0B47-38FA-CECDCBDEC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fontAlgn="base">
              <a:spcAft>
                <a:spcPts val="800"/>
              </a:spcAft>
            </a:pPr>
            <a:r>
              <a:rPr lang="en-US" sz="4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Conclusion / Recommendations</a:t>
            </a:r>
            <a:endParaRPr lang="en-US" sz="4800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174AF6-235E-1AE7-5DA7-560E1051FC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E35BC4-9454-428A-8DC0-28FDB9A21B81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D6A70B-0857-869D-BC10-9E3CA7813156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D5C4251-65F5-9E0F-671A-C0A4AE8E9111}"/>
              </a:ext>
            </a:extLst>
          </p:cNvPr>
          <p:cNvSpPr>
            <a:spLocks noGrp="1"/>
          </p:cNvSpPr>
          <p:nvPr>
            <p:ph type="body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392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"/>
          <p:cNvSpPr txBox="1"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Bookman Old Style"/>
              <a:buNone/>
            </a:pPr>
            <a:r>
              <a:rPr lang="en-US" sz="6000" dirty="0"/>
              <a:t>Agenda</a:t>
            </a:r>
            <a:endParaRPr sz="6000" dirty="0"/>
          </a:p>
        </p:txBody>
      </p:sp>
      <p:sp>
        <p:nvSpPr>
          <p:cNvPr id="104" name="Google Shape;104;p2"/>
          <p:cNvSpPr txBox="1">
            <a:spLocks noGrp="1"/>
          </p:cNvSpPr>
          <p:nvPr>
            <p:ph type="body" idx="1"/>
          </p:nvPr>
        </p:nvSpPr>
        <p:spPr>
          <a:xfrm>
            <a:off x="5458984" y="812799"/>
            <a:ext cx="5928344" cy="5294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457200" rtl="0" fontAlgn="base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Introduction </a:t>
            </a:r>
          </a:p>
          <a:p>
            <a:pPr marL="457200" rtl="0" fontAlgn="base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Data Cleaning/Preparation</a:t>
            </a:r>
            <a:endParaRPr lang="en-US" sz="3200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457200" rtl="0" fontAlgn="base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Exploratory Data Analysis</a:t>
            </a:r>
            <a:endParaRPr lang="en-US" sz="3200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457200" rtl="0" fontAlgn="base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Model Selection</a:t>
            </a:r>
            <a:endParaRPr lang="en-US" sz="3200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457200" rtl="0" fontAlgn="base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Model Analysis</a:t>
            </a:r>
            <a:endParaRPr lang="en-US" sz="3200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457200" rtl="0" fontAlgn="base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Conclusion / Recommendations</a:t>
            </a:r>
            <a:endParaRPr sz="32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3766621F-E8F9-6015-AFF1-1B902027E359}"/>
              </a:ext>
            </a:extLst>
          </p:cNvPr>
          <p:cNvSpPr>
            <a:spLocks noGrp="1"/>
          </p:cNvSpPr>
          <p:nvPr>
            <p:ph type="pic" idx="2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8920A15-4241-C75B-E585-0711F4A3D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14F035-E4AD-7233-2946-068D162760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618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5BBCA-0589-C74B-9E23-CA1F5AA47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65F604-AE94-316C-5FE6-9EF50DE896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</a:tabLs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Business Objective</a:t>
            </a:r>
          </a:p>
          <a:p>
            <a:pPr marL="457200" marR="0" lvl="1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</a:tabLs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Financial Planning Firm, creating a custom portfolio for a client that obtains risk parity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</a:tabLst>
            </a:pP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</a:tabLs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Research Questions </a:t>
            </a: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</a:tabLs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Will this certain mix of suggested stocks/bonds/funds achieve risk parity and zero correlation</a:t>
            </a: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buNone/>
              <a:tabLst>
                <a:tab pos="228600" algn="l"/>
                <a:tab pos="45720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</a:tabLs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(Explain risk parity correlation concept)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65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AEAB7-33C9-2E40-1085-90428FE44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Dataset Overview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827801-9BB4-B30E-AA36-30ED3D2EF1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89F6C3-8B63-4B9F-9FD8-57F8ED0BD5A7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27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576F4-D554-85B6-A4F4-314218C3C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Data Cleaning/Preparation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0AA02A-A9EB-E35C-F0BC-7AA713F1A5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B23248-7777-C789-F649-B2767BEF8A76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618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D8FDD-8865-008F-81F4-433071A5B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Exploratory Data Analysis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F53FFC-45BD-8EBA-32E0-196D1F229A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382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08E60-A73A-0B47-38FA-CECDCBDEC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Model Selection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174AF6-235E-1AE7-5DA7-560E1051FC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E35BC4-9454-428A-8DC0-28FDB9A21B81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D6A70B-0857-869D-BC10-9E3CA7813156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D5C4251-65F5-9E0F-671A-C0A4AE8E9111}"/>
              </a:ext>
            </a:extLst>
          </p:cNvPr>
          <p:cNvSpPr>
            <a:spLocks noGrp="1"/>
          </p:cNvSpPr>
          <p:nvPr>
            <p:ph type="body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180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08E60-A73A-0B47-38FA-CECDCBDEC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rtl="0" fontAlgn="base">
              <a:spcBef>
                <a:spcPts val="0"/>
              </a:spcBef>
              <a:spcAft>
                <a:spcPts val="800"/>
              </a:spcAft>
            </a:pPr>
            <a:r>
              <a:rPr lang="en-US" sz="4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Model Analysis</a:t>
            </a:r>
            <a:endParaRPr lang="en-US" sz="4800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174AF6-235E-1AE7-5DA7-560E1051FC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E35BC4-9454-428A-8DC0-28FDB9A21B81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D6A70B-0857-869D-BC10-9E3CA7813156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D5C4251-65F5-9E0F-671A-C0A4AE8E9111}"/>
              </a:ext>
            </a:extLst>
          </p:cNvPr>
          <p:cNvSpPr>
            <a:spLocks noGrp="1"/>
          </p:cNvSpPr>
          <p:nvPr>
            <p:ph type="body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06591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</Words>
  <Application>Microsoft Office PowerPoint</Application>
  <PresentationFormat>Widescreen</PresentationFormat>
  <Paragraphs>23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Libre Franklin</vt:lpstr>
      <vt:lpstr>Courier New</vt:lpstr>
      <vt:lpstr>Bookman Old Style</vt:lpstr>
      <vt:lpstr>Arial</vt:lpstr>
      <vt:lpstr>Calibri</vt:lpstr>
      <vt:lpstr>Custom</vt:lpstr>
      <vt:lpstr>Financial Portfolio Risk Parity</vt:lpstr>
      <vt:lpstr>Agenda</vt:lpstr>
      <vt:lpstr>PowerPoint Presentation</vt:lpstr>
      <vt:lpstr>Introduction</vt:lpstr>
      <vt:lpstr>Dataset Overview</vt:lpstr>
      <vt:lpstr>Data Cleaning/Preparation</vt:lpstr>
      <vt:lpstr>Exploratory Data Analysis</vt:lpstr>
      <vt:lpstr>Model Selection</vt:lpstr>
      <vt:lpstr>Model Analysis</vt:lpstr>
      <vt:lpstr>Conclusion / 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Carrie Little</dc:creator>
  <cp:lastModifiedBy>Carrie Little</cp:lastModifiedBy>
  <cp:revision>1</cp:revision>
  <dcterms:created xsi:type="dcterms:W3CDTF">2024-09-21T18:23:20Z</dcterms:created>
  <dcterms:modified xsi:type="dcterms:W3CDTF">2024-09-21T21:02:38Z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