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335" r:id="rId3"/>
    <p:sldId id="362" r:id="rId4"/>
    <p:sldId id="350" r:id="rId5"/>
    <p:sldId id="345" r:id="rId6"/>
    <p:sldId id="347" r:id="rId7"/>
    <p:sldId id="346" r:id="rId8"/>
    <p:sldId id="356" r:id="rId9"/>
    <p:sldId id="369" r:id="rId10"/>
    <p:sldId id="348" r:id="rId11"/>
    <p:sldId id="364" r:id="rId12"/>
    <p:sldId id="375" r:id="rId13"/>
    <p:sldId id="371" r:id="rId14"/>
    <p:sldId id="353" r:id="rId15"/>
    <p:sldId id="367" r:id="rId16"/>
    <p:sldId id="360" r:id="rId17"/>
    <p:sldId id="372" r:id="rId18"/>
    <p:sldId id="35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00"/>
    <a:srgbClr val="525648"/>
    <a:srgbClr val="868C77"/>
    <a:srgbClr val="A5A5A5"/>
    <a:srgbClr val="C04949"/>
    <a:srgbClr val="93BE93"/>
    <a:srgbClr val="5DCEAF"/>
    <a:srgbClr val="FF8021"/>
    <a:srgbClr val="FF3C3C"/>
    <a:srgbClr val="6B8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926" autoAdjust="0"/>
  </p:normalViewPr>
  <p:slideViewPr>
    <p:cSldViewPr snapToGrid="0">
      <p:cViewPr varScale="1">
        <p:scale>
          <a:sx n="114" d="100"/>
          <a:sy n="114" d="100"/>
        </p:scale>
        <p:origin x="2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3447D-E572-400C-B82E-2639888A15DE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10EC-A666-4408-AB29-CF3A4E1D6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33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0EC-A666-4408-AB29-CF3A4E1D64A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01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F797F-AE26-F0DF-48E0-5F2E45972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D29079-6C72-EC38-9D34-7F31D05621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1D571F4-7ED1-FD97-2B72-C04B25078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C3600F-BA73-9554-3D4A-504C935CC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0EC-A666-4408-AB29-CF3A4E1D64A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08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F797F-AE26-F0DF-48E0-5F2E45972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D29079-6C72-EC38-9D34-7F31D05621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1D571F4-7ED1-FD97-2B72-C04B25078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C3600F-BA73-9554-3D4A-504C935CC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110EC-A666-4408-AB29-CF3A4E1D64A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4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782314-3041-5AAA-1A45-8FEAF8720757}"/>
              </a:ext>
            </a:extLst>
          </p:cNvPr>
          <p:cNvSpPr/>
          <p:nvPr userDrawn="1"/>
        </p:nvSpPr>
        <p:spPr>
          <a:xfrm>
            <a:off x="0" y="0"/>
            <a:ext cx="12192000" cy="5421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45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F72A1A-221B-446C-46D9-D0A05D47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FFBE30-1D0C-4750-B7CD-E7F4D414E1DC}" type="datetime1">
              <a:rPr lang="fr-FR" smtClean="0"/>
              <a:t>19/02/2025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D3F741-4E0D-EBBC-46FA-1A2AE9CA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81ABF4-8DE2-6A32-15FA-95C804BF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5179D5-91FC-4434-9408-00CF52268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60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F7CE6-B75D-4FED-8D41-79ECBC0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32A18-3109-60CB-6E2C-2E244A047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E19D3-86AD-AA0C-38EE-496E71E91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EC387C-A639-6A77-6B35-559B075D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BDCD27-EB82-47E6-8AFE-202EDC5E037F}" type="datetime1">
              <a:rPr lang="fr-FR" smtClean="0"/>
              <a:t>19/02/2025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0D2F74-5B87-691F-CA8B-017B2653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F5D769-082E-3404-E82D-FD0D9DA4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5179D5-91FC-4434-9408-00CF52268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11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EB3A2-D17B-270D-ED5D-97A62E6B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A80045-3311-D103-FA32-157980AF6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F6CF41-C0CB-7D06-0402-F060A6E23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A32900-3F2D-4B94-3847-CBA80027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6DBFE7-1744-44F3-9035-4474C33A90C8}" type="datetime1">
              <a:rPr lang="fr-FR" smtClean="0"/>
              <a:t>19/02/2025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BEFD2B-3BDA-FA6A-F381-18AC9621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45415A-20B1-7249-2418-6688B17A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5179D5-91FC-4434-9408-00CF52268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8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F8C6B-DA9B-EFBC-B5F3-903EE928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0F4B0E-B67D-A69E-E310-8BCE45DA1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1545F0-4BB2-A0DD-DBCA-D6527DE6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2009D-E1B9-4A0A-B0A9-9929B6A96ECD}" type="datetime1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04DABB-BE1D-F223-EE95-AFF958A6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DFF99E-17CC-6649-4044-3A0329CF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5179D5-91FC-4434-9408-00CF52268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32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834966-0FE7-D4DE-E89C-B12AE9CAA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381CE6-8C88-DE6C-FED5-0460A7CF0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573E1A-7601-1351-8FE6-4F992AD1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50943A-2AB0-47EA-9F15-4F8C7499C37C}" type="datetime1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65C0DA-4334-2DED-A5BD-35CCD34F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A90E9-F5FB-9DA1-673E-B5B8DF9A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5179D5-91FC-4434-9408-00CF52268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90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56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782314-3041-5AAA-1A45-8FEAF8720757}"/>
              </a:ext>
            </a:extLst>
          </p:cNvPr>
          <p:cNvSpPr/>
          <p:nvPr userDrawn="1"/>
        </p:nvSpPr>
        <p:spPr>
          <a:xfrm>
            <a:off x="0" y="0"/>
            <a:ext cx="12192000" cy="54216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88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782314-3041-5AAA-1A45-8FEAF8720757}"/>
              </a:ext>
            </a:extLst>
          </p:cNvPr>
          <p:cNvSpPr/>
          <p:nvPr userDrawn="1"/>
        </p:nvSpPr>
        <p:spPr>
          <a:xfrm>
            <a:off x="0" y="0"/>
            <a:ext cx="12192000" cy="54216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54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782314-3041-5AAA-1A45-8FEAF8720757}"/>
              </a:ext>
            </a:extLst>
          </p:cNvPr>
          <p:cNvSpPr/>
          <p:nvPr userDrawn="1"/>
        </p:nvSpPr>
        <p:spPr>
          <a:xfrm>
            <a:off x="0" y="0"/>
            <a:ext cx="12192000" cy="54216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5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555BD-2A3A-09BD-6D1A-B9D368A0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5CDAC-8E50-4276-AB59-5AC04088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3A8B1B-5333-D4CC-C71F-A90ECB9B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2C5B71-1751-4E59-9BAC-50B7E149719C}" type="datetime1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1AE9AC-F44E-5387-C6F2-F021CD3E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45C0EE-D146-43C0-C8E4-649F9301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5179D5-91FC-4434-9408-00CF52268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04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CF386-7AE1-3B5D-6D98-D7AE4984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D4049-7322-725B-4CCE-C8610969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3B941E-366E-A000-F110-8ECEE214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9CA4E7-2383-47B5-84EB-1B95ED31133C}" type="datetime1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C20E1-A3AC-76DC-63C2-3EBB877C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D9F1E3-CA62-DCD3-47B6-ECBC1921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5179D5-91FC-4434-9408-00CF52268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3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BC49E-80DB-0E01-7CE4-505D858F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8CD72E-EA1F-A7D2-8736-D01EB3A1D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B14FFA-9094-B440-39B7-925A668B5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6570F1-9E14-3322-2D44-13DFC821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CEF6F4-4B8A-4197-8D05-153D09864EBF}" type="datetime1">
              <a:rPr lang="fr-FR" smtClean="0"/>
              <a:t>19/02/2025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690B76-602D-D38E-1DD0-061FE725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D7DDD2-2154-87BB-6345-950414EF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5179D5-91FC-4434-9408-00CF52268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29A44-E5B4-9B79-3EF2-CAA6A940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BF03A-05F4-BB5D-CDA9-4DE7B590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B4C4A1-1910-7199-0F41-4A5D58671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2A6ED7-E7A0-DD7C-2C74-40B1B298D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D3E4E4-C79E-73A5-617F-6FCFB768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D33613-FF48-9BE1-86C5-6666A9C3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40AAC5-AB03-45ED-9632-73E6FFC68A79}" type="datetime1">
              <a:rPr lang="fr-FR" smtClean="0"/>
              <a:t>19/02/2025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AAD17E-88C7-F57D-D4C7-2AB0F348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2E0C2C-11CC-5972-2245-BC27E49E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5179D5-91FC-4434-9408-00CF52268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12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88E5D-4014-4E66-4FA9-4D3841B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F755C1-4758-8E29-A686-0D7B6865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6A2AD-0B68-47C9-A712-86CA98907BBF}" type="datetime1">
              <a:rPr lang="fr-FR" smtClean="0"/>
              <a:t>19/02/2025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820B7E-03E0-8F79-9633-165A177F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61D0B7-861D-E7E0-1C74-6ABD4139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5179D5-91FC-4434-9408-00CF52268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42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2A1A97-89D0-F1CA-18BE-33F7A9E94EC1}"/>
              </a:ext>
            </a:extLst>
          </p:cNvPr>
          <p:cNvSpPr/>
          <p:nvPr userDrawn="1"/>
        </p:nvSpPr>
        <p:spPr>
          <a:xfrm>
            <a:off x="838200" y="6447453"/>
            <a:ext cx="10515600" cy="274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fld id="{C95C0508-3428-4C3F-B4BB-306CAEA35406}" type="datetime1">
              <a:rPr lang="fr-F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pPr algn="l"/>
              <a:t>19/02/2025</a:t>
            </a:fld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		Produire une étude de marché – P11 Marie G.					</a:t>
            </a:r>
            <a:fld id="{3C3AF4F4-EA0F-45C5-AF84-257ADEB66381}" type="slidenum">
              <a:rPr lang="fr-F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pPr algn="l"/>
              <a:t>‹N°›</a:t>
            </a:fld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96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8B0520-BB76-6171-140C-1F5CC4E3E431}"/>
              </a:ext>
            </a:extLst>
          </p:cNvPr>
          <p:cNvSpPr/>
          <p:nvPr/>
        </p:nvSpPr>
        <p:spPr>
          <a:xfrm>
            <a:off x="-2" y="1"/>
            <a:ext cx="12192002" cy="41601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Google Shape;55;p1">
            <a:extLst>
              <a:ext uri="{FF2B5EF4-FFF2-40B4-BE49-F238E27FC236}">
                <a16:creationId xmlns:a16="http://schemas.microsoft.com/office/drawing/2014/main" id="{76127783-D025-BAE3-07D2-195E428142B9}"/>
              </a:ext>
            </a:extLst>
          </p:cNvPr>
          <p:cNvSpPr txBox="1"/>
          <p:nvPr/>
        </p:nvSpPr>
        <p:spPr>
          <a:xfrm>
            <a:off x="2285999" y="295275"/>
            <a:ext cx="9115425" cy="297494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/>
          <a:p>
            <a:pPr marL="628650" marR="0" lvl="0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52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Projet 11 </a:t>
            </a:r>
          </a:p>
          <a:p>
            <a:pPr marL="628650" marR="0"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5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Produire une étude de marché</a:t>
            </a:r>
          </a:p>
          <a:p>
            <a:pPr marL="628650" marR="0"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Exportation de poulets bio </a:t>
            </a:r>
            <a:r>
              <a:rPr lang="fr-FR" sz="4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La Poule qui chante</a:t>
            </a:r>
            <a:endParaRPr lang="fr-FR" sz="4000" b="0" i="1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56;p1">
            <a:extLst>
              <a:ext uri="{FF2B5EF4-FFF2-40B4-BE49-F238E27FC236}">
                <a16:creationId xmlns:a16="http://schemas.microsoft.com/office/drawing/2014/main" id="{42943243-33A6-41CF-6788-50B508F621E1}"/>
              </a:ext>
            </a:extLst>
          </p:cNvPr>
          <p:cNvSpPr txBox="1"/>
          <p:nvPr/>
        </p:nvSpPr>
        <p:spPr>
          <a:xfrm>
            <a:off x="2971800" y="3218833"/>
            <a:ext cx="7486649" cy="9685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Marie G.</a:t>
            </a:r>
          </a:p>
          <a:p>
            <a:pPr>
              <a:buSzPct val="100000"/>
            </a:pPr>
            <a:r>
              <a:rPr lang="fr-FR" sz="2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Parcours Data </a:t>
            </a:r>
            <a:r>
              <a:rPr lang="fr-FR" sz="24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r>
              <a:rPr lang="fr-FR" sz="2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fld id="{8D09E797-CF64-4FB6-A0C4-B9F365279AF7}" type="datetime1">
              <a:rPr lang="fr" sz="2400" b="1" i="0" u="none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pPr>
                <a:buSzPct val="100000"/>
              </a:pPr>
              <a:t>19/02/2025</a:t>
            </a:fld>
            <a:endParaRPr sz="24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D377A-348D-454A-1303-B35C9C791A59}"/>
              </a:ext>
            </a:extLst>
          </p:cNvPr>
          <p:cNvSpPr/>
          <p:nvPr/>
        </p:nvSpPr>
        <p:spPr>
          <a:xfrm>
            <a:off x="133352" y="4524756"/>
            <a:ext cx="11877932" cy="433324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895350">
              <a:tabLst>
                <a:tab pos="361950" algn="l"/>
              </a:tabLst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	Caractérisation des pays par 17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CACF8-7D96-A629-C360-E44019D9C6B0}"/>
              </a:ext>
            </a:extLst>
          </p:cNvPr>
          <p:cNvSpPr/>
          <p:nvPr/>
        </p:nvSpPr>
        <p:spPr>
          <a:xfrm>
            <a:off x="133351" y="5111996"/>
            <a:ext cx="11877932" cy="43332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895350">
              <a:tabLst>
                <a:tab pos="361950" algn="l"/>
              </a:tabLst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	L’ACP montre des pays caractérisés par leur taille et leur richesse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5208D3-0407-8AE3-5003-2766C8546A77}"/>
              </a:ext>
            </a:extLst>
          </p:cNvPr>
          <p:cNvSpPr/>
          <p:nvPr/>
        </p:nvSpPr>
        <p:spPr>
          <a:xfrm>
            <a:off x="133351" y="5703881"/>
            <a:ext cx="11877932" cy="43332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895350">
              <a:tabLst>
                <a:tab pos="361950" algn="l"/>
              </a:tabLst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	Un clustering à pousser pour cibler les meilleurs pays</a:t>
            </a:r>
          </a:p>
        </p:txBody>
      </p:sp>
    </p:spTree>
    <p:extLst>
      <p:ext uri="{BB962C8B-B14F-4D97-AF65-F5344CB8AC3E}">
        <p14:creationId xmlns:p14="http://schemas.microsoft.com/office/powerpoint/2010/main" val="134725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F3E056A-BA1A-D68B-40F5-CC55C14A63D3}"/>
              </a:ext>
            </a:extLst>
          </p:cNvPr>
          <p:cNvSpPr/>
          <p:nvPr/>
        </p:nvSpPr>
        <p:spPr>
          <a:xfrm>
            <a:off x="312820" y="755092"/>
            <a:ext cx="11324127" cy="263016"/>
          </a:xfrm>
          <a:prstGeom prst="roundRect">
            <a:avLst>
              <a:gd name="adj" fmla="val 104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Nuage des individus projetés sur le 1</a:t>
            </a:r>
            <a:r>
              <a:rPr lang="fr-FR" sz="12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</a:t>
            </a:r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plan factoriel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B9C4B40-F1EA-33E2-D3D0-082D6311DB04}"/>
              </a:ext>
            </a:extLst>
          </p:cNvPr>
          <p:cNvGrpSpPr/>
          <p:nvPr/>
        </p:nvGrpSpPr>
        <p:grpSpPr>
          <a:xfrm>
            <a:off x="2640271" y="1237023"/>
            <a:ext cx="8581487" cy="4865885"/>
            <a:chOff x="2640271" y="1237023"/>
            <a:chExt cx="8581487" cy="486588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4B8855E9-20A9-8F26-9839-76CE9E2EB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40271" y="1570025"/>
              <a:ext cx="7984670" cy="4532883"/>
            </a:xfrm>
            <a:prstGeom prst="rect">
              <a:avLst/>
            </a:prstGeom>
          </p:spPr>
        </p:pic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AA2EA451-5C8E-4445-9019-D28110FF4502}"/>
                </a:ext>
              </a:extLst>
            </p:cNvPr>
            <p:cNvCxnSpPr>
              <a:cxnSpLocks/>
            </p:cNvCxnSpPr>
            <p:nvPr/>
          </p:nvCxnSpPr>
          <p:spPr>
            <a:xfrm>
              <a:off x="2877034" y="3523258"/>
              <a:ext cx="7674764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DF95320D-F87F-EFF4-19D0-0600FBF7DE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2734" y="1519352"/>
              <a:ext cx="0" cy="456341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2BE66B0-0A96-DC40-9B30-DB9DFAD08E1F}"/>
                </a:ext>
              </a:extLst>
            </p:cNvPr>
            <p:cNvSpPr/>
            <p:nvPr/>
          </p:nvSpPr>
          <p:spPr>
            <a:xfrm>
              <a:off x="10271980" y="3626447"/>
              <a:ext cx="949778" cy="322830"/>
            </a:xfrm>
            <a:prstGeom prst="roundRect">
              <a:avLst>
                <a:gd name="adj" fmla="val 10423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2"/>
                </a:buClr>
                <a:buSzPct val="150000"/>
              </a:pPr>
              <a:r>
                <a:rPr lang="fr-F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Taille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695320DE-438A-BA00-1D47-86DB3E00423E}"/>
                </a:ext>
              </a:extLst>
            </p:cNvPr>
            <p:cNvSpPr/>
            <p:nvPr/>
          </p:nvSpPr>
          <p:spPr>
            <a:xfrm>
              <a:off x="6644936" y="1237023"/>
              <a:ext cx="1015595" cy="263016"/>
            </a:xfrm>
            <a:prstGeom prst="roundRect">
              <a:avLst>
                <a:gd name="adj" fmla="val 10423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2"/>
                </a:buClr>
                <a:buSzPct val="150000"/>
              </a:pPr>
              <a:r>
                <a:rPr lang="fr-F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Richesse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54E5B65-09B3-C848-E388-CD45FECF1385}"/>
              </a:ext>
            </a:extLst>
          </p:cNvPr>
          <p:cNvGrpSpPr/>
          <p:nvPr/>
        </p:nvGrpSpPr>
        <p:grpSpPr>
          <a:xfrm>
            <a:off x="9199476" y="2282343"/>
            <a:ext cx="1789379" cy="1893465"/>
            <a:chOff x="9199476" y="2282343"/>
            <a:chExt cx="1789379" cy="1893465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92A66147-3B21-7737-8AA7-1896017E62FC}"/>
                </a:ext>
              </a:extLst>
            </p:cNvPr>
            <p:cNvSpPr/>
            <p:nvPr/>
          </p:nvSpPr>
          <p:spPr>
            <a:xfrm>
              <a:off x="9412665" y="2282343"/>
              <a:ext cx="1576190" cy="192648"/>
            </a:xfrm>
            <a:prstGeom prst="roundRect">
              <a:avLst>
                <a:gd name="adj" fmla="val 10423"/>
              </a:avLst>
            </a:prstGeom>
            <a:solidFill>
              <a:schemeClr val="accent3">
                <a:alpha val="50196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4"/>
                </a:buClr>
                <a:buSzPct val="150000"/>
              </a:pPr>
              <a:r>
                <a:rPr lang="fr-F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Gros pays  importateur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8C93DC7-FD83-AB32-D4ED-D288F204D684}"/>
                </a:ext>
              </a:extLst>
            </p:cNvPr>
            <p:cNvSpPr/>
            <p:nvPr/>
          </p:nvSpPr>
          <p:spPr>
            <a:xfrm>
              <a:off x="9285098" y="2682006"/>
              <a:ext cx="127567" cy="130085"/>
            </a:xfrm>
            <a:prstGeom prst="ellipse">
              <a:avLst/>
            </a:prstGeom>
            <a:solidFill>
              <a:srgbClr val="A7EA5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2BDBA6E-DC51-1710-1033-00CEE368A79B}"/>
                </a:ext>
              </a:extLst>
            </p:cNvPr>
            <p:cNvSpPr/>
            <p:nvPr/>
          </p:nvSpPr>
          <p:spPr>
            <a:xfrm>
              <a:off x="9873246" y="4045723"/>
              <a:ext cx="127567" cy="130085"/>
            </a:xfrm>
            <a:prstGeom prst="ellipse">
              <a:avLst/>
            </a:prstGeom>
            <a:solidFill>
              <a:srgbClr val="A7EA5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C2E89B7-F9E7-8F04-1EA2-5A11E0C7DC4C}"/>
                </a:ext>
              </a:extLst>
            </p:cNvPr>
            <p:cNvSpPr/>
            <p:nvPr/>
          </p:nvSpPr>
          <p:spPr>
            <a:xfrm>
              <a:off x="9199476" y="2811985"/>
              <a:ext cx="127567" cy="130085"/>
            </a:xfrm>
            <a:prstGeom prst="ellipse">
              <a:avLst/>
            </a:prstGeom>
            <a:solidFill>
              <a:srgbClr val="A7EA5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B11D78C-5E2A-967C-084F-0F7DE5A12B55}"/>
              </a:ext>
            </a:extLst>
          </p:cNvPr>
          <p:cNvGrpSpPr/>
          <p:nvPr/>
        </p:nvGrpSpPr>
        <p:grpSpPr>
          <a:xfrm>
            <a:off x="8292802" y="4424488"/>
            <a:ext cx="1858611" cy="1417633"/>
            <a:chOff x="8292802" y="4424488"/>
            <a:chExt cx="1858611" cy="1417633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11FF3A51-CA66-830E-B7EF-9BF34CDB7E66}"/>
                </a:ext>
              </a:extLst>
            </p:cNvPr>
            <p:cNvSpPr/>
            <p:nvPr/>
          </p:nvSpPr>
          <p:spPr>
            <a:xfrm>
              <a:off x="8317257" y="5619794"/>
              <a:ext cx="1834156" cy="222327"/>
            </a:xfrm>
            <a:prstGeom prst="roundRect">
              <a:avLst>
                <a:gd name="adj" fmla="val 10423"/>
              </a:avLst>
            </a:prstGeom>
            <a:solidFill>
              <a:schemeClr val="accent5">
                <a:alpha val="50196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4"/>
                </a:buClr>
                <a:buSzPct val="150000"/>
              </a:pPr>
              <a:r>
                <a:rPr lang="fr-F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Gros pays non importateur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7EE3C16-C748-7140-9EE4-13C25131638D}"/>
                </a:ext>
              </a:extLst>
            </p:cNvPr>
            <p:cNvSpPr/>
            <p:nvPr/>
          </p:nvSpPr>
          <p:spPr>
            <a:xfrm>
              <a:off x="8847627" y="4424488"/>
              <a:ext cx="127567" cy="130085"/>
            </a:xfrm>
            <a:prstGeom prst="ellipse">
              <a:avLst/>
            </a:prstGeom>
            <a:solidFill>
              <a:srgbClr val="FF802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FBEE5A1-1EEE-8910-EFB5-72BB5630EA50}"/>
                </a:ext>
              </a:extLst>
            </p:cNvPr>
            <p:cNvSpPr/>
            <p:nvPr/>
          </p:nvSpPr>
          <p:spPr>
            <a:xfrm>
              <a:off x="8292802" y="5148815"/>
              <a:ext cx="127567" cy="130085"/>
            </a:xfrm>
            <a:prstGeom prst="ellipse">
              <a:avLst/>
            </a:prstGeom>
            <a:solidFill>
              <a:srgbClr val="FF802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BB18BF4-2235-FAEA-7BF6-A13DEDE59F55}"/>
              </a:ext>
            </a:extLst>
          </p:cNvPr>
          <p:cNvGrpSpPr/>
          <p:nvPr/>
        </p:nvGrpSpPr>
        <p:grpSpPr>
          <a:xfrm>
            <a:off x="7041135" y="1655770"/>
            <a:ext cx="2741397" cy="1525492"/>
            <a:chOff x="7041135" y="1655770"/>
            <a:chExt cx="2741397" cy="1525492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F992BDE2-61C8-12F2-3816-C0093D6C4932}"/>
                </a:ext>
              </a:extLst>
            </p:cNvPr>
            <p:cNvSpPr/>
            <p:nvPr/>
          </p:nvSpPr>
          <p:spPr>
            <a:xfrm>
              <a:off x="7216263" y="1655770"/>
              <a:ext cx="2566269" cy="192648"/>
            </a:xfrm>
            <a:prstGeom prst="roundRect">
              <a:avLst>
                <a:gd name="adj" fmla="val 10423"/>
              </a:avLst>
            </a:prstGeom>
            <a:solidFill>
              <a:schemeClr val="accent4">
                <a:alpha val="5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4"/>
                </a:buClr>
                <a:buSzPct val="150000"/>
              </a:pPr>
              <a:r>
                <a:rPr lang="fr-F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Petit à moyen pays, riche et  importateur</a:t>
              </a: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7B3188C-BC6E-0D65-CDF5-9095D73C7EDB}"/>
                </a:ext>
              </a:extLst>
            </p:cNvPr>
            <p:cNvSpPr/>
            <p:nvPr/>
          </p:nvSpPr>
          <p:spPr>
            <a:xfrm flipH="1">
              <a:off x="8195943" y="2088563"/>
              <a:ext cx="127566" cy="130086"/>
            </a:xfrm>
            <a:prstGeom prst="ellipse">
              <a:avLst/>
            </a:prstGeom>
            <a:solidFill>
              <a:srgbClr val="5DCEA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2425A7A-B780-5A88-2868-287E41720B06}"/>
                </a:ext>
              </a:extLst>
            </p:cNvPr>
            <p:cNvSpPr/>
            <p:nvPr/>
          </p:nvSpPr>
          <p:spPr>
            <a:xfrm flipH="1">
              <a:off x="7817221" y="2131103"/>
              <a:ext cx="127566" cy="130086"/>
            </a:xfrm>
            <a:prstGeom prst="ellipse">
              <a:avLst/>
            </a:prstGeom>
            <a:solidFill>
              <a:srgbClr val="5DCEA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29E29022-CB59-922F-E1EB-6ADD956F3E25}"/>
                </a:ext>
              </a:extLst>
            </p:cNvPr>
            <p:cNvSpPr/>
            <p:nvPr/>
          </p:nvSpPr>
          <p:spPr>
            <a:xfrm flipH="1">
              <a:off x="7994892" y="2514678"/>
              <a:ext cx="127566" cy="130086"/>
            </a:xfrm>
            <a:prstGeom prst="ellipse">
              <a:avLst/>
            </a:prstGeom>
            <a:solidFill>
              <a:srgbClr val="5DCEA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6FDCA5A-0F71-0868-D755-748D79468E01}"/>
                </a:ext>
              </a:extLst>
            </p:cNvPr>
            <p:cNvSpPr/>
            <p:nvPr/>
          </p:nvSpPr>
          <p:spPr>
            <a:xfrm flipH="1">
              <a:off x="7041135" y="3051176"/>
              <a:ext cx="127566" cy="130086"/>
            </a:xfrm>
            <a:prstGeom prst="ellipse">
              <a:avLst/>
            </a:prstGeom>
            <a:solidFill>
              <a:srgbClr val="5DCEA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6C578D5-8D1C-7F6F-6BE1-363570DBC297}"/>
              </a:ext>
            </a:extLst>
          </p:cNvPr>
          <p:cNvGrpSpPr/>
          <p:nvPr/>
        </p:nvGrpSpPr>
        <p:grpSpPr>
          <a:xfrm>
            <a:off x="1820543" y="3132997"/>
            <a:ext cx="3878036" cy="2055693"/>
            <a:chOff x="1820543" y="3132997"/>
            <a:chExt cx="3878036" cy="2055693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3226A4BF-D801-8A7F-E88B-BA73B633A376}"/>
                </a:ext>
              </a:extLst>
            </p:cNvPr>
            <p:cNvSpPr/>
            <p:nvPr/>
          </p:nvSpPr>
          <p:spPr>
            <a:xfrm>
              <a:off x="1820543" y="4110765"/>
              <a:ext cx="3878036" cy="220518"/>
            </a:xfrm>
            <a:prstGeom prst="roundRect">
              <a:avLst>
                <a:gd name="adj" fmla="val 10423"/>
              </a:avLst>
            </a:prstGeom>
            <a:solidFill>
              <a:schemeClr val="accent1">
                <a:alpha val="50196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4"/>
                </a:buClr>
                <a:buSzPct val="150000"/>
              </a:pPr>
              <a:r>
                <a:rPr lang="fr-F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Petit à moyen pays, consommateur et faiblement importateur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579ADF3-01B1-7453-327C-939E11B0A903}"/>
                </a:ext>
              </a:extLst>
            </p:cNvPr>
            <p:cNvSpPr/>
            <p:nvPr/>
          </p:nvSpPr>
          <p:spPr>
            <a:xfrm>
              <a:off x="5003593" y="5058605"/>
              <a:ext cx="127567" cy="130085"/>
            </a:xfrm>
            <a:prstGeom prst="ellipse">
              <a:avLst/>
            </a:prstGeom>
            <a:solidFill>
              <a:srgbClr val="4E67C8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54C902D-7239-CF9F-B0B3-45487F16A4DF}"/>
                </a:ext>
              </a:extLst>
            </p:cNvPr>
            <p:cNvSpPr/>
            <p:nvPr/>
          </p:nvSpPr>
          <p:spPr>
            <a:xfrm>
              <a:off x="4517031" y="3132997"/>
              <a:ext cx="127567" cy="130085"/>
            </a:xfrm>
            <a:prstGeom prst="ellipse">
              <a:avLst/>
            </a:prstGeom>
            <a:solidFill>
              <a:srgbClr val="4E67C8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C353DAA-85D2-F645-71C6-FE1A4F5D47CC}"/>
              </a:ext>
            </a:extLst>
          </p:cNvPr>
          <p:cNvGrpSpPr/>
          <p:nvPr/>
        </p:nvGrpSpPr>
        <p:grpSpPr>
          <a:xfrm>
            <a:off x="369623" y="1296577"/>
            <a:ext cx="2702978" cy="618074"/>
            <a:chOff x="369623" y="1296577"/>
            <a:chExt cx="2702978" cy="61807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7C2817B-5433-DD2F-A3E7-D142A5D07398}"/>
                </a:ext>
              </a:extLst>
            </p:cNvPr>
            <p:cNvSpPr/>
            <p:nvPr/>
          </p:nvSpPr>
          <p:spPr>
            <a:xfrm>
              <a:off x="970242" y="1296577"/>
              <a:ext cx="2102359" cy="618074"/>
            </a:xfrm>
            <a:prstGeom prst="roundRect">
              <a:avLst>
                <a:gd name="adj" fmla="val 10423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>
                <a:buClr>
                  <a:schemeClr val="accent2"/>
                </a:buClr>
                <a:buSzPct val="200000"/>
              </a:pPr>
              <a:r>
                <a: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Exemple d’individus témoins, caractérisés par une lecture simple de la valeur des variables</a:t>
              </a: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48246F86-BCF7-1117-6276-1BABDD58F693}"/>
                </a:ext>
              </a:extLst>
            </p:cNvPr>
            <p:cNvSpPr/>
            <p:nvPr/>
          </p:nvSpPr>
          <p:spPr>
            <a:xfrm>
              <a:off x="369623" y="1394479"/>
              <a:ext cx="129937" cy="130085"/>
            </a:xfrm>
            <a:prstGeom prst="ellipse">
              <a:avLst/>
            </a:prstGeom>
            <a:solidFill>
              <a:srgbClr val="4E67C8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A3C36D92-2D7E-E224-AF71-07B092E47930}"/>
                </a:ext>
              </a:extLst>
            </p:cNvPr>
            <p:cNvSpPr/>
            <p:nvPr/>
          </p:nvSpPr>
          <p:spPr>
            <a:xfrm>
              <a:off x="371993" y="1622493"/>
              <a:ext cx="127567" cy="130085"/>
            </a:xfrm>
            <a:prstGeom prst="ellipse">
              <a:avLst/>
            </a:prstGeom>
            <a:solidFill>
              <a:srgbClr val="A7EA5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78319C6-6194-05BF-6A2D-19119B0F5BB5}"/>
                </a:ext>
              </a:extLst>
            </p:cNvPr>
            <p:cNvSpPr/>
            <p:nvPr/>
          </p:nvSpPr>
          <p:spPr>
            <a:xfrm>
              <a:off x="647791" y="1622493"/>
              <a:ext cx="127567" cy="130085"/>
            </a:xfrm>
            <a:prstGeom prst="ellipse">
              <a:avLst/>
            </a:prstGeom>
            <a:solidFill>
              <a:srgbClr val="FF802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398DAE01-5611-C852-2812-CDB7EDAD71A9}"/>
                </a:ext>
              </a:extLst>
            </p:cNvPr>
            <p:cNvSpPr/>
            <p:nvPr/>
          </p:nvSpPr>
          <p:spPr>
            <a:xfrm flipH="1">
              <a:off x="647792" y="1394478"/>
              <a:ext cx="127566" cy="130086"/>
            </a:xfrm>
            <a:prstGeom prst="ellipse">
              <a:avLst/>
            </a:prstGeom>
            <a:solidFill>
              <a:srgbClr val="5DCEA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FAA46E7-6FDE-74F4-8D9A-73D483FE70D8}"/>
              </a:ext>
            </a:extLst>
          </p:cNvPr>
          <p:cNvSpPr/>
          <p:nvPr/>
        </p:nvSpPr>
        <p:spPr>
          <a:xfrm>
            <a:off x="369623" y="4785329"/>
            <a:ext cx="3791814" cy="1557328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L’ACP permet ici une bonne représentation des caractéristiques attendues a priori et de visualiser nos cibles (riches et/ou grosses)</a:t>
            </a:r>
          </a:p>
          <a:p>
            <a:pPr marL="0" lvl="1"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NB : Un gros pays ou pays riche n’est pas forcément importateur. L’ACP intègre cette caractéristique, y compris dans la projection sur le premier plan factoriel, mais il sera toujours important de considérer les valeurs des pays retenus pour comprendre le fonctionnement d’un pays</a:t>
            </a:r>
          </a:p>
        </p:txBody>
      </p:sp>
      <p:sp>
        <p:nvSpPr>
          <p:cNvPr id="17" name="Nuage 16">
            <a:extLst>
              <a:ext uri="{FF2B5EF4-FFF2-40B4-BE49-F238E27FC236}">
                <a16:creationId xmlns:a16="http://schemas.microsoft.com/office/drawing/2014/main" id="{6E87800F-DCBA-5E16-F65E-CAEADF8B9091}"/>
              </a:ext>
            </a:extLst>
          </p:cNvPr>
          <p:cNvSpPr/>
          <p:nvPr/>
        </p:nvSpPr>
        <p:spPr>
          <a:xfrm>
            <a:off x="10271980" y="1297858"/>
            <a:ext cx="855660" cy="54433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Cibles</a:t>
            </a:r>
          </a:p>
        </p:txBody>
      </p:sp>
      <p:sp>
        <p:nvSpPr>
          <p:cNvPr id="19" name="Espace réservé du contenu 1">
            <a:extLst>
              <a:ext uri="{FF2B5EF4-FFF2-40B4-BE49-F238E27FC236}">
                <a16:creationId xmlns:a16="http://schemas.microsoft.com/office/drawing/2014/main" id="{3FAE7780-5354-EFF3-D06D-81526A456C5C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2.	L’ACP montre des pays caractérisés par leur taille et leur richesse</a:t>
            </a:r>
          </a:p>
        </p:txBody>
      </p:sp>
    </p:spTree>
    <p:extLst>
      <p:ext uri="{BB962C8B-B14F-4D97-AF65-F5344CB8AC3E}">
        <p14:creationId xmlns:p14="http://schemas.microsoft.com/office/powerpoint/2010/main" val="346841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86B6245-E976-4158-266A-29F89054D8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474"/>
          <a:stretch/>
        </p:blipFill>
        <p:spPr>
          <a:xfrm>
            <a:off x="1238250" y="1729209"/>
            <a:ext cx="9241166" cy="302376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DBC3B505-650D-3BAB-F018-6AE6B56EA630}"/>
              </a:ext>
            </a:extLst>
          </p:cNvPr>
          <p:cNvGrpSpPr/>
          <p:nvPr/>
        </p:nvGrpSpPr>
        <p:grpSpPr>
          <a:xfrm>
            <a:off x="1981363" y="2154894"/>
            <a:ext cx="8467377" cy="4292218"/>
            <a:chOff x="1981363" y="2154894"/>
            <a:chExt cx="8467377" cy="42922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8D7B25-871A-ACEE-D33D-6D967AA2CF81}"/>
                </a:ext>
              </a:extLst>
            </p:cNvPr>
            <p:cNvSpPr/>
            <p:nvPr/>
          </p:nvSpPr>
          <p:spPr>
            <a:xfrm>
              <a:off x="1981363" y="2154894"/>
              <a:ext cx="8467377" cy="3833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781E096-A944-A69B-9D17-236E7343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4083274" y="398915"/>
              <a:ext cx="4263556" cy="7832837"/>
            </a:xfrm>
            <a:prstGeom prst="rect">
              <a:avLst/>
            </a:prstGeom>
          </p:spPr>
        </p:pic>
      </p:grpSp>
      <p:sp>
        <p:nvSpPr>
          <p:cNvPr id="65" name="Espace réservé du contenu 1">
            <a:extLst>
              <a:ext uri="{FF2B5EF4-FFF2-40B4-BE49-F238E27FC236}">
                <a16:creationId xmlns:a16="http://schemas.microsoft.com/office/drawing/2014/main" id="{897C194D-096C-8A1C-7F75-57C2004839A2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3.	Un clustering à pousser pour cibler les meilleurs pays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4EB2F689-081A-B68B-E17B-BC84FFF4B648}"/>
              </a:ext>
            </a:extLst>
          </p:cNvPr>
          <p:cNvSpPr/>
          <p:nvPr/>
        </p:nvSpPr>
        <p:spPr>
          <a:xfrm>
            <a:off x="312820" y="755092"/>
            <a:ext cx="11355305" cy="263016"/>
          </a:xfrm>
          <a:prstGeom prst="roundRect">
            <a:avLst>
              <a:gd name="adj" fmla="val 1042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ascendante hiérarchique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A85D63A-14D1-FF42-EDA0-39710AE76A58}"/>
              </a:ext>
            </a:extLst>
          </p:cNvPr>
          <p:cNvSpPr/>
          <p:nvPr/>
        </p:nvSpPr>
        <p:spPr>
          <a:xfrm>
            <a:off x="666750" y="1179376"/>
            <a:ext cx="7677150" cy="694148"/>
          </a:xfrm>
          <a:prstGeom prst="roundRect">
            <a:avLst>
              <a:gd name="adj" fmla="val 10423"/>
            </a:avLst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lvl="1" indent="-171450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Méthode de Ward : minimisation de l’inertie </a:t>
            </a:r>
            <a:r>
              <a:rPr lang="fr-F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intraclasse</a:t>
            </a: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dans les clusters</a:t>
            </a:r>
          </a:p>
          <a:p>
            <a:pPr marL="171450" lvl="1" indent="-171450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 nombre optimal de clusters est donné par le rang de clustering donnant lieu à la plus forte perte d’inertie : </a:t>
            </a:r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ici n = 3</a:t>
            </a:r>
          </a:p>
          <a:p>
            <a:pPr marL="171450" lvl="1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endParaRPr lang="fr-F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53BFB-4FF4-76B4-4877-8E6549FD4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>
            <a:extLst>
              <a:ext uri="{FF2B5EF4-FFF2-40B4-BE49-F238E27FC236}">
                <a16:creationId xmlns:a16="http://schemas.microsoft.com/office/drawing/2014/main" id="{E493F423-258B-5C71-8C4B-EB38E2042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1620" y="1381889"/>
            <a:ext cx="8012226" cy="467958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694BB9FB-1AE9-FCFC-D0CB-0BB4FCB37EEC}"/>
              </a:ext>
            </a:extLst>
          </p:cNvPr>
          <p:cNvSpPr txBox="1"/>
          <p:nvPr/>
        </p:nvSpPr>
        <p:spPr>
          <a:xfrm>
            <a:off x="12348550" y="4219692"/>
            <a:ext cx="16618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spcAft>
                <a:spcPts val="600"/>
              </a:spcAft>
              <a:buClr>
                <a:schemeClr val="accent4"/>
              </a:buClr>
            </a:pPr>
            <a:r>
              <a:rPr lang="fr-FR" sz="1200" b="1" dirty="0">
                <a:solidFill>
                  <a:schemeClr val="accent3">
                    <a:lumMod val="50000"/>
                  </a:schemeClr>
                </a:solidFill>
              </a:rPr>
              <a:t>Emirats arabes unis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FA83FDA-69F2-322D-A514-239913D8E7FE}"/>
              </a:ext>
            </a:extLst>
          </p:cNvPr>
          <p:cNvSpPr/>
          <p:nvPr/>
        </p:nvSpPr>
        <p:spPr>
          <a:xfrm>
            <a:off x="312820" y="755092"/>
            <a:ext cx="11336255" cy="263016"/>
          </a:xfrm>
          <a:prstGeom prst="roundRect">
            <a:avLst>
              <a:gd name="adj" fmla="val 1042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ascendante hiérarchique : affichage des clusters sur le 1er plan factoriel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44BE4B95-8C90-24D5-57F6-71B9BA87629F}"/>
              </a:ext>
            </a:extLst>
          </p:cNvPr>
          <p:cNvSpPr/>
          <p:nvPr/>
        </p:nvSpPr>
        <p:spPr>
          <a:xfrm>
            <a:off x="388125" y="4590063"/>
            <a:ext cx="3220751" cy="644667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266700" lvl="1" indent="-266700"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è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s’intéressera en priorité au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2ème cluster</a:t>
            </a: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caractérisé par un plus fort PIB et PIB par habitant 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D864A69-C5F9-33C8-044A-43743C7D7F97}"/>
              </a:ext>
            </a:extLst>
          </p:cNvPr>
          <p:cNvSpPr/>
          <p:nvPr/>
        </p:nvSpPr>
        <p:spPr>
          <a:xfrm>
            <a:off x="388125" y="1290200"/>
            <a:ext cx="3378723" cy="1008383"/>
          </a:xfrm>
          <a:prstGeom prst="roundRect">
            <a:avLst>
              <a:gd name="adj" fmla="val 10423"/>
            </a:avLst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>
              <a:buClr>
                <a:schemeClr val="accent2"/>
              </a:buClr>
              <a:buSzPct val="100000"/>
            </a:pPr>
            <a:r>
              <a:rPr lang="fr-FR" sz="1100" b="1" dirty="0">
                <a:solidFill>
                  <a:srgbClr val="00B050"/>
                </a:solidFill>
              </a:rPr>
              <a:t>1 : PIB moyen, faible PIB/habitant</a:t>
            </a:r>
          </a:p>
          <a:p>
            <a:pPr marL="0" lvl="1">
              <a:buClr>
                <a:schemeClr val="accent2"/>
              </a:buClr>
              <a:buSzPct val="100000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Valeurs moyennes : </a:t>
            </a:r>
          </a:p>
          <a:p>
            <a:pPr marL="171450" lvl="1" indent="-171450">
              <a:buClr>
                <a:srgbClr val="00B05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 : 160 milliards de $</a:t>
            </a:r>
          </a:p>
          <a:p>
            <a:pPr marL="171450" lvl="1" indent="-171450">
              <a:buClr>
                <a:srgbClr val="00B05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 par habitant : 1 600 $</a:t>
            </a:r>
          </a:p>
          <a:p>
            <a:pPr marL="171450" lvl="1" indent="-171450">
              <a:buClr>
                <a:srgbClr val="00B05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Importations de volaille : 28 000 tonnes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3FE7500-6266-9DC6-448B-C12ABE513221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3.	Un clustering à pousser pour cibler les meilleurs pays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4AA98AF-BE9F-CCD3-0DDE-0418E8C021F0}"/>
              </a:ext>
            </a:extLst>
          </p:cNvPr>
          <p:cNvSpPr/>
          <p:nvPr/>
        </p:nvSpPr>
        <p:spPr>
          <a:xfrm>
            <a:off x="388125" y="2315362"/>
            <a:ext cx="3378723" cy="855679"/>
          </a:xfrm>
          <a:prstGeom prst="roundRect">
            <a:avLst>
              <a:gd name="adj" fmla="val 10423"/>
            </a:avLst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>
              <a:buClr>
                <a:srgbClr val="0070C0"/>
              </a:buClr>
              <a:buSzPct val="100000"/>
            </a:pPr>
            <a:r>
              <a:rPr lang="fr-FR" sz="1100" b="1" dirty="0">
                <a:solidFill>
                  <a:srgbClr val="FFC000"/>
                </a:solidFill>
              </a:rPr>
              <a:t>2 : Fort PIB, fort PIB par habitant</a:t>
            </a:r>
          </a:p>
          <a:p>
            <a:pPr marL="171450" lvl="1" indent="-171450"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 : 1 100 milliards de $</a:t>
            </a:r>
          </a:p>
          <a:p>
            <a:pPr marL="171450" lvl="1" indent="-171450"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 par habitant : 22 000 $</a:t>
            </a:r>
          </a:p>
          <a:p>
            <a:pPr marL="171450" lvl="1" indent="-171450"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Importations de volaille : 120 000 tonnes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889A3EF-CE64-85D0-5BE3-3922E5BC4259}"/>
              </a:ext>
            </a:extLst>
          </p:cNvPr>
          <p:cNvSpPr/>
          <p:nvPr/>
        </p:nvSpPr>
        <p:spPr>
          <a:xfrm>
            <a:off x="388125" y="3302999"/>
            <a:ext cx="3378723" cy="855680"/>
          </a:xfrm>
          <a:prstGeom prst="roundRect">
            <a:avLst>
              <a:gd name="adj" fmla="val 10423"/>
            </a:avLst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>
              <a:buClr>
                <a:schemeClr val="accent2"/>
              </a:buClr>
              <a:buSzPct val="100000"/>
            </a:pPr>
            <a:r>
              <a:rPr lang="fr-FR" sz="1100" b="1" dirty="0">
                <a:solidFill>
                  <a:srgbClr val="FF3C3C"/>
                </a:solidFill>
              </a:rPr>
              <a:t>3 : Faible PIB, PIB par habitant moyen</a:t>
            </a:r>
          </a:p>
          <a:p>
            <a:pPr marL="171450" lvl="1" indent="-171450">
              <a:buClr>
                <a:srgbClr val="FF3C3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 : 5,3 milliards de $</a:t>
            </a:r>
          </a:p>
          <a:p>
            <a:pPr marL="171450" lvl="1" indent="-171450">
              <a:buClr>
                <a:srgbClr val="FF3C3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 par habitant : 5 700 $</a:t>
            </a:r>
          </a:p>
          <a:p>
            <a:pPr marL="171450" lvl="1" indent="-171450">
              <a:buClr>
                <a:srgbClr val="FF3C3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Importations de volaille : 12 000 tonnes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1989184-1489-BF7A-224F-16EB3B45DE49}"/>
              </a:ext>
            </a:extLst>
          </p:cNvPr>
          <p:cNvGrpSpPr/>
          <p:nvPr/>
        </p:nvGrpSpPr>
        <p:grpSpPr>
          <a:xfrm>
            <a:off x="4379053" y="1257167"/>
            <a:ext cx="6871149" cy="4845741"/>
            <a:chOff x="3796936" y="1237023"/>
            <a:chExt cx="6871149" cy="4845741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1ABBD572-6E32-4CBA-2483-40DF0009155C}"/>
                </a:ext>
              </a:extLst>
            </p:cNvPr>
            <p:cNvCxnSpPr>
              <a:cxnSpLocks/>
            </p:cNvCxnSpPr>
            <p:nvPr/>
          </p:nvCxnSpPr>
          <p:spPr>
            <a:xfrm>
              <a:off x="3796936" y="3523258"/>
              <a:ext cx="624979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3FFBFF9B-F896-1C90-7BDA-7A46DE58F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7901" y="1519352"/>
              <a:ext cx="0" cy="456341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939B3AC-54F7-2B5F-D0D0-FCB4C3EFBA31}"/>
                </a:ext>
              </a:extLst>
            </p:cNvPr>
            <p:cNvSpPr/>
            <p:nvPr/>
          </p:nvSpPr>
          <p:spPr>
            <a:xfrm>
              <a:off x="9718307" y="2828067"/>
              <a:ext cx="949778" cy="322830"/>
            </a:xfrm>
            <a:prstGeom prst="roundRect">
              <a:avLst>
                <a:gd name="adj" fmla="val 10423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2"/>
                </a:buClr>
                <a:buSzPct val="150000"/>
              </a:pPr>
              <a:r>
                <a:rPr lang="fr-F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Taille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3D1736C-2D8B-CA63-A61F-99FBC06FC7FD}"/>
                </a:ext>
              </a:extLst>
            </p:cNvPr>
            <p:cNvSpPr/>
            <p:nvPr/>
          </p:nvSpPr>
          <p:spPr>
            <a:xfrm>
              <a:off x="6644936" y="1237023"/>
              <a:ext cx="1015595" cy="263016"/>
            </a:xfrm>
            <a:prstGeom prst="roundRect">
              <a:avLst>
                <a:gd name="adj" fmla="val 10423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2"/>
                </a:buClr>
                <a:buSzPct val="150000"/>
              </a:pPr>
              <a:r>
                <a:rPr lang="fr-F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Richesse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19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6" grpId="0" animBg="1"/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53BFB-4FF4-76B4-4877-8E6549FD4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820C7A4-9EB1-C0B4-D02F-A518F319C97A}"/>
              </a:ext>
            </a:extLst>
          </p:cNvPr>
          <p:cNvGrpSpPr/>
          <p:nvPr/>
        </p:nvGrpSpPr>
        <p:grpSpPr>
          <a:xfrm>
            <a:off x="3879604" y="1381889"/>
            <a:ext cx="8081534" cy="4679585"/>
            <a:chOff x="3879604" y="1381889"/>
            <a:chExt cx="8081534" cy="4679585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C3BC615B-9D25-2391-CAEF-9CC4A2265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88854" y="1381889"/>
              <a:ext cx="8072284" cy="4679585"/>
            </a:xfrm>
            <a:prstGeom prst="rect">
              <a:avLst/>
            </a:prstGeom>
          </p:spPr>
        </p:pic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20277A4C-8943-98EB-E202-83AF9B70E275}"/>
                </a:ext>
              </a:extLst>
            </p:cNvPr>
            <p:cNvSpPr/>
            <p:nvPr/>
          </p:nvSpPr>
          <p:spPr>
            <a:xfrm>
              <a:off x="6367430" y="5671656"/>
              <a:ext cx="3378723" cy="250705"/>
            </a:xfrm>
            <a:prstGeom prst="roundRect">
              <a:avLst>
                <a:gd name="adj" fmla="val 10423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marL="0" lvl="1">
                <a:buClr>
                  <a:schemeClr val="accent2"/>
                </a:buClr>
                <a:buSzPct val="100000"/>
              </a:pPr>
              <a:r>
                <a:rPr lang="fr-F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 : PIB moyen, faible PIB/habitant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FB78FC6E-596E-5F61-0856-29E52BE05B89}"/>
                </a:ext>
              </a:extLst>
            </p:cNvPr>
            <p:cNvSpPr/>
            <p:nvPr/>
          </p:nvSpPr>
          <p:spPr>
            <a:xfrm>
              <a:off x="10616044" y="2768889"/>
              <a:ext cx="1190294" cy="475834"/>
            </a:xfrm>
            <a:prstGeom prst="roundRect">
              <a:avLst>
                <a:gd name="adj" fmla="val 10423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marL="0" lvl="1">
                <a:buClr>
                  <a:srgbClr val="0070C0"/>
                </a:buClr>
                <a:buSzPct val="100000"/>
              </a:pPr>
              <a:r>
                <a:rPr lang="fr-F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: Fort PIB, fort PIB par habitant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E51FC681-E172-F9C9-B703-5FF533ECAED7}"/>
                </a:ext>
              </a:extLst>
            </p:cNvPr>
            <p:cNvSpPr/>
            <p:nvPr/>
          </p:nvSpPr>
          <p:spPr>
            <a:xfrm>
              <a:off x="3879604" y="2583303"/>
              <a:ext cx="1322456" cy="475834"/>
            </a:xfrm>
            <a:prstGeom prst="roundRect">
              <a:avLst>
                <a:gd name="adj" fmla="val 10423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marL="0" lvl="1">
                <a:buClr>
                  <a:schemeClr val="accent2"/>
                </a:buClr>
                <a:buSzPct val="100000"/>
              </a:pPr>
              <a:r>
                <a:rPr lang="fr-F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 : Faible PIB, PIB par habitant moyen</a:t>
              </a:r>
            </a:p>
            <a:p>
              <a:pPr marL="0" lvl="1">
                <a:buClr>
                  <a:srgbClr val="FF3C3C"/>
                </a:buClr>
                <a:buSzPct val="100000"/>
              </a:pP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lvl="1" indent="-171450">
                <a:buClr>
                  <a:srgbClr val="FF3C3C"/>
                </a:buClr>
                <a:buSzPct val="100000"/>
                <a:buFont typeface="Wingdings" panose="05000000000000000000" pitchFamily="2" charset="2"/>
                <a:buChar char="§"/>
              </a:pP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lvl="1" indent="-171450">
                <a:buClr>
                  <a:srgbClr val="FF3C3C"/>
                </a:buClr>
                <a:buSzPct val="100000"/>
                <a:buFont typeface="Wingdings" panose="05000000000000000000" pitchFamily="2" charset="2"/>
                <a:buChar char="§"/>
              </a:pP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FA83FDA-69F2-322D-A514-239913D8E7FE}"/>
              </a:ext>
            </a:extLst>
          </p:cNvPr>
          <p:cNvSpPr/>
          <p:nvPr/>
        </p:nvSpPr>
        <p:spPr>
          <a:xfrm>
            <a:off x="312820" y="755092"/>
            <a:ext cx="11336255" cy="263016"/>
          </a:xfrm>
          <a:prstGeom prst="roundRect">
            <a:avLst>
              <a:gd name="adj" fmla="val 1042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ascendante hiérarchique : positionnement des témoins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49D40AA-F91A-883F-DC51-53A78CA46C42}"/>
              </a:ext>
            </a:extLst>
          </p:cNvPr>
          <p:cNvGrpSpPr/>
          <p:nvPr/>
        </p:nvGrpSpPr>
        <p:grpSpPr>
          <a:xfrm flipH="1">
            <a:off x="4266714" y="1282232"/>
            <a:ext cx="6741729" cy="4044668"/>
            <a:chOff x="2484772" y="976023"/>
            <a:chExt cx="9069194" cy="4637727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B8956195-BE16-22D2-8860-30109E470614}"/>
                </a:ext>
              </a:extLst>
            </p:cNvPr>
            <p:cNvGrpSpPr/>
            <p:nvPr/>
          </p:nvGrpSpPr>
          <p:grpSpPr>
            <a:xfrm>
              <a:off x="3074135" y="1956637"/>
              <a:ext cx="6608034" cy="3640269"/>
              <a:chOff x="2511869" y="1734594"/>
              <a:chExt cx="5325542" cy="2933760"/>
            </a:xfrm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388BFC4C-74A9-EC4C-6A35-B9DB92C7DE52}"/>
                  </a:ext>
                </a:extLst>
              </p:cNvPr>
              <p:cNvSpPr/>
              <p:nvPr/>
            </p:nvSpPr>
            <p:spPr>
              <a:xfrm flipH="1">
                <a:off x="3087162" y="2286629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DA668B0-1D8B-AEA2-CF78-36CE58C4C410}"/>
                  </a:ext>
                </a:extLst>
              </p:cNvPr>
              <p:cNvSpPr/>
              <p:nvPr/>
            </p:nvSpPr>
            <p:spPr>
              <a:xfrm flipH="1">
                <a:off x="2511869" y="3508484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31060B03-42D4-8045-FC07-7C41AF4C8EA8}"/>
                  </a:ext>
                </a:extLst>
              </p:cNvPr>
              <p:cNvSpPr/>
              <p:nvPr/>
            </p:nvSpPr>
            <p:spPr>
              <a:xfrm flipH="1">
                <a:off x="3170913" y="2400930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C0763BFF-AD14-DE0C-9B9E-D70D473A93E7}"/>
                  </a:ext>
                </a:extLst>
              </p:cNvPr>
              <p:cNvSpPr/>
              <p:nvPr/>
            </p:nvSpPr>
            <p:spPr>
              <a:xfrm flipH="1">
                <a:off x="3515071" y="3864193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DAB74E21-96FE-9F0D-665E-DFCC628327B6}"/>
                  </a:ext>
                </a:extLst>
              </p:cNvPr>
              <p:cNvSpPr/>
              <p:nvPr/>
            </p:nvSpPr>
            <p:spPr>
              <a:xfrm flipH="1">
                <a:off x="4057770" y="4553960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32B7CF1-02EA-CF44-8020-0409CCEA22DC}"/>
                  </a:ext>
                </a:extLst>
              </p:cNvPr>
              <p:cNvSpPr/>
              <p:nvPr/>
            </p:nvSpPr>
            <p:spPr>
              <a:xfrm>
                <a:off x="4152513" y="1734594"/>
                <a:ext cx="124778" cy="1143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3C5E41E1-E4CC-9998-A7DA-C6656092B6C1}"/>
                  </a:ext>
                </a:extLst>
              </p:cNvPr>
              <p:cNvSpPr/>
              <p:nvPr/>
            </p:nvSpPr>
            <p:spPr>
              <a:xfrm flipH="1">
                <a:off x="7275087" y="4429368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C20A2F28-6A90-6A29-3A0C-6C94DF9358C7}"/>
                  </a:ext>
                </a:extLst>
              </p:cNvPr>
              <p:cNvSpPr/>
              <p:nvPr/>
            </p:nvSpPr>
            <p:spPr>
              <a:xfrm>
                <a:off x="4522958" y="1802178"/>
                <a:ext cx="124778" cy="1143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93E9EEE9-E2B8-6290-FC62-6CE727D93304}"/>
                  </a:ext>
                </a:extLst>
              </p:cNvPr>
              <p:cNvSpPr/>
              <p:nvPr/>
            </p:nvSpPr>
            <p:spPr>
              <a:xfrm>
                <a:off x="4349170" y="2116853"/>
                <a:ext cx="124778" cy="1143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74E7CA73-8365-D696-F752-82B3A34B23BE}"/>
                  </a:ext>
                </a:extLst>
              </p:cNvPr>
              <p:cNvSpPr/>
              <p:nvPr/>
            </p:nvSpPr>
            <p:spPr>
              <a:xfrm>
                <a:off x="5282080" y="2603726"/>
                <a:ext cx="124778" cy="1143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78AC0493-92C7-DD6A-DBA9-1D9574E552E5}"/>
                  </a:ext>
                </a:extLst>
              </p:cNvPr>
              <p:cNvSpPr/>
              <p:nvPr/>
            </p:nvSpPr>
            <p:spPr>
              <a:xfrm flipH="1">
                <a:off x="7712632" y="2691099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884FEAB7-A681-BFA3-724F-F2F5482FFE80}"/>
                </a:ext>
              </a:extLst>
            </p:cNvPr>
            <p:cNvSpPr/>
            <p:nvPr/>
          </p:nvSpPr>
          <p:spPr>
            <a:xfrm>
              <a:off x="2484772" y="5141150"/>
              <a:ext cx="1834156" cy="442528"/>
            </a:xfrm>
            <a:prstGeom prst="roundRect">
              <a:avLst>
                <a:gd name="adj" fmla="val 10423"/>
              </a:avLst>
            </a:prstGeom>
            <a:solidFill>
              <a:schemeClr val="accent5">
                <a:alpha val="50196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4"/>
                </a:buClr>
                <a:buSzPct val="150000"/>
              </a:pPr>
              <a:r>
                <a:rPr lang="fr-F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Gros pays non importateur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18B7984C-FAA4-5172-5970-F78E3A1E5156}"/>
                </a:ext>
              </a:extLst>
            </p:cNvPr>
            <p:cNvSpPr/>
            <p:nvPr/>
          </p:nvSpPr>
          <p:spPr>
            <a:xfrm>
              <a:off x="3032918" y="2003022"/>
              <a:ext cx="1576190" cy="380299"/>
            </a:xfrm>
            <a:prstGeom prst="roundRect">
              <a:avLst>
                <a:gd name="adj" fmla="val 10423"/>
              </a:avLst>
            </a:prstGeom>
            <a:solidFill>
              <a:schemeClr val="accent3">
                <a:alpha val="50196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4"/>
                </a:buClr>
                <a:buSzPct val="150000"/>
              </a:pPr>
              <a:r>
                <a:rPr lang="fr-F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Gros pays  importateur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4A27DA2-5439-8D62-5A6B-717572A0FD0B}"/>
                </a:ext>
              </a:extLst>
            </p:cNvPr>
            <p:cNvSpPr/>
            <p:nvPr/>
          </p:nvSpPr>
          <p:spPr>
            <a:xfrm>
              <a:off x="4512839" y="976023"/>
              <a:ext cx="2566269" cy="416433"/>
            </a:xfrm>
            <a:prstGeom prst="roundRect">
              <a:avLst>
                <a:gd name="adj" fmla="val 10423"/>
              </a:avLst>
            </a:prstGeom>
            <a:solidFill>
              <a:schemeClr val="accent4">
                <a:alpha val="5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4"/>
                </a:buClr>
                <a:buSzPct val="150000"/>
              </a:pPr>
              <a:r>
                <a:rPr lang="fr-F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Petit à moyen pays, riche et  importateur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878B477D-CC58-3092-C899-8706AB562D23}"/>
                </a:ext>
              </a:extLst>
            </p:cNvPr>
            <p:cNvSpPr/>
            <p:nvPr/>
          </p:nvSpPr>
          <p:spPr>
            <a:xfrm>
              <a:off x="9537828" y="5066667"/>
              <a:ext cx="2016138" cy="547083"/>
            </a:xfrm>
            <a:prstGeom prst="roundRect">
              <a:avLst>
                <a:gd name="adj" fmla="val 10423"/>
              </a:avLst>
            </a:prstGeom>
            <a:solidFill>
              <a:schemeClr val="accent1">
                <a:alpha val="50196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4"/>
                </a:buClr>
                <a:buSzPct val="150000"/>
              </a:pPr>
              <a:r>
                <a:rPr lang="fr-F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Petit à moyen pays,  faiblement importateur</a:t>
              </a: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AE87F449-9426-55A3-2434-F1408A67DEFC}"/>
              </a:ext>
            </a:extLst>
          </p:cNvPr>
          <p:cNvSpPr/>
          <p:nvPr/>
        </p:nvSpPr>
        <p:spPr>
          <a:xfrm>
            <a:off x="675856" y="3854840"/>
            <a:ext cx="2638234" cy="1445834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266700" lvl="1" indent="-266700"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è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témoins confirment que le 2ème cluster est le plus intéressant pour nos exportations </a:t>
            </a:r>
          </a:p>
          <a:p>
            <a:pPr marL="266700" lvl="1" indent="-266700"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è"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méthode cible cependant trop de pays : il y a besoin d’affiner le clustering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1E5E200-5709-FDDA-37F5-CC5A3913CBC2}"/>
              </a:ext>
            </a:extLst>
          </p:cNvPr>
          <p:cNvGrpSpPr/>
          <p:nvPr/>
        </p:nvGrpSpPr>
        <p:grpSpPr>
          <a:xfrm>
            <a:off x="885560" y="2291057"/>
            <a:ext cx="2702978" cy="618074"/>
            <a:chOff x="369623" y="1296577"/>
            <a:chExt cx="2702978" cy="618074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AC37EAB3-D2A4-69CC-D22C-8C465D612227}"/>
                </a:ext>
              </a:extLst>
            </p:cNvPr>
            <p:cNvSpPr/>
            <p:nvPr/>
          </p:nvSpPr>
          <p:spPr>
            <a:xfrm>
              <a:off x="970242" y="1296577"/>
              <a:ext cx="2102359" cy="618074"/>
            </a:xfrm>
            <a:prstGeom prst="roundRect">
              <a:avLst>
                <a:gd name="adj" fmla="val 10423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>
                <a:buClr>
                  <a:schemeClr val="accent2"/>
                </a:buClr>
                <a:buSzPct val="200000"/>
              </a:pPr>
              <a:r>
                <a:rPr lang="fr-F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Exemple d’individus, caractérisés par une lecture simple de la valeur des variables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1054F75-C4CD-94CB-136C-F2FF9BA96D62}"/>
                </a:ext>
              </a:extLst>
            </p:cNvPr>
            <p:cNvSpPr/>
            <p:nvPr/>
          </p:nvSpPr>
          <p:spPr>
            <a:xfrm>
              <a:off x="369623" y="1394479"/>
              <a:ext cx="129937" cy="130085"/>
            </a:xfrm>
            <a:prstGeom prst="ellipse">
              <a:avLst/>
            </a:prstGeom>
            <a:solidFill>
              <a:srgbClr val="4E67C8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11B920D-7B6A-10FA-82A9-B5516774994D}"/>
                </a:ext>
              </a:extLst>
            </p:cNvPr>
            <p:cNvSpPr/>
            <p:nvPr/>
          </p:nvSpPr>
          <p:spPr>
            <a:xfrm>
              <a:off x="371993" y="1622493"/>
              <a:ext cx="127567" cy="130085"/>
            </a:xfrm>
            <a:prstGeom prst="ellipse">
              <a:avLst/>
            </a:prstGeom>
            <a:solidFill>
              <a:srgbClr val="A7EA5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2878FAD-21DD-4B3B-F4C0-9D179A7D795C}"/>
                </a:ext>
              </a:extLst>
            </p:cNvPr>
            <p:cNvSpPr/>
            <p:nvPr/>
          </p:nvSpPr>
          <p:spPr>
            <a:xfrm>
              <a:off x="647791" y="1622493"/>
              <a:ext cx="127567" cy="130085"/>
            </a:xfrm>
            <a:prstGeom prst="ellipse">
              <a:avLst/>
            </a:prstGeom>
            <a:solidFill>
              <a:srgbClr val="FF802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260C136-BA1D-608D-063A-1E14409C5362}"/>
                </a:ext>
              </a:extLst>
            </p:cNvPr>
            <p:cNvSpPr/>
            <p:nvPr/>
          </p:nvSpPr>
          <p:spPr>
            <a:xfrm flipH="1">
              <a:off x="647792" y="1394478"/>
              <a:ext cx="127566" cy="130086"/>
            </a:xfrm>
            <a:prstGeom prst="ellipse">
              <a:avLst/>
            </a:prstGeom>
            <a:solidFill>
              <a:srgbClr val="5DCEA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9" name="Espace réservé du contenu 1">
            <a:extLst>
              <a:ext uri="{FF2B5EF4-FFF2-40B4-BE49-F238E27FC236}">
                <a16:creationId xmlns:a16="http://schemas.microsoft.com/office/drawing/2014/main" id="{EC64A95F-5219-21C3-1BBD-4C167D8BB6BE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3.	Un clustering à pousser pour cibler les meilleurs pays</a:t>
            </a:r>
          </a:p>
        </p:txBody>
      </p:sp>
    </p:spTree>
    <p:extLst>
      <p:ext uri="{BB962C8B-B14F-4D97-AF65-F5344CB8AC3E}">
        <p14:creationId xmlns:p14="http://schemas.microsoft.com/office/powerpoint/2010/main" val="13812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A5494-F766-12C8-52AC-0C0B5DC51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7B78BF6-B257-3930-CECA-552D29216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3148" y="1722797"/>
            <a:ext cx="6969337" cy="4090044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60BB5E8-976B-45A6-C98F-97300F770C39}"/>
              </a:ext>
            </a:extLst>
          </p:cNvPr>
          <p:cNvSpPr/>
          <p:nvPr/>
        </p:nvSpPr>
        <p:spPr>
          <a:xfrm>
            <a:off x="9963149" y="2622775"/>
            <a:ext cx="1438271" cy="323538"/>
          </a:xfrm>
          <a:prstGeom prst="roundRect">
            <a:avLst>
              <a:gd name="adj" fmla="val 10423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3 - Pays de petite taille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B5B99D2-2A7E-FBA2-3162-94BCBE9523C2}"/>
              </a:ext>
            </a:extLst>
          </p:cNvPr>
          <p:cNvSpPr/>
          <p:nvPr/>
        </p:nvSpPr>
        <p:spPr>
          <a:xfrm>
            <a:off x="7358913" y="1678208"/>
            <a:ext cx="1015594" cy="282210"/>
          </a:xfrm>
          <a:prstGeom prst="roundRect">
            <a:avLst>
              <a:gd name="adj" fmla="val 10423"/>
            </a:avLst>
          </a:prstGeom>
          <a:solidFill>
            <a:schemeClr val="bg1"/>
          </a:solidFill>
          <a:ln w="19050">
            <a:solidFill>
              <a:srgbClr val="FFC3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2 - Pays riches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D474856-D5C7-82C1-D9B8-31FD929F68FD}"/>
              </a:ext>
            </a:extLst>
          </p:cNvPr>
          <p:cNvSpPr/>
          <p:nvPr/>
        </p:nvSpPr>
        <p:spPr>
          <a:xfrm>
            <a:off x="3628197" y="4330687"/>
            <a:ext cx="1437246" cy="297642"/>
          </a:xfrm>
          <a:prstGeom prst="roundRect">
            <a:avLst>
              <a:gd name="adj" fmla="val 10423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4 - Pays de grande taille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67F5961-89FA-CE83-5631-321E0A17F27D}"/>
              </a:ext>
            </a:extLst>
          </p:cNvPr>
          <p:cNvSpPr/>
          <p:nvPr/>
        </p:nvSpPr>
        <p:spPr>
          <a:xfrm>
            <a:off x="312820" y="755092"/>
            <a:ext cx="11412455" cy="263016"/>
          </a:xfrm>
          <a:prstGeom prst="roundRect">
            <a:avLst>
              <a:gd name="adj" fmla="val 1042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 par l’algorithme du k-</a:t>
            </a:r>
            <a:r>
              <a:rPr lang="fr-FR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endParaRPr lang="fr-F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A63B7F8-98E7-B32E-CAAE-F3829B1B7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53" y="1275086"/>
            <a:ext cx="2830672" cy="1738523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438C9CE-31EC-85CB-057C-242D38A99C20}"/>
              </a:ext>
            </a:extLst>
          </p:cNvPr>
          <p:cNvSpPr/>
          <p:nvPr/>
        </p:nvSpPr>
        <p:spPr>
          <a:xfrm>
            <a:off x="7866710" y="5552357"/>
            <a:ext cx="1330114" cy="304410"/>
          </a:xfrm>
          <a:prstGeom prst="roundRect">
            <a:avLst>
              <a:gd name="adj" fmla="val 10423"/>
            </a:avLst>
          </a:prstGeom>
          <a:solidFill>
            <a:schemeClr val="bg1"/>
          </a:solidFill>
          <a:ln w="19050">
            <a:solidFill>
              <a:srgbClr val="5DCE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1 - Pays moins riches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64C7C57-7DEA-DD3A-C19C-887DD4C1C0CA}"/>
              </a:ext>
            </a:extLst>
          </p:cNvPr>
          <p:cNvGrpSpPr/>
          <p:nvPr/>
        </p:nvGrpSpPr>
        <p:grpSpPr>
          <a:xfrm>
            <a:off x="3536469" y="1275086"/>
            <a:ext cx="6913817" cy="4211314"/>
            <a:chOff x="1287213" y="1151249"/>
            <a:chExt cx="6913817" cy="4211314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003D0404-11AB-2DDB-5A40-57E918A1A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9621" y="3512207"/>
              <a:ext cx="6331409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  <a:alpha val="50196"/>
                </a:schemeClr>
              </a:solidFill>
              <a:prstDash val="sys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EE130A9-F4D2-7EDB-C949-1E17FB0A2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8145" y="1554371"/>
              <a:ext cx="0" cy="380819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  <a:alpha val="50196"/>
                </a:schemeClr>
              </a:solidFill>
              <a:prstDash val="sys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8A6D6718-3706-2DEE-8FBF-B9A510088777}"/>
                </a:ext>
              </a:extLst>
            </p:cNvPr>
            <p:cNvSpPr/>
            <p:nvPr/>
          </p:nvSpPr>
          <p:spPr>
            <a:xfrm>
              <a:off x="1287213" y="2902729"/>
              <a:ext cx="949778" cy="322830"/>
            </a:xfrm>
            <a:prstGeom prst="roundRect">
              <a:avLst>
                <a:gd name="adj" fmla="val 1042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2"/>
                </a:buClr>
                <a:buSzPct val="150000"/>
              </a:pPr>
              <a:r>
                <a: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Taille</a:t>
              </a:r>
            </a:p>
            <a:p>
              <a:pPr marL="0" lvl="1" algn="ctr">
                <a:buClr>
                  <a:schemeClr val="accent2"/>
                </a:buClr>
                <a:buSzPct val="150000"/>
              </a:pP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NB : axe inversé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47CFACF7-CFD7-7B05-B034-8D9A4DF4A6D8}"/>
                </a:ext>
              </a:extLst>
            </p:cNvPr>
            <p:cNvSpPr/>
            <p:nvPr/>
          </p:nvSpPr>
          <p:spPr>
            <a:xfrm>
              <a:off x="4525661" y="1151249"/>
              <a:ext cx="1015595" cy="263016"/>
            </a:xfrm>
            <a:prstGeom prst="roundRect">
              <a:avLst>
                <a:gd name="adj" fmla="val 1042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2"/>
                </a:buClr>
                <a:buSzPct val="150000"/>
              </a:pPr>
              <a:r>
                <a:rPr lang="fr-F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Richesse</a:t>
              </a:r>
            </a:p>
          </p:txBody>
        </p:sp>
      </p:grp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FF906FC7-7201-8EB9-F656-37A1D7FA26A5}"/>
              </a:ext>
            </a:extLst>
          </p:cNvPr>
          <p:cNvSpPr/>
          <p:nvPr/>
        </p:nvSpPr>
        <p:spPr>
          <a:xfrm>
            <a:off x="462864" y="3512207"/>
            <a:ext cx="2663450" cy="2344558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266700" lvl="1" indent="-266700"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è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clusters sont identifiés, de taille comparable, peu disjoints </a:t>
            </a:r>
          </a:p>
          <a:p>
            <a:pPr marL="266700" lvl="1" indent="-266700"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è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définition de 2  ou 3 clusters serait possible d’après la méthode de la silhouette moyenne, mais il est préférable de choisir 4 clusters pour distinguer au mieux les caractéristiques des pays</a:t>
            </a:r>
          </a:p>
          <a:p>
            <a:pPr marL="266700" lvl="1" indent="-266700"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è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Chaque cluster suit bien un axe, et correspond à une typologie que l’on souhaitait identifier (richesse et taille du pays)</a:t>
            </a:r>
          </a:p>
        </p:txBody>
      </p:sp>
      <p:sp>
        <p:nvSpPr>
          <p:cNvPr id="6" name="Nuage 5">
            <a:extLst>
              <a:ext uri="{FF2B5EF4-FFF2-40B4-BE49-F238E27FC236}">
                <a16:creationId xmlns:a16="http://schemas.microsoft.com/office/drawing/2014/main" id="{5B006A89-7376-E2E3-F71E-1D29120250CF}"/>
              </a:ext>
            </a:extLst>
          </p:cNvPr>
          <p:cNvSpPr/>
          <p:nvPr/>
        </p:nvSpPr>
        <p:spPr>
          <a:xfrm>
            <a:off x="4712478" y="1958888"/>
            <a:ext cx="855660" cy="54433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Cibles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6ABDE0A8-E5DC-6FA0-C9B8-563D0C32F761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3.	Un clustering à pousser pour cibler les meilleurs pays</a:t>
            </a:r>
          </a:p>
        </p:txBody>
      </p:sp>
    </p:spTree>
    <p:extLst>
      <p:ext uri="{BB962C8B-B14F-4D97-AF65-F5344CB8AC3E}">
        <p14:creationId xmlns:p14="http://schemas.microsoft.com/office/powerpoint/2010/main" val="2041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28" grpId="0" animBg="1"/>
      <p:bldP spid="3" grpId="0" animBg="1"/>
      <p:bldP spid="18" grpId="0" animBg="1"/>
      <p:bldP spid="46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FC78B-3984-9B28-CFAE-554A29FD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07F6943-D7C2-C671-C2DA-BE132D458A01}"/>
              </a:ext>
            </a:extLst>
          </p:cNvPr>
          <p:cNvGrpSpPr/>
          <p:nvPr/>
        </p:nvGrpSpPr>
        <p:grpSpPr>
          <a:xfrm>
            <a:off x="2571749" y="1339812"/>
            <a:ext cx="9504633" cy="4860963"/>
            <a:chOff x="2571749" y="1339812"/>
            <a:chExt cx="9504633" cy="486096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244C714-BDF7-69D3-3F43-99600471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71749" y="1339812"/>
              <a:ext cx="9504633" cy="4860963"/>
            </a:xfrm>
            <a:prstGeom prst="rect">
              <a:avLst/>
            </a:prstGeom>
          </p:spPr>
        </p:pic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135E7DE-DEE8-9F24-58DC-88B17355864C}"/>
                </a:ext>
              </a:extLst>
            </p:cNvPr>
            <p:cNvSpPr/>
            <p:nvPr/>
          </p:nvSpPr>
          <p:spPr>
            <a:xfrm>
              <a:off x="10318796" y="2292542"/>
              <a:ext cx="1350313" cy="309893"/>
            </a:xfrm>
            <a:prstGeom prst="roundRect">
              <a:avLst>
                <a:gd name="adj" fmla="val 10423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spcAft>
                  <a:spcPts val="600"/>
                </a:spcAft>
                <a:buClr>
                  <a:schemeClr val="accent4"/>
                </a:buClr>
              </a:pP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3 - Pays de petite taille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ADF5EFEA-ED67-D13C-BA86-D0FAB106469F}"/>
                </a:ext>
              </a:extLst>
            </p:cNvPr>
            <p:cNvSpPr/>
            <p:nvPr/>
          </p:nvSpPr>
          <p:spPr>
            <a:xfrm>
              <a:off x="6997150" y="1861777"/>
              <a:ext cx="953485" cy="270308"/>
            </a:xfrm>
            <a:prstGeom prst="roundRect">
              <a:avLst>
                <a:gd name="adj" fmla="val 10423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marL="0" lvl="1" algn="ctr">
                <a:spcAft>
                  <a:spcPts val="600"/>
                </a:spcAft>
                <a:buClr>
                  <a:schemeClr val="accent4"/>
                </a:buClr>
              </a:pP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2 - Pays riches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B954E53B-60FF-D1B4-4081-0E22EB3440FD}"/>
                </a:ext>
              </a:extLst>
            </p:cNvPr>
            <p:cNvSpPr/>
            <p:nvPr/>
          </p:nvSpPr>
          <p:spPr>
            <a:xfrm>
              <a:off x="3115745" y="4253800"/>
              <a:ext cx="1349350" cy="285089"/>
            </a:xfrm>
            <a:prstGeom prst="roundRect">
              <a:avLst>
                <a:gd name="adj" fmla="val 10423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spcAft>
                  <a:spcPts val="600"/>
                </a:spcAft>
                <a:buClr>
                  <a:schemeClr val="accent4"/>
                </a:buClr>
              </a:pP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4 - Pays de grande taille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D1EFD4E6-6267-7865-3E7C-BC9AEF63F5EA}"/>
                </a:ext>
              </a:extLst>
            </p:cNvPr>
            <p:cNvSpPr/>
            <p:nvPr/>
          </p:nvSpPr>
          <p:spPr>
            <a:xfrm>
              <a:off x="6075295" y="5488139"/>
              <a:ext cx="1248770" cy="291571"/>
            </a:xfrm>
            <a:prstGeom prst="roundRect">
              <a:avLst>
                <a:gd name="adj" fmla="val 10423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spcAft>
                  <a:spcPts val="600"/>
                </a:spcAft>
                <a:buClr>
                  <a:schemeClr val="accent4"/>
                </a:buClr>
              </a:pP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1 - Pays moins riches</a:t>
              </a:r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5D53739-495A-0B1B-2BE2-5A591660A99A}"/>
              </a:ext>
            </a:extLst>
          </p:cNvPr>
          <p:cNvSpPr/>
          <p:nvPr/>
        </p:nvSpPr>
        <p:spPr>
          <a:xfrm>
            <a:off x="312820" y="755092"/>
            <a:ext cx="11412455" cy="263016"/>
          </a:xfrm>
          <a:prstGeom prst="roundRect">
            <a:avLst>
              <a:gd name="adj" fmla="val 1042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 par l’algorithme du k-</a:t>
            </a:r>
            <a:r>
              <a:rPr lang="fr-FR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positionnement des témoins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21EE08F-3FB4-BC37-2E90-326ABD03D537}"/>
              </a:ext>
            </a:extLst>
          </p:cNvPr>
          <p:cNvGrpSpPr/>
          <p:nvPr/>
        </p:nvGrpSpPr>
        <p:grpSpPr>
          <a:xfrm>
            <a:off x="3071351" y="1478225"/>
            <a:ext cx="8082901" cy="3926466"/>
            <a:chOff x="3071351" y="1478225"/>
            <a:chExt cx="8082901" cy="3926466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410DBCC-293A-7611-18FB-22B7D0B54278}"/>
                </a:ext>
              </a:extLst>
            </p:cNvPr>
            <p:cNvGrpSpPr/>
            <p:nvPr/>
          </p:nvGrpSpPr>
          <p:grpSpPr>
            <a:xfrm>
              <a:off x="3624672" y="1993385"/>
              <a:ext cx="6203915" cy="3334311"/>
              <a:chOff x="2511869" y="1787402"/>
              <a:chExt cx="5325542" cy="2805510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35A7DB4-62C2-86DB-FDC3-772011562C36}"/>
                  </a:ext>
                </a:extLst>
              </p:cNvPr>
              <p:cNvSpPr/>
              <p:nvPr/>
            </p:nvSpPr>
            <p:spPr>
              <a:xfrm flipH="1">
                <a:off x="3087162" y="2309262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A05B8B20-85CF-6C53-0DA9-EC4B3D3C3874}"/>
                  </a:ext>
                </a:extLst>
              </p:cNvPr>
              <p:cNvSpPr/>
              <p:nvPr/>
            </p:nvSpPr>
            <p:spPr>
              <a:xfrm flipH="1">
                <a:off x="2511869" y="3508484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6D6A9A60-AA3B-7071-9C0A-B0978114332A}"/>
                  </a:ext>
                </a:extLst>
              </p:cNvPr>
              <p:cNvSpPr/>
              <p:nvPr/>
            </p:nvSpPr>
            <p:spPr>
              <a:xfrm flipH="1">
                <a:off x="3170913" y="2423563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319BAAD0-4187-0597-AA5B-AC0A654231F8}"/>
                  </a:ext>
                </a:extLst>
              </p:cNvPr>
              <p:cNvSpPr/>
              <p:nvPr/>
            </p:nvSpPr>
            <p:spPr>
              <a:xfrm flipH="1">
                <a:off x="3515071" y="3841561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B4D9018F-85FA-EDF9-04E9-512CB46AF3F9}"/>
                  </a:ext>
                </a:extLst>
              </p:cNvPr>
              <p:cNvSpPr/>
              <p:nvPr/>
            </p:nvSpPr>
            <p:spPr>
              <a:xfrm flipH="1">
                <a:off x="4057770" y="4478518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5A58E6FD-74BE-650B-6A4D-C9C51E4A90BE}"/>
                  </a:ext>
                </a:extLst>
              </p:cNvPr>
              <p:cNvSpPr/>
              <p:nvPr/>
            </p:nvSpPr>
            <p:spPr>
              <a:xfrm>
                <a:off x="4152512" y="1787402"/>
                <a:ext cx="124778" cy="1143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A7078D21-8612-DC49-47E0-A0F75FDC1EDC}"/>
                  </a:ext>
                </a:extLst>
              </p:cNvPr>
              <p:cNvSpPr/>
              <p:nvPr/>
            </p:nvSpPr>
            <p:spPr>
              <a:xfrm flipH="1">
                <a:off x="7275087" y="4399190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E2AA76D1-CBC4-8513-2B3B-39ED44730BFC}"/>
                  </a:ext>
                </a:extLst>
              </p:cNvPr>
              <p:cNvSpPr/>
              <p:nvPr/>
            </p:nvSpPr>
            <p:spPr>
              <a:xfrm>
                <a:off x="4522957" y="1824811"/>
                <a:ext cx="124778" cy="1143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2BCB613-8E21-7D71-D8E6-E85055DFB67D}"/>
                  </a:ext>
                </a:extLst>
              </p:cNvPr>
              <p:cNvSpPr/>
              <p:nvPr/>
            </p:nvSpPr>
            <p:spPr>
              <a:xfrm>
                <a:off x="4349169" y="2162118"/>
                <a:ext cx="124778" cy="1143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30C10982-C44B-EB60-8B68-B29E058B5C64}"/>
                  </a:ext>
                </a:extLst>
              </p:cNvPr>
              <p:cNvSpPr/>
              <p:nvPr/>
            </p:nvSpPr>
            <p:spPr>
              <a:xfrm>
                <a:off x="5282080" y="2633902"/>
                <a:ext cx="124778" cy="1143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82A548D7-5EC2-7452-BDE2-532DBB0EE2C0}"/>
                  </a:ext>
                </a:extLst>
              </p:cNvPr>
              <p:cNvSpPr/>
              <p:nvPr/>
            </p:nvSpPr>
            <p:spPr>
              <a:xfrm flipH="1">
                <a:off x="7712632" y="2691099"/>
                <a:ext cx="124779" cy="11439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0A8DA2C-C71A-549E-AE2F-D64FA0156304}"/>
                </a:ext>
              </a:extLst>
            </p:cNvPr>
            <p:cNvSpPr/>
            <p:nvPr/>
          </p:nvSpPr>
          <p:spPr>
            <a:xfrm>
              <a:off x="3071351" y="5191741"/>
              <a:ext cx="1721987" cy="212950"/>
            </a:xfrm>
            <a:prstGeom prst="roundRect">
              <a:avLst>
                <a:gd name="adj" fmla="val 10423"/>
              </a:avLst>
            </a:prstGeom>
            <a:solidFill>
              <a:schemeClr val="accent5">
                <a:alpha val="50196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4"/>
                </a:buClr>
                <a:buSzPct val="150000"/>
              </a:pPr>
              <a:r>
                <a:rPr lang="fr-F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Gros pays non importateur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CC3075B-1C56-799F-7EF9-557EB716219B}"/>
                </a:ext>
              </a:extLst>
            </p:cNvPr>
            <p:cNvSpPr/>
            <p:nvPr/>
          </p:nvSpPr>
          <p:spPr>
            <a:xfrm>
              <a:off x="3585976" y="2154787"/>
              <a:ext cx="1479797" cy="184523"/>
            </a:xfrm>
            <a:prstGeom prst="roundRect">
              <a:avLst>
                <a:gd name="adj" fmla="val 10423"/>
              </a:avLst>
            </a:prstGeom>
            <a:solidFill>
              <a:schemeClr val="accent3">
                <a:alpha val="50196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4"/>
                </a:buClr>
                <a:buSzPct val="150000"/>
              </a:pPr>
              <a:r>
                <a:rPr lang="fr-F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Gros pays  importateur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DA48547-C562-F8AA-E4AE-D271B7A91D46}"/>
                </a:ext>
              </a:extLst>
            </p:cNvPr>
            <p:cNvSpPr/>
            <p:nvPr/>
          </p:nvSpPr>
          <p:spPr>
            <a:xfrm>
              <a:off x="6359904" y="1478225"/>
              <a:ext cx="2409327" cy="184523"/>
            </a:xfrm>
            <a:prstGeom prst="roundRect">
              <a:avLst>
                <a:gd name="adj" fmla="val 10423"/>
              </a:avLst>
            </a:prstGeom>
            <a:solidFill>
              <a:schemeClr val="accent4">
                <a:alpha val="5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4"/>
                </a:buClr>
                <a:buSzPct val="150000"/>
              </a:pPr>
              <a:r>
                <a:rPr lang="fr-F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Petit à moyen pays, riche et  importateur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D1D0979-7C6A-33D5-BCF5-26487F1799F5}"/>
                </a:ext>
              </a:extLst>
            </p:cNvPr>
            <p:cNvSpPr/>
            <p:nvPr/>
          </p:nvSpPr>
          <p:spPr>
            <a:xfrm>
              <a:off x="9680949" y="4669971"/>
              <a:ext cx="1473303" cy="443026"/>
            </a:xfrm>
            <a:prstGeom prst="roundRect">
              <a:avLst>
                <a:gd name="adj" fmla="val 10423"/>
              </a:avLst>
            </a:prstGeom>
            <a:solidFill>
              <a:schemeClr val="accent1">
                <a:alpha val="50196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4"/>
                </a:buClr>
                <a:buSzPct val="150000"/>
              </a:pPr>
              <a:r>
                <a:rPr lang="fr-F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Petit à moyen pays,  faiblement importateur</a:t>
              </a:r>
            </a:p>
          </p:txBody>
        </p:sp>
      </p:grp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4C769A2-B29D-40EC-0099-A1C39A434518}"/>
              </a:ext>
            </a:extLst>
          </p:cNvPr>
          <p:cNvSpPr/>
          <p:nvPr/>
        </p:nvSpPr>
        <p:spPr>
          <a:xfrm>
            <a:off x="418260" y="1742667"/>
            <a:ext cx="2153489" cy="1409642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266700" lvl="1" indent="-266700"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è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témoins sont assez bien répartis dans les clusters</a:t>
            </a:r>
          </a:p>
          <a:p>
            <a:pPr marL="266700" lvl="1" indent="-266700"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è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gros pays peu importateurs se retrouvent dans les clusters 1 et 4 : ils seraient à identifier si on retenait le cluster 4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2A7F1472-D395-289D-43BE-E41CFA58D6AB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3.	Un clustering à pousser pour cibler les meilleurs pays</a:t>
            </a:r>
          </a:p>
        </p:txBody>
      </p:sp>
    </p:spTree>
    <p:extLst>
      <p:ext uri="{BB962C8B-B14F-4D97-AF65-F5344CB8AC3E}">
        <p14:creationId xmlns:p14="http://schemas.microsoft.com/office/powerpoint/2010/main" val="285378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D4DBA20-7C1A-129C-F4D9-C1B23464165C}"/>
              </a:ext>
            </a:extLst>
          </p:cNvPr>
          <p:cNvSpPr/>
          <p:nvPr/>
        </p:nvSpPr>
        <p:spPr>
          <a:xfrm>
            <a:off x="4642246" y="805072"/>
            <a:ext cx="3968908" cy="5679618"/>
          </a:xfrm>
          <a:prstGeom prst="roundRect">
            <a:avLst>
              <a:gd name="adj" fmla="val 7067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Cibles</a:t>
            </a:r>
            <a:endParaRPr lang="fr-FR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529C644-8B8C-4220-C0E9-75CAA5F72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84324"/>
              </p:ext>
            </p:extLst>
          </p:nvPr>
        </p:nvGraphicFramePr>
        <p:xfrm>
          <a:off x="6793309" y="2176411"/>
          <a:ext cx="1506537" cy="418978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506537">
                  <a:extLst>
                    <a:ext uri="{9D8B030D-6E8A-4147-A177-3AD203B41FA5}">
                      <a16:colId xmlns:a16="http://schemas.microsoft.com/office/drawing/2014/main" val="3164575698"/>
                    </a:ext>
                  </a:extLst>
                </a:gridCol>
              </a:tblGrid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Albania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7169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Belgium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765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Costa Rica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86993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>
                          <a:effectLst/>
                        </a:rPr>
                        <a:t>Georgia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3251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 err="1">
                          <a:effectLst/>
                        </a:rPr>
                        <a:t>Hungary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90803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>
                          <a:effectLst/>
                        </a:rPr>
                        <a:t>Lao </a:t>
                      </a:r>
                      <a:r>
                        <a:rPr lang="fr-FR" sz="700" u="none" strike="noStrike" dirty="0" err="1">
                          <a:effectLst/>
                        </a:rPr>
                        <a:t>People's</a:t>
                      </a:r>
                      <a:r>
                        <a:rPr lang="fr-FR" sz="700" u="none" strike="noStrike" dirty="0">
                          <a:effectLst/>
                        </a:rPr>
                        <a:t> Democratic Republic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83281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Nicaragua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0967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Qatar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5689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Slovenia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78001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United Arab Emirates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6261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 err="1">
                          <a:effectLst/>
                        </a:rPr>
                        <a:t>Bosnia</a:t>
                      </a:r>
                      <a:r>
                        <a:rPr lang="fr-FR" sz="700" u="none" strike="noStrike" dirty="0">
                          <a:effectLst/>
                        </a:rPr>
                        <a:t> and </a:t>
                      </a:r>
                      <a:r>
                        <a:rPr lang="fr-FR" sz="700" u="none" strike="noStrike" dirty="0" err="1">
                          <a:effectLst/>
                        </a:rPr>
                        <a:t>Herzegovina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23494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Denmark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98085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Guyana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388242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Iceland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8511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 err="1">
                          <a:effectLst/>
                        </a:rPr>
                        <a:t>Lithuania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5154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Norway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037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Romania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42808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Trinidad and Tobago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71658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Armenia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8558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Belarus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41363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Finland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6253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>
                          <a:effectLst/>
                        </a:rPr>
                        <a:t>Honduras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001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Jamaica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8246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Republic of Moldova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10968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Panama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0341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El Salvador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97338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Uruguay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70793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Azerbaijan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12906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Switzerland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5114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Fiji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647941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Croatia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317719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Kazakhstan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2218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Mauritius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2930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Paraguay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7089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 err="1">
                          <a:effectLst/>
                        </a:rPr>
                        <a:t>Serbia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6" marR="6076" marT="6076" marB="0" anchor="b">
                    <a:lnL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3420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FB3D0BA-83F5-3F14-7192-BCC089DBA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38073"/>
              </p:ext>
            </p:extLst>
          </p:nvPr>
        </p:nvGraphicFramePr>
        <p:xfrm>
          <a:off x="4861321" y="2176411"/>
          <a:ext cx="1485013" cy="3386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85013">
                  <a:extLst>
                    <a:ext uri="{9D8B030D-6E8A-4147-A177-3AD203B41FA5}">
                      <a16:colId xmlns:a16="http://schemas.microsoft.com/office/drawing/2014/main" val="1816212982"/>
                    </a:ext>
                  </a:extLst>
                </a:gridCol>
              </a:tblGrid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>
                          <a:effectLst/>
                        </a:rPr>
                        <a:t>Argentina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305707"/>
                  </a:ext>
                </a:extLst>
              </a:tr>
              <a:tr h="9678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>
                          <a:effectLst/>
                        </a:rPr>
                        <a:t>Bolivia (Plurinational State of)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85987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>
                          <a:effectLst/>
                        </a:rPr>
                        <a:t>Canada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50667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>
                          <a:effectLst/>
                        </a:rPr>
                        <a:t>China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92226"/>
                  </a:ext>
                </a:extLst>
              </a:tr>
              <a:tr h="401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Dominican Republic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158421"/>
                  </a:ext>
                </a:extLst>
              </a:tr>
              <a:tr h="111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United Kingdom of Great Britain and Northern Ireland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724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Indonesia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66068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Japan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762374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Morocco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13851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Peru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469517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Poland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343594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 err="1">
                          <a:effectLst/>
                        </a:rPr>
                        <a:t>Thailand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649940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Ukraine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33531"/>
                  </a:ext>
                </a:extLst>
              </a:tr>
              <a:tr h="100017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Venezuela (Bolivarian Republic of)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558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South Africa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058286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Australia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164045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Brazil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02524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Chile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327203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Colombia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402825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Ecuador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59183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Guatemala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544372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Israel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00021"/>
                  </a:ext>
                </a:extLst>
              </a:tr>
              <a:tr h="82162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Republic of Korea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280413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Malaysia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720893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Philippines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32063"/>
                  </a:ext>
                </a:extLst>
              </a:tr>
              <a:tr h="130783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 err="1">
                          <a:effectLst/>
                        </a:rPr>
                        <a:t>Russian</a:t>
                      </a:r>
                      <a:r>
                        <a:rPr lang="fr-FR" sz="700" u="none" strike="noStrike" dirty="0">
                          <a:effectLst/>
                        </a:rPr>
                        <a:t> </a:t>
                      </a:r>
                      <a:r>
                        <a:rPr lang="fr-FR" sz="700" u="none" strike="noStrike" dirty="0" err="1">
                          <a:effectLst/>
                        </a:rPr>
                        <a:t>Federation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287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Turkey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12167"/>
                  </a:ext>
                </a:extLst>
              </a:tr>
              <a:tr h="121305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United States of America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85862"/>
                  </a:ext>
                </a:extLst>
              </a:tr>
              <a:tr h="871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>
                          <a:effectLst/>
                        </a:rPr>
                        <a:t>Viet Nam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6" marR="5446" marT="5446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201048"/>
                  </a:ext>
                </a:extLst>
              </a:tr>
            </a:tbl>
          </a:graphicData>
        </a:graphic>
      </p:graphicFrame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0B530E1-2527-E858-9455-57C63494B132}"/>
              </a:ext>
            </a:extLst>
          </p:cNvPr>
          <p:cNvSpPr/>
          <p:nvPr/>
        </p:nvSpPr>
        <p:spPr>
          <a:xfrm>
            <a:off x="6793309" y="1245288"/>
            <a:ext cx="1506537" cy="408271"/>
          </a:xfrm>
          <a:prstGeom prst="roundRect">
            <a:avLst>
              <a:gd name="adj" fmla="val 10423"/>
            </a:avLst>
          </a:prstGeom>
          <a:solidFill>
            <a:schemeClr val="bg1"/>
          </a:solidFill>
          <a:ln w="19050">
            <a:solidFill>
              <a:srgbClr val="FFC3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2 - Pays riches et assimilés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D5B8550-650F-76D6-21B6-77712A82B97B}"/>
              </a:ext>
            </a:extLst>
          </p:cNvPr>
          <p:cNvSpPr/>
          <p:nvPr/>
        </p:nvSpPr>
        <p:spPr>
          <a:xfrm>
            <a:off x="4861321" y="1245288"/>
            <a:ext cx="1485013" cy="408271"/>
          </a:xfrm>
          <a:prstGeom prst="roundRect">
            <a:avLst>
              <a:gd name="adj" fmla="val 10423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4 - Pays de grande taille et assimilés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3DCC72E-5C36-C67F-9DF3-E828926342DE}"/>
              </a:ext>
            </a:extLst>
          </p:cNvPr>
          <p:cNvSpPr/>
          <p:nvPr/>
        </p:nvSpPr>
        <p:spPr>
          <a:xfrm>
            <a:off x="4861321" y="1710850"/>
            <a:ext cx="1485013" cy="408271"/>
          </a:xfrm>
          <a:prstGeom prst="roundRect">
            <a:avLst>
              <a:gd name="adj" fmla="val 104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Grands pays non importateurs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B850516-2355-1AA5-471D-D1ED350972FB}"/>
              </a:ext>
            </a:extLst>
          </p:cNvPr>
          <p:cNvSpPr/>
          <p:nvPr/>
        </p:nvSpPr>
        <p:spPr>
          <a:xfrm>
            <a:off x="6793309" y="1710849"/>
            <a:ext cx="1506537" cy="408271"/>
          </a:xfrm>
          <a:prstGeom prst="roundRect">
            <a:avLst>
              <a:gd name="adj" fmla="val 104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Pays « moyens » compris dans le cluster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00D06F3-E57A-4C40-77B7-BC83C5724CB9}"/>
              </a:ext>
            </a:extLst>
          </p:cNvPr>
          <p:cNvSpPr/>
          <p:nvPr/>
        </p:nvSpPr>
        <p:spPr>
          <a:xfrm>
            <a:off x="3565248" y="1567450"/>
            <a:ext cx="984765" cy="707174"/>
          </a:xfrm>
          <a:prstGeom prst="roundRect">
            <a:avLst>
              <a:gd name="adj" fmla="val 1042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Attention à porter à certains pays compris dans le cluster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8F012433-68DE-8DC4-2D1A-32D53E0CA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54599"/>
              </p:ext>
            </p:extLst>
          </p:nvPr>
        </p:nvGraphicFramePr>
        <p:xfrm>
          <a:off x="8809315" y="2176411"/>
          <a:ext cx="1506537" cy="395036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06537">
                  <a:extLst>
                    <a:ext uri="{9D8B030D-6E8A-4147-A177-3AD203B41FA5}">
                      <a16:colId xmlns:a16="http://schemas.microsoft.com/office/drawing/2014/main" val="3164575698"/>
                    </a:ext>
                  </a:extLst>
                </a:gridCol>
              </a:tblGrid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Angola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7169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Côte d'Ivoire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765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India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86993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Myanmar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3251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Nepal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90803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Sierra Leone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83281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Uzbekistan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0967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Burundi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5689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Algeria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78001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Kenya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6261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Mozambique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23494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Pakistan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98085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Togo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388242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Zambia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8511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Benin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5154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Ethiopia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037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Sri Lanka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42808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Malawi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71658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Rwanda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8558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Tajikistan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41363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Zimbabwe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6253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Burkina Faso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001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Ghana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8246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Madagascar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10968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Niger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0341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Sudan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97338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United Republic of Tanzania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70793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Bangladesh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12906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Guinea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5114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Mali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647941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Nigeria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317719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Senegal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2218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Uganda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C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29300"/>
                  </a:ext>
                </a:extLst>
              </a:tr>
            </a:tbl>
          </a:graphicData>
        </a:graphic>
      </p:graphicFrame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E13D1B-FC97-0796-B645-7CF17EF72CCB}"/>
              </a:ext>
            </a:extLst>
          </p:cNvPr>
          <p:cNvSpPr/>
          <p:nvPr/>
        </p:nvSpPr>
        <p:spPr>
          <a:xfrm>
            <a:off x="10514013" y="1245288"/>
            <a:ext cx="1506537" cy="408271"/>
          </a:xfrm>
          <a:prstGeom prst="roundRect">
            <a:avLst>
              <a:gd name="adj" fmla="val 10423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– Pays de petite taille et assimilés</a:t>
            </a: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CD4A4CA-0F9E-C248-6295-4AC3BB589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90970"/>
              </p:ext>
            </p:extLst>
          </p:nvPr>
        </p:nvGraphicFramePr>
        <p:xfrm>
          <a:off x="10514013" y="2176411"/>
          <a:ext cx="1506537" cy="287299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506537">
                  <a:extLst>
                    <a:ext uri="{9D8B030D-6E8A-4147-A177-3AD203B41FA5}">
                      <a16:colId xmlns:a16="http://schemas.microsoft.com/office/drawing/2014/main" val="3164575698"/>
                    </a:ext>
                  </a:extLst>
                </a:gridCol>
              </a:tblGrid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7169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765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Republic of North Macedonia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86993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Nauru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3251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Seychelles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90803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Bhutan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83281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Guinea-Bissau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0967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Montenegro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5689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Papua New Guinea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78001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Timor-Leste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6261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Botswana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23494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Kyrgyzstan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98085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Mongolia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388242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Solomon Islands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8511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Tonga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5154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Comoros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037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42808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Mauritania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71658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Suriname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8558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Vanuatu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41363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Cabo Verde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6253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Lesotho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001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Namibia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8246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Eswatini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10968"/>
                  </a:ext>
                </a:extLst>
              </a:tr>
            </a:tbl>
          </a:graphicData>
        </a:graphic>
      </p:graphicFrame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CD73B37-AF0F-2DF2-6090-518C6D11589A}"/>
              </a:ext>
            </a:extLst>
          </p:cNvPr>
          <p:cNvSpPr/>
          <p:nvPr/>
        </p:nvSpPr>
        <p:spPr>
          <a:xfrm>
            <a:off x="8809315" y="1245288"/>
            <a:ext cx="1506537" cy="408271"/>
          </a:xfrm>
          <a:prstGeom prst="roundRect">
            <a:avLst>
              <a:gd name="adj" fmla="val 10423"/>
            </a:avLst>
          </a:prstGeom>
          <a:solidFill>
            <a:schemeClr val="bg1"/>
          </a:solidFill>
          <a:ln w="19050">
            <a:solidFill>
              <a:srgbClr val="5DCE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– Pays moins riches et assimilés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867CB67-8197-688F-09FF-5FDEA26FC331}"/>
              </a:ext>
            </a:extLst>
          </p:cNvPr>
          <p:cNvSpPr/>
          <p:nvPr/>
        </p:nvSpPr>
        <p:spPr>
          <a:xfrm>
            <a:off x="10467459" y="1710849"/>
            <a:ext cx="1506537" cy="408271"/>
          </a:xfrm>
          <a:prstGeom prst="roundRect">
            <a:avLst>
              <a:gd name="adj" fmla="val 104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Petits pays riches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E113D5B-29ED-273F-5D82-476313BF8F6A}"/>
              </a:ext>
            </a:extLst>
          </p:cNvPr>
          <p:cNvSpPr/>
          <p:nvPr/>
        </p:nvSpPr>
        <p:spPr>
          <a:xfrm>
            <a:off x="312820" y="889993"/>
            <a:ext cx="3087605" cy="263016"/>
          </a:xfrm>
          <a:prstGeom prst="roundRect">
            <a:avLst>
              <a:gd name="adj" fmla="val 1042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 k-</a:t>
            </a:r>
            <a:r>
              <a:rPr lang="fr-FR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dégage 2 clusters à cibler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CBF1882-E9EE-42D5-0F4D-B50313046FA5}"/>
              </a:ext>
            </a:extLst>
          </p:cNvPr>
          <p:cNvSpPr/>
          <p:nvPr/>
        </p:nvSpPr>
        <p:spPr>
          <a:xfrm>
            <a:off x="346157" y="1691197"/>
            <a:ext cx="3020930" cy="3452303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>
              <a:buClr>
                <a:schemeClr val="accent2"/>
              </a:buClr>
              <a:buSzPct val="100000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Deux listes de pays sont à cibler sur les 121 pays concernés par l’analyse :</a:t>
            </a:r>
          </a:p>
          <a:p>
            <a:pPr marL="171450" lvl="1" indent="-171450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b="1" dirty="0">
                <a:solidFill>
                  <a:srgbClr val="7030A0"/>
                </a:solidFill>
              </a:rPr>
              <a:t>29 pays de type « grande taille » </a:t>
            </a: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(fort PIB) représentant 3,5 milliards d'habitants et 62 % des importations mondiales de volaille</a:t>
            </a:r>
          </a:p>
          <a:p>
            <a:pPr marL="171450" lvl="1" indent="-171450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b="1" dirty="0">
                <a:solidFill>
                  <a:srgbClr val="FFC000"/>
                </a:solidFill>
              </a:rPr>
              <a:t>35 pays de type « riche » </a:t>
            </a: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(fort PIB/habitant) représentant 210 millions d’habitants et 23 % des importations mondiales de volaille</a:t>
            </a:r>
          </a:p>
          <a:p>
            <a:pPr marL="171450" lvl="1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1">
              <a:buClr>
                <a:schemeClr val="accent2"/>
              </a:buClr>
              <a:buSzPct val="100000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L’algorithme du k-</a:t>
            </a:r>
            <a:r>
              <a:rPr lang="fr-FR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permet de dégrossir les pays les plus intéressants, que l’on recherche des pays riches ou de grande taille.</a:t>
            </a:r>
          </a:p>
          <a:p>
            <a:pPr marL="0" lvl="1">
              <a:buClr>
                <a:schemeClr val="accent2"/>
              </a:buClr>
              <a:buSzPct val="100000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 cluster 2 serait à retenir dans le cadre d’une recherche de client à fort pouvoir d’achat</a:t>
            </a:r>
          </a:p>
          <a:p>
            <a:pPr marL="0" lvl="1">
              <a:buClr>
                <a:schemeClr val="accent2"/>
              </a:buClr>
              <a:buSzPct val="100000"/>
            </a:pP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1">
              <a:buClr>
                <a:schemeClr val="accent2"/>
              </a:buClr>
              <a:buSzPct val="100000"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Cependant, si l’on souhaite cibler un nombre restreint de pays, il est nécessaire de former des clusters plus petits.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B1C5CA9-27D7-12CC-F24C-648B804A7E12}"/>
              </a:ext>
            </a:extLst>
          </p:cNvPr>
          <p:cNvCxnSpPr>
            <a:cxnSpLocks/>
          </p:cNvCxnSpPr>
          <p:nvPr/>
        </p:nvCxnSpPr>
        <p:spPr>
          <a:xfrm>
            <a:off x="4553504" y="1909311"/>
            <a:ext cx="466171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32214D38-38DA-4DAA-4B27-EF5C08E129D9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3.	Un clustering à pousser pour cibler les meilleurs pays</a:t>
            </a:r>
          </a:p>
        </p:txBody>
      </p:sp>
    </p:spTree>
    <p:extLst>
      <p:ext uri="{BB962C8B-B14F-4D97-AF65-F5344CB8AC3E}">
        <p14:creationId xmlns:p14="http://schemas.microsoft.com/office/powerpoint/2010/main" val="329240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5" grpId="0" animBg="1"/>
      <p:bldP spid="6" grpId="0"/>
      <p:bldP spid="7" grpId="0"/>
      <p:bldP spid="8" grpId="0" animBg="1"/>
      <p:bldP spid="13" grpId="0" animBg="1"/>
      <p:bldP spid="15" grpId="0" animBg="1"/>
      <p:bldP spid="16" grpId="0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CDD93-983D-59FD-F839-B88752070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9B13D7A3-A2B7-9A74-A9F0-ED248E184953}"/>
              </a:ext>
            </a:extLst>
          </p:cNvPr>
          <p:cNvGrpSpPr/>
          <p:nvPr/>
        </p:nvGrpSpPr>
        <p:grpSpPr>
          <a:xfrm>
            <a:off x="5145663" y="1166142"/>
            <a:ext cx="6227937" cy="3764686"/>
            <a:chOff x="5145663" y="1166142"/>
            <a:chExt cx="6227937" cy="3764686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3B3C6C-44C4-01BB-E465-EED9BA0A8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5663" y="1166142"/>
              <a:ext cx="6227937" cy="3764686"/>
            </a:xfrm>
            <a:prstGeom prst="rect">
              <a:avLst/>
            </a:prstGeom>
          </p:spPr>
        </p:pic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920B1A75-D63F-CAFB-0F71-9580014DDBBF}"/>
                </a:ext>
              </a:extLst>
            </p:cNvPr>
            <p:cNvCxnSpPr>
              <a:cxnSpLocks/>
            </p:cNvCxnSpPr>
            <p:nvPr/>
          </p:nvCxnSpPr>
          <p:spPr>
            <a:xfrm>
              <a:off x="5406213" y="2877281"/>
              <a:ext cx="5505173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  <a:alpha val="50196"/>
                </a:schemeClr>
              </a:solidFill>
              <a:prstDash val="sys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C37701AA-EC49-1F1E-0786-8A87FC0ED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210" y="1310229"/>
              <a:ext cx="0" cy="345771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  <a:alpha val="50196"/>
                </a:schemeClr>
              </a:solidFill>
              <a:prstDash val="sys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FA694E-5860-B27C-3282-E3A2FC3667AD}"/>
                </a:ext>
              </a:extLst>
            </p:cNvPr>
            <p:cNvSpPr/>
            <p:nvPr/>
          </p:nvSpPr>
          <p:spPr>
            <a:xfrm>
              <a:off x="10304482" y="2915689"/>
              <a:ext cx="949778" cy="322830"/>
            </a:xfrm>
            <a:prstGeom prst="roundRect">
              <a:avLst>
                <a:gd name="adj" fmla="val 1042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2"/>
                </a:buClr>
                <a:buSzPct val="150000"/>
              </a:pPr>
              <a:r>
                <a:rPr lang="fr-F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Taille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B139A29B-DE14-FC50-279D-B740939F3DA7}"/>
                </a:ext>
              </a:extLst>
            </p:cNvPr>
            <p:cNvSpPr/>
            <p:nvPr/>
          </p:nvSpPr>
          <p:spPr>
            <a:xfrm>
              <a:off x="7647529" y="1310229"/>
              <a:ext cx="1015595" cy="263016"/>
            </a:xfrm>
            <a:prstGeom prst="roundRect">
              <a:avLst>
                <a:gd name="adj" fmla="val 1042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2"/>
                </a:buClr>
                <a:buSzPct val="150000"/>
              </a:pPr>
              <a:r>
                <a:rPr lang="fr-F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Richesse</a:t>
              </a:r>
            </a:p>
          </p:txBody>
        </p:sp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9EA6A30-1D35-5888-EA31-0F999860BFB7}"/>
              </a:ext>
            </a:extLst>
          </p:cNvPr>
          <p:cNvSpPr/>
          <p:nvPr/>
        </p:nvSpPr>
        <p:spPr>
          <a:xfrm>
            <a:off x="402969" y="2076046"/>
            <a:ext cx="3637932" cy="4232334"/>
          </a:xfrm>
          <a:prstGeom prst="roundRect">
            <a:avLst>
              <a:gd name="adj" fmla="val 10423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fr-FR" sz="1000" b="1" dirty="0">
                <a:solidFill>
                  <a:schemeClr val="accent1">
                    <a:lumMod val="50000"/>
                  </a:schemeClr>
                </a:solidFill>
              </a:rPr>
              <a:t>17 pays retenus dans le cadre de l’étude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C105055-2B9D-3D61-2093-938ECA142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10740"/>
              </p:ext>
            </p:extLst>
          </p:nvPr>
        </p:nvGraphicFramePr>
        <p:xfrm>
          <a:off x="632258" y="2877806"/>
          <a:ext cx="1589677" cy="145732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589677">
                  <a:extLst>
                    <a:ext uri="{9D8B030D-6E8A-4147-A177-3AD203B41FA5}">
                      <a16:colId xmlns:a16="http://schemas.microsoft.com/office/drawing/2014/main" val="3164575698"/>
                    </a:ext>
                  </a:extLst>
                </a:gridCol>
              </a:tblGrid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Belgium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7169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Denmark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765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Hungary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86993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Republic of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Korea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3251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Romania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90803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Switzerland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83281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Kingdom of Great Britain and Northern Ireland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09676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5689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Poland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78001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480D479-EB14-3BE5-7EDE-388FBCEC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38913"/>
              </p:ext>
            </p:extLst>
          </p:nvPr>
        </p:nvGraphicFramePr>
        <p:xfrm>
          <a:off x="2359480" y="2877806"/>
          <a:ext cx="1387954" cy="117348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387954">
                  <a:extLst>
                    <a:ext uri="{9D8B030D-6E8A-4147-A177-3AD203B41FA5}">
                      <a16:colId xmlns:a16="http://schemas.microsoft.com/office/drawing/2014/main" val="3164575698"/>
                    </a:ext>
                  </a:extLst>
                </a:gridCol>
              </a:tblGrid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Arab Emirates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7169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Finland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7654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Iceland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86993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Lithuania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32510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Norway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90803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Qatar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56897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Slovenia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78001"/>
                  </a:ext>
                </a:extLst>
              </a:tr>
              <a:tr h="119708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Uruguay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D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62610"/>
                  </a:ext>
                </a:extLst>
              </a:tr>
            </a:tbl>
          </a:graphicData>
        </a:graphic>
      </p:graphicFrame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889855A-20E5-272C-36DE-A7362553EA34}"/>
              </a:ext>
            </a:extLst>
          </p:cNvPr>
          <p:cNvSpPr/>
          <p:nvPr/>
        </p:nvSpPr>
        <p:spPr>
          <a:xfrm>
            <a:off x="312820" y="646780"/>
            <a:ext cx="11183855" cy="263016"/>
          </a:xfrm>
          <a:prstGeom prst="roundRect">
            <a:avLst>
              <a:gd name="adj" fmla="val 1042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CAH permet de dégager 12 clusters contenant en moyenne 10 pays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F74C018-E187-3CF9-8AC4-B8969AEE8489}"/>
              </a:ext>
            </a:extLst>
          </p:cNvPr>
          <p:cNvSpPr/>
          <p:nvPr/>
        </p:nvSpPr>
        <p:spPr>
          <a:xfrm>
            <a:off x="400049" y="1071611"/>
            <a:ext cx="4017873" cy="842619"/>
          </a:xfrm>
          <a:prstGeom prst="roundRect">
            <a:avLst>
              <a:gd name="adj" fmla="val 10423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>
              <a:buClr>
                <a:schemeClr val="accent2"/>
              </a:buClr>
              <a:buSzPct val="100000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L’arbre de CAH nous permet de former des clusters de taille plus petite.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méthode de Ward utilisée pour la CAH assure de minimiser l'inertie </a:t>
            </a:r>
            <a:r>
              <a:rPr lang="fr-FR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intraclasse</a:t>
            </a: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contrairement à celui du k-</a:t>
            </a:r>
            <a:r>
              <a:rPr lang="fr-FR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qui peut intégrer facilement un </a:t>
            </a:r>
            <a:r>
              <a:rPr lang="fr-FR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outlier</a:t>
            </a: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dans un cluster.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A3D1BF-5295-8B9B-7490-6ED46C434348}"/>
              </a:ext>
            </a:extLst>
          </p:cNvPr>
          <p:cNvSpPr/>
          <p:nvPr/>
        </p:nvSpPr>
        <p:spPr>
          <a:xfrm>
            <a:off x="2359479" y="2572324"/>
            <a:ext cx="1387955" cy="181343"/>
          </a:xfrm>
          <a:prstGeom prst="roundRect">
            <a:avLst>
              <a:gd name="adj" fmla="val 10423"/>
            </a:avLst>
          </a:prstGeom>
          <a:solidFill>
            <a:srgbClr val="A5A5A5"/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3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913DD18-02B0-BA3A-8E02-FCE164FBF162}"/>
              </a:ext>
            </a:extLst>
          </p:cNvPr>
          <p:cNvSpPr/>
          <p:nvPr/>
        </p:nvSpPr>
        <p:spPr>
          <a:xfrm>
            <a:off x="632258" y="2572325"/>
            <a:ext cx="1597180" cy="181343"/>
          </a:xfrm>
          <a:prstGeom prst="roundRect">
            <a:avLst>
              <a:gd name="adj" fmla="val 10423"/>
            </a:avLst>
          </a:prstGeom>
          <a:solidFill>
            <a:srgbClr val="C04949"/>
          </a:solidFill>
          <a:ln w="19050">
            <a:solidFill>
              <a:srgbClr val="C049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6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AB88EB8-E3A8-A262-5C0E-8CD8581FC279}"/>
              </a:ext>
            </a:extLst>
          </p:cNvPr>
          <p:cNvSpPr/>
          <p:nvPr/>
        </p:nvSpPr>
        <p:spPr>
          <a:xfrm>
            <a:off x="8757621" y="1323619"/>
            <a:ext cx="790007" cy="155988"/>
          </a:xfrm>
          <a:prstGeom prst="roundRect">
            <a:avLst>
              <a:gd name="adj" fmla="val 10423"/>
            </a:avLst>
          </a:prstGeom>
          <a:solidFill>
            <a:srgbClr val="A5A5A5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3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ABC55A7-859D-F0D0-EF1E-2E9B67F2DEE1}"/>
              </a:ext>
            </a:extLst>
          </p:cNvPr>
          <p:cNvSpPr/>
          <p:nvPr/>
        </p:nvSpPr>
        <p:spPr>
          <a:xfrm>
            <a:off x="9648414" y="1628521"/>
            <a:ext cx="790007" cy="155988"/>
          </a:xfrm>
          <a:prstGeom prst="roundRect">
            <a:avLst>
              <a:gd name="adj" fmla="val 10423"/>
            </a:avLst>
          </a:prstGeom>
          <a:solidFill>
            <a:srgbClr val="C0494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6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A7D09FD4-AE76-D3F7-E43F-DC5F47B5D90F}"/>
              </a:ext>
            </a:extLst>
          </p:cNvPr>
          <p:cNvSpPr/>
          <p:nvPr/>
        </p:nvSpPr>
        <p:spPr>
          <a:xfrm>
            <a:off x="9649046" y="4119490"/>
            <a:ext cx="963771" cy="424299"/>
          </a:xfrm>
          <a:prstGeom prst="roundRect">
            <a:avLst>
              <a:gd name="adj" fmla="val 10423"/>
            </a:avLst>
          </a:prstGeom>
          <a:solidFill>
            <a:srgbClr val="93BE93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buClr>
                <a:schemeClr val="accent4"/>
              </a:buClr>
            </a:pPr>
            <a:r>
              <a:rPr lang="fr-F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4</a:t>
            </a:r>
          </a:p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à considérer pour de gros volumes</a:t>
            </a:r>
          </a:p>
        </p:txBody>
      </p:sp>
      <p:sp>
        <p:nvSpPr>
          <p:cNvPr id="23" name="Nuage 22">
            <a:extLst>
              <a:ext uri="{FF2B5EF4-FFF2-40B4-BE49-F238E27FC236}">
                <a16:creationId xmlns:a16="http://schemas.microsoft.com/office/drawing/2014/main" id="{00BD160B-DA7E-8C6D-C90C-BE3DD73D5641}"/>
              </a:ext>
            </a:extLst>
          </p:cNvPr>
          <p:cNvSpPr/>
          <p:nvPr/>
        </p:nvSpPr>
        <p:spPr>
          <a:xfrm>
            <a:off x="10354676" y="965172"/>
            <a:ext cx="1113421" cy="708309"/>
          </a:xfrm>
          <a:prstGeom prst="cloud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Sélection des clusters les mieux positionnés </a:t>
            </a:r>
          </a:p>
        </p:txBody>
      </p:sp>
      <p:sp>
        <p:nvSpPr>
          <p:cNvPr id="25" name="Espace réservé du contenu 1">
            <a:extLst>
              <a:ext uri="{FF2B5EF4-FFF2-40B4-BE49-F238E27FC236}">
                <a16:creationId xmlns:a16="http://schemas.microsoft.com/office/drawing/2014/main" id="{E0EB51C3-E88D-1A6C-0D86-36234CD193DD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3.	Un clustering à pousser pour cibler les meilleurs pays</a:t>
            </a:r>
          </a:p>
        </p:txBody>
      </p: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05B739A0-334F-CC4F-7EEB-3DDBA728F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54466"/>
              </p:ext>
            </p:extLst>
          </p:nvPr>
        </p:nvGraphicFramePr>
        <p:xfrm>
          <a:off x="4392695" y="4342228"/>
          <a:ext cx="3503068" cy="1966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094">
                  <a:extLst>
                    <a:ext uri="{9D8B030D-6E8A-4147-A177-3AD203B41FA5}">
                      <a16:colId xmlns:a16="http://schemas.microsoft.com/office/drawing/2014/main" val="2789906440"/>
                    </a:ext>
                  </a:extLst>
                </a:gridCol>
                <a:gridCol w="1023992">
                  <a:extLst>
                    <a:ext uri="{9D8B030D-6E8A-4147-A177-3AD203B41FA5}">
                      <a16:colId xmlns:a16="http://schemas.microsoft.com/office/drawing/2014/main" val="1921376070"/>
                    </a:ext>
                  </a:extLst>
                </a:gridCol>
                <a:gridCol w="534256">
                  <a:extLst>
                    <a:ext uri="{9D8B030D-6E8A-4147-A177-3AD203B41FA5}">
                      <a16:colId xmlns:a16="http://schemas.microsoft.com/office/drawing/2014/main" val="2407107643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563410410"/>
                    </a:ext>
                  </a:extLst>
                </a:gridCol>
                <a:gridCol w="712342">
                  <a:extLst>
                    <a:ext uri="{9D8B030D-6E8A-4147-A177-3AD203B41FA5}">
                      <a16:colId xmlns:a16="http://schemas.microsoft.com/office/drawing/2014/main" val="720675381"/>
                    </a:ext>
                  </a:extLst>
                </a:gridCol>
              </a:tblGrid>
              <a:tr h="27211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u="none" strike="noStrike" dirty="0">
                          <a:effectLst/>
                          <a:latin typeface="+mj-lt"/>
                        </a:rPr>
                        <a:t>Cluster</a:t>
                      </a:r>
                      <a:endParaRPr lang="fr-FR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PIB ($)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PIB / </a:t>
                      </a:r>
                      <a:r>
                        <a:rPr lang="fr-FR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hab</a:t>
                      </a:r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($)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u="none" strike="noStrike" dirty="0">
                          <a:effectLst/>
                          <a:latin typeface="+mj-lt"/>
                        </a:rPr>
                        <a:t>Importations de volaille (kg)</a:t>
                      </a:r>
                      <a:endParaRPr lang="fr-FR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u="none" strike="noStrike">
                          <a:effectLst/>
                          <a:latin typeface="+mj-lt"/>
                        </a:rPr>
                        <a:t>Importations/ conso</a:t>
                      </a:r>
                      <a:endParaRPr lang="fr-FR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364760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1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27 951 827 818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1 419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93 181 818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>
                          <a:effectLst/>
                          <a:latin typeface="+mj-lt"/>
                        </a:rPr>
                        <a:t>70%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26670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>
                          <a:effectLst/>
                          <a:latin typeface="+mj-lt"/>
                        </a:rPr>
                        <a:t>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66 041 992 996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8 736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47 600 000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>
                          <a:effectLst/>
                          <a:latin typeface="+mj-lt"/>
                        </a:rPr>
                        <a:t>50%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97550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u="none" strike="noStrike" dirty="0">
                          <a:solidFill>
                            <a:srgbClr val="525648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fr-FR" sz="800" b="1" i="0" u="none" strike="noStrike" dirty="0">
                        <a:solidFill>
                          <a:srgbClr val="525648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i="0" u="none" strike="noStrike" dirty="0">
                          <a:solidFill>
                            <a:srgbClr val="525648"/>
                          </a:solidFill>
                          <a:effectLst/>
                          <a:latin typeface="+mj-lt"/>
                        </a:rPr>
                        <a:t>222 494 802 101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i="0" u="none" strike="noStrike" dirty="0">
                          <a:solidFill>
                            <a:srgbClr val="525648"/>
                          </a:solidFill>
                          <a:effectLst/>
                          <a:latin typeface="+mj-lt"/>
                        </a:rPr>
                        <a:t>55 352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u="none" strike="noStrike" dirty="0">
                          <a:solidFill>
                            <a:srgbClr val="525648"/>
                          </a:solidFill>
                          <a:effectLst/>
                          <a:latin typeface="+mj-lt"/>
                        </a:rPr>
                        <a:t>113 125 000 </a:t>
                      </a:r>
                      <a:endParaRPr lang="fr-FR" sz="800" b="1" i="0" u="none" strike="noStrike" dirty="0">
                        <a:solidFill>
                          <a:srgbClr val="525648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u="none" strike="noStrike" dirty="0">
                          <a:solidFill>
                            <a:srgbClr val="525648"/>
                          </a:solidFill>
                          <a:effectLst/>
                          <a:latin typeface="+mj-lt"/>
                        </a:rPr>
                        <a:t>48%</a:t>
                      </a:r>
                      <a:endParaRPr lang="fr-FR" sz="800" b="1" i="0" u="none" strike="noStrike" dirty="0">
                        <a:solidFill>
                          <a:srgbClr val="525648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12970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4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3 162 309 791 113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18 556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175 736 842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850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>
                          <a:effectLst/>
                          <a:latin typeface="+mj-lt"/>
                        </a:rPr>
                        <a:t>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21 914 461 937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1 387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6 000 000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39%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50492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fr-FR" sz="8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1 395 749 635 363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44 438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344 111 111 </a:t>
                      </a:r>
                      <a:endParaRPr lang="fr-FR" sz="8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1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51%</a:t>
                      </a:r>
                      <a:endParaRPr lang="fr-FR" sz="8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41808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>
                          <a:effectLst/>
                          <a:latin typeface="+mj-lt"/>
                        </a:rPr>
                        <a:t>7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65 209 989 385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1 701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1 500 000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>
                          <a:effectLst/>
                          <a:latin typeface="+mj-lt"/>
                        </a:rPr>
                        <a:t>2%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33330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8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1 172 129 414 208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2 011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-  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0%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48484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>
                          <a:effectLst/>
                          <a:latin typeface="+mj-lt"/>
                        </a:rPr>
                        <a:t>9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9 906 536 454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5 944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>
                          <a:effectLst/>
                          <a:latin typeface="+mj-lt"/>
                        </a:rPr>
                        <a:t>10 000 000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62%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84436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>
                          <a:effectLst/>
                          <a:latin typeface="+mj-lt"/>
                        </a:rPr>
                        <a:t>10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79 275 657 511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11 263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22 437 500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14%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70862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>
                          <a:effectLst/>
                          <a:latin typeface="+mj-lt"/>
                        </a:rPr>
                        <a:t>11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3 460 339 822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5 641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13 300 000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101%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811072"/>
                  </a:ext>
                </a:extLst>
              </a:tr>
              <a:tr h="141170"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>
                          <a:effectLst/>
                          <a:latin typeface="+mj-lt"/>
                        </a:rPr>
                        <a:t>12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16 786 302 158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20 626 </a:t>
                      </a: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1 000 000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800" u="none" strike="noStrike" dirty="0">
                          <a:effectLst/>
                          <a:latin typeface="+mj-lt"/>
                        </a:rPr>
                        <a:t>2%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60583"/>
                  </a:ext>
                </a:extLst>
              </a:tr>
            </a:tbl>
          </a:graphicData>
        </a:graphic>
      </p:graphicFrame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904A514-F912-BE7C-191B-2350678156F8}"/>
              </a:ext>
            </a:extLst>
          </p:cNvPr>
          <p:cNvSpPr/>
          <p:nvPr/>
        </p:nvSpPr>
        <p:spPr>
          <a:xfrm>
            <a:off x="5345639" y="4154415"/>
            <a:ext cx="1597180" cy="181343"/>
          </a:xfrm>
          <a:prstGeom prst="roundRect">
            <a:avLst>
              <a:gd name="adj" fmla="val 1042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</a:pP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Moyenne par cluster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EA5CFCD-8C50-C4F7-6225-D9C600937E60}"/>
              </a:ext>
            </a:extLst>
          </p:cNvPr>
          <p:cNvSpPr/>
          <p:nvPr/>
        </p:nvSpPr>
        <p:spPr>
          <a:xfrm>
            <a:off x="632258" y="4481649"/>
            <a:ext cx="1597180" cy="1508847"/>
          </a:xfrm>
          <a:prstGeom prst="roundRect">
            <a:avLst>
              <a:gd name="adj" fmla="val 10423"/>
            </a:avLst>
          </a:prstGeom>
          <a:noFill/>
          <a:ln w="19050">
            <a:solidFill>
              <a:srgbClr val="C049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lvl="1" indent="-17145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340 millions d'habitants (5% de la population)</a:t>
            </a:r>
          </a:p>
          <a:p>
            <a:pPr marL="171450" lvl="1" indent="-17145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3 100 000 tonnes d'importations de volaille (32 % des importations)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9914FFB-4869-0C2E-1E25-C1D377C3EF10}"/>
              </a:ext>
            </a:extLst>
          </p:cNvPr>
          <p:cNvSpPr/>
          <p:nvPr/>
        </p:nvSpPr>
        <p:spPr>
          <a:xfrm>
            <a:off x="2359479" y="4477896"/>
            <a:ext cx="1387955" cy="1512600"/>
          </a:xfrm>
          <a:prstGeom prst="roundRect">
            <a:avLst>
              <a:gd name="adj" fmla="val 10423"/>
            </a:avLst>
          </a:prstGeom>
          <a:noFill/>
          <a:ln w="19050">
            <a:solidFill>
              <a:srgbClr val="A5A5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lvl="1" indent="-171450">
              <a:spcAft>
                <a:spcPts val="600"/>
              </a:spcAft>
              <a:buClr>
                <a:srgbClr val="525648"/>
              </a:buClr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32 millions d'habitants (0,5 % de la population) </a:t>
            </a:r>
          </a:p>
          <a:p>
            <a:pPr marL="171450" lvl="1" indent="-171450">
              <a:spcAft>
                <a:spcPts val="600"/>
              </a:spcAft>
              <a:buClr>
                <a:srgbClr val="525648"/>
              </a:buClr>
              <a:buFont typeface="Wingdings" panose="05000000000000000000" pitchFamily="2" charset="2"/>
              <a:buChar char="§"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900 000 tonnes d'importations de volaille (9% des importations )</a:t>
            </a:r>
          </a:p>
        </p:txBody>
      </p:sp>
    </p:spTree>
    <p:extLst>
      <p:ext uri="{BB962C8B-B14F-4D97-AF65-F5344CB8AC3E}">
        <p14:creationId xmlns:p14="http://schemas.microsoft.com/office/powerpoint/2010/main" val="189028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5" grpId="0" animBg="1"/>
      <p:bldP spid="8" grpId="0" animBg="1"/>
      <p:bldP spid="9" grpId="0" animBg="1"/>
      <p:bldP spid="11" grpId="0" animBg="1"/>
      <p:bldP spid="12" grpId="0" animBg="1"/>
      <p:bldP spid="22" grpId="0" animBg="1"/>
      <p:bldP spid="23" grpId="0" animBg="1"/>
      <p:bldP spid="29" grpId="0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20F13FF-3AFE-3A2A-DE29-97E3CD8F72EA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61950" algn="l"/>
              </a:tabLst>
            </a:pPr>
            <a:r>
              <a:rPr lang="fr-FR" dirty="0"/>
              <a:t>Conclusion</a:t>
            </a:r>
          </a:p>
        </p:txBody>
      </p:sp>
      <p:sp>
        <p:nvSpPr>
          <p:cNvPr id="3" name="Espace réservé du texte 4">
            <a:extLst>
              <a:ext uri="{FF2B5EF4-FFF2-40B4-BE49-F238E27FC236}">
                <a16:creationId xmlns:a16="http://schemas.microsoft.com/office/drawing/2014/main" id="{21C0674C-0EEE-D8DD-AFF9-EAA6BF157637}"/>
              </a:ext>
            </a:extLst>
          </p:cNvPr>
          <p:cNvSpPr txBox="1">
            <a:spLocks/>
          </p:cNvSpPr>
          <p:nvPr/>
        </p:nvSpPr>
        <p:spPr>
          <a:xfrm>
            <a:off x="312524" y="841987"/>
            <a:ext cx="8669552" cy="12420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Corps)"/>
              </a:rPr>
              <a:t>17 variables </a:t>
            </a:r>
            <a:r>
              <a:rPr lang="fr-FR" sz="1600" b="0" dirty="0">
                <a:latin typeface="Calibri (Corps)"/>
              </a:rPr>
              <a:t>ont été collectées </a:t>
            </a:r>
            <a:r>
              <a:rPr lang="fr-FR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Corps)"/>
              </a:rPr>
              <a:t>pour caractériser la relation de 121 pays à leurs importations potentielles de poulets biologiques de France</a:t>
            </a:r>
          </a:p>
          <a:p>
            <a:pPr marL="285750" indent="-285750" algn="l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600" b="0" dirty="0">
                <a:latin typeface="Calibri (Corps)"/>
              </a:rPr>
              <a:t>Deux manières d’aborder la qualité d’importateur de chaque pays : </a:t>
            </a:r>
            <a:r>
              <a:rPr lang="fr-FR" sz="1600" dirty="0">
                <a:latin typeface="Calibri (Corps)"/>
              </a:rPr>
              <a:t>le volume total d’importations et la part des importations dans la consommation du pays</a:t>
            </a:r>
            <a:endParaRPr lang="fr-FR" sz="1600" dirty="0">
              <a:solidFill>
                <a:schemeClr val="tx1">
                  <a:lumMod val="85000"/>
                  <a:lumOff val="15000"/>
                </a:schemeClr>
              </a:solidFill>
              <a:latin typeface="Calibri (Corps)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3E4AE1-91C7-23E2-25C5-2D292C72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008" y="787377"/>
            <a:ext cx="2582784" cy="1476996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3C0714-CDC2-516C-0F59-EE54DC4DF1D4}"/>
              </a:ext>
            </a:extLst>
          </p:cNvPr>
          <p:cNvSpPr txBox="1">
            <a:spLocks/>
          </p:cNvSpPr>
          <p:nvPr/>
        </p:nvSpPr>
        <p:spPr>
          <a:xfrm>
            <a:off x="2543175" y="2264372"/>
            <a:ext cx="8507626" cy="11646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600" b="0" dirty="0">
                <a:latin typeface="Calibri (Corps)"/>
              </a:rPr>
              <a:t>L’Analyse en composante principale permet de représenter 55 % de la variance de ces 17 variables sur le premier plan factoriel</a:t>
            </a:r>
          </a:p>
          <a:p>
            <a:pPr marL="285750" indent="-285750" algn="l"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600" b="0" dirty="0">
                <a:latin typeface="Calibri (Corps)"/>
              </a:rPr>
              <a:t>Le premier plan factoriel, donc l’ensemble du jeu de données, est bien représenté par le PIB et par le PIB par habitant</a:t>
            </a:r>
            <a:endParaRPr lang="fr-FR" sz="1600" b="0" dirty="0">
              <a:solidFill>
                <a:schemeClr val="tx1">
                  <a:lumMod val="85000"/>
                  <a:lumOff val="15000"/>
                </a:schemeClr>
              </a:solidFill>
              <a:latin typeface="Calibri (Corps)"/>
            </a:endParaRP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04B7CB20-4AFF-D30B-3AB7-F1CADCA30635}"/>
              </a:ext>
            </a:extLst>
          </p:cNvPr>
          <p:cNvSpPr txBox="1">
            <a:spLocks/>
          </p:cNvSpPr>
          <p:nvPr/>
        </p:nvSpPr>
        <p:spPr>
          <a:xfrm>
            <a:off x="312523" y="3583941"/>
            <a:ext cx="8121183" cy="26835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Corps)"/>
              </a:rPr>
              <a:t>Le clustering par K-</a:t>
            </a:r>
            <a:r>
              <a:rPr lang="fr-FR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Corps)"/>
              </a:rPr>
              <a:t>means</a:t>
            </a:r>
            <a:r>
              <a:rPr lang="fr-FR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Corps)"/>
              </a:rPr>
              <a:t> et par Classification ascendante hiérarchique forment des clusters cohérents mais, en première approche, trop grands pour cibler précisément des pays</a:t>
            </a:r>
          </a:p>
          <a:p>
            <a:pPr marL="285750" indent="-285750" algn="l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latin typeface="Calibri (Corps)"/>
              </a:rPr>
              <a:t>En utilisant l’arbre de CAH pour former des clusters de taille adaptée, on identifie 17 pays </a:t>
            </a:r>
            <a:r>
              <a:rPr lang="fr-FR" sz="1600" b="0" dirty="0">
                <a:latin typeface="Calibri (Corps)"/>
              </a:rPr>
              <a:t>à fort PIB/habitant pour exporter les poulets biologiques de </a:t>
            </a:r>
            <a:r>
              <a:rPr lang="fr-FR" sz="1600" b="0" i="1" dirty="0">
                <a:latin typeface="Calibri (Corps)"/>
              </a:rPr>
              <a:t>La Poule qui Cha</a:t>
            </a:r>
            <a:r>
              <a:rPr lang="fr-FR" sz="1600" b="0" dirty="0">
                <a:latin typeface="Calibri (Corps)"/>
              </a:rPr>
              <a:t>nte :</a:t>
            </a:r>
          </a:p>
          <a:p>
            <a:pPr marL="742950" lvl="1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Corps)"/>
              </a:rPr>
              <a:t>Les plus gros : Belgique, Danemark, Hongrie, Corée du Sud, Roumanie, Suisse, Royaume-Uni, Japon, Pologne</a:t>
            </a:r>
          </a:p>
          <a:p>
            <a:pPr marL="742950" lvl="1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Corps)"/>
              </a:rPr>
              <a:t>Les plus riches : Emirats Arabes Unis, Finlande, Islande, Lituanie, Norvège, Qatar, Slovénie, Uruguay</a:t>
            </a:r>
          </a:p>
          <a:p>
            <a:pPr lvl="1">
              <a:spcAft>
                <a:spcPts val="600"/>
              </a:spcAft>
              <a:buClr>
                <a:schemeClr val="accent1"/>
              </a:buClr>
            </a:pPr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Corps)"/>
              </a:rPr>
              <a:t>Ils représentent 5 % de la population et 41 % des importations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40CB4C6-44E4-11AC-BCD4-58A5A792F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463"/>
          <a:stretch/>
        </p:blipFill>
        <p:spPr>
          <a:xfrm>
            <a:off x="644730" y="2081545"/>
            <a:ext cx="1384095" cy="13474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DE1C910-E9F6-BBE6-85CB-B9748172B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3259" y="3657726"/>
            <a:ext cx="3096533" cy="18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6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49E7DBB-0C2A-E6E1-57E5-1F54B625865F}"/>
              </a:ext>
            </a:extLst>
          </p:cNvPr>
          <p:cNvSpPr/>
          <p:nvPr/>
        </p:nvSpPr>
        <p:spPr>
          <a:xfrm>
            <a:off x="6945081" y="2152668"/>
            <a:ext cx="5457825" cy="381201"/>
          </a:xfrm>
          <a:prstGeom prst="roundRect">
            <a:avLst>
              <a:gd name="adj" fmla="val 104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95250" lvl="1">
              <a:spcAft>
                <a:spcPts val="600"/>
              </a:spcAft>
              <a:buClr>
                <a:schemeClr val="accent3"/>
              </a:buClr>
            </a:pPr>
            <a:r>
              <a:rPr lang="fr-FR" sz="1100" b="1" dirty="0">
                <a:solidFill>
                  <a:schemeClr val="tx2"/>
                </a:solidFill>
              </a:rPr>
              <a:t>Une forte population, pour atteindre un marché important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EF687F8-52D6-24F8-CDE0-7B5224096D56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1.	Caractérisation des pays par 17 variables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13DE4A8-1884-BACE-120A-B97BA3358AA4}"/>
              </a:ext>
            </a:extLst>
          </p:cNvPr>
          <p:cNvSpPr/>
          <p:nvPr/>
        </p:nvSpPr>
        <p:spPr>
          <a:xfrm>
            <a:off x="312821" y="1016162"/>
            <a:ext cx="5124594" cy="263016"/>
          </a:xfrm>
          <a:prstGeom prst="roundRect">
            <a:avLst>
              <a:gd name="adj" fmla="val 1042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3B4FF72-A6D0-C69F-333E-128F6A819D7F}"/>
              </a:ext>
            </a:extLst>
          </p:cNvPr>
          <p:cNvSpPr/>
          <p:nvPr/>
        </p:nvSpPr>
        <p:spPr>
          <a:xfrm>
            <a:off x="312820" y="1936470"/>
            <a:ext cx="3801980" cy="607263"/>
          </a:xfrm>
          <a:prstGeom prst="roundRect">
            <a:avLst>
              <a:gd name="adj" fmla="val 104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95250" lvl="1">
              <a:spcAft>
                <a:spcPts val="600"/>
              </a:spcAft>
              <a:buClr>
                <a:schemeClr val="accent4"/>
              </a:buClr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Poule qui Chante élève et vend des poulets sous le label « Poulet Agriculture Biologique », qu’elle souhaite désormais exporter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F2676614-A340-C1A9-18F7-577D9EA89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591" t="22763" r="26955" b="13276"/>
          <a:stretch/>
        </p:blipFill>
        <p:spPr>
          <a:xfrm>
            <a:off x="407638" y="2950973"/>
            <a:ext cx="512186" cy="407239"/>
          </a:xfrm>
          <a:prstGeom prst="rect">
            <a:avLst/>
          </a:prstGeom>
          <a:ln>
            <a:noFill/>
          </a:ln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0DE63140-1752-0930-9BBC-D7B602E98A7A}"/>
              </a:ext>
            </a:extLst>
          </p:cNvPr>
          <p:cNvSpPr txBox="1"/>
          <p:nvPr/>
        </p:nvSpPr>
        <p:spPr>
          <a:xfrm>
            <a:off x="999659" y="2950973"/>
            <a:ext cx="4019602" cy="551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 marL="95250" lvl="1">
              <a:spcAft>
                <a:spcPts val="600"/>
              </a:spcAft>
              <a:buClr>
                <a:schemeClr val="accent4"/>
              </a:buClr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1"/>
            <a:r>
              <a:rPr lang="fr-FR" b="1" dirty="0"/>
              <a:t>Objectif : Analyser les groupements de pays pouvant être ciblés pour la commercialisation de nos poulets biologiques</a:t>
            </a:r>
          </a:p>
        </p:txBody>
      </p:sp>
      <p:pic>
        <p:nvPicPr>
          <p:cNvPr id="46" name="Graphique 45">
            <a:extLst>
              <a:ext uri="{FF2B5EF4-FFF2-40B4-BE49-F238E27FC236}">
                <a16:creationId xmlns:a16="http://schemas.microsoft.com/office/drawing/2014/main" id="{1FD6DD2C-A199-E9EB-9343-2ECB03E26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14800" y="1566072"/>
            <a:ext cx="991864" cy="1014502"/>
          </a:xfrm>
          <a:prstGeom prst="rect">
            <a:avLst/>
          </a:prstGeom>
        </p:spPr>
      </p:pic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D2237D-419D-593E-83EC-2F0D0E99E934}"/>
              </a:ext>
            </a:extLst>
          </p:cNvPr>
          <p:cNvSpPr/>
          <p:nvPr/>
        </p:nvSpPr>
        <p:spPr>
          <a:xfrm>
            <a:off x="6191249" y="1014960"/>
            <a:ext cx="5457825" cy="263016"/>
          </a:xfrm>
          <a:prstGeom prst="roundRect">
            <a:avLst>
              <a:gd name="adj" fmla="val 1042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Caractéristiques attendues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D5499692-A6DE-5341-9CB3-5412392E1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2685" y="2073323"/>
            <a:ext cx="799560" cy="63056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C37391F-C3A2-A676-D117-D9591AD204F5}"/>
              </a:ext>
            </a:extLst>
          </p:cNvPr>
          <p:cNvSpPr/>
          <p:nvPr/>
        </p:nvSpPr>
        <p:spPr>
          <a:xfrm>
            <a:off x="6945081" y="1691800"/>
            <a:ext cx="4692476" cy="328613"/>
          </a:xfrm>
          <a:prstGeom prst="roundRect">
            <a:avLst>
              <a:gd name="adj" fmla="val 104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95250" lvl="1">
              <a:spcAft>
                <a:spcPts val="600"/>
              </a:spcAft>
              <a:buClr>
                <a:schemeClr val="accent4"/>
              </a:buClr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cherche à identifier des pays présentant les caractéristiques suivantes :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1343B21-ACD4-2E02-096C-B0183DEFF8F5}"/>
              </a:ext>
            </a:extLst>
          </p:cNvPr>
          <p:cNvSpPr/>
          <p:nvPr/>
        </p:nvSpPr>
        <p:spPr>
          <a:xfrm>
            <a:off x="6945080" y="2926123"/>
            <a:ext cx="4437757" cy="381201"/>
          </a:xfrm>
          <a:prstGeom prst="roundRect">
            <a:avLst>
              <a:gd name="adj" fmla="val 104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95250" lvl="1">
              <a:spcAft>
                <a:spcPts val="600"/>
              </a:spcAft>
              <a:buClr>
                <a:schemeClr val="accent3"/>
              </a:buClr>
            </a:pPr>
            <a:r>
              <a:rPr lang="fr-FR" sz="1100" b="1" dirty="0">
                <a:solidFill>
                  <a:schemeClr val="accent6">
                    <a:lumMod val="50000"/>
                  </a:schemeClr>
                </a:solidFill>
              </a:rPr>
              <a:t>Une population riche susceptible d’acheter des produits biologiques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E95A5E-D89D-82CB-E5C4-F69D3C7F3DDF}"/>
              </a:ext>
            </a:extLst>
          </p:cNvPr>
          <p:cNvSpPr/>
          <p:nvPr/>
        </p:nvSpPr>
        <p:spPr>
          <a:xfrm>
            <a:off x="6945080" y="3540296"/>
            <a:ext cx="4375351" cy="1168655"/>
          </a:xfrm>
          <a:prstGeom prst="roundRect">
            <a:avLst>
              <a:gd name="adj" fmla="val 104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95250" lvl="1">
              <a:spcAft>
                <a:spcPts val="600"/>
              </a:spcAft>
              <a:buClr>
                <a:schemeClr val="accent3"/>
              </a:buClr>
            </a:pP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</a:rPr>
              <a:t>Une forte tendance à importer des poulets </a:t>
            </a: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(et en particulier de France), qui peut provenir de multiples facteurs : </a:t>
            </a:r>
          </a:p>
          <a:p>
            <a:pPr marL="266700" lvl="1" indent="-171450">
              <a:spcAft>
                <a:spcPts val="600"/>
              </a:spcAft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faibles droits de douane</a:t>
            </a:r>
          </a:p>
          <a:p>
            <a:pPr marL="266700" lvl="1" indent="-171450">
              <a:spcAft>
                <a:spcPts val="600"/>
              </a:spcAft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forte consommation de volaille par habitant</a:t>
            </a:r>
          </a:p>
          <a:p>
            <a:pPr marL="266700" lvl="1" indent="-171450">
              <a:spcAft>
                <a:spcPts val="600"/>
              </a:spcAft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faible production interne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8C297B5-9B4B-CE12-84A1-8528A0CE6467}"/>
              </a:ext>
            </a:extLst>
          </p:cNvPr>
          <p:cNvSpPr/>
          <p:nvPr/>
        </p:nvSpPr>
        <p:spPr>
          <a:xfrm>
            <a:off x="5923484" y="4886126"/>
            <a:ext cx="5725590" cy="1168655"/>
          </a:xfrm>
          <a:prstGeom prst="roundRect">
            <a:avLst>
              <a:gd name="adj" fmla="val 104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95250" lvl="1">
              <a:spcAft>
                <a:spcPts val="600"/>
              </a:spcAft>
              <a:buClr>
                <a:schemeClr val="accent4"/>
              </a:buClr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va chercher si d’autres indicateurs structurant du pays qui pourraient influencer ces caractéristiques sont effectivement liées à ces variables clé : urbanisation, densité, inégalités…</a:t>
            </a:r>
          </a:p>
          <a:p>
            <a:pPr marL="95250" lvl="1">
              <a:spcAft>
                <a:spcPts val="600"/>
              </a:spcAft>
              <a:buClr>
                <a:schemeClr val="accent4"/>
              </a:buClr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ne se limitera pas aux pays importateurs de volaille, mais on cherchera les pays qui présentent des caractéristiques semblables aux pays importateurs.</a:t>
            </a:r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6D87FD25-848D-1D7B-5AAD-74E850B5D8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8681" y="2853597"/>
            <a:ext cx="887567" cy="611788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DE45B617-F99B-4370-750E-7370E150F59E}"/>
              </a:ext>
            </a:extLst>
          </p:cNvPr>
          <p:cNvGrpSpPr/>
          <p:nvPr/>
        </p:nvGrpSpPr>
        <p:grpSpPr>
          <a:xfrm>
            <a:off x="5470275" y="3643727"/>
            <a:ext cx="1253980" cy="719054"/>
            <a:chOff x="5470275" y="3643727"/>
            <a:chExt cx="1253980" cy="719054"/>
          </a:xfrm>
        </p:grpSpPr>
        <p:grpSp>
          <p:nvGrpSpPr>
            <p:cNvPr id="16" name="Graphique 14">
              <a:extLst>
                <a:ext uri="{FF2B5EF4-FFF2-40B4-BE49-F238E27FC236}">
                  <a16:creationId xmlns:a16="http://schemas.microsoft.com/office/drawing/2014/main" id="{022D54D9-1FDD-2C64-905E-7AD2B4176F00}"/>
                </a:ext>
              </a:extLst>
            </p:cNvPr>
            <p:cNvGrpSpPr/>
            <p:nvPr/>
          </p:nvGrpSpPr>
          <p:grpSpPr>
            <a:xfrm>
              <a:off x="5851641" y="3796737"/>
              <a:ext cx="872614" cy="566044"/>
              <a:chOff x="5851641" y="3796737"/>
              <a:chExt cx="872614" cy="566044"/>
            </a:xfrm>
            <a:noFill/>
          </p:grpSpPr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680E4297-3E00-E6D5-2ECB-9300EC885012}"/>
                  </a:ext>
                </a:extLst>
              </p:cNvPr>
              <p:cNvSpPr/>
              <p:nvPr/>
            </p:nvSpPr>
            <p:spPr>
              <a:xfrm>
                <a:off x="5923483" y="3796737"/>
                <a:ext cx="800772" cy="566044"/>
              </a:xfrm>
              <a:custGeom>
                <a:avLst/>
                <a:gdLst>
                  <a:gd name="connsiteX0" fmla="*/ 604254 w 800772"/>
                  <a:gd name="connsiteY0" fmla="*/ 93355 h 566044"/>
                  <a:gd name="connsiteX1" fmla="*/ 608402 w 800772"/>
                  <a:gd name="connsiteY1" fmla="*/ 93355 h 566044"/>
                  <a:gd name="connsiteX2" fmla="*/ 613612 w 800772"/>
                  <a:gd name="connsiteY2" fmla="*/ 99594 h 566044"/>
                  <a:gd name="connsiteX3" fmla="*/ 622970 w 800772"/>
                  <a:gd name="connsiteY3" fmla="*/ 114162 h 566044"/>
                  <a:gd name="connsiteX4" fmla="*/ 627118 w 800772"/>
                  <a:gd name="connsiteY4" fmla="*/ 115191 h 566044"/>
                  <a:gd name="connsiteX5" fmla="*/ 632328 w 800772"/>
                  <a:gd name="connsiteY5" fmla="*/ 133907 h 566044"/>
                  <a:gd name="connsiteX6" fmla="*/ 643776 w 800772"/>
                  <a:gd name="connsiteY6" fmla="*/ 142236 h 566044"/>
                  <a:gd name="connsiteX7" fmla="*/ 643776 w 800772"/>
                  <a:gd name="connsiteY7" fmla="*/ 145355 h 566044"/>
                  <a:gd name="connsiteX8" fmla="*/ 654163 w 800772"/>
                  <a:gd name="connsiteY8" fmla="*/ 148475 h 566044"/>
                  <a:gd name="connsiteX9" fmla="*/ 661431 w 800772"/>
                  <a:gd name="connsiteY9" fmla="*/ 161981 h 566044"/>
                  <a:gd name="connsiteX10" fmla="*/ 661431 w 800772"/>
                  <a:gd name="connsiteY10" fmla="*/ 173429 h 566044"/>
                  <a:gd name="connsiteX11" fmla="*/ 665580 w 800772"/>
                  <a:gd name="connsiteY11" fmla="*/ 178639 h 566044"/>
                  <a:gd name="connsiteX12" fmla="*/ 666609 w 800772"/>
                  <a:gd name="connsiteY12" fmla="*/ 186968 h 566044"/>
                  <a:gd name="connsiteX13" fmla="*/ 671818 w 800772"/>
                  <a:gd name="connsiteY13" fmla="*/ 191116 h 566044"/>
                  <a:gd name="connsiteX14" fmla="*/ 670789 w 800772"/>
                  <a:gd name="connsiteY14" fmla="*/ 205684 h 566044"/>
                  <a:gd name="connsiteX15" fmla="*/ 673909 w 800772"/>
                  <a:gd name="connsiteY15" fmla="*/ 223371 h 566044"/>
                  <a:gd name="connsiteX16" fmla="*/ 669760 w 800772"/>
                  <a:gd name="connsiteY16" fmla="*/ 227520 h 566044"/>
                  <a:gd name="connsiteX17" fmla="*/ 669760 w 800772"/>
                  <a:gd name="connsiteY17" fmla="*/ 235849 h 566044"/>
                  <a:gd name="connsiteX18" fmla="*/ 664550 w 800772"/>
                  <a:gd name="connsiteY18" fmla="*/ 243116 h 566044"/>
                  <a:gd name="connsiteX19" fmla="*/ 665580 w 800772"/>
                  <a:gd name="connsiteY19" fmla="*/ 259774 h 566044"/>
                  <a:gd name="connsiteX20" fmla="*/ 661431 w 800772"/>
                  <a:gd name="connsiteY20" fmla="*/ 275371 h 566044"/>
                  <a:gd name="connsiteX21" fmla="*/ 669760 w 800772"/>
                  <a:gd name="connsiteY21" fmla="*/ 314894 h 566044"/>
                  <a:gd name="connsiteX22" fmla="*/ 663521 w 800772"/>
                  <a:gd name="connsiteY22" fmla="*/ 321132 h 566044"/>
                  <a:gd name="connsiteX23" fmla="*/ 671850 w 800772"/>
                  <a:gd name="connsiteY23" fmla="*/ 328400 h 566044"/>
                  <a:gd name="connsiteX24" fmla="*/ 671850 w 800772"/>
                  <a:gd name="connsiteY24" fmla="*/ 334639 h 566044"/>
                  <a:gd name="connsiteX25" fmla="*/ 682238 w 800772"/>
                  <a:gd name="connsiteY25" fmla="*/ 342968 h 566044"/>
                  <a:gd name="connsiteX26" fmla="*/ 680147 w 800772"/>
                  <a:gd name="connsiteY26" fmla="*/ 348177 h 566044"/>
                  <a:gd name="connsiteX27" fmla="*/ 717579 w 800772"/>
                  <a:gd name="connsiteY27" fmla="*/ 361684 h 566044"/>
                  <a:gd name="connsiteX28" fmla="*/ 717579 w 800772"/>
                  <a:gd name="connsiteY28" fmla="*/ 360655 h 566044"/>
                  <a:gd name="connsiteX29" fmla="*/ 716550 w 800772"/>
                  <a:gd name="connsiteY29" fmla="*/ 356506 h 566044"/>
                  <a:gd name="connsiteX30" fmla="*/ 719670 w 800772"/>
                  <a:gd name="connsiteY30" fmla="*/ 354416 h 566044"/>
                  <a:gd name="connsiteX31" fmla="*/ 718641 w 800772"/>
                  <a:gd name="connsiteY31" fmla="*/ 346087 h 566044"/>
                  <a:gd name="connsiteX32" fmla="*/ 722789 w 800772"/>
                  <a:gd name="connsiteY32" fmla="*/ 346087 h 566044"/>
                  <a:gd name="connsiteX33" fmla="*/ 733176 w 800772"/>
                  <a:gd name="connsiteY33" fmla="*/ 355445 h 566044"/>
                  <a:gd name="connsiteX34" fmla="*/ 766460 w 800772"/>
                  <a:gd name="connsiteY34" fmla="*/ 332581 h 566044"/>
                  <a:gd name="connsiteX35" fmla="*/ 785176 w 800772"/>
                  <a:gd name="connsiteY35" fmla="*/ 336729 h 566044"/>
                  <a:gd name="connsiteX36" fmla="*/ 797654 w 800772"/>
                  <a:gd name="connsiteY36" fmla="*/ 350235 h 566044"/>
                  <a:gd name="connsiteX37" fmla="*/ 795563 w 800772"/>
                  <a:gd name="connsiteY37" fmla="*/ 364803 h 566044"/>
                  <a:gd name="connsiteX38" fmla="*/ 800773 w 800772"/>
                  <a:gd name="connsiteY38" fmla="*/ 366893 h 566044"/>
                  <a:gd name="connsiteX39" fmla="*/ 796624 w 800772"/>
                  <a:gd name="connsiteY39" fmla="*/ 373132 h 566044"/>
                  <a:gd name="connsiteX40" fmla="*/ 797654 w 800772"/>
                  <a:gd name="connsiteY40" fmla="*/ 387700 h 566044"/>
                  <a:gd name="connsiteX41" fmla="*/ 795563 w 800772"/>
                  <a:gd name="connsiteY41" fmla="*/ 406416 h 566044"/>
                  <a:gd name="connsiteX42" fmla="*/ 791415 w 800772"/>
                  <a:gd name="connsiteY42" fmla="*/ 410564 h 566044"/>
                  <a:gd name="connsiteX43" fmla="*/ 773728 w 800772"/>
                  <a:gd name="connsiteY43" fmla="*/ 415774 h 566044"/>
                  <a:gd name="connsiteX44" fmla="*/ 757102 w 800772"/>
                  <a:gd name="connsiteY44" fmla="*/ 415774 h 566044"/>
                  <a:gd name="connsiteX45" fmla="*/ 748773 w 800772"/>
                  <a:gd name="connsiteY45" fmla="*/ 420984 h 566044"/>
                  <a:gd name="connsiteX46" fmla="*/ 737325 w 800772"/>
                  <a:gd name="connsiteY46" fmla="*/ 435551 h 566044"/>
                  <a:gd name="connsiteX47" fmla="*/ 737325 w 800772"/>
                  <a:gd name="connsiteY47" fmla="*/ 436580 h 566044"/>
                  <a:gd name="connsiteX48" fmla="*/ 736296 w 800772"/>
                  <a:gd name="connsiteY48" fmla="*/ 435551 h 566044"/>
                  <a:gd name="connsiteX49" fmla="*/ 733176 w 800772"/>
                  <a:gd name="connsiteY49" fmla="*/ 434522 h 566044"/>
                  <a:gd name="connsiteX50" fmla="*/ 724847 w 800772"/>
                  <a:gd name="connsiteY50" fmla="*/ 443880 h 566044"/>
                  <a:gd name="connsiteX51" fmla="*/ 725876 w 800772"/>
                  <a:gd name="connsiteY51" fmla="*/ 443880 h 566044"/>
                  <a:gd name="connsiteX52" fmla="*/ 733144 w 800772"/>
                  <a:gd name="connsiteY52" fmla="*/ 438671 h 566044"/>
                  <a:gd name="connsiteX53" fmla="*/ 736263 w 800772"/>
                  <a:gd name="connsiteY53" fmla="*/ 444909 h 566044"/>
                  <a:gd name="connsiteX54" fmla="*/ 713399 w 800772"/>
                  <a:gd name="connsiteY54" fmla="*/ 478193 h 566044"/>
                  <a:gd name="connsiteX55" fmla="*/ 718609 w 800772"/>
                  <a:gd name="connsiteY55" fmla="*/ 489641 h 566044"/>
                  <a:gd name="connsiteX56" fmla="*/ 715489 w 800772"/>
                  <a:gd name="connsiteY56" fmla="*/ 491732 h 566044"/>
                  <a:gd name="connsiteX57" fmla="*/ 716518 w 800772"/>
                  <a:gd name="connsiteY57" fmla="*/ 502119 h 566044"/>
                  <a:gd name="connsiteX58" fmla="*/ 719638 w 800772"/>
                  <a:gd name="connsiteY58" fmla="*/ 514596 h 566044"/>
                  <a:gd name="connsiteX59" fmla="*/ 714428 w 800772"/>
                  <a:gd name="connsiteY59" fmla="*/ 523954 h 566044"/>
                  <a:gd name="connsiteX60" fmla="*/ 712338 w 800772"/>
                  <a:gd name="connsiteY60" fmla="*/ 542670 h 566044"/>
                  <a:gd name="connsiteX61" fmla="*/ 706099 w 800772"/>
                  <a:gd name="connsiteY61" fmla="*/ 544761 h 566044"/>
                  <a:gd name="connsiteX62" fmla="*/ 683234 w 800772"/>
                  <a:gd name="connsiteY62" fmla="*/ 542670 h 566044"/>
                  <a:gd name="connsiteX63" fmla="*/ 653070 w 800772"/>
                  <a:gd name="connsiteY63" fmla="*/ 516686 h 566044"/>
                  <a:gd name="connsiteX64" fmla="*/ 638502 w 800772"/>
                  <a:gd name="connsiteY64" fmla="*/ 521896 h 566044"/>
                  <a:gd name="connsiteX65" fmla="*/ 627054 w 800772"/>
                  <a:gd name="connsiteY65" fmla="*/ 511509 h 566044"/>
                  <a:gd name="connsiteX66" fmla="*/ 604157 w 800772"/>
                  <a:gd name="connsiteY66" fmla="*/ 514628 h 566044"/>
                  <a:gd name="connsiteX67" fmla="*/ 603128 w 800772"/>
                  <a:gd name="connsiteY67" fmla="*/ 509419 h 566044"/>
                  <a:gd name="connsiteX68" fmla="*/ 585441 w 800772"/>
                  <a:gd name="connsiteY68" fmla="*/ 502151 h 566044"/>
                  <a:gd name="connsiteX69" fmla="*/ 562577 w 800772"/>
                  <a:gd name="connsiteY69" fmla="*/ 501122 h 566044"/>
                  <a:gd name="connsiteX70" fmla="*/ 549070 w 800772"/>
                  <a:gd name="connsiteY70" fmla="*/ 509451 h 566044"/>
                  <a:gd name="connsiteX71" fmla="*/ 520996 w 800772"/>
                  <a:gd name="connsiteY71" fmla="*/ 515690 h 566044"/>
                  <a:gd name="connsiteX72" fmla="*/ 510609 w 800772"/>
                  <a:gd name="connsiteY72" fmla="*/ 515690 h 566044"/>
                  <a:gd name="connsiteX73" fmla="*/ 495012 w 800772"/>
                  <a:gd name="connsiteY73" fmla="*/ 519838 h 566044"/>
                  <a:gd name="connsiteX74" fmla="*/ 486683 w 800772"/>
                  <a:gd name="connsiteY74" fmla="*/ 532315 h 566044"/>
                  <a:gd name="connsiteX75" fmla="*/ 479415 w 800772"/>
                  <a:gd name="connsiteY75" fmla="*/ 536464 h 566044"/>
                  <a:gd name="connsiteX76" fmla="*/ 477325 w 800772"/>
                  <a:gd name="connsiteY76" fmla="*/ 544793 h 566044"/>
                  <a:gd name="connsiteX77" fmla="*/ 466938 w 800772"/>
                  <a:gd name="connsiteY77" fmla="*/ 554151 h 566044"/>
                  <a:gd name="connsiteX78" fmla="*/ 453432 w 800772"/>
                  <a:gd name="connsiteY78" fmla="*/ 555180 h 566044"/>
                  <a:gd name="connsiteX79" fmla="*/ 452402 w 800772"/>
                  <a:gd name="connsiteY79" fmla="*/ 560390 h 566044"/>
                  <a:gd name="connsiteX80" fmla="*/ 428477 w 800772"/>
                  <a:gd name="connsiteY80" fmla="*/ 565599 h 566044"/>
                  <a:gd name="connsiteX81" fmla="*/ 418090 w 800772"/>
                  <a:gd name="connsiteY81" fmla="*/ 556241 h 566044"/>
                  <a:gd name="connsiteX82" fmla="*/ 403522 w 800772"/>
                  <a:gd name="connsiteY82" fmla="*/ 557270 h 566044"/>
                  <a:gd name="connsiteX83" fmla="*/ 397283 w 800772"/>
                  <a:gd name="connsiteY83" fmla="*/ 552061 h 566044"/>
                  <a:gd name="connsiteX84" fmla="*/ 369209 w 800772"/>
                  <a:gd name="connsiteY84" fmla="*/ 555180 h 566044"/>
                  <a:gd name="connsiteX85" fmla="*/ 349464 w 800772"/>
                  <a:gd name="connsiteY85" fmla="*/ 546851 h 566044"/>
                  <a:gd name="connsiteX86" fmla="*/ 317209 w 800772"/>
                  <a:gd name="connsiteY86" fmla="*/ 555180 h 566044"/>
                  <a:gd name="connsiteX87" fmla="*/ 307851 w 800772"/>
                  <a:gd name="connsiteY87" fmla="*/ 546851 h 566044"/>
                  <a:gd name="connsiteX88" fmla="*/ 293283 w 800772"/>
                  <a:gd name="connsiteY88" fmla="*/ 544761 h 566044"/>
                  <a:gd name="connsiteX89" fmla="*/ 290164 w 800772"/>
                  <a:gd name="connsiteY89" fmla="*/ 540612 h 566044"/>
                  <a:gd name="connsiteX90" fmla="*/ 271448 w 800772"/>
                  <a:gd name="connsiteY90" fmla="*/ 540612 h 566044"/>
                  <a:gd name="connsiteX91" fmla="*/ 256880 w 800772"/>
                  <a:gd name="connsiteY91" fmla="*/ 533344 h 566044"/>
                  <a:gd name="connsiteX92" fmla="*/ 236074 w 800772"/>
                  <a:gd name="connsiteY92" fmla="*/ 537493 h 566044"/>
                  <a:gd name="connsiteX93" fmla="*/ 210090 w 800772"/>
                  <a:gd name="connsiteY93" fmla="*/ 534374 h 566044"/>
                  <a:gd name="connsiteX94" fmla="*/ 204880 w 800772"/>
                  <a:gd name="connsiteY94" fmla="*/ 522925 h 566044"/>
                  <a:gd name="connsiteX95" fmla="*/ 208000 w 800772"/>
                  <a:gd name="connsiteY95" fmla="*/ 516686 h 566044"/>
                  <a:gd name="connsiteX96" fmla="*/ 211119 w 800772"/>
                  <a:gd name="connsiteY96" fmla="*/ 517716 h 566044"/>
                  <a:gd name="connsiteX97" fmla="*/ 211119 w 800772"/>
                  <a:gd name="connsiteY97" fmla="*/ 514596 h 566044"/>
                  <a:gd name="connsiteX98" fmla="*/ 223596 w 800772"/>
                  <a:gd name="connsiteY98" fmla="*/ 503148 h 566044"/>
                  <a:gd name="connsiteX99" fmla="*/ 209029 w 800772"/>
                  <a:gd name="connsiteY99" fmla="*/ 500029 h 566044"/>
                  <a:gd name="connsiteX100" fmla="*/ 209029 w 800772"/>
                  <a:gd name="connsiteY100" fmla="*/ 494819 h 566044"/>
                  <a:gd name="connsiteX101" fmla="*/ 195522 w 800772"/>
                  <a:gd name="connsiteY101" fmla="*/ 487551 h 566044"/>
                  <a:gd name="connsiteX102" fmla="*/ 193432 w 800772"/>
                  <a:gd name="connsiteY102" fmla="*/ 479222 h 566044"/>
                  <a:gd name="connsiteX103" fmla="*/ 184074 w 800772"/>
                  <a:gd name="connsiteY103" fmla="*/ 476103 h 566044"/>
                  <a:gd name="connsiteX104" fmla="*/ 173687 w 800772"/>
                  <a:gd name="connsiteY104" fmla="*/ 452177 h 566044"/>
                  <a:gd name="connsiteX105" fmla="*/ 189284 w 800772"/>
                  <a:gd name="connsiteY105" fmla="*/ 442819 h 566044"/>
                  <a:gd name="connsiteX106" fmla="*/ 198642 w 800772"/>
                  <a:gd name="connsiteY106" fmla="*/ 446967 h 566044"/>
                  <a:gd name="connsiteX107" fmla="*/ 202790 w 800772"/>
                  <a:gd name="connsiteY107" fmla="*/ 442819 h 566044"/>
                  <a:gd name="connsiteX108" fmla="*/ 194461 w 800772"/>
                  <a:gd name="connsiteY108" fmla="*/ 436580 h 566044"/>
                  <a:gd name="connsiteX109" fmla="*/ 186132 w 800772"/>
                  <a:gd name="connsiteY109" fmla="*/ 435551 h 566044"/>
                  <a:gd name="connsiteX110" fmla="*/ 175745 w 800772"/>
                  <a:gd name="connsiteY110" fmla="*/ 426193 h 566044"/>
                  <a:gd name="connsiteX111" fmla="*/ 163268 w 800772"/>
                  <a:gd name="connsiteY111" fmla="*/ 434522 h 566044"/>
                  <a:gd name="connsiteX112" fmla="*/ 148700 w 800772"/>
                  <a:gd name="connsiteY112" fmla="*/ 455329 h 566044"/>
                  <a:gd name="connsiteX113" fmla="*/ 142461 w 800772"/>
                  <a:gd name="connsiteY113" fmla="*/ 448061 h 566044"/>
                  <a:gd name="connsiteX114" fmla="*/ 127893 w 800772"/>
                  <a:gd name="connsiteY114" fmla="*/ 430374 h 566044"/>
                  <a:gd name="connsiteX115" fmla="*/ 108148 w 800772"/>
                  <a:gd name="connsiteY115" fmla="*/ 429345 h 566044"/>
                  <a:gd name="connsiteX116" fmla="*/ 89432 w 800772"/>
                  <a:gd name="connsiteY116" fmla="*/ 415838 h 566044"/>
                  <a:gd name="connsiteX117" fmla="*/ 82164 w 800772"/>
                  <a:gd name="connsiteY117" fmla="*/ 402332 h 566044"/>
                  <a:gd name="connsiteX118" fmla="*/ 99851 w 800772"/>
                  <a:gd name="connsiteY118" fmla="*/ 397122 h 566044"/>
                  <a:gd name="connsiteX119" fmla="*/ 100880 w 800772"/>
                  <a:gd name="connsiteY119" fmla="*/ 396093 h 566044"/>
                  <a:gd name="connsiteX120" fmla="*/ 83193 w 800772"/>
                  <a:gd name="connsiteY120" fmla="*/ 383616 h 566044"/>
                  <a:gd name="connsiteX121" fmla="*/ 84222 w 800772"/>
                  <a:gd name="connsiteY121" fmla="*/ 383616 h 566044"/>
                  <a:gd name="connsiteX122" fmla="*/ 92551 w 800772"/>
                  <a:gd name="connsiteY122" fmla="*/ 378406 h 566044"/>
                  <a:gd name="connsiteX123" fmla="*/ 97761 w 800772"/>
                  <a:gd name="connsiteY123" fmla="*/ 366958 h 566044"/>
                  <a:gd name="connsiteX124" fmla="*/ 74897 w 800772"/>
                  <a:gd name="connsiteY124" fmla="*/ 357600 h 566044"/>
                  <a:gd name="connsiteX125" fmla="*/ 67629 w 800772"/>
                  <a:gd name="connsiteY125" fmla="*/ 350332 h 566044"/>
                  <a:gd name="connsiteX126" fmla="*/ 62419 w 800772"/>
                  <a:gd name="connsiteY126" fmla="*/ 351361 h 566044"/>
                  <a:gd name="connsiteX127" fmla="*/ 57210 w 800772"/>
                  <a:gd name="connsiteY127" fmla="*/ 348242 h 566044"/>
                  <a:gd name="connsiteX128" fmla="*/ 58239 w 800772"/>
                  <a:gd name="connsiteY128" fmla="*/ 345122 h 566044"/>
                  <a:gd name="connsiteX129" fmla="*/ 47851 w 800772"/>
                  <a:gd name="connsiteY129" fmla="*/ 336793 h 566044"/>
                  <a:gd name="connsiteX130" fmla="*/ 37464 w 800772"/>
                  <a:gd name="connsiteY130" fmla="*/ 323287 h 566044"/>
                  <a:gd name="connsiteX131" fmla="*/ 38493 w 800772"/>
                  <a:gd name="connsiteY131" fmla="*/ 320167 h 566044"/>
                  <a:gd name="connsiteX132" fmla="*/ 42642 w 800772"/>
                  <a:gd name="connsiteY132" fmla="*/ 320167 h 566044"/>
                  <a:gd name="connsiteX133" fmla="*/ 42642 w 800772"/>
                  <a:gd name="connsiteY133" fmla="*/ 316019 h 566044"/>
                  <a:gd name="connsiteX134" fmla="*/ 36403 w 800772"/>
                  <a:gd name="connsiteY134" fmla="*/ 309780 h 566044"/>
                  <a:gd name="connsiteX135" fmla="*/ 42642 w 800772"/>
                  <a:gd name="connsiteY135" fmla="*/ 292093 h 566044"/>
                  <a:gd name="connsiteX136" fmla="*/ 40552 w 800772"/>
                  <a:gd name="connsiteY136" fmla="*/ 292093 h 566044"/>
                  <a:gd name="connsiteX137" fmla="*/ 38461 w 800772"/>
                  <a:gd name="connsiteY137" fmla="*/ 296242 h 566044"/>
                  <a:gd name="connsiteX138" fmla="*/ 35342 w 800772"/>
                  <a:gd name="connsiteY138" fmla="*/ 295213 h 566044"/>
                  <a:gd name="connsiteX139" fmla="*/ 25984 w 800772"/>
                  <a:gd name="connsiteY139" fmla="*/ 274406 h 566044"/>
                  <a:gd name="connsiteX140" fmla="*/ 0 w 800772"/>
                  <a:gd name="connsiteY140" fmla="*/ 244242 h 566044"/>
                  <a:gd name="connsiteX141" fmla="*/ 1029 w 800772"/>
                  <a:gd name="connsiteY141" fmla="*/ 242152 h 566044"/>
                  <a:gd name="connsiteX142" fmla="*/ 11416 w 800772"/>
                  <a:gd name="connsiteY142" fmla="*/ 238003 h 566044"/>
                  <a:gd name="connsiteX143" fmla="*/ 17655 w 800772"/>
                  <a:gd name="connsiteY143" fmla="*/ 241123 h 566044"/>
                  <a:gd name="connsiteX144" fmla="*/ 19745 w 800772"/>
                  <a:gd name="connsiteY144" fmla="*/ 235913 h 566044"/>
                  <a:gd name="connsiteX145" fmla="*/ 28074 w 800772"/>
                  <a:gd name="connsiteY145" fmla="*/ 238003 h 566044"/>
                  <a:gd name="connsiteX146" fmla="*/ 30164 w 800772"/>
                  <a:gd name="connsiteY146" fmla="*/ 243213 h 566044"/>
                  <a:gd name="connsiteX147" fmla="*/ 41613 w 800772"/>
                  <a:gd name="connsiteY147" fmla="*/ 231764 h 566044"/>
                  <a:gd name="connsiteX148" fmla="*/ 42642 w 800772"/>
                  <a:gd name="connsiteY148" fmla="*/ 229674 h 566044"/>
                  <a:gd name="connsiteX149" fmla="*/ 52000 w 800772"/>
                  <a:gd name="connsiteY149" fmla="*/ 226555 h 566044"/>
                  <a:gd name="connsiteX150" fmla="*/ 61358 w 800772"/>
                  <a:gd name="connsiteY150" fmla="*/ 226555 h 566044"/>
                  <a:gd name="connsiteX151" fmla="*/ 70716 w 800772"/>
                  <a:gd name="connsiteY151" fmla="*/ 230703 h 566044"/>
                  <a:gd name="connsiteX152" fmla="*/ 79045 w 800772"/>
                  <a:gd name="connsiteY152" fmla="*/ 217197 h 566044"/>
                  <a:gd name="connsiteX153" fmla="*/ 80074 w 800772"/>
                  <a:gd name="connsiteY153" fmla="*/ 215106 h 566044"/>
                  <a:gd name="connsiteX154" fmla="*/ 88403 w 800772"/>
                  <a:gd name="connsiteY154" fmla="*/ 213016 h 566044"/>
                  <a:gd name="connsiteX155" fmla="*/ 84255 w 800772"/>
                  <a:gd name="connsiteY155" fmla="*/ 202629 h 566044"/>
                  <a:gd name="connsiteX156" fmla="*/ 91522 w 800772"/>
                  <a:gd name="connsiteY156" fmla="*/ 198481 h 566044"/>
                  <a:gd name="connsiteX157" fmla="*/ 95671 w 800772"/>
                  <a:gd name="connsiteY157" fmla="*/ 188094 h 566044"/>
                  <a:gd name="connsiteX158" fmla="*/ 100880 w 800772"/>
                  <a:gd name="connsiteY158" fmla="*/ 187064 h 566044"/>
                  <a:gd name="connsiteX159" fmla="*/ 110239 w 800772"/>
                  <a:gd name="connsiteY159" fmla="*/ 177706 h 566044"/>
                  <a:gd name="connsiteX160" fmla="*/ 108148 w 800772"/>
                  <a:gd name="connsiteY160" fmla="*/ 167319 h 566044"/>
                  <a:gd name="connsiteX161" fmla="*/ 117506 w 800772"/>
                  <a:gd name="connsiteY161" fmla="*/ 160052 h 566044"/>
                  <a:gd name="connsiteX162" fmla="*/ 116477 w 800772"/>
                  <a:gd name="connsiteY162" fmla="*/ 155903 h 566044"/>
                  <a:gd name="connsiteX163" fmla="*/ 124806 w 800772"/>
                  <a:gd name="connsiteY163" fmla="*/ 148635 h 566044"/>
                  <a:gd name="connsiteX164" fmla="*/ 121687 w 800772"/>
                  <a:gd name="connsiteY164" fmla="*/ 142397 h 566044"/>
                  <a:gd name="connsiteX165" fmla="*/ 126896 w 800772"/>
                  <a:gd name="connsiteY165" fmla="*/ 135129 h 566044"/>
                  <a:gd name="connsiteX166" fmla="*/ 131045 w 800772"/>
                  <a:gd name="connsiteY166" fmla="*/ 135129 h 566044"/>
                  <a:gd name="connsiteX167" fmla="*/ 139374 w 800772"/>
                  <a:gd name="connsiteY167" fmla="*/ 124742 h 566044"/>
                  <a:gd name="connsiteX168" fmla="*/ 144584 w 800772"/>
                  <a:gd name="connsiteY168" fmla="*/ 104997 h 566044"/>
                  <a:gd name="connsiteX169" fmla="*/ 157061 w 800772"/>
                  <a:gd name="connsiteY169" fmla="*/ 95639 h 566044"/>
                  <a:gd name="connsiteX170" fmla="*/ 153942 w 800772"/>
                  <a:gd name="connsiteY170" fmla="*/ 87310 h 566044"/>
                  <a:gd name="connsiteX171" fmla="*/ 158090 w 800772"/>
                  <a:gd name="connsiteY171" fmla="*/ 81071 h 566044"/>
                  <a:gd name="connsiteX172" fmla="*/ 169538 w 800772"/>
                  <a:gd name="connsiteY172" fmla="*/ 74832 h 566044"/>
                  <a:gd name="connsiteX173" fmla="*/ 185135 w 800772"/>
                  <a:gd name="connsiteY173" fmla="*/ 56116 h 566044"/>
                  <a:gd name="connsiteX174" fmla="*/ 190345 w 800772"/>
                  <a:gd name="connsiteY174" fmla="*/ 58206 h 566044"/>
                  <a:gd name="connsiteX175" fmla="*/ 190345 w 800772"/>
                  <a:gd name="connsiteY175" fmla="*/ 55087 h 566044"/>
                  <a:gd name="connsiteX176" fmla="*/ 197613 w 800772"/>
                  <a:gd name="connsiteY176" fmla="*/ 49877 h 566044"/>
                  <a:gd name="connsiteX177" fmla="*/ 202822 w 800772"/>
                  <a:gd name="connsiteY177" fmla="*/ 52997 h 566044"/>
                  <a:gd name="connsiteX178" fmla="*/ 202822 w 800772"/>
                  <a:gd name="connsiteY178" fmla="*/ 56116 h 566044"/>
                  <a:gd name="connsiteX179" fmla="*/ 209061 w 800772"/>
                  <a:gd name="connsiteY179" fmla="*/ 56116 h 566044"/>
                  <a:gd name="connsiteX180" fmla="*/ 225687 w 800772"/>
                  <a:gd name="connsiteY180" fmla="*/ 41548 h 566044"/>
                  <a:gd name="connsiteX181" fmla="*/ 227777 w 800772"/>
                  <a:gd name="connsiteY181" fmla="*/ 36339 h 566044"/>
                  <a:gd name="connsiteX182" fmla="*/ 232987 w 800772"/>
                  <a:gd name="connsiteY182" fmla="*/ 34249 h 566044"/>
                  <a:gd name="connsiteX183" fmla="*/ 239225 w 800772"/>
                  <a:gd name="connsiteY183" fmla="*/ 26981 h 566044"/>
                  <a:gd name="connsiteX184" fmla="*/ 244435 w 800772"/>
                  <a:gd name="connsiteY184" fmla="*/ 30100 h 566044"/>
                  <a:gd name="connsiteX185" fmla="*/ 260032 w 800772"/>
                  <a:gd name="connsiteY185" fmla="*/ 16594 h 566044"/>
                  <a:gd name="connsiteX186" fmla="*/ 278748 w 800772"/>
                  <a:gd name="connsiteY186" fmla="*/ 31161 h 566044"/>
                  <a:gd name="connsiteX187" fmla="*/ 290196 w 800772"/>
                  <a:gd name="connsiteY187" fmla="*/ 29071 h 566044"/>
                  <a:gd name="connsiteX188" fmla="*/ 305793 w 800772"/>
                  <a:gd name="connsiteY188" fmla="*/ 31161 h 566044"/>
                  <a:gd name="connsiteX189" fmla="*/ 314122 w 800772"/>
                  <a:gd name="connsiteY189" fmla="*/ 39490 h 566044"/>
                  <a:gd name="connsiteX190" fmla="*/ 322451 w 800772"/>
                  <a:gd name="connsiteY190" fmla="*/ 35342 h 566044"/>
                  <a:gd name="connsiteX191" fmla="*/ 331809 w 800772"/>
                  <a:gd name="connsiteY191" fmla="*/ 41581 h 566044"/>
                  <a:gd name="connsiteX192" fmla="*/ 359883 w 800772"/>
                  <a:gd name="connsiteY192" fmla="*/ 35342 h 566044"/>
                  <a:gd name="connsiteX193" fmla="*/ 375480 w 800772"/>
                  <a:gd name="connsiteY193" fmla="*/ 40552 h 566044"/>
                  <a:gd name="connsiteX194" fmla="*/ 375480 w 800772"/>
                  <a:gd name="connsiteY194" fmla="*/ 47819 h 566044"/>
                  <a:gd name="connsiteX195" fmla="*/ 392106 w 800772"/>
                  <a:gd name="connsiteY195" fmla="*/ 59268 h 566044"/>
                  <a:gd name="connsiteX196" fmla="*/ 394196 w 800772"/>
                  <a:gd name="connsiteY196" fmla="*/ 65506 h 566044"/>
                  <a:gd name="connsiteX197" fmla="*/ 398344 w 800772"/>
                  <a:gd name="connsiteY197" fmla="*/ 66535 h 566044"/>
                  <a:gd name="connsiteX198" fmla="*/ 406673 w 800772"/>
                  <a:gd name="connsiteY198" fmla="*/ 64445 h 566044"/>
                  <a:gd name="connsiteX199" fmla="*/ 421241 w 800772"/>
                  <a:gd name="connsiteY199" fmla="*/ 47819 h 566044"/>
                  <a:gd name="connsiteX200" fmla="*/ 421241 w 800772"/>
                  <a:gd name="connsiteY200" fmla="*/ 44700 h 566044"/>
                  <a:gd name="connsiteX201" fmla="*/ 436838 w 800772"/>
                  <a:gd name="connsiteY201" fmla="*/ 39490 h 566044"/>
                  <a:gd name="connsiteX202" fmla="*/ 460764 w 800772"/>
                  <a:gd name="connsiteY202" fmla="*/ 39490 h 566044"/>
                  <a:gd name="connsiteX203" fmla="*/ 495076 w 800772"/>
                  <a:gd name="connsiteY203" fmla="*/ 35342 h 566044"/>
                  <a:gd name="connsiteX204" fmla="*/ 533538 w 800772"/>
                  <a:gd name="connsiteY204" fmla="*/ 4148 h 566044"/>
                  <a:gd name="connsiteX205" fmla="*/ 534567 w 800772"/>
                  <a:gd name="connsiteY205" fmla="*/ 0 h 566044"/>
                  <a:gd name="connsiteX206" fmla="*/ 538715 w 800772"/>
                  <a:gd name="connsiteY206" fmla="*/ 3119 h 566044"/>
                  <a:gd name="connsiteX207" fmla="*/ 548073 w 800772"/>
                  <a:gd name="connsiteY207" fmla="*/ 1029 h 566044"/>
                  <a:gd name="connsiteX208" fmla="*/ 554312 w 800772"/>
                  <a:gd name="connsiteY208" fmla="*/ 8297 h 566044"/>
                  <a:gd name="connsiteX209" fmla="*/ 560551 w 800772"/>
                  <a:gd name="connsiteY209" fmla="*/ 8297 h 566044"/>
                  <a:gd name="connsiteX210" fmla="*/ 569909 w 800772"/>
                  <a:gd name="connsiteY210" fmla="*/ 20774 h 566044"/>
                  <a:gd name="connsiteX211" fmla="*/ 569909 w 800772"/>
                  <a:gd name="connsiteY211" fmla="*/ 29103 h 566044"/>
                  <a:gd name="connsiteX212" fmla="*/ 581357 w 800772"/>
                  <a:gd name="connsiteY212" fmla="*/ 39490 h 566044"/>
                  <a:gd name="connsiteX213" fmla="*/ 584476 w 800772"/>
                  <a:gd name="connsiteY213" fmla="*/ 50939 h 566044"/>
                  <a:gd name="connsiteX214" fmla="*/ 587596 w 800772"/>
                  <a:gd name="connsiteY214" fmla="*/ 62387 h 566044"/>
                  <a:gd name="connsiteX215" fmla="*/ 590715 w 800772"/>
                  <a:gd name="connsiteY215" fmla="*/ 64477 h 566044"/>
                  <a:gd name="connsiteX216" fmla="*/ 588625 w 800772"/>
                  <a:gd name="connsiteY216" fmla="*/ 69687 h 566044"/>
                  <a:gd name="connsiteX217" fmla="*/ 602131 w 800772"/>
                  <a:gd name="connsiteY217" fmla="*/ 83193 h 566044"/>
                  <a:gd name="connsiteX218" fmla="*/ 604189 w 800772"/>
                  <a:gd name="connsiteY218" fmla="*/ 93613 h 566044"/>
                  <a:gd name="connsiteX219" fmla="*/ 604189 w 800772"/>
                  <a:gd name="connsiteY219" fmla="*/ 93613 h 56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</a:cxnLst>
                <a:rect l="l" t="t" r="r" b="b"/>
                <a:pathLst>
                  <a:path w="800772" h="566044">
                    <a:moveTo>
                      <a:pt x="604254" y="93355"/>
                    </a:moveTo>
                    <a:lnTo>
                      <a:pt x="608402" y="93355"/>
                    </a:lnTo>
                    <a:cubicBezTo>
                      <a:pt x="609592" y="95542"/>
                      <a:pt x="612744" y="97761"/>
                      <a:pt x="613612" y="99594"/>
                    </a:cubicBezTo>
                    <a:cubicBezTo>
                      <a:pt x="617406" y="107569"/>
                      <a:pt x="612036" y="113133"/>
                      <a:pt x="622970" y="114162"/>
                    </a:cubicBezTo>
                    <a:cubicBezTo>
                      <a:pt x="624192" y="114998"/>
                      <a:pt x="624706" y="114966"/>
                      <a:pt x="627118" y="115191"/>
                    </a:cubicBezTo>
                    <a:cubicBezTo>
                      <a:pt x="628919" y="124066"/>
                      <a:pt x="632939" y="123198"/>
                      <a:pt x="632328" y="133907"/>
                    </a:cubicBezTo>
                    <a:cubicBezTo>
                      <a:pt x="636927" y="136608"/>
                      <a:pt x="637634" y="140982"/>
                      <a:pt x="643776" y="142236"/>
                    </a:cubicBezTo>
                    <a:lnTo>
                      <a:pt x="643776" y="145355"/>
                    </a:lnTo>
                    <a:lnTo>
                      <a:pt x="654163" y="148475"/>
                    </a:lnTo>
                    <a:cubicBezTo>
                      <a:pt x="656157" y="153588"/>
                      <a:pt x="660048" y="157543"/>
                      <a:pt x="661431" y="161981"/>
                    </a:cubicBezTo>
                    <a:lnTo>
                      <a:pt x="661431" y="173429"/>
                    </a:lnTo>
                    <a:cubicBezTo>
                      <a:pt x="662299" y="175680"/>
                      <a:pt x="664390" y="176066"/>
                      <a:pt x="665580" y="178639"/>
                    </a:cubicBezTo>
                    <a:lnTo>
                      <a:pt x="666609" y="186968"/>
                    </a:lnTo>
                    <a:lnTo>
                      <a:pt x="671818" y="191116"/>
                    </a:lnTo>
                    <a:cubicBezTo>
                      <a:pt x="675806" y="196487"/>
                      <a:pt x="672076" y="202115"/>
                      <a:pt x="670789" y="205684"/>
                    </a:cubicBezTo>
                    <a:cubicBezTo>
                      <a:pt x="668024" y="213177"/>
                      <a:pt x="676610" y="215332"/>
                      <a:pt x="673909" y="223371"/>
                    </a:cubicBezTo>
                    <a:cubicBezTo>
                      <a:pt x="673394" y="224947"/>
                      <a:pt x="670307" y="226330"/>
                      <a:pt x="669760" y="227520"/>
                    </a:cubicBezTo>
                    <a:lnTo>
                      <a:pt x="669760" y="235849"/>
                    </a:lnTo>
                    <a:cubicBezTo>
                      <a:pt x="668956" y="238132"/>
                      <a:pt x="665354" y="240704"/>
                      <a:pt x="664550" y="243116"/>
                    </a:cubicBezTo>
                    <a:cubicBezTo>
                      <a:pt x="664904" y="248648"/>
                      <a:pt x="665258" y="254211"/>
                      <a:pt x="665580" y="259774"/>
                    </a:cubicBezTo>
                    <a:cubicBezTo>
                      <a:pt x="664454" y="263569"/>
                      <a:pt x="660145" y="269583"/>
                      <a:pt x="661431" y="275371"/>
                    </a:cubicBezTo>
                    <a:cubicBezTo>
                      <a:pt x="664422" y="288781"/>
                      <a:pt x="669760" y="298268"/>
                      <a:pt x="669760" y="314894"/>
                    </a:cubicBezTo>
                    <a:cubicBezTo>
                      <a:pt x="666480" y="316469"/>
                      <a:pt x="664776" y="317434"/>
                      <a:pt x="663521" y="321132"/>
                    </a:cubicBezTo>
                    <a:cubicBezTo>
                      <a:pt x="666062" y="322515"/>
                      <a:pt x="670661" y="325956"/>
                      <a:pt x="671850" y="328400"/>
                    </a:cubicBezTo>
                    <a:lnTo>
                      <a:pt x="671850" y="334639"/>
                    </a:lnTo>
                    <a:cubicBezTo>
                      <a:pt x="674487" y="338433"/>
                      <a:pt x="679761" y="335989"/>
                      <a:pt x="682238" y="342968"/>
                    </a:cubicBezTo>
                    <a:cubicBezTo>
                      <a:pt x="680694" y="344672"/>
                      <a:pt x="680630" y="345058"/>
                      <a:pt x="680147" y="348177"/>
                    </a:cubicBezTo>
                    <a:cubicBezTo>
                      <a:pt x="689859" y="354320"/>
                      <a:pt x="702594" y="360687"/>
                      <a:pt x="717579" y="361684"/>
                    </a:cubicBezTo>
                    <a:lnTo>
                      <a:pt x="717579" y="360655"/>
                    </a:lnTo>
                    <a:cubicBezTo>
                      <a:pt x="715232" y="358179"/>
                      <a:pt x="716454" y="360301"/>
                      <a:pt x="716550" y="356506"/>
                    </a:cubicBezTo>
                    <a:cubicBezTo>
                      <a:pt x="719927" y="355638"/>
                      <a:pt x="718126" y="357021"/>
                      <a:pt x="719670" y="354416"/>
                    </a:cubicBezTo>
                    <a:cubicBezTo>
                      <a:pt x="715489" y="351297"/>
                      <a:pt x="717612" y="351297"/>
                      <a:pt x="718641" y="346087"/>
                    </a:cubicBezTo>
                    <a:lnTo>
                      <a:pt x="722789" y="346087"/>
                    </a:lnTo>
                    <a:cubicBezTo>
                      <a:pt x="725040" y="349657"/>
                      <a:pt x="728867" y="353966"/>
                      <a:pt x="733176" y="355445"/>
                    </a:cubicBezTo>
                    <a:cubicBezTo>
                      <a:pt x="739286" y="346087"/>
                      <a:pt x="756716" y="335636"/>
                      <a:pt x="766460" y="332581"/>
                    </a:cubicBezTo>
                    <a:cubicBezTo>
                      <a:pt x="769065" y="336825"/>
                      <a:pt x="778166" y="333577"/>
                      <a:pt x="785176" y="336729"/>
                    </a:cubicBezTo>
                    <a:cubicBezTo>
                      <a:pt x="791254" y="339462"/>
                      <a:pt x="793344" y="345765"/>
                      <a:pt x="797654" y="350235"/>
                    </a:cubicBezTo>
                    <a:cubicBezTo>
                      <a:pt x="797782" y="356764"/>
                      <a:pt x="796721" y="360430"/>
                      <a:pt x="795563" y="364803"/>
                    </a:cubicBezTo>
                    <a:cubicBezTo>
                      <a:pt x="798007" y="365414"/>
                      <a:pt x="798843" y="365993"/>
                      <a:pt x="800773" y="366893"/>
                    </a:cubicBezTo>
                    <a:cubicBezTo>
                      <a:pt x="799680" y="369788"/>
                      <a:pt x="797396" y="370463"/>
                      <a:pt x="796624" y="373132"/>
                    </a:cubicBezTo>
                    <a:cubicBezTo>
                      <a:pt x="796978" y="377988"/>
                      <a:pt x="797332" y="382844"/>
                      <a:pt x="797654" y="387700"/>
                    </a:cubicBezTo>
                    <a:cubicBezTo>
                      <a:pt x="796528" y="392749"/>
                      <a:pt x="795563" y="398955"/>
                      <a:pt x="795563" y="406416"/>
                    </a:cubicBezTo>
                    <a:cubicBezTo>
                      <a:pt x="792026" y="407413"/>
                      <a:pt x="792315" y="406802"/>
                      <a:pt x="791415" y="410564"/>
                    </a:cubicBezTo>
                    <a:cubicBezTo>
                      <a:pt x="786044" y="411368"/>
                      <a:pt x="778230" y="414262"/>
                      <a:pt x="773728" y="415774"/>
                    </a:cubicBezTo>
                    <a:cubicBezTo>
                      <a:pt x="770705" y="416803"/>
                      <a:pt x="762376" y="413555"/>
                      <a:pt x="757102" y="415774"/>
                    </a:cubicBezTo>
                    <a:cubicBezTo>
                      <a:pt x="753918" y="417092"/>
                      <a:pt x="752246" y="422817"/>
                      <a:pt x="748773" y="420984"/>
                    </a:cubicBezTo>
                    <a:cubicBezTo>
                      <a:pt x="743821" y="425068"/>
                      <a:pt x="744110" y="433204"/>
                      <a:pt x="737325" y="435551"/>
                    </a:cubicBezTo>
                    <a:lnTo>
                      <a:pt x="737325" y="436580"/>
                    </a:lnTo>
                    <a:cubicBezTo>
                      <a:pt x="736263" y="437609"/>
                      <a:pt x="736296" y="435551"/>
                      <a:pt x="736296" y="435551"/>
                    </a:cubicBezTo>
                    <a:cubicBezTo>
                      <a:pt x="733819" y="434104"/>
                      <a:pt x="735685" y="433783"/>
                      <a:pt x="733176" y="434522"/>
                    </a:cubicBezTo>
                    <a:cubicBezTo>
                      <a:pt x="729156" y="436034"/>
                      <a:pt x="725716" y="439024"/>
                      <a:pt x="724847" y="443880"/>
                    </a:cubicBezTo>
                    <a:lnTo>
                      <a:pt x="725876" y="443880"/>
                    </a:lnTo>
                    <a:cubicBezTo>
                      <a:pt x="727709" y="440922"/>
                      <a:pt x="728899" y="439442"/>
                      <a:pt x="733144" y="438671"/>
                    </a:cubicBezTo>
                    <a:cubicBezTo>
                      <a:pt x="734173" y="441822"/>
                      <a:pt x="735202" y="441790"/>
                      <a:pt x="736263" y="444909"/>
                    </a:cubicBezTo>
                    <a:cubicBezTo>
                      <a:pt x="730507" y="449283"/>
                      <a:pt x="714910" y="470411"/>
                      <a:pt x="713399" y="478193"/>
                    </a:cubicBezTo>
                    <a:cubicBezTo>
                      <a:pt x="714653" y="479576"/>
                      <a:pt x="719091" y="487551"/>
                      <a:pt x="718609" y="489641"/>
                    </a:cubicBezTo>
                    <a:lnTo>
                      <a:pt x="715489" y="491732"/>
                    </a:lnTo>
                    <a:cubicBezTo>
                      <a:pt x="714396" y="494851"/>
                      <a:pt x="716583" y="500543"/>
                      <a:pt x="716518" y="502119"/>
                    </a:cubicBezTo>
                    <a:cubicBezTo>
                      <a:pt x="716293" y="508229"/>
                      <a:pt x="721053" y="508968"/>
                      <a:pt x="719638" y="514596"/>
                    </a:cubicBezTo>
                    <a:cubicBezTo>
                      <a:pt x="718962" y="517265"/>
                      <a:pt x="715296" y="521993"/>
                      <a:pt x="714428" y="523954"/>
                    </a:cubicBezTo>
                    <a:cubicBezTo>
                      <a:pt x="711727" y="530161"/>
                      <a:pt x="714106" y="539165"/>
                      <a:pt x="712338" y="542670"/>
                    </a:cubicBezTo>
                    <a:cubicBezTo>
                      <a:pt x="710537" y="544761"/>
                      <a:pt x="710119" y="544600"/>
                      <a:pt x="706099" y="544761"/>
                    </a:cubicBezTo>
                    <a:cubicBezTo>
                      <a:pt x="700503" y="548523"/>
                      <a:pt x="687351" y="544246"/>
                      <a:pt x="683234" y="542670"/>
                    </a:cubicBezTo>
                    <a:cubicBezTo>
                      <a:pt x="668152" y="536946"/>
                      <a:pt x="653424" y="536560"/>
                      <a:pt x="653070" y="516686"/>
                    </a:cubicBezTo>
                    <a:cubicBezTo>
                      <a:pt x="647507" y="517683"/>
                      <a:pt x="644709" y="520867"/>
                      <a:pt x="638502" y="521896"/>
                    </a:cubicBezTo>
                    <a:cubicBezTo>
                      <a:pt x="636123" y="518391"/>
                      <a:pt x="631717" y="512667"/>
                      <a:pt x="627054" y="511509"/>
                    </a:cubicBezTo>
                    <a:cubicBezTo>
                      <a:pt x="624385" y="515722"/>
                      <a:pt x="611103" y="514886"/>
                      <a:pt x="604157" y="514628"/>
                    </a:cubicBezTo>
                    <a:lnTo>
                      <a:pt x="603128" y="509419"/>
                    </a:lnTo>
                    <a:cubicBezTo>
                      <a:pt x="594092" y="507618"/>
                      <a:pt x="599141" y="502247"/>
                      <a:pt x="585441" y="502151"/>
                    </a:cubicBezTo>
                    <a:cubicBezTo>
                      <a:pt x="582772" y="500414"/>
                      <a:pt x="566950" y="499417"/>
                      <a:pt x="562577" y="501122"/>
                    </a:cubicBezTo>
                    <a:cubicBezTo>
                      <a:pt x="558428" y="502730"/>
                      <a:pt x="553283" y="507586"/>
                      <a:pt x="549070" y="509451"/>
                    </a:cubicBezTo>
                    <a:cubicBezTo>
                      <a:pt x="540902" y="513053"/>
                      <a:pt x="529454" y="513567"/>
                      <a:pt x="520996" y="515690"/>
                    </a:cubicBezTo>
                    <a:lnTo>
                      <a:pt x="510609" y="515690"/>
                    </a:lnTo>
                    <a:cubicBezTo>
                      <a:pt x="504306" y="517780"/>
                      <a:pt x="504145" y="519098"/>
                      <a:pt x="495012" y="519838"/>
                    </a:cubicBezTo>
                    <a:cubicBezTo>
                      <a:pt x="494562" y="521124"/>
                      <a:pt x="487551" y="531640"/>
                      <a:pt x="486683" y="532315"/>
                    </a:cubicBezTo>
                    <a:cubicBezTo>
                      <a:pt x="484496" y="534084"/>
                      <a:pt x="480734" y="533988"/>
                      <a:pt x="479415" y="536464"/>
                    </a:cubicBezTo>
                    <a:cubicBezTo>
                      <a:pt x="477679" y="539680"/>
                      <a:pt x="479608" y="542477"/>
                      <a:pt x="477325" y="544793"/>
                    </a:cubicBezTo>
                    <a:cubicBezTo>
                      <a:pt x="473273" y="548941"/>
                      <a:pt x="468739" y="547173"/>
                      <a:pt x="466938" y="554151"/>
                    </a:cubicBezTo>
                    <a:lnTo>
                      <a:pt x="453432" y="555180"/>
                    </a:lnTo>
                    <a:cubicBezTo>
                      <a:pt x="452853" y="556852"/>
                      <a:pt x="452595" y="557688"/>
                      <a:pt x="452402" y="560390"/>
                    </a:cubicBezTo>
                    <a:cubicBezTo>
                      <a:pt x="445553" y="561065"/>
                      <a:pt x="436548" y="567818"/>
                      <a:pt x="428477" y="565599"/>
                    </a:cubicBezTo>
                    <a:cubicBezTo>
                      <a:pt x="423749" y="564281"/>
                      <a:pt x="421949" y="557688"/>
                      <a:pt x="418090" y="556241"/>
                    </a:cubicBezTo>
                    <a:lnTo>
                      <a:pt x="403522" y="557270"/>
                    </a:lnTo>
                    <a:cubicBezTo>
                      <a:pt x="401914" y="556659"/>
                      <a:pt x="398891" y="552704"/>
                      <a:pt x="397283" y="552061"/>
                    </a:cubicBezTo>
                    <a:cubicBezTo>
                      <a:pt x="387153" y="548169"/>
                      <a:pt x="380529" y="559071"/>
                      <a:pt x="369209" y="555180"/>
                    </a:cubicBezTo>
                    <a:cubicBezTo>
                      <a:pt x="361973" y="552704"/>
                      <a:pt x="360880" y="547076"/>
                      <a:pt x="349464" y="546851"/>
                    </a:cubicBezTo>
                    <a:cubicBezTo>
                      <a:pt x="344930" y="553443"/>
                      <a:pt x="329140" y="559521"/>
                      <a:pt x="317209" y="555180"/>
                    </a:cubicBezTo>
                    <a:cubicBezTo>
                      <a:pt x="313543" y="553829"/>
                      <a:pt x="311517" y="548395"/>
                      <a:pt x="307851" y="546851"/>
                    </a:cubicBezTo>
                    <a:cubicBezTo>
                      <a:pt x="302770" y="544729"/>
                      <a:pt x="297946" y="547076"/>
                      <a:pt x="293283" y="544761"/>
                    </a:cubicBezTo>
                    <a:lnTo>
                      <a:pt x="290164" y="540612"/>
                    </a:lnTo>
                    <a:lnTo>
                      <a:pt x="271448" y="540612"/>
                    </a:lnTo>
                    <a:cubicBezTo>
                      <a:pt x="267299" y="539165"/>
                      <a:pt x="262218" y="534663"/>
                      <a:pt x="256880" y="533344"/>
                    </a:cubicBezTo>
                    <a:cubicBezTo>
                      <a:pt x="248294" y="531222"/>
                      <a:pt x="241702" y="536142"/>
                      <a:pt x="236074" y="537493"/>
                    </a:cubicBezTo>
                    <a:cubicBezTo>
                      <a:pt x="226426" y="539808"/>
                      <a:pt x="216329" y="536014"/>
                      <a:pt x="210090" y="534374"/>
                    </a:cubicBezTo>
                    <a:cubicBezTo>
                      <a:pt x="208064" y="529807"/>
                      <a:pt x="205588" y="528682"/>
                      <a:pt x="204880" y="522925"/>
                    </a:cubicBezTo>
                    <a:cubicBezTo>
                      <a:pt x="206295" y="521349"/>
                      <a:pt x="206681" y="518455"/>
                      <a:pt x="208000" y="516686"/>
                    </a:cubicBezTo>
                    <a:cubicBezTo>
                      <a:pt x="209125" y="517458"/>
                      <a:pt x="208997" y="517298"/>
                      <a:pt x="211119" y="517716"/>
                    </a:cubicBezTo>
                    <a:lnTo>
                      <a:pt x="211119" y="514596"/>
                    </a:lnTo>
                    <a:cubicBezTo>
                      <a:pt x="217004" y="513310"/>
                      <a:pt x="223339" y="510609"/>
                      <a:pt x="223596" y="503148"/>
                    </a:cubicBezTo>
                    <a:cubicBezTo>
                      <a:pt x="216361" y="503019"/>
                      <a:pt x="215428" y="500704"/>
                      <a:pt x="209029" y="500029"/>
                    </a:cubicBezTo>
                    <a:lnTo>
                      <a:pt x="209029" y="494819"/>
                    </a:lnTo>
                    <a:cubicBezTo>
                      <a:pt x="205170" y="494176"/>
                      <a:pt x="197677" y="490285"/>
                      <a:pt x="195522" y="487551"/>
                    </a:cubicBezTo>
                    <a:cubicBezTo>
                      <a:pt x="194461" y="485847"/>
                      <a:pt x="194525" y="480894"/>
                      <a:pt x="193432" y="479222"/>
                    </a:cubicBezTo>
                    <a:cubicBezTo>
                      <a:pt x="190763" y="477389"/>
                      <a:pt x="187129" y="477904"/>
                      <a:pt x="184074" y="476103"/>
                    </a:cubicBezTo>
                    <a:cubicBezTo>
                      <a:pt x="182691" y="475299"/>
                      <a:pt x="173880" y="452917"/>
                      <a:pt x="173687" y="452177"/>
                    </a:cubicBezTo>
                    <a:cubicBezTo>
                      <a:pt x="178896" y="450022"/>
                      <a:pt x="186357" y="447546"/>
                      <a:pt x="189284" y="442819"/>
                    </a:cubicBezTo>
                    <a:cubicBezTo>
                      <a:pt x="192917" y="444716"/>
                      <a:pt x="193400" y="446389"/>
                      <a:pt x="198642" y="446967"/>
                    </a:cubicBezTo>
                    <a:cubicBezTo>
                      <a:pt x="200442" y="445167"/>
                      <a:pt x="201536" y="445424"/>
                      <a:pt x="202790" y="442819"/>
                    </a:cubicBezTo>
                    <a:cubicBezTo>
                      <a:pt x="199478" y="441436"/>
                      <a:pt x="197323" y="437834"/>
                      <a:pt x="194461" y="436580"/>
                    </a:cubicBezTo>
                    <a:cubicBezTo>
                      <a:pt x="191567" y="435326"/>
                      <a:pt x="188158" y="437384"/>
                      <a:pt x="186132" y="435551"/>
                    </a:cubicBezTo>
                    <a:cubicBezTo>
                      <a:pt x="181919" y="431692"/>
                      <a:pt x="183334" y="427222"/>
                      <a:pt x="175745" y="426193"/>
                    </a:cubicBezTo>
                    <a:cubicBezTo>
                      <a:pt x="173365" y="431242"/>
                      <a:pt x="166548" y="430535"/>
                      <a:pt x="163268" y="434522"/>
                    </a:cubicBezTo>
                    <a:cubicBezTo>
                      <a:pt x="158572" y="440214"/>
                      <a:pt x="158701" y="451566"/>
                      <a:pt x="148700" y="455329"/>
                    </a:cubicBezTo>
                    <a:cubicBezTo>
                      <a:pt x="147381" y="451148"/>
                      <a:pt x="144423" y="451019"/>
                      <a:pt x="142461" y="448061"/>
                    </a:cubicBezTo>
                    <a:cubicBezTo>
                      <a:pt x="137091" y="439893"/>
                      <a:pt x="140403" y="431371"/>
                      <a:pt x="127893" y="430374"/>
                    </a:cubicBezTo>
                    <a:cubicBezTo>
                      <a:pt x="122201" y="426869"/>
                      <a:pt x="110817" y="431242"/>
                      <a:pt x="108148" y="429345"/>
                    </a:cubicBezTo>
                    <a:cubicBezTo>
                      <a:pt x="100462" y="423460"/>
                      <a:pt x="104386" y="415613"/>
                      <a:pt x="89432" y="415838"/>
                    </a:cubicBezTo>
                    <a:cubicBezTo>
                      <a:pt x="85895" y="410757"/>
                      <a:pt x="81907" y="408796"/>
                      <a:pt x="82164" y="402332"/>
                    </a:cubicBezTo>
                    <a:cubicBezTo>
                      <a:pt x="86827" y="402010"/>
                      <a:pt x="96603" y="399759"/>
                      <a:pt x="99851" y="397122"/>
                    </a:cubicBezTo>
                    <a:cubicBezTo>
                      <a:pt x="100977" y="396190"/>
                      <a:pt x="99948" y="397219"/>
                      <a:pt x="100880" y="396093"/>
                    </a:cubicBezTo>
                    <a:cubicBezTo>
                      <a:pt x="93388" y="393038"/>
                      <a:pt x="86023" y="391269"/>
                      <a:pt x="83193" y="383616"/>
                    </a:cubicBezTo>
                    <a:lnTo>
                      <a:pt x="84222" y="383616"/>
                    </a:lnTo>
                    <a:cubicBezTo>
                      <a:pt x="85573" y="380110"/>
                      <a:pt x="88435" y="379017"/>
                      <a:pt x="92551" y="378406"/>
                    </a:cubicBezTo>
                    <a:cubicBezTo>
                      <a:pt x="93420" y="372425"/>
                      <a:pt x="96378" y="371974"/>
                      <a:pt x="97761" y="366958"/>
                    </a:cubicBezTo>
                    <a:cubicBezTo>
                      <a:pt x="92166" y="363549"/>
                      <a:pt x="79656" y="361394"/>
                      <a:pt x="74897" y="357600"/>
                    </a:cubicBezTo>
                    <a:cubicBezTo>
                      <a:pt x="71263" y="354705"/>
                      <a:pt x="73675" y="351747"/>
                      <a:pt x="67629" y="350332"/>
                    </a:cubicBezTo>
                    <a:cubicBezTo>
                      <a:pt x="66117" y="352937"/>
                      <a:pt x="66889" y="351457"/>
                      <a:pt x="62419" y="351361"/>
                    </a:cubicBezTo>
                    <a:cubicBezTo>
                      <a:pt x="60522" y="348660"/>
                      <a:pt x="58239" y="349399"/>
                      <a:pt x="57210" y="348242"/>
                    </a:cubicBezTo>
                    <a:lnTo>
                      <a:pt x="58239" y="345122"/>
                    </a:lnTo>
                    <a:cubicBezTo>
                      <a:pt x="55827" y="342099"/>
                      <a:pt x="49524" y="340459"/>
                      <a:pt x="47851" y="336793"/>
                    </a:cubicBezTo>
                    <a:cubicBezTo>
                      <a:pt x="45279" y="331230"/>
                      <a:pt x="43735" y="328239"/>
                      <a:pt x="37464" y="323287"/>
                    </a:cubicBezTo>
                    <a:lnTo>
                      <a:pt x="38493" y="320167"/>
                    </a:lnTo>
                    <a:lnTo>
                      <a:pt x="42642" y="320167"/>
                    </a:lnTo>
                    <a:lnTo>
                      <a:pt x="42642" y="316019"/>
                    </a:lnTo>
                    <a:cubicBezTo>
                      <a:pt x="39780" y="314861"/>
                      <a:pt x="37529" y="312771"/>
                      <a:pt x="36403" y="309780"/>
                    </a:cubicBezTo>
                    <a:cubicBezTo>
                      <a:pt x="41356" y="305085"/>
                      <a:pt x="40166" y="299747"/>
                      <a:pt x="42642" y="292093"/>
                    </a:cubicBezTo>
                    <a:lnTo>
                      <a:pt x="40552" y="292093"/>
                    </a:lnTo>
                    <a:cubicBezTo>
                      <a:pt x="39169" y="294055"/>
                      <a:pt x="39233" y="292994"/>
                      <a:pt x="38461" y="296242"/>
                    </a:cubicBezTo>
                    <a:cubicBezTo>
                      <a:pt x="36307" y="295856"/>
                      <a:pt x="36467" y="295984"/>
                      <a:pt x="35342" y="295213"/>
                    </a:cubicBezTo>
                    <a:cubicBezTo>
                      <a:pt x="32641" y="292608"/>
                      <a:pt x="26691" y="277654"/>
                      <a:pt x="25984" y="274406"/>
                    </a:cubicBezTo>
                    <a:cubicBezTo>
                      <a:pt x="13088" y="272316"/>
                      <a:pt x="2283" y="256784"/>
                      <a:pt x="0" y="244242"/>
                    </a:cubicBezTo>
                    <a:cubicBezTo>
                      <a:pt x="836" y="243181"/>
                      <a:pt x="386" y="243952"/>
                      <a:pt x="1029" y="242152"/>
                    </a:cubicBezTo>
                    <a:cubicBezTo>
                      <a:pt x="5788" y="240801"/>
                      <a:pt x="5756" y="238678"/>
                      <a:pt x="11416" y="238003"/>
                    </a:cubicBezTo>
                    <a:cubicBezTo>
                      <a:pt x="12799" y="241508"/>
                      <a:pt x="13024" y="241026"/>
                      <a:pt x="17655" y="241123"/>
                    </a:cubicBezTo>
                    <a:cubicBezTo>
                      <a:pt x="18813" y="238936"/>
                      <a:pt x="19134" y="239225"/>
                      <a:pt x="19745" y="235913"/>
                    </a:cubicBezTo>
                    <a:cubicBezTo>
                      <a:pt x="23668" y="236106"/>
                      <a:pt x="25373" y="236878"/>
                      <a:pt x="28074" y="238003"/>
                    </a:cubicBezTo>
                    <a:cubicBezTo>
                      <a:pt x="29232" y="240190"/>
                      <a:pt x="29553" y="239901"/>
                      <a:pt x="30164" y="243213"/>
                    </a:cubicBezTo>
                    <a:cubicBezTo>
                      <a:pt x="37561" y="242891"/>
                      <a:pt x="41870" y="240286"/>
                      <a:pt x="41613" y="231764"/>
                    </a:cubicBezTo>
                    <a:cubicBezTo>
                      <a:pt x="42449" y="230703"/>
                      <a:pt x="41967" y="231475"/>
                      <a:pt x="42642" y="229674"/>
                    </a:cubicBezTo>
                    <a:cubicBezTo>
                      <a:pt x="46758" y="228549"/>
                      <a:pt x="46983" y="227134"/>
                      <a:pt x="52000" y="226555"/>
                    </a:cubicBezTo>
                    <a:cubicBezTo>
                      <a:pt x="56277" y="230896"/>
                      <a:pt x="56309" y="225526"/>
                      <a:pt x="61358" y="226555"/>
                    </a:cubicBezTo>
                    <a:cubicBezTo>
                      <a:pt x="64317" y="227166"/>
                      <a:pt x="66342" y="230092"/>
                      <a:pt x="70716" y="230703"/>
                    </a:cubicBezTo>
                    <a:cubicBezTo>
                      <a:pt x="75733" y="225494"/>
                      <a:pt x="79302" y="228677"/>
                      <a:pt x="79045" y="217197"/>
                    </a:cubicBezTo>
                    <a:cubicBezTo>
                      <a:pt x="79881" y="216136"/>
                      <a:pt x="79399" y="216907"/>
                      <a:pt x="80074" y="215106"/>
                    </a:cubicBezTo>
                    <a:cubicBezTo>
                      <a:pt x="83483" y="214270"/>
                      <a:pt x="84126" y="213402"/>
                      <a:pt x="88403" y="213016"/>
                    </a:cubicBezTo>
                    <a:cubicBezTo>
                      <a:pt x="87728" y="208000"/>
                      <a:pt x="85637" y="206713"/>
                      <a:pt x="84255" y="202629"/>
                    </a:cubicBezTo>
                    <a:cubicBezTo>
                      <a:pt x="85284" y="201986"/>
                      <a:pt x="90976" y="199413"/>
                      <a:pt x="91522" y="198481"/>
                    </a:cubicBezTo>
                    <a:cubicBezTo>
                      <a:pt x="94803" y="192949"/>
                      <a:pt x="89239" y="192660"/>
                      <a:pt x="95671" y="188094"/>
                    </a:cubicBezTo>
                    <a:cubicBezTo>
                      <a:pt x="97021" y="187193"/>
                      <a:pt x="98243" y="187161"/>
                      <a:pt x="100880" y="187064"/>
                    </a:cubicBezTo>
                    <a:cubicBezTo>
                      <a:pt x="100302" y="180215"/>
                      <a:pt x="108309" y="181180"/>
                      <a:pt x="110239" y="177706"/>
                    </a:cubicBezTo>
                    <a:cubicBezTo>
                      <a:pt x="107762" y="175552"/>
                      <a:pt x="107987" y="172111"/>
                      <a:pt x="108148" y="167319"/>
                    </a:cubicBezTo>
                    <a:cubicBezTo>
                      <a:pt x="111010" y="165872"/>
                      <a:pt x="115995" y="162881"/>
                      <a:pt x="117506" y="160052"/>
                    </a:cubicBezTo>
                    <a:cubicBezTo>
                      <a:pt x="116670" y="158830"/>
                      <a:pt x="116702" y="158315"/>
                      <a:pt x="116477" y="155903"/>
                    </a:cubicBezTo>
                    <a:cubicBezTo>
                      <a:pt x="119918" y="154102"/>
                      <a:pt x="123327" y="152559"/>
                      <a:pt x="124806" y="148635"/>
                    </a:cubicBezTo>
                    <a:cubicBezTo>
                      <a:pt x="123359" y="146931"/>
                      <a:pt x="122427" y="144809"/>
                      <a:pt x="121687" y="142397"/>
                    </a:cubicBezTo>
                    <a:cubicBezTo>
                      <a:pt x="123841" y="140596"/>
                      <a:pt x="124517" y="136480"/>
                      <a:pt x="126896" y="135129"/>
                    </a:cubicBezTo>
                    <a:lnTo>
                      <a:pt x="131045" y="135129"/>
                    </a:lnTo>
                    <a:cubicBezTo>
                      <a:pt x="133007" y="134068"/>
                      <a:pt x="138538" y="126703"/>
                      <a:pt x="139374" y="124742"/>
                    </a:cubicBezTo>
                    <a:cubicBezTo>
                      <a:pt x="142236" y="118053"/>
                      <a:pt x="140210" y="109885"/>
                      <a:pt x="144584" y="104997"/>
                    </a:cubicBezTo>
                    <a:cubicBezTo>
                      <a:pt x="149118" y="99883"/>
                      <a:pt x="155807" y="104965"/>
                      <a:pt x="157061" y="95639"/>
                    </a:cubicBezTo>
                    <a:cubicBezTo>
                      <a:pt x="154392" y="93580"/>
                      <a:pt x="154038" y="92133"/>
                      <a:pt x="153942" y="87310"/>
                    </a:cubicBezTo>
                    <a:cubicBezTo>
                      <a:pt x="155485" y="85702"/>
                      <a:pt x="156289" y="82325"/>
                      <a:pt x="158090" y="81071"/>
                    </a:cubicBezTo>
                    <a:cubicBezTo>
                      <a:pt x="161370" y="78788"/>
                      <a:pt x="167223" y="77952"/>
                      <a:pt x="169538" y="74832"/>
                    </a:cubicBezTo>
                    <a:cubicBezTo>
                      <a:pt x="174812" y="67725"/>
                      <a:pt x="173976" y="57402"/>
                      <a:pt x="185135" y="56116"/>
                    </a:cubicBezTo>
                    <a:cubicBezTo>
                      <a:pt x="186839" y="57660"/>
                      <a:pt x="187225" y="57724"/>
                      <a:pt x="190345" y="58206"/>
                    </a:cubicBezTo>
                    <a:lnTo>
                      <a:pt x="190345" y="55087"/>
                    </a:lnTo>
                    <a:cubicBezTo>
                      <a:pt x="193239" y="52900"/>
                      <a:pt x="193271" y="50939"/>
                      <a:pt x="197613" y="49877"/>
                    </a:cubicBezTo>
                    <a:cubicBezTo>
                      <a:pt x="199285" y="52289"/>
                      <a:pt x="199124" y="52321"/>
                      <a:pt x="202822" y="52997"/>
                    </a:cubicBezTo>
                    <a:lnTo>
                      <a:pt x="202822" y="56116"/>
                    </a:lnTo>
                    <a:lnTo>
                      <a:pt x="209061" y="56116"/>
                    </a:lnTo>
                    <a:cubicBezTo>
                      <a:pt x="211955" y="49781"/>
                      <a:pt x="220734" y="46115"/>
                      <a:pt x="225687" y="41548"/>
                    </a:cubicBezTo>
                    <a:cubicBezTo>
                      <a:pt x="227005" y="40326"/>
                      <a:pt x="226523" y="37657"/>
                      <a:pt x="227777" y="36339"/>
                    </a:cubicBezTo>
                    <a:cubicBezTo>
                      <a:pt x="228742" y="35310"/>
                      <a:pt x="232183" y="35374"/>
                      <a:pt x="232987" y="34249"/>
                    </a:cubicBezTo>
                    <a:cubicBezTo>
                      <a:pt x="236556" y="29296"/>
                      <a:pt x="229706" y="28138"/>
                      <a:pt x="239225" y="26981"/>
                    </a:cubicBezTo>
                    <a:cubicBezTo>
                      <a:pt x="240898" y="29393"/>
                      <a:pt x="240737" y="29425"/>
                      <a:pt x="244435" y="30100"/>
                    </a:cubicBezTo>
                    <a:cubicBezTo>
                      <a:pt x="247458" y="23283"/>
                      <a:pt x="249934" y="16658"/>
                      <a:pt x="260032" y="16594"/>
                    </a:cubicBezTo>
                    <a:cubicBezTo>
                      <a:pt x="262444" y="21096"/>
                      <a:pt x="269615" y="30840"/>
                      <a:pt x="278748" y="31161"/>
                    </a:cubicBezTo>
                    <a:cubicBezTo>
                      <a:pt x="283539" y="33830"/>
                      <a:pt x="285244" y="28524"/>
                      <a:pt x="290196" y="29071"/>
                    </a:cubicBezTo>
                    <a:cubicBezTo>
                      <a:pt x="294730" y="29586"/>
                      <a:pt x="299619" y="31193"/>
                      <a:pt x="305793" y="31161"/>
                    </a:cubicBezTo>
                    <a:cubicBezTo>
                      <a:pt x="307883" y="35760"/>
                      <a:pt x="307015" y="39201"/>
                      <a:pt x="314122" y="39490"/>
                    </a:cubicBezTo>
                    <a:cubicBezTo>
                      <a:pt x="315858" y="36982"/>
                      <a:pt x="320328" y="34184"/>
                      <a:pt x="322451" y="35342"/>
                    </a:cubicBezTo>
                    <a:cubicBezTo>
                      <a:pt x="326439" y="36693"/>
                      <a:pt x="328497" y="40294"/>
                      <a:pt x="331809" y="41581"/>
                    </a:cubicBezTo>
                    <a:cubicBezTo>
                      <a:pt x="343354" y="46018"/>
                      <a:pt x="354191" y="37304"/>
                      <a:pt x="359883" y="35342"/>
                    </a:cubicBezTo>
                    <a:cubicBezTo>
                      <a:pt x="366990" y="32866"/>
                      <a:pt x="370431" y="39522"/>
                      <a:pt x="375480" y="40552"/>
                    </a:cubicBezTo>
                    <a:lnTo>
                      <a:pt x="375480" y="47819"/>
                    </a:lnTo>
                    <a:cubicBezTo>
                      <a:pt x="379660" y="50328"/>
                      <a:pt x="389887" y="54765"/>
                      <a:pt x="392106" y="59268"/>
                    </a:cubicBezTo>
                    <a:cubicBezTo>
                      <a:pt x="392910" y="60522"/>
                      <a:pt x="393360" y="64284"/>
                      <a:pt x="394196" y="65506"/>
                    </a:cubicBezTo>
                    <a:cubicBezTo>
                      <a:pt x="395418" y="66342"/>
                      <a:pt x="395933" y="66310"/>
                      <a:pt x="398344" y="66535"/>
                    </a:cubicBezTo>
                    <a:cubicBezTo>
                      <a:pt x="400499" y="64799"/>
                      <a:pt x="402654" y="64542"/>
                      <a:pt x="406673" y="64445"/>
                    </a:cubicBezTo>
                    <a:cubicBezTo>
                      <a:pt x="410243" y="59364"/>
                      <a:pt x="415999" y="51260"/>
                      <a:pt x="421241" y="47819"/>
                    </a:cubicBezTo>
                    <a:lnTo>
                      <a:pt x="421241" y="44700"/>
                    </a:lnTo>
                    <a:cubicBezTo>
                      <a:pt x="426644" y="43864"/>
                      <a:pt x="431596" y="40841"/>
                      <a:pt x="436838" y="39490"/>
                    </a:cubicBezTo>
                    <a:lnTo>
                      <a:pt x="460764" y="39490"/>
                    </a:lnTo>
                    <a:cubicBezTo>
                      <a:pt x="471697" y="36210"/>
                      <a:pt x="483950" y="34956"/>
                      <a:pt x="495076" y="35342"/>
                    </a:cubicBezTo>
                    <a:cubicBezTo>
                      <a:pt x="500383" y="18973"/>
                      <a:pt x="515079" y="1737"/>
                      <a:pt x="533538" y="4148"/>
                    </a:cubicBezTo>
                    <a:cubicBezTo>
                      <a:pt x="533538" y="1415"/>
                      <a:pt x="533152" y="2926"/>
                      <a:pt x="534567" y="0"/>
                    </a:cubicBezTo>
                    <a:cubicBezTo>
                      <a:pt x="535660" y="515"/>
                      <a:pt x="538233" y="2991"/>
                      <a:pt x="538715" y="3119"/>
                    </a:cubicBezTo>
                    <a:cubicBezTo>
                      <a:pt x="541867" y="3955"/>
                      <a:pt x="543571" y="-804"/>
                      <a:pt x="548073" y="1029"/>
                    </a:cubicBezTo>
                    <a:cubicBezTo>
                      <a:pt x="550517" y="2026"/>
                      <a:pt x="552093" y="7268"/>
                      <a:pt x="554312" y="8297"/>
                    </a:cubicBezTo>
                    <a:cubicBezTo>
                      <a:pt x="556595" y="9358"/>
                      <a:pt x="557753" y="6303"/>
                      <a:pt x="560551" y="8297"/>
                    </a:cubicBezTo>
                    <a:lnTo>
                      <a:pt x="569909" y="20774"/>
                    </a:lnTo>
                    <a:cubicBezTo>
                      <a:pt x="570488" y="22254"/>
                      <a:pt x="567883" y="26627"/>
                      <a:pt x="569909" y="29103"/>
                    </a:cubicBezTo>
                    <a:cubicBezTo>
                      <a:pt x="572514" y="32255"/>
                      <a:pt x="578913" y="35792"/>
                      <a:pt x="581357" y="39490"/>
                    </a:cubicBezTo>
                    <a:cubicBezTo>
                      <a:pt x="583640" y="42963"/>
                      <a:pt x="583029" y="46565"/>
                      <a:pt x="584476" y="50939"/>
                    </a:cubicBezTo>
                    <a:cubicBezTo>
                      <a:pt x="585313" y="53479"/>
                      <a:pt x="586084" y="59300"/>
                      <a:pt x="587596" y="62387"/>
                    </a:cubicBezTo>
                    <a:lnTo>
                      <a:pt x="590715" y="64477"/>
                    </a:lnTo>
                    <a:cubicBezTo>
                      <a:pt x="591809" y="67661"/>
                      <a:pt x="589011" y="67790"/>
                      <a:pt x="588625" y="69687"/>
                    </a:cubicBezTo>
                    <a:cubicBezTo>
                      <a:pt x="591390" y="76730"/>
                      <a:pt x="596504" y="78981"/>
                      <a:pt x="602131" y="83193"/>
                    </a:cubicBezTo>
                    <a:cubicBezTo>
                      <a:pt x="601006" y="85927"/>
                      <a:pt x="603707" y="88371"/>
                      <a:pt x="604189" y="93613"/>
                    </a:cubicBezTo>
                    <a:lnTo>
                      <a:pt x="604189" y="93613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accent3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472D71AF-6F0A-F327-A905-1066802FB4AF}"/>
                  </a:ext>
                </a:extLst>
              </p:cNvPr>
              <p:cNvSpPr/>
              <p:nvPr/>
            </p:nvSpPr>
            <p:spPr>
              <a:xfrm>
                <a:off x="5851641" y="3852463"/>
                <a:ext cx="323640" cy="167516"/>
              </a:xfrm>
              <a:custGeom>
                <a:avLst/>
                <a:gdLst>
                  <a:gd name="connsiteX0" fmla="*/ 323641 w 323640"/>
                  <a:gd name="connsiteY0" fmla="*/ 167517 h 167516"/>
                  <a:gd name="connsiteX1" fmla="*/ 105254 w 323640"/>
                  <a:gd name="connsiteY1" fmla="*/ 4 h 167516"/>
                  <a:gd name="connsiteX2" fmla="*/ 41227 w 323640"/>
                  <a:gd name="connsiteY2" fmla="*/ 13157 h 167516"/>
                  <a:gd name="connsiteX3" fmla="*/ 0 w 323640"/>
                  <a:gd name="connsiteY3" fmla="*/ 44737 h 167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640" h="167516">
                    <a:moveTo>
                      <a:pt x="323641" y="167517"/>
                    </a:moveTo>
                    <a:cubicBezTo>
                      <a:pt x="318431" y="157162"/>
                      <a:pt x="236395" y="-960"/>
                      <a:pt x="105254" y="4"/>
                    </a:cubicBezTo>
                    <a:cubicBezTo>
                      <a:pt x="68754" y="262"/>
                      <a:pt x="41227" y="13157"/>
                      <a:pt x="41227" y="13157"/>
                    </a:cubicBezTo>
                    <a:cubicBezTo>
                      <a:pt x="21192" y="22901"/>
                      <a:pt x="7782" y="35925"/>
                      <a:pt x="0" y="44737"/>
                    </a:cubicBezTo>
                  </a:path>
                </a:pathLst>
              </a:custGeom>
              <a:noFill/>
              <a:ln w="28575" cap="rnd">
                <a:solidFill>
                  <a:schemeClr val="accent3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DD1F9EBE-084A-6712-6CAC-5BF3DB623602}"/>
                  </a:ext>
                </a:extLst>
              </p:cNvPr>
              <p:cNvSpPr/>
              <p:nvPr/>
            </p:nvSpPr>
            <p:spPr>
              <a:xfrm>
                <a:off x="6132656" y="3976460"/>
                <a:ext cx="71198" cy="76311"/>
              </a:xfrm>
              <a:custGeom>
                <a:avLst/>
                <a:gdLst>
                  <a:gd name="connsiteX0" fmla="*/ 71198 w 71198"/>
                  <a:gd name="connsiteY0" fmla="*/ 0 h 76311"/>
                  <a:gd name="connsiteX1" fmla="*/ 62451 w 71198"/>
                  <a:gd name="connsiteY1" fmla="*/ 76312 h 76311"/>
                  <a:gd name="connsiteX2" fmla="*/ 0 w 71198"/>
                  <a:gd name="connsiteY2" fmla="*/ 56309 h 76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198" h="76311">
                    <a:moveTo>
                      <a:pt x="71198" y="0"/>
                    </a:moveTo>
                    <a:lnTo>
                      <a:pt x="62451" y="76312"/>
                    </a:lnTo>
                    <a:lnTo>
                      <a:pt x="0" y="56309"/>
                    </a:lnTo>
                  </a:path>
                </a:pathLst>
              </a:custGeom>
              <a:noFill/>
              <a:ln w="28575" cap="rnd">
                <a:solidFill>
                  <a:schemeClr val="accent3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  <p:pic>
          <p:nvPicPr>
            <p:cNvPr id="20" name="Graphique 19">
              <a:extLst>
                <a:ext uri="{FF2B5EF4-FFF2-40B4-BE49-F238E27FC236}">
                  <a16:creationId xmlns:a16="http://schemas.microsoft.com/office/drawing/2014/main" id="{B5A067CA-EF7C-FEA9-320C-398B3DEE8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5470275" y="3643727"/>
              <a:ext cx="384274" cy="393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0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44" grpId="0"/>
      <p:bldP spid="47" grpId="0" animBg="1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DFE672F-F736-3C6A-AFA6-FFB0C7E24130}"/>
              </a:ext>
            </a:extLst>
          </p:cNvPr>
          <p:cNvSpPr/>
          <p:nvPr/>
        </p:nvSpPr>
        <p:spPr>
          <a:xfrm>
            <a:off x="3838623" y="3154495"/>
            <a:ext cx="2509307" cy="1526083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  <a:alpha val="50196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 algn="ctr">
              <a:spcAft>
                <a:spcPts val="600"/>
              </a:spcAft>
              <a:buClr>
                <a:schemeClr val="accent4"/>
              </a:buClr>
              <a:buSzPct val="150000"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Autres indicateurs du pays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Croissance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Stabilité politique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Urbanisation 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Densité                    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Droits de douane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Indice de Gini (inégalités de revenu)</a:t>
            </a:r>
          </a:p>
          <a:p>
            <a:pPr marL="0" lvl="1" algn="ctr">
              <a:buClr>
                <a:schemeClr val="accent4"/>
              </a:buClr>
              <a:buSzPct val="150000"/>
            </a:pP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8FC8C94-F5E3-7A24-2257-28A985A859B6}"/>
              </a:ext>
            </a:extLst>
          </p:cNvPr>
          <p:cNvSpPr/>
          <p:nvPr/>
        </p:nvSpPr>
        <p:spPr>
          <a:xfrm>
            <a:off x="983643" y="1323662"/>
            <a:ext cx="2509307" cy="1922878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  <a:alpha val="50196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 algn="ctr">
              <a:buClr>
                <a:schemeClr val="accent4"/>
              </a:buClr>
              <a:buSzPct val="150000"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Influence du pays dans le marché mondial (variables macro)</a:t>
            </a:r>
          </a:p>
          <a:p>
            <a:pPr marL="0" lvl="1" algn="ctr">
              <a:buClr>
                <a:schemeClr val="accent4"/>
              </a:buClr>
              <a:buSzPct val="150000"/>
            </a:pP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Population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Consommation de volaille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Production de poulet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Réserves de poulets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Importations de volaille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Importation de poulets de France*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1" algn="ctr">
              <a:buClr>
                <a:schemeClr val="accent4"/>
              </a:buClr>
              <a:buSzPct val="150000"/>
            </a:pP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6062FFD-43D2-EBDB-0A70-CF9376F2B785}"/>
              </a:ext>
            </a:extLst>
          </p:cNvPr>
          <p:cNvSpPr/>
          <p:nvPr/>
        </p:nvSpPr>
        <p:spPr>
          <a:xfrm>
            <a:off x="3838623" y="1300539"/>
            <a:ext cx="2509308" cy="1669163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  <a:alpha val="50196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 algn="ctr">
              <a:buClr>
                <a:schemeClr val="accent4"/>
              </a:buClr>
              <a:buSzPct val="150000"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Relation de la population au marché du poulet</a:t>
            </a:r>
          </a:p>
          <a:p>
            <a:pPr marL="0" lvl="1" algn="ctr">
              <a:buClr>
                <a:schemeClr val="accent4"/>
              </a:buClr>
              <a:buSzPct val="150000"/>
            </a:pP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 par habitant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Consommation de volaille par habitant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Production de poulet par habitant*</a:t>
            </a:r>
          </a:p>
          <a:p>
            <a:pPr marL="266700" lvl="1" indent="-1714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des importations dans la consommation de volaille*</a:t>
            </a:r>
          </a:p>
          <a:p>
            <a:pPr marL="95250" lvl="1">
              <a:buClr>
                <a:schemeClr val="accent4"/>
              </a:buClr>
            </a:pP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1" algn="ctr">
              <a:buClr>
                <a:schemeClr val="accent4"/>
              </a:buClr>
              <a:buSzPct val="150000"/>
            </a:pP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29B8A355-4545-DD5E-BBEA-D427AFA0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0047" y="3429000"/>
            <a:ext cx="527440" cy="500391"/>
          </a:xfrm>
          <a:prstGeom prst="rect">
            <a:avLst/>
          </a:prstGeom>
          <a:ln>
            <a:noFill/>
          </a:ln>
        </p:spPr>
      </p:pic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6EC552AD-727B-A76F-A197-5C6DB7C3E956}"/>
              </a:ext>
            </a:extLst>
          </p:cNvPr>
          <p:cNvSpPr/>
          <p:nvPr/>
        </p:nvSpPr>
        <p:spPr>
          <a:xfrm>
            <a:off x="622851" y="755092"/>
            <a:ext cx="10946298" cy="263016"/>
          </a:xfrm>
          <a:prstGeom prst="roundRect">
            <a:avLst>
              <a:gd name="adj" fmla="val 1042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Sélection des variables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5E81703-FD87-18C9-7C6F-ED545039EAE6}"/>
              </a:ext>
            </a:extLst>
          </p:cNvPr>
          <p:cNvSpPr/>
          <p:nvPr/>
        </p:nvSpPr>
        <p:spPr>
          <a:xfrm>
            <a:off x="1060531" y="4957417"/>
            <a:ext cx="4816772" cy="1106106"/>
          </a:xfrm>
          <a:prstGeom prst="roundRect">
            <a:avLst>
              <a:gd name="adj" fmla="val 10423"/>
            </a:avLst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0" lvl="1" algn="ctr">
              <a:buClr>
                <a:schemeClr val="accent4"/>
              </a:buClr>
              <a:buSzPct val="150000"/>
            </a:pPr>
            <a:r>
              <a:rPr lang="fr-F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Sources</a:t>
            </a:r>
          </a:p>
          <a:p>
            <a:pPr marL="0" lvl="1" algn="ctr">
              <a:buClr>
                <a:schemeClr val="accent4"/>
              </a:buClr>
              <a:buSzPct val="150000"/>
            </a:pPr>
            <a:endParaRPr lang="fr-FR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5250" lvl="1">
              <a:buClr>
                <a:schemeClr val="accent4"/>
              </a:buClr>
              <a:buSzPct val="150000"/>
            </a:pP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FAO : https://www.fao.org/</a:t>
            </a:r>
          </a:p>
          <a:p>
            <a:pPr marL="95250" lvl="1">
              <a:buClr>
                <a:schemeClr val="accent4"/>
              </a:buClr>
              <a:buSzPct val="150000"/>
            </a:pP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Banque mondiale : https://datacatalog.worldbank.org/</a:t>
            </a:r>
          </a:p>
          <a:p>
            <a:pPr marL="266700" lvl="1" indent="-171450">
              <a:buClr>
                <a:schemeClr val="accent4"/>
              </a:buClr>
              <a:buSzPct val="150000"/>
              <a:buFont typeface="Wingdings" panose="05000000000000000000" pitchFamily="2" charset="2"/>
              <a:buChar char="§"/>
            </a:pPr>
            <a:endParaRPr lang="fr-F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5250" lvl="1">
              <a:buClr>
                <a:schemeClr val="accent4"/>
              </a:buClr>
              <a:buSzPct val="150000"/>
            </a:pPr>
            <a:r>
              <a:rPr lang="fr-F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*données calculées à partir des données brutes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29D5166-62E0-4250-CD7A-114C70BA7449}"/>
              </a:ext>
            </a:extLst>
          </p:cNvPr>
          <p:cNvSpPr/>
          <p:nvPr/>
        </p:nvSpPr>
        <p:spPr>
          <a:xfrm>
            <a:off x="8185052" y="3429000"/>
            <a:ext cx="3130646" cy="448798"/>
          </a:xfrm>
          <a:prstGeom prst="roundRect">
            <a:avLst>
              <a:gd name="adj" fmla="val 10423"/>
            </a:avLst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2 axes de lecture pour caractériser les importations d’un pays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7E375C-8AE5-58F2-EC73-66D7346D6241}"/>
              </a:ext>
            </a:extLst>
          </p:cNvPr>
          <p:cNvSpPr txBox="1"/>
          <p:nvPr/>
        </p:nvSpPr>
        <p:spPr>
          <a:xfrm>
            <a:off x="7461174" y="4157464"/>
            <a:ext cx="3854525" cy="86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 marL="95250" lvl="1">
              <a:spcAft>
                <a:spcPts val="600"/>
              </a:spcAft>
              <a:buClr>
                <a:schemeClr val="accent4"/>
              </a:buClr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44500" lvl="1" indent="-268288">
              <a:buFont typeface="Wingdings" panose="05000000000000000000" pitchFamily="2" charset="2"/>
              <a:buChar char="è"/>
            </a:pPr>
            <a:r>
              <a:rPr lang="fr-FR" b="1" dirty="0"/>
              <a:t>Volume d’importations : grand marché</a:t>
            </a:r>
          </a:p>
          <a:p>
            <a:pPr marL="444500" lvl="1" indent="-268288">
              <a:buFont typeface="Wingdings" panose="05000000000000000000" pitchFamily="2" charset="2"/>
              <a:buChar char="è"/>
            </a:pPr>
            <a:r>
              <a:rPr lang="fr-FR" b="1" dirty="0"/>
              <a:t>Part des importations dans la consommation : marché solide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3822624-24AE-F420-894F-73EEABC9A0AA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1.	Caractérisation des pays par 17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CEBCF92-1E72-D5E1-904A-1121EA5BD9FA}"/>
              </a:ext>
            </a:extLst>
          </p:cNvPr>
          <p:cNvSpPr txBox="1"/>
          <p:nvPr/>
        </p:nvSpPr>
        <p:spPr>
          <a:xfrm>
            <a:off x="8420703" y="1885684"/>
            <a:ext cx="2894995" cy="768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 marL="95250" lvl="1">
              <a:spcAft>
                <a:spcPts val="600"/>
              </a:spcAft>
              <a:buClr>
                <a:schemeClr val="accent4"/>
              </a:buClr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44500" lvl="1" indent="-268288">
              <a:buFont typeface="Wingdings" panose="05000000000000000000" pitchFamily="2" charset="2"/>
              <a:buChar char="§"/>
            </a:pPr>
            <a:r>
              <a:rPr lang="fr-FR" b="1" dirty="0"/>
              <a:t>17 variables</a:t>
            </a:r>
          </a:p>
          <a:p>
            <a:pPr marL="444500" lvl="1" indent="-268288">
              <a:buFont typeface="Wingdings" panose="05000000000000000000" pitchFamily="2" charset="2"/>
              <a:buChar char="§"/>
            </a:pPr>
            <a:r>
              <a:rPr lang="fr-FR" b="1" dirty="0"/>
              <a:t>121 pays</a:t>
            </a:r>
          </a:p>
          <a:p>
            <a:pPr marL="444500" lvl="1" indent="-268288">
              <a:buFont typeface="Wingdings" panose="05000000000000000000" pitchFamily="2" charset="2"/>
              <a:buChar char="§"/>
            </a:pPr>
            <a:r>
              <a:rPr lang="fr-FR" b="1" dirty="0"/>
              <a:t>86 % de la  population mondiale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7C6E9D7-5535-CFFA-6855-2DB2DC8D176A}"/>
              </a:ext>
            </a:extLst>
          </p:cNvPr>
          <p:cNvSpPr/>
          <p:nvPr/>
        </p:nvSpPr>
        <p:spPr>
          <a:xfrm>
            <a:off x="7461174" y="1309582"/>
            <a:ext cx="3854524" cy="258774"/>
          </a:xfrm>
          <a:prstGeom prst="roundRect">
            <a:avLst>
              <a:gd name="adj" fmla="val 10423"/>
            </a:avLst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Données collectées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B3BFE94A-257C-413B-0192-89D75959E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44528"/>
              </p:ext>
            </p:extLst>
          </p:nvPr>
        </p:nvGraphicFramePr>
        <p:xfrm>
          <a:off x="7525325" y="1945195"/>
          <a:ext cx="821748" cy="5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37">
                  <a:extLst>
                    <a:ext uri="{9D8B030D-6E8A-4147-A177-3AD203B41FA5}">
                      <a16:colId xmlns:a16="http://schemas.microsoft.com/office/drawing/2014/main" val="640251635"/>
                    </a:ext>
                  </a:extLst>
                </a:gridCol>
                <a:gridCol w="205437">
                  <a:extLst>
                    <a:ext uri="{9D8B030D-6E8A-4147-A177-3AD203B41FA5}">
                      <a16:colId xmlns:a16="http://schemas.microsoft.com/office/drawing/2014/main" val="141564390"/>
                    </a:ext>
                  </a:extLst>
                </a:gridCol>
                <a:gridCol w="205437">
                  <a:extLst>
                    <a:ext uri="{9D8B030D-6E8A-4147-A177-3AD203B41FA5}">
                      <a16:colId xmlns:a16="http://schemas.microsoft.com/office/drawing/2014/main" val="4101853945"/>
                    </a:ext>
                  </a:extLst>
                </a:gridCol>
                <a:gridCol w="205437">
                  <a:extLst>
                    <a:ext uri="{9D8B030D-6E8A-4147-A177-3AD203B41FA5}">
                      <a16:colId xmlns:a16="http://schemas.microsoft.com/office/drawing/2014/main" val="3978152369"/>
                    </a:ext>
                  </a:extLst>
                </a:gridCol>
              </a:tblGrid>
              <a:tr h="98201"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394566"/>
                  </a:ext>
                </a:extLst>
              </a:tr>
              <a:tr h="98201"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537395"/>
                  </a:ext>
                </a:extLst>
              </a:tr>
              <a:tr h="98201"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816306"/>
                  </a:ext>
                </a:extLst>
              </a:tr>
              <a:tr h="98201"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503501"/>
                  </a:ext>
                </a:extLst>
              </a:tr>
              <a:tr h="98201"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727420"/>
                  </a:ext>
                </a:extLst>
              </a:tr>
              <a:tr h="98201"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300" dirty="0"/>
                    </a:p>
                  </a:txBody>
                  <a:tcPr marL="11214" marR="11214" marT="5608" marB="560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98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8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48" grpId="0" animBg="1"/>
      <p:bldP spid="49" grpId="0" animBg="1"/>
      <p:bldP spid="50" grpId="0" animBg="1"/>
      <p:bldP spid="51" grpId="0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0F19431-21EE-3D40-2F95-5D45062E0065}"/>
              </a:ext>
            </a:extLst>
          </p:cNvPr>
          <p:cNvSpPr/>
          <p:nvPr/>
        </p:nvSpPr>
        <p:spPr>
          <a:xfrm>
            <a:off x="622851" y="755092"/>
            <a:ext cx="10946298" cy="263016"/>
          </a:xfrm>
          <a:prstGeom prst="roundRect">
            <a:avLst>
              <a:gd name="adj" fmla="val 1042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Familiarisation avec les ordres de grandeur</a:t>
            </a:r>
          </a:p>
        </p:txBody>
      </p:sp>
      <p:sp>
        <p:nvSpPr>
          <p:cNvPr id="17" name="Espace réservé du contenu 1">
            <a:extLst>
              <a:ext uri="{FF2B5EF4-FFF2-40B4-BE49-F238E27FC236}">
                <a16:creationId xmlns:a16="http://schemas.microsoft.com/office/drawing/2014/main" id="{B53C3D98-0704-D89A-FA74-83F5F79C148D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1.	Caractérisation des pays par 17 variables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C03A2E1-72E3-B9EA-E5A6-9E2C08BE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34659"/>
              </p:ext>
            </p:extLst>
          </p:nvPr>
        </p:nvGraphicFramePr>
        <p:xfrm>
          <a:off x="1023730" y="1851819"/>
          <a:ext cx="9881405" cy="318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281">
                  <a:extLst>
                    <a:ext uri="{9D8B030D-6E8A-4147-A177-3AD203B41FA5}">
                      <a16:colId xmlns:a16="http://schemas.microsoft.com/office/drawing/2014/main" val="640251635"/>
                    </a:ext>
                  </a:extLst>
                </a:gridCol>
                <a:gridCol w="1976281">
                  <a:extLst>
                    <a:ext uri="{9D8B030D-6E8A-4147-A177-3AD203B41FA5}">
                      <a16:colId xmlns:a16="http://schemas.microsoft.com/office/drawing/2014/main" val="141564390"/>
                    </a:ext>
                  </a:extLst>
                </a:gridCol>
                <a:gridCol w="1976281">
                  <a:extLst>
                    <a:ext uri="{9D8B030D-6E8A-4147-A177-3AD203B41FA5}">
                      <a16:colId xmlns:a16="http://schemas.microsoft.com/office/drawing/2014/main" val="4101853945"/>
                    </a:ext>
                  </a:extLst>
                </a:gridCol>
                <a:gridCol w="1976281">
                  <a:extLst>
                    <a:ext uri="{9D8B030D-6E8A-4147-A177-3AD203B41FA5}">
                      <a16:colId xmlns:a16="http://schemas.microsoft.com/office/drawing/2014/main" val="3978152369"/>
                    </a:ext>
                  </a:extLst>
                </a:gridCol>
                <a:gridCol w="1976281">
                  <a:extLst>
                    <a:ext uri="{9D8B030D-6E8A-4147-A177-3AD203B41FA5}">
                      <a16:colId xmlns:a16="http://schemas.microsoft.com/office/drawing/2014/main" val="3065638045"/>
                    </a:ext>
                  </a:extLst>
                </a:gridCol>
              </a:tblGrid>
              <a:tr h="398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Médiane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fr-FR" sz="12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er</a:t>
                      </a:r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quartile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r>
                        <a:rPr lang="fr-FR" sz="12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ème</a:t>
                      </a:r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quartile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Maximum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394566"/>
                  </a:ext>
                </a:extLst>
              </a:tr>
              <a:tr h="3986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Population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 millions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 millions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34 millions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1,4 milliards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537395"/>
                  </a:ext>
                </a:extLst>
              </a:tr>
              <a:tr h="3986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PIB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69 milliards de $ 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 milliards de $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340 milliards de $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27 000 milliards de $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816306"/>
                  </a:ext>
                </a:extLst>
              </a:tr>
              <a:tr h="3986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PIB par habitant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5 800 $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2 000 $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14 000 $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100 000 $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503501"/>
                  </a:ext>
                </a:extLst>
              </a:tr>
              <a:tr h="398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Consommation de volaille par habitant et par an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 kg 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 kg 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 kg 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91 kg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980664"/>
                  </a:ext>
                </a:extLst>
              </a:tr>
              <a:tr h="398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Importations de volaille par an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18 000 t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3 000 t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57 000 t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1 300 000 t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0946"/>
                  </a:ext>
                </a:extLst>
              </a:tr>
              <a:tr h="398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Importations de volaille / consommation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18 %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2 %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70 %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170 %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88292"/>
                  </a:ext>
                </a:extLst>
              </a:tr>
              <a:tr h="398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Poulets abattus par habitant et par an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 u 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1,8 u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 u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55 u</a:t>
                      </a:r>
                    </a:p>
                  </a:txBody>
                  <a:tcPr marL="12182" marR="12182" marT="6092" marB="609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26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3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62C9B25-9BBD-7A7E-12C9-3D9A5FB2BC27}"/>
              </a:ext>
            </a:extLst>
          </p:cNvPr>
          <p:cNvSpPr/>
          <p:nvPr/>
        </p:nvSpPr>
        <p:spPr>
          <a:xfrm>
            <a:off x="312821" y="755092"/>
            <a:ext cx="11180096" cy="263016"/>
          </a:xfrm>
          <a:prstGeom prst="roundRect">
            <a:avLst>
              <a:gd name="adj" fmla="val 1042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 données très concentrées autour de 0 à passer en logarithme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B1F5BC5-D5D0-F52E-9214-C173A3C9F3A9}"/>
              </a:ext>
            </a:extLst>
          </p:cNvPr>
          <p:cNvSpPr/>
          <p:nvPr/>
        </p:nvSpPr>
        <p:spPr>
          <a:xfrm>
            <a:off x="798739" y="1138165"/>
            <a:ext cx="3780065" cy="263016"/>
          </a:xfrm>
          <a:prstGeom prst="roundRect">
            <a:avLst>
              <a:gd name="adj" fmla="val 10423"/>
            </a:avLst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Exemple de répartition des individus selon certaines variables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2ECDBD4-4B1E-1025-7D50-1BAC1BBD32C5}"/>
              </a:ext>
            </a:extLst>
          </p:cNvPr>
          <p:cNvGrpSpPr/>
          <p:nvPr/>
        </p:nvGrpSpPr>
        <p:grpSpPr>
          <a:xfrm>
            <a:off x="574523" y="1511042"/>
            <a:ext cx="4232670" cy="2473863"/>
            <a:chOff x="574523" y="1511042"/>
            <a:chExt cx="4232670" cy="2473863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465CA7E-EADD-87F6-1AA7-F1CB191EFD46}"/>
                </a:ext>
              </a:extLst>
            </p:cNvPr>
            <p:cNvGrpSpPr/>
            <p:nvPr/>
          </p:nvGrpSpPr>
          <p:grpSpPr>
            <a:xfrm>
              <a:off x="574523" y="1511042"/>
              <a:ext cx="4232670" cy="2473863"/>
              <a:chOff x="574523" y="1511042"/>
              <a:chExt cx="4232670" cy="2473863"/>
            </a:xfrm>
          </p:grpSpPr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E01020CF-560A-681E-75D7-7EC90E425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4523" y="1540652"/>
                <a:ext cx="4004281" cy="2444253"/>
              </a:xfrm>
              <a:prstGeom prst="rect">
                <a:avLst/>
              </a:prstGeom>
            </p:spPr>
          </p:pic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5486022C-40B7-B0CA-8F15-B3FB97685227}"/>
                  </a:ext>
                </a:extLst>
              </p:cNvPr>
              <p:cNvSpPr/>
              <p:nvPr/>
            </p:nvSpPr>
            <p:spPr>
              <a:xfrm rot="16200000">
                <a:off x="3955757" y="2730964"/>
                <a:ext cx="1060338" cy="229916"/>
              </a:xfrm>
              <a:prstGeom prst="roundRect">
                <a:avLst>
                  <a:gd name="adj" fmla="val 1042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fr-F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300 millions</a:t>
                </a:r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265A4480-35A1-DF38-8214-05E701B29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7647" y="1511042"/>
                <a:ext cx="0" cy="221175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A54AE2AD-0EDA-F768-E88D-EB52ADE17894}"/>
                  </a:ext>
                </a:extLst>
              </p:cNvPr>
              <p:cNvSpPr/>
              <p:nvPr/>
            </p:nvSpPr>
            <p:spPr>
              <a:xfrm>
                <a:off x="3524251" y="1931592"/>
                <a:ext cx="1282942" cy="229916"/>
              </a:xfrm>
              <a:prstGeom prst="roundRect">
                <a:avLst>
                  <a:gd name="adj" fmla="val 1042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fr-F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300 000 tonnes</a:t>
                </a:r>
              </a:p>
            </p:txBody>
          </p: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6948B7D4-BD17-23EB-8756-C85652F386BE}"/>
                  </a:ext>
                </a:extLst>
              </p:cNvPr>
              <p:cNvCxnSpPr/>
              <p:nvPr/>
            </p:nvCxnSpPr>
            <p:spPr>
              <a:xfrm flipH="1">
                <a:off x="929588" y="2178058"/>
                <a:ext cx="3649216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51C3BF1-2D7C-30FC-34AE-FC8E180ED8CB}"/>
                </a:ext>
              </a:extLst>
            </p:cNvPr>
            <p:cNvSpPr/>
            <p:nvPr/>
          </p:nvSpPr>
          <p:spPr>
            <a:xfrm>
              <a:off x="952276" y="1573131"/>
              <a:ext cx="3780065" cy="263016"/>
            </a:xfrm>
            <a:prstGeom prst="roundRect">
              <a:avLst>
                <a:gd name="adj" fmla="val 1042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b="1" dirty="0">
                  <a:solidFill>
                    <a:schemeClr val="tx1"/>
                  </a:solidFill>
                </a:rPr>
                <a:t>Importations de volaille en fonction de la population</a:t>
              </a:r>
            </a:p>
            <a:p>
              <a:pPr algn="ctr"/>
              <a:r>
                <a:rPr lang="fr-FR" sz="900" b="1" dirty="0">
                  <a:solidFill>
                    <a:schemeClr val="tx1"/>
                  </a:solidFill>
                </a:rPr>
                <a:t>(zoom hors Chine et Inde)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70C909-BBDF-BE99-1D83-285EC21B9F17}"/>
              </a:ext>
            </a:extLst>
          </p:cNvPr>
          <p:cNvGrpSpPr/>
          <p:nvPr/>
        </p:nvGrpSpPr>
        <p:grpSpPr>
          <a:xfrm>
            <a:off x="929588" y="4124376"/>
            <a:ext cx="3649216" cy="2215868"/>
            <a:chOff x="929588" y="4124376"/>
            <a:chExt cx="3649216" cy="2215868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FE75FD5E-97E6-0B36-2AC9-F2718052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588" y="4124376"/>
              <a:ext cx="3528770" cy="2215868"/>
            </a:xfrm>
            <a:prstGeom prst="rect">
              <a:avLst/>
            </a:prstGeom>
          </p:spPr>
        </p:pic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3A58F39D-1548-AF86-8CC3-6B8807277A44}"/>
                </a:ext>
              </a:extLst>
            </p:cNvPr>
            <p:cNvSpPr/>
            <p:nvPr/>
          </p:nvSpPr>
          <p:spPr>
            <a:xfrm>
              <a:off x="1609725" y="4244433"/>
              <a:ext cx="2969079" cy="263016"/>
            </a:xfrm>
            <a:prstGeom prst="roundRect">
              <a:avLst>
                <a:gd name="adj" fmla="val 1042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b="1" dirty="0">
                  <a:solidFill>
                    <a:schemeClr val="tx1"/>
                  </a:solidFill>
                </a:rPr>
                <a:t>Répartition de densité du PIB/habitant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1F5CF8F-1AAF-7FCF-96C1-FAE81C6C50AA}"/>
              </a:ext>
            </a:extLst>
          </p:cNvPr>
          <p:cNvSpPr/>
          <p:nvPr/>
        </p:nvSpPr>
        <p:spPr>
          <a:xfrm>
            <a:off x="7433582" y="1441623"/>
            <a:ext cx="3780065" cy="263016"/>
          </a:xfrm>
          <a:prstGeom prst="roundRect">
            <a:avLst>
              <a:gd name="adj" fmla="val 10423"/>
            </a:avLst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Choix des variables passées en logarithme</a:t>
            </a:r>
          </a:p>
        </p:txBody>
      </p:sp>
      <p:sp>
        <p:nvSpPr>
          <p:cNvPr id="22" name="Espace réservé du contenu 1">
            <a:extLst>
              <a:ext uri="{FF2B5EF4-FFF2-40B4-BE49-F238E27FC236}">
                <a16:creationId xmlns:a16="http://schemas.microsoft.com/office/drawing/2014/main" id="{AAD28E4A-1C23-7404-C2DB-3EE871A410E1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1.	Caractérisation des pays par 17 variables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DF0E944-A734-E309-45F1-3DB26140C187}"/>
              </a:ext>
            </a:extLst>
          </p:cNvPr>
          <p:cNvGrpSpPr/>
          <p:nvPr/>
        </p:nvGrpSpPr>
        <p:grpSpPr>
          <a:xfrm>
            <a:off x="5513141" y="1915042"/>
            <a:ext cx="6318409" cy="3906102"/>
            <a:chOff x="5513141" y="1915042"/>
            <a:chExt cx="6318409" cy="3906102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CDF89F94-05D9-5AEA-8597-A8777C5C6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3141" y="2207886"/>
              <a:ext cx="6318409" cy="3613258"/>
            </a:xfrm>
            <a:prstGeom prst="rect">
              <a:avLst/>
            </a:prstGeom>
          </p:spPr>
        </p:pic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AFE88F9D-89D8-1531-8F1A-22AEE94AC47E}"/>
                </a:ext>
              </a:extLst>
            </p:cNvPr>
            <p:cNvSpPr/>
            <p:nvPr/>
          </p:nvSpPr>
          <p:spPr>
            <a:xfrm>
              <a:off x="7459660" y="1915042"/>
              <a:ext cx="3780065" cy="263016"/>
            </a:xfrm>
            <a:prstGeom prst="roundRect">
              <a:avLst>
                <a:gd name="adj" fmla="val 1042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b="1" dirty="0">
                  <a:solidFill>
                    <a:schemeClr val="tx1"/>
                  </a:solidFill>
                </a:rPr>
                <a:t>Répartition des valeurs des variables </a:t>
              </a:r>
              <a:r>
                <a:rPr lang="fr-FR" sz="900" b="1" u="sng" dirty="0">
                  <a:solidFill>
                    <a:schemeClr val="tx1"/>
                  </a:solidFill>
                </a:rPr>
                <a:t>centrées réduites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493A1F7-8358-68CA-307F-FF80E31C9213}"/>
              </a:ext>
            </a:extLst>
          </p:cNvPr>
          <p:cNvGrpSpPr/>
          <p:nvPr/>
        </p:nvGrpSpPr>
        <p:grpSpPr>
          <a:xfrm>
            <a:off x="7044857" y="2750524"/>
            <a:ext cx="4967668" cy="3420362"/>
            <a:chOff x="7044857" y="2750524"/>
            <a:chExt cx="4967668" cy="3420362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5D573437-594B-7027-1F27-E376DDB838C1}"/>
                </a:ext>
              </a:extLst>
            </p:cNvPr>
            <p:cNvSpPr/>
            <p:nvPr/>
          </p:nvSpPr>
          <p:spPr>
            <a:xfrm>
              <a:off x="9265328" y="5895980"/>
              <a:ext cx="2747197" cy="274906"/>
            </a:xfrm>
            <a:prstGeom prst="roundRect">
              <a:avLst>
                <a:gd name="adj" fmla="val 1042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marL="95250" lvl="1">
                <a:spcAft>
                  <a:spcPts val="600"/>
                </a:spcAft>
                <a:buClr>
                  <a:schemeClr val="accent4"/>
                </a:buClr>
              </a:pPr>
              <a:r>
                <a:rPr lang="fr-F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application d’un logarithme sur le jeu de données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38DE8442-CBF5-55A0-50BB-8D64DF9E3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4857" y="2750524"/>
              <a:ext cx="294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A6A6FE6F-02DB-8CB5-9B2A-3EDE4A94A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4857" y="2944924"/>
              <a:ext cx="294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FA727CA-0295-4076-C8D0-F8669DF76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4857" y="3138599"/>
              <a:ext cx="294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1981C97F-E87D-3425-7A62-8526E8577F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4857" y="3338624"/>
              <a:ext cx="294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96A5693-31DE-73C7-7DBD-7D6D9D818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4857" y="3519599"/>
              <a:ext cx="294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653522F3-DA57-4E61-ADE0-E263BE7EE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4857" y="3722799"/>
              <a:ext cx="294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0A3D8F47-F4EE-9CA8-374B-C9F9C0515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4857" y="4094274"/>
              <a:ext cx="294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E1861D75-11D9-7171-B245-1F958B1AB1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4857" y="4294299"/>
              <a:ext cx="294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44D64112-FEE2-7F68-6F60-71D4CC477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4857" y="4481624"/>
              <a:ext cx="294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89E7BB3F-7638-4AD4-2844-48DC837741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4857" y="4681649"/>
              <a:ext cx="294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2B575C79-3654-DEBC-92F3-1869E0EF1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5691" y="6035145"/>
              <a:ext cx="4173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12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65FEC-8B5F-7C26-0A58-1AD87192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48E396E-66F6-4CEE-45CE-D82141AE3319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2.	L’ACP montre des pays caractérisés par leur taille et leur richesse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8F3336F-6212-4FBB-CC44-C1D90EDEA8FF}"/>
              </a:ext>
            </a:extLst>
          </p:cNvPr>
          <p:cNvSpPr/>
          <p:nvPr/>
        </p:nvSpPr>
        <p:spPr>
          <a:xfrm>
            <a:off x="4281158" y="755092"/>
            <a:ext cx="7211758" cy="263016"/>
          </a:xfrm>
          <a:prstGeom prst="roundRect">
            <a:avLst>
              <a:gd name="adj" fmla="val 104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Cercle des corrélations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0C2D76-5630-A888-21B8-D3E26BAC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463"/>
          <a:stretch/>
        </p:blipFill>
        <p:spPr>
          <a:xfrm>
            <a:off x="5935448" y="1858116"/>
            <a:ext cx="3974472" cy="386926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5C547B0-6272-A0AC-1BB5-49D30CC69CF8}"/>
              </a:ext>
            </a:extLst>
          </p:cNvPr>
          <p:cNvCxnSpPr>
            <a:cxnSpLocks/>
          </p:cNvCxnSpPr>
          <p:nvPr/>
        </p:nvCxnSpPr>
        <p:spPr>
          <a:xfrm>
            <a:off x="6078148" y="3755572"/>
            <a:ext cx="3921579" cy="0"/>
          </a:xfrm>
          <a:prstGeom prst="straightConnector1">
            <a:avLst/>
          </a:prstGeom>
          <a:ln w="57150">
            <a:solidFill>
              <a:schemeClr val="accent2">
                <a:alpha val="50196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9FFE9F1-F5C9-7AAD-96B7-CE0F699C4E65}"/>
              </a:ext>
            </a:extLst>
          </p:cNvPr>
          <p:cNvSpPr/>
          <p:nvPr/>
        </p:nvSpPr>
        <p:spPr>
          <a:xfrm>
            <a:off x="10088220" y="3310277"/>
            <a:ext cx="1936250" cy="964937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lvl="1" indent="-171450">
              <a:buClr>
                <a:schemeClr val="accent2"/>
              </a:buClr>
              <a:buSzPct val="150000"/>
              <a:buFont typeface="Calibri" panose="020F0502020204030204" pitchFamily="34" charset="0"/>
              <a:buChar char="+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</a:t>
            </a:r>
          </a:p>
          <a:p>
            <a:pPr marL="171450" lvl="1" indent="-171450">
              <a:buClr>
                <a:schemeClr val="accent2"/>
              </a:buClr>
              <a:buSzPct val="150000"/>
              <a:buFont typeface="Calibri" panose="020F0502020204030204" pitchFamily="34" charset="0"/>
              <a:buChar char="+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Consommation de volaille</a:t>
            </a:r>
          </a:p>
          <a:p>
            <a:pPr marL="171450" lvl="1" indent="-171450">
              <a:buClr>
                <a:schemeClr val="accent2"/>
              </a:buClr>
              <a:buSzPct val="150000"/>
              <a:buFont typeface="Calibri" panose="020F0502020204030204" pitchFamily="34" charset="0"/>
              <a:buChar char="+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Production de poulets</a:t>
            </a:r>
          </a:p>
          <a:p>
            <a:pPr marL="171450" lvl="1" indent="-171450">
              <a:buClr>
                <a:schemeClr val="accent2"/>
              </a:buClr>
              <a:buSzPct val="150000"/>
              <a:buFont typeface="Calibri" panose="020F0502020204030204" pitchFamily="34" charset="0"/>
              <a:buChar char="+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Réserves de poulets</a:t>
            </a:r>
          </a:p>
          <a:p>
            <a:pPr marL="171450" lvl="1" indent="-171450">
              <a:buClr>
                <a:schemeClr val="accent2"/>
              </a:buClr>
              <a:buSzPct val="150000"/>
              <a:buFont typeface="Calibri" panose="020F0502020204030204" pitchFamily="34" charset="0"/>
              <a:buChar char="+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Population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39DCE02-BCA3-4708-7188-047FB9F69A2D}"/>
              </a:ext>
            </a:extLst>
          </p:cNvPr>
          <p:cNvSpPr/>
          <p:nvPr/>
        </p:nvSpPr>
        <p:spPr>
          <a:xfrm>
            <a:off x="4281158" y="3310277"/>
            <a:ext cx="1936250" cy="964937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lvl="1" indent="-171450">
              <a:buClr>
                <a:schemeClr val="accent2"/>
              </a:buClr>
              <a:buSzPct val="200000"/>
              <a:buFont typeface="Calibri" panose="020F0502020204030204" pitchFamily="34" charset="0"/>
              <a:buChar char="-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</a:t>
            </a:r>
          </a:p>
          <a:p>
            <a:pPr marL="171450" lvl="1" indent="-171450">
              <a:buClr>
                <a:schemeClr val="accent2"/>
              </a:buClr>
              <a:buSzPct val="200000"/>
              <a:buFont typeface="Calibri" panose="020F0502020204030204" pitchFamily="34" charset="0"/>
              <a:buChar char="-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Consommation de volaille</a:t>
            </a:r>
          </a:p>
          <a:p>
            <a:pPr marL="171450" lvl="1" indent="-171450">
              <a:buClr>
                <a:schemeClr val="accent2"/>
              </a:buClr>
              <a:buSzPct val="200000"/>
              <a:buFont typeface="Calibri" panose="020F0502020204030204" pitchFamily="34" charset="0"/>
              <a:buChar char="-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Production de poulets</a:t>
            </a:r>
          </a:p>
          <a:p>
            <a:pPr marL="171450" lvl="1" indent="-171450">
              <a:buClr>
                <a:schemeClr val="accent2"/>
              </a:buClr>
              <a:buSzPct val="200000"/>
              <a:buFont typeface="Calibri" panose="020F0502020204030204" pitchFamily="34" charset="0"/>
              <a:buChar char="-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Réserves de poulets</a:t>
            </a:r>
          </a:p>
          <a:p>
            <a:pPr marL="171450" lvl="1" indent="-171450">
              <a:buClr>
                <a:schemeClr val="accent2"/>
              </a:buClr>
              <a:buSzPct val="200000"/>
              <a:buFont typeface="Calibri" panose="020F0502020204030204" pitchFamily="34" charset="0"/>
              <a:buChar char="-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Population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0710D5-9301-7544-6292-067AEBBE4418}"/>
              </a:ext>
            </a:extLst>
          </p:cNvPr>
          <p:cNvSpPr/>
          <p:nvPr/>
        </p:nvSpPr>
        <p:spPr>
          <a:xfrm>
            <a:off x="5757149" y="1273396"/>
            <a:ext cx="1858606" cy="1388161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lvl="1" indent="-171450"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Stabilité politique</a:t>
            </a:r>
          </a:p>
          <a:p>
            <a:pPr marL="171450" lvl="1" indent="-171450"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 par habitant</a:t>
            </a:r>
          </a:p>
          <a:p>
            <a:pPr marL="171450" lvl="1" indent="-171450"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Consommation de volaille par habitant</a:t>
            </a:r>
          </a:p>
          <a:p>
            <a:pPr marL="171450" lvl="1" indent="-171450"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Urbanisation</a:t>
            </a:r>
          </a:p>
          <a:p>
            <a:pPr marL="171450" lvl="1" indent="-171450"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des importations</a:t>
            </a:r>
          </a:p>
          <a:p>
            <a:pPr marL="171450" lvl="1" indent="-171450">
              <a:buClr>
                <a:schemeClr val="accent6"/>
              </a:buClr>
              <a:buSzPct val="200000"/>
              <a:buFont typeface="Calibri" panose="020F0502020204030204" pitchFamily="34" charset="0"/>
              <a:buChar char="-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Droits de douane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7F23A9-6122-A55D-A8FA-8BE998D67834}"/>
              </a:ext>
            </a:extLst>
          </p:cNvPr>
          <p:cNvCxnSpPr>
            <a:cxnSpLocks/>
          </p:cNvCxnSpPr>
          <p:nvPr/>
        </p:nvCxnSpPr>
        <p:spPr>
          <a:xfrm flipV="1">
            <a:off x="8102891" y="1575707"/>
            <a:ext cx="0" cy="4335235"/>
          </a:xfrm>
          <a:prstGeom prst="straightConnector1">
            <a:avLst/>
          </a:prstGeom>
          <a:ln w="57150">
            <a:solidFill>
              <a:schemeClr val="accent6">
                <a:alpha val="50196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136E137-B946-743A-5E76-06BD37990FE3}"/>
              </a:ext>
            </a:extLst>
          </p:cNvPr>
          <p:cNvSpPr/>
          <p:nvPr/>
        </p:nvSpPr>
        <p:spPr>
          <a:xfrm>
            <a:off x="10411366" y="2925205"/>
            <a:ext cx="1289957" cy="263016"/>
          </a:xfrm>
          <a:prstGeom prst="roundRect">
            <a:avLst>
              <a:gd name="adj" fmla="val 1042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buClr>
                <a:schemeClr val="accent2"/>
              </a:buClr>
              <a:buSzPct val="150000"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Taille du pays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BA91F43-4C03-8344-EE3A-EAF70D988E12}"/>
              </a:ext>
            </a:extLst>
          </p:cNvPr>
          <p:cNvSpPr/>
          <p:nvPr/>
        </p:nvSpPr>
        <p:spPr>
          <a:xfrm>
            <a:off x="8249346" y="1418951"/>
            <a:ext cx="1097237" cy="263016"/>
          </a:xfrm>
          <a:prstGeom prst="roundRect">
            <a:avLst>
              <a:gd name="adj" fmla="val 1042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buClr>
                <a:schemeClr val="accent2"/>
              </a:buClr>
              <a:buSzPct val="150000"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Richesse du pays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0DE9BED-F046-0976-2349-6D28BF36247D}"/>
              </a:ext>
            </a:extLst>
          </p:cNvPr>
          <p:cNvSpPr/>
          <p:nvPr/>
        </p:nvSpPr>
        <p:spPr>
          <a:xfrm>
            <a:off x="7134766" y="4959802"/>
            <a:ext cx="1936250" cy="1374026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lvl="1" indent="-171450">
              <a:buClr>
                <a:schemeClr val="accent6"/>
              </a:buClr>
              <a:buSzPct val="200000"/>
              <a:buFont typeface="Calibri" panose="020F0502020204030204" pitchFamily="34" charset="0"/>
              <a:buChar char="-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Stabilité politique</a:t>
            </a:r>
          </a:p>
          <a:p>
            <a:pPr marL="171450" lvl="1" indent="-171450">
              <a:buClr>
                <a:schemeClr val="accent6"/>
              </a:buClr>
              <a:buSzPct val="200000"/>
              <a:buFont typeface="Calibri" panose="020F0502020204030204" pitchFamily="34" charset="0"/>
              <a:buChar char="-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 par habitant</a:t>
            </a:r>
          </a:p>
          <a:p>
            <a:pPr marL="171450" lvl="1" indent="-171450">
              <a:buClr>
                <a:schemeClr val="accent6"/>
              </a:buClr>
              <a:buSzPct val="200000"/>
              <a:buFont typeface="Calibri" panose="020F0502020204030204" pitchFamily="34" charset="0"/>
              <a:buChar char="-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Consommation de volaille par habitant</a:t>
            </a:r>
          </a:p>
          <a:p>
            <a:pPr marL="171450" lvl="1" indent="-171450">
              <a:buClr>
                <a:schemeClr val="accent6"/>
              </a:buClr>
              <a:buSzPct val="200000"/>
              <a:buFont typeface="Calibri" panose="020F0502020204030204" pitchFamily="34" charset="0"/>
              <a:buChar char="-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Urbanisation</a:t>
            </a:r>
          </a:p>
          <a:p>
            <a:pPr marL="171450" lvl="1" indent="-171450">
              <a:buClr>
                <a:schemeClr val="accent6"/>
              </a:buClr>
              <a:buSzPct val="200000"/>
              <a:buFont typeface="Calibri" panose="020F0502020204030204" pitchFamily="34" charset="0"/>
              <a:buChar char="-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des importations</a:t>
            </a:r>
          </a:p>
          <a:p>
            <a:pPr marL="171450" lvl="1" indent="-171450">
              <a:buClr>
                <a:schemeClr val="accent6"/>
              </a:buClr>
              <a:buSzPct val="150000"/>
              <a:buFont typeface="Calibri" panose="020F0502020204030204" pitchFamily="34" charset="0"/>
              <a:buChar char="+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Droit de douane</a:t>
            </a:r>
          </a:p>
          <a:p>
            <a:pPr marL="0" lvl="1">
              <a:buClr>
                <a:schemeClr val="accent4"/>
              </a:buClr>
              <a:buSzPct val="200000"/>
            </a:pP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F2655F-D096-5F89-12F7-45054DD8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33" y="1681967"/>
            <a:ext cx="3668253" cy="2190064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B830118-C9E9-F4AC-CE49-5571A9A0F4C9}"/>
              </a:ext>
            </a:extLst>
          </p:cNvPr>
          <p:cNvGrpSpPr/>
          <p:nvPr/>
        </p:nvGrpSpPr>
        <p:grpSpPr>
          <a:xfrm>
            <a:off x="982823" y="2363986"/>
            <a:ext cx="2519971" cy="413013"/>
            <a:chOff x="982823" y="2363986"/>
            <a:chExt cx="2519971" cy="413013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09E539B3-C5D1-C247-5F87-5915F0F64167}"/>
                </a:ext>
              </a:extLst>
            </p:cNvPr>
            <p:cNvCxnSpPr/>
            <p:nvPr/>
          </p:nvCxnSpPr>
          <p:spPr>
            <a:xfrm flipH="1">
              <a:off x="982823" y="2567213"/>
              <a:ext cx="742950" cy="0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B82FDB7E-DC13-D079-FC07-610DA1609267}"/>
                </a:ext>
              </a:extLst>
            </p:cNvPr>
            <p:cNvSpPr/>
            <p:nvPr/>
          </p:nvSpPr>
          <p:spPr>
            <a:xfrm>
              <a:off x="1834270" y="2363986"/>
              <a:ext cx="1668524" cy="413013"/>
            </a:xfrm>
            <a:prstGeom prst="roundRect">
              <a:avLst>
                <a:gd name="adj" fmla="val 1042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>
                <a:buClr>
                  <a:schemeClr val="accent2"/>
                </a:buClr>
                <a:buSzPct val="150000"/>
              </a:pPr>
              <a:r>
                <a:rPr lang="fr-F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Coude après 2 dimensions (57 % de la variance)</a:t>
              </a:r>
            </a:p>
          </p:txBody>
        </p:sp>
      </p:grp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D53A9D4-A75D-2E76-16D2-E844CE811D1A}"/>
              </a:ext>
            </a:extLst>
          </p:cNvPr>
          <p:cNvSpPr/>
          <p:nvPr/>
        </p:nvSpPr>
        <p:spPr>
          <a:xfrm>
            <a:off x="287607" y="755092"/>
            <a:ext cx="3605879" cy="263016"/>
          </a:xfrm>
          <a:prstGeom prst="roundRect">
            <a:avLst>
              <a:gd name="adj" fmla="val 104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Eboulis des valeurs propres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2961211-0D22-99C5-86DA-249B7E01C033}"/>
              </a:ext>
            </a:extLst>
          </p:cNvPr>
          <p:cNvSpPr/>
          <p:nvPr/>
        </p:nvSpPr>
        <p:spPr>
          <a:xfrm>
            <a:off x="566314" y="4174040"/>
            <a:ext cx="3562106" cy="1834874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>
              <a:buClr>
                <a:schemeClr val="accent2"/>
              </a:buClr>
              <a:buSzPct val="200000"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Proportion de la variance expliquée par les composantes principales :</a:t>
            </a:r>
          </a:p>
          <a:p>
            <a:pPr marL="0" lvl="1">
              <a:buClr>
                <a:schemeClr val="accent2"/>
              </a:buClr>
              <a:buSzPct val="200000"/>
            </a:pP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lvl="1" indent="-171450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Dimension 1 : 34 %</a:t>
            </a:r>
          </a:p>
          <a:p>
            <a:pPr marL="171450" lvl="1" indent="-171450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Dimension 2 : 22 % </a:t>
            </a:r>
          </a:p>
          <a:p>
            <a:pPr marL="171450" lvl="1" indent="-171450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Dimension 3 : 9 %</a:t>
            </a:r>
          </a:p>
          <a:p>
            <a:pPr marL="171450" lvl="1" indent="-171450"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8775" lvl="1" indent="-268288">
              <a:buClr>
                <a:schemeClr val="accent4"/>
              </a:buClr>
              <a:buSzPct val="100000"/>
              <a:buFont typeface="Wingdings" panose="05000000000000000000" pitchFamily="2" charset="2"/>
              <a:buChar char="è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Restriction de l’analyse aux 2 premières dimensions</a:t>
            </a:r>
          </a:p>
        </p:txBody>
      </p:sp>
    </p:spTree>
    <p:extLst>
      <p:ext uri="{BB962C8B-B14F-4D97-AF65-F5344CB8AC3E}">
        <p14:creationId xmlns:p14="http://schemas.microsoft.com/office/powerpoint/2010/main" val="383921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5" grpId="0" animBg="1"/>
      <p:bldP spid="23" grpId="0" animBg="1"/>
      <p:bldP spid="24" grpId="0" animBg="1"/>
      <p:bldP spid="16" grpId="0" animBg="1"/>
      <p:bldP spid="14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10FD6E0-950A-1753-E69A-BF59AAEA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586" y="1457759"/>
            <a:ext cx="7301417" cy="3942481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A0BCC98-0592-FD94-A6CE-1E033EE1BAD1}"/>
              </a:ext>
            </a:extLst>
          </p:cNvPr>
          <p:cNvSpPr/>
          <p:nvPr/>
        </p:nvSpPr>
        <p:spPr>
          <a:xfrm>
            <a:off x="312820" y="755092"/>
            <a:ext cx="11337615" cy="263016"/>
          </a:xfrm>
          <a:prstGeom prst="roundRect">
            <a:avLst>
              <a:gd name="adj" fmla="val 104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Vérification des interprétation du cercle des corrélations : Corrélation linéaire entre variables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B22B411-ECB9-3E3B-D8F1-92AEC060D9ED}"/>
              </a:ext>
            </a:extLst>
          </p:cNvPr>
          <p:cNvSpPr/>
          <p:nvPr/>
        </p:nvSpPr>
        <p:spPr>
          <a:xfrm>
            <a:off x="312820" y="1496692"/>
            <a:ext cx="4640180" cy="2609944"/>
          </a:xfrm>
          <a:prstGeom prst="roundRect">
            <a:avLst>
              <a:gd name="adj" fmla="val 104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95250" lvl="1">
              <a:buClr>
                <a:schemeClr val="accent4"/>
              </a:buClr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Corrélation forte entre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</a:t>
            </a: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:</a:t>
            </a:r>
          </a:p>
          <a:p>
            <a:pPr marL="266700" lvl="1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population (0,79)</a:t>
            </a:r>
          </a:p>
          <a:p>
            <a:pPr marL="266700" lvl="1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Production de poulets (0,88)</a:t>
            </a:r>
          </a:p>
          <a:p>
            <a:pPr marL="266700" lvl="1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Réserves de poulets (0,82)</a:t>
            </a:r>
          </a:p>
          <a:p>
            <a:pPr marL="266700" lvl="1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Consommation de volaille (0,89)</a:t>
            </a:r>
          </a:p>
          <a:p>
            <a:pPr marL="266700" lvl="1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5250" lvl="1">
              <a:buClr>
                <a:schemeClr val="accent2"/>
              </a:buClr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Corrélation entre PIB et : </a:t>
            </a:r>
          </a:p>
          <a:p>
            <a:pPr marL="266700" lvl="1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importations de volaille (0,34)</a:t>
            </a:r>
          </a:p>
          <a:p>
            <a:pPr marL="266700" lvl="1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(-) Part des importations dans la consommation de volaille (-0,45)</a:t>
            </a:r>
          </a:p>
          <a:p>
            <a:pPr marL="266700" lvl="1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(-) Droits de douane (-0,33)</a:t>
            </a:r>
          </a:p>
          <a:p>
            <a:pPr marL="266700" lvl="1" indent="-171450">
              <a:buClr>
                <a:schemeClr val="accent4"/>
              </a:buClr>
              <a:buFontTx/>
              <a:buChar char="-"/>
            </a:pP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5250" lvl="1">
              <a:spcAft>
                <a:spcPts val="600"/>
              </a:spcAft>
              <a:buClr>
                <a:schemeClr val="accent4"/>
              </a:buClr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Nota : corrélation nulle (0,1) entre population et importations de volaille.</a:t>
            </a:r>
          </a:p>
          <a:p>
            <a:pPr marL="444500" lvl="1" indent="-268288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è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préfèrera s’appuyer sur le PIB que sur la population pour caractériser la taille du pays</a:t>
            </a: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9192C90-73FD-A628-6629-DF6243DFA81F}"/>
              </a:ext>
            </a:extLst>
          </p:cNvPr>
          <p:cNvSpPr/>
          <p:nvPr/>
        </p:nvSpPr>
        <p:spPr>
          <a:xfrm>
            <a:off x="489857" y="4238624"/>
            <a:ext cx="3069771" cy="263016"/>
          </a:xfrm>
          <a:prstGeom prst="roundRect">
            <a:avLst>
              <a:gd name="adj" fmla="val 1042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buClr>
                <a:schemeClr val="accent2"/>
              </a:buClr>
              <a:buSzPct val="150000"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fr-FR" sz="11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ème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composante principale : Richesse du pays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97FB17E-2F2E-3F1C-8B1A-E4EA938982E2}"/>
              </a:ext>
            </a:extLst>
          </p:cNvPr>
          <p:cNvSpPr/>
          <p:nvPr/>
        </p:nvSpPr>
        <p:spPr>
          <a:xfrm>
            <a:off x="489857" y="1233676"/>
            <a:ext cx="3069771" cy="263016"/>
          </a:xfrm>
          <a:prstGeom prst="roundRect">
            <a:avLst>
              <a:gd name="adj" fmla="val 1042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buClr>
                <a:schemeClr val="accent2"/>
              </a:buClr>
              <a:buSzPct val="150000"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fr-FR" sz="11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ère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composante principale : Taille du pays</a:t>
            </a:r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462B11E3-FB56-471A-5089-A9B563DD9879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2.	L’ACP montre des pays caractérisés par leur taille et leur richesse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8BD7C11-246D-C846-709C-297E3466DF54}"/>
              </a:ext>
            </a:extLst>
          </p:cNvPr>
          <p:cNvSpPr/>
          <p:nvPr/>
        </p:nvSpPr>
        <p:spPr>
          <a:xfrm>
            <a:off x="312820" y="4633628"/>
            <a:ext cx="4640180" cy="1655193"/>
          </a:xfrm>
          <a:prstGeom prst="roundRect">
            <a:avLst>
              <a:gd name="adj" fmla="val 104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95250" lvl="1">
              <a:buClr>
                <a:schemeClr val="accent4"/>
              </a:buClr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Corrélation entre </a:t>
            </a: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PIB / habitant </a:t>
            </a: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 :</a:t>
            </a:r>
          </a:p>
          <a:p>
            <a:pPr marL="266700" lvl="1" indent="-1714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Consommation de volaille par habitant (0,71)</a:t>
            </a:r>
          </a:p>
          <a:p>
            <a:pPr marL="266700" lvl="1" indent="-1714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Urbanisation (0,76)</a:t>
            </a:r>
          </a:p>
          <a:p>
            <a:pPr marL="266700" lvl="1" indent="-1714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Stabilité politique (0,56)</a:t>
            </a:r>
          </a:p>
          <a:p>
            <a:pPr marL="266700" lvl="1" indent="-1714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(-) Droits de douane (-0,58)</a:t>
            </a:r>
          </a:p>
          <a:p>
            <a:pPr marL="266700" lvl="1" indent="-1714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fr-F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Importations de volaille (0,41)</a:t>
            </a:r>
          </a:p>
          <a:p>
            <a:pPr marL="266700" lvl="1" indent="-17145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fr-FR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5250" lvl="1">
              <a:buClr>
                <a:schemeClr val="accent4"/>
              </a:buClr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n’observe pas de corrélation entre PIB/habitant et part des importations dans la consommation</a:t>
            </a:r>
          </a:p>
          <a:p>
            <a:pPr marL="266700" lvl="1" indent="-171450">
              <a:spcAft>
                <a:spcPts val="600"/>
              </a:spcAft>
              <a:buClr>
                <a:schemeClr val="accent4"/>
              </a:buClr>
              <a:buFontTx/>
              <a:buChar char="-"/>
            </a:pPr>
            <a:endParaRPr lang="fr-F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4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 animBg="1"/>
      <p:bldP spid="8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5BE47-967B-1496-70D1-A2FF6A8E6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50CFF36-C651-1F6C-D1D5-A56E1DCADDCC}"/>
              </a:ext>
            </a:extLst>
          </p:cNvPr>
          <p:cNvSpPr/>
          <p:nvPr/>
        </p:nvSpPr>
        <p:spPr>
          <a:xfrm>
            <a:off x="312821" y="755092"/>
            <a:ext cx="11180096" cy="263016"/>
          </a:xfrm>
          <a:prstGeom prst="roundRect">
            <a:avLst>
              <a:gd name="adj" fmla="val 104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Lien entre taille, richesse et importations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09D4394-7682-A54F-625C-BBC91EF20034}"/>
              </a:ext>
            </a:extLst>
          </p:cNvPr>
          <p:cNvSpPr/>
          <p:nvPr/>
        </p:nvSpPr>
        <p:spPr>
          <a:xfrm>
            <a:off x="1044402" y="1419612"/>
            <a:ext cx="2625475" cy="263016"/>
          </a:xfrm>
          <a:prstGeom prst="roundRect">
            <a:avLst>
              <a:gd name="adj" fmla="val 1042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buClr>
                <a:schemeClr val="accent2"/>
              </a:buClr>
              <a:buSzPct val="150000"/>
            </a:pP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1ère composante principale : Taille du pays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653E3EE-A0AC-7899-FB39-E21F090B8B0F}"/>
              </a:ext>
            </a:extLst>
          </p:cNvPr>
          <p:cNvSpPr/>
          <p:nvPr/>
        </p:nvSpPr>
        <p:spPr>
          <a:xfrm>
            <a:off x="5602368" y="1366238"/>
            <a:ext cx="5890549" cy="367312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266700" lvl="1" indent="-266700"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è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gros pays importent plus, mais moins en proportion de leur consommation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0D1D89C-321B-8CAF-2D79-BDDF47B4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940" y="1969426"/>
            <a:ext cx="5049389" cy="4133482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3F73596-6547-47C3-8EDE-B28D1F7C081F}"/>
              </a:ext>
            </a:extLst>
          </p:cNvPr>
          <p:cNvSpPr/>
          <p:nvPr/>
        </p:nvSpPr>
        <p:spPr>
          <a:xfrm>
            <a:off x="666750" y="2148518"/>
            <a:ext cx="535782" cy="229393"/>
          </a:xfrm>
          <a:prstGeom prst="roundRect">
            <a:avLst>
              <a:gd name="adj" fmla="val 1042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buClr>
                <a:schemeClr val="accent2"/>
              </a:buClr>
              <a:buSzPct val="150000"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 = 0,34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651923C-9FE2-14CF-4AD4-63F1767FF02C}"/>
              </a:ext>
            </a:extLst>
          </p:cNvPr>
          <p:cNvSpPr/>
          <p:nvPr/>
        </p:nvSpPr>
        <p:spPr>
          <a:xfrm rot="1539029" flipV="1">
            <a:off x="1333901" y="-416253"/>
            <a:ext cx="2992652" cy="6082339"/>
          </a:xfrm>
          <a:prstGeom prst="arc">
            <a:avLst>
              <a:gd name="adj1" fmla="val 17461017"/>
              <a:gd name="adj2" fmla="val 0"/>
            </a:avLst>
          </a:prstGeom>
          <a:ln w="38100">
            <a:solidFill>
              <a:schemeClr val="accent2">
                <a:alpha val="69804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C95E30-F504-1EA0-5918-CA16A549B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2779" y="1969426"/>
            <a:ext cx="5049389" cy="4104153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115CF2E-F139-78A1-508B-79B2D2DE11A1}"/>
              </a:ext>
            </a:extLst>
          </p:cNvPr>
          <p:cNvSpPr/>
          <p:nvPr/>
        </p:nvSpPr>
        <p:spPr>
          <a:xfrm>
            <a:off x="7051495" y="2148518"/>
            <a:ext cx="636993" cy="229393"/>
          </a:xfrm>
          <a:prstGeom prst="roundRect">
            <a:avLst>
              <a:gd name="adj" fmla="val 1042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buClr>
                <a:schemeClr val="accent2"/>
              </a:buClr>
              <a:buSzPct val="150000"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 = - 0,45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AC3A5FD-2EE3-9B68-D28E-18296D77BC3D}"/>
              </a:ext>
            </a:extLst>
          </p:cNvPr>
          <p:cNvSpPr/>
          <p:nvPr/>
        </p:nvSpPr>
        <p:spPr>
          <a:xfrm rot="6421358" flipV="1">
            <a:off x="9056244" y="896861"/>
            <a:ext cx="2992652" cy="6082339"/>
          </a:xfrm>
          <a:prstGeom prst="arc">
            <a:avLst>
              <a:gd name="adj1" fmla="val 17461017"/>
              <a:gd name="adj2" fmla="val 0"/>
            </a:avLst>
          </a:prstGeom>
          <a:ln w="38100">
            <a:solidFill>
              <a:schemeClr val="accent2">
                <a:alpha val="69804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u contenu 1">
            <a:extLst>
              <a:ext uri="{FF2B5EF4-FFF2-40B4-BE49-F238E27FC236}">
                <a16:creationId xmlns:a16="http://schemas.microsoft.com/office/drawing/2014/main" id="{B131F064-6695-4DC8-0858-A3B9614E4A77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2.	L’ACP montre des pays caractérisés par leur taille et leur richesse</a:t>
            </a:r>
          </a:p>
        </p:txBody>
      </p:sp>
    </p:spTree>
    <p:extLst>
      <p:ext uri="{BB962C8B-B14F-4D97-AF65-F5344CB8AC3E}">
        <p14:creationId xmlns:p14="http://schemas.microsoft.com/office/powerpoint/2010/main" val="35740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  <p:bldP spid="16" grpId="0" animBg="1"/>
      <p:bldP spid="19" grpId="0" animBg="1"/>
      <p:bldP spid="17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DEB5EEF5-02F9-5966-A952-17620B258C39}"/>
              </a:ext>
            </a:extLst>
          </p:cNvPr>
          <p:cNvGrpSpPr/>
          <p:nvPr/>
        </p:nvGrpSpPr>
        <p:grpSpPr>
          <a:xfrm>
            <a:off x="6232779" y="1969426"/>
            <a:ext cx="5049389" cy="4098568"/>
            <a:chOff x="6232779" y="1536609"/>
            <a:chExt cx="5049389" cy="409856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7DD25A-68DA-AE91-5FBF-3B3BDC85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32779" y="1536609"/>
              <a:ext cx="5049389" cy="4098568"/>
            </a:xfrm>
            <a:prstGeom prst="rect">
              <a:avLst/>
            </a:prstGeom>
          </p:spPr>
        </p:pic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21017DC5-EC5C-2FD7-2434-0B8108209D72}"/>
                </a:ext>
              </a:extLst>
            </p:cNvPr>
            <p:cNvSpPr/>
            <p:nvPr/>
          </p:nvSpPr>
          <p:spPr>
            <a:xfrm>
              <a:off x="6526658" y="1693564"/>
              <a:ext cx="535782" cy="229393"/>
            </a:xfrm>
            <a:prstGeom prst="roundRect">
              <a:avLst>
                <a:gd name="adj" fmla="val 1042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2"/>
                </a:buClr>
                <a:buSzPct val="150000"/>
              </a:pP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 = 0,05</a:t>
              </a:r>
            </a:p>
          </p:txBody>
        </p:sp>
      </p:grp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A01B431-FA6A-C245-02D7-0D1604ED2922}"/>
              </a:ext>
            </a:extLst>
          </p:cNvPr>
          <p:cNvSpPr/>
          <p:nvPr/>
        </p:nvSpPr>
        <p:spPr>
          <a:xfrm>
            <a:off x="312821" y="755092"/>
            <a:ext cx="11180096" cy="263016"/>
          </a:xfrm>
          <a:prstGeom prst="roundRect">
            <a:avLst>
              <a:gd name="adj" fmla="val 104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Lien entre taille, richesse et importations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1857B4F-CA83-23F2-5331-F0DCE4F2B455}"/>
              </a:ext>
            </a:extLst>
          </p:cNvPr>
          <p:cNvSpPr/>
          <p:nvPr/>
        </p:nvSpPr>
        <p:spPr>
          <a:xfrm>
            <a:off x="1044402" y="1419612"/>
            <a:ext cx="3105793" cy="263016"/>
          </a:xfrm>
          <a:prstGeom prst="roundRect">
            <a:avLst>
              <a:gd name="adj" fmla="val 1042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1" algn="ctr">
              <a:buClr>
                <a:schemeClr val="accent2"/>
              </a:buClr>
              <a:buSzPct val="150000"/>
            </a:pPr>
            <a:r>
              <a:rPr lang="fr-FR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2ème composante principale : Richesse du pays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22E9950-ED22-69DC-95E4-C1BB6FF682F0}"/>
              </a:ext>
            </a:extLst>
          </p:cNvPr>
          <p:cNvSpPr/>
          <p:nvPr/>
        </p:nvSpPr>
        <p:spPr>
          <a:xfrm>
            <a:off x="4751614" y="1368690"/>
            <a:ext cx="6741303" cy="364860"/>
          </a:xfrm>
          <a:prstGeom prst="roundRect">
            <a:avLst>
              <a:gd name="adj" fmla="val 1042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266700" lvl="1" indent="-266700">
              <a:spcAft>
                <a:spcPts val="6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è"/>
            </a:pPr>
            <a:r>
              <a:rPr lang="fr-F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pays riches importent plus, mais pas nécessairement en proportion de leur consommation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FD4A495-092E-E9BC-03D8-A0C17D5462EA}"/>
              </a:ext>
            </a:extLst>
          </p:cNvPr>
          <p:cNvGrpSpPr/>
          <p:nvPr/>
        </p:nvGrpSpPr>
        <p:grpSpPr>
          <a:xfrm>
            <a:off x="358940" y="1963019"/>
            <a:ext cx="5049389" cy="4111384"/>
            <a:chOff x="358940" y="1963019"/>
            <a:chExt cx="5049389" cy="411138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25DC637-4778-861E-086A-95EF73EE7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940" y="1963019"/>
              <a:ext cx="5049389" cy="4111384"/>
            </a:xfrm>
            <a:prstGeom prst="rect">
              <a:avLst/>
            </a:prstGeom>
          </p:spPr>
        </p:pic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C16923C2-C758-6455-043A-1F78ADF472A0}"/>
                </a:ext>
              </a:extLst>
            </p:cNvPr>
            <p:cNvSpPr/>
            <p:nvPr/>
          </p:nvSpPr>
          <p:spPr>
            <a:xfrm>
              <a:off x="703020" y="2126380"/>
              <a:ext cx="535782" cy="229393"/>
            </a:xfrm>
            <a:prstGeom prst="roundRect">
              <a:avLst>
                <a:gd name="adj" fmla="val 1042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lvl="1" algn="ctr">
                <a:buClr>
                  <a:schemeClr val="accent2"/>
                </a:buClr>
                <a:buSzPct val="150000"/>
              </a:pP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 = 0,41</a:t>
              </a:r>
            </a:p>
          </p:txBody>
        </p: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BE0FFE1C-D7BF-106E-5E70-9C73DA70B716}"/>
              </a:ext>
            </a:extLst>
          </p:cNvPr>
          <p:cNvSpPr/>
          <p:nvPr/>
        </p:nvSpPr>
        <p:spPr>
          <a:xfrm rot="1539029" flipV="1">
            <a:off x="1387307" y="-669751"/>
            <a:ext cx="2992652" cy="6082339"/>
          </a:xfrm>
          <a:prstGeom prst="arc">
            <a:avLst>
              <a:gd name="adj1" fmla="val 16871225"/>
              <a:gd name="adj2" fmla="val 0"/>
            </a:avLst>
          </a:prstGeom>
          <a:ln w="38100">
            <a:solidFill>
              <a:schemeClr val="accent6">
                <a:alpha val="69804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6CE0B49D-DCC2-364D-D783-6EFD3062FCFE}"/>
              </a:ext>
            </a:extLst>
          </p:cNvPr>
          <p:cNvSpPr txBox="1">
            <a:spLocks/>
          </p:cNvSpPr>
          <p:nvPr/>
        </p:nvSpPr>
        <p:spPr>
          <a:xfrm>
            <a:off x="666750" y="104775"/>
            <a:ext cx="9296400" cy="3286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61950" algn="l"/>
              </a:tabLst>
            </a:pPr>
            <a:r>
              <a:rPr lang="fr-FR" dirty="0"/>
              <a:t>2.	L’ACP montre des pays caractérisés par leur taille et leur richesse</a:t>
            </a:r>
          </a:p>
        </p:txBody>
      </p:sp>
    </p:spTree>
    <p:extLst>
      <p:ext uri="{BB962C8B-B14F-4D97-AF65-F5344CB8AC3E}">
        <p14:creationId xmlns:p14="http://schemas.microsoft.com/office/powerpoint/2010/main" val="3377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24156</TotalTime>
  <Words>2551</Words>
  <Application>Microsoft Office PowerPoint</Application>
  <PresentationFormat>Grand écran</PresentationFormat>
  <Paragraphs>510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Aptos Narrow</vt:lpstr>
      <vt:lpstr>Arial</vt:lpstr>
      <vt:lpstr>Calibri</vt:lpstr>
      <vt:lpstr>Calibri (Corps)</vt:lpstr>
      <vt:lpstr>Montserrat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Groshens</dc:creator>
  <cp:lastModifiedBy>t88292</cp:lastModifiedBy>
  <cp:revision>88</cp:revision>
  <dcterms:created xsi:type="dcterms:W3CDTF">2024-09-23T09:34:09Z</dcterms:created>
  <dcterms:modified xsi:type="dcterms:W3CDTF">2025-02-19T13:51:36Z</dcterms:modified>
</cp:coreProperties>
</file>